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4">
  <p:sldMasterIdLst>
    <p:sldMasterId id="2147483722" r:id="rId1"/>
  </p:sldMasterIdLst>
  <p:notesMasterIdLst>
    <p:notesMasterId r:id="rId31"/>
  </p:notesMasterIdLst>
  <p:sldIdLst>
    <p:sldId id="282" r:id="rId2"/>
    <p:sldId id="283" r:id="rId3"/>
    <p:sldId id="284" r:id="rId4"/>
    <p:sldId id="329" r:id="rId5"/>
    <p:sldId id="330" r:id="rId6"/>
    <p:sldId id="331" r:id="rId7"/>
    <p:sldId id="288" r:id="rId8"/>
    <p:sldId id="326" r:id="rId9"/>
    <p:sldId id="303" r:id="rId10"/>
    <p:sldId id="314" r:id="rId11"/>
    <p:sldId id="322" r:id="rId12"/>
    <p:sldId id="328" r:id="rId13"/>
    <p:sldId id="256" r:id="rId14"/>
    <p:sldId id="257" r:id="rId15"/>
    <p:sldId id="258" r:id="rId16"/>
    <p:sldId id="273" r:id="rId17"/>
    <p:sldId id="267" r:id="rId18"/>
    <p:sldId id="259" r:id="rId19"/>
    <p:sldId id="261" r:id="rId20"/>
    <p:sldId id="277" r:id="rId21"/>
    <p:sldId id="275" r:id="rId22"/>
    <p:sldId id="324" r:id="rId23"/>
    <p:sldId id="325" r:id="rId24"/>
    <p:sldId id="278" r:id="rId25"/>
    <p:sldId id="280" r:id="rId26"/>
    <p:sldId id="334" r:id="rId27"/>
    <p:sldId id="281" r:id="rId28"/>
    <p:sldId id="332" r:id="rId29"/>
    <p:sldId id="333" r:id="rId3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1BA3"/>
    <a:srgbClr val="00FFFF"/>
    <a:srgbClr val="66FFFF"/>
    <a:srgbClr val="CC3399"/>
    <a:srgbClr val="F3EDF5"/>
    <a:srgbClr val="00CC00"/>
    <a:srgbClr val="FF66CC"/>
    <a:srgbClr val="666633"/>
    <a:srgbClr val="000099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1100"/>
            </a:lvl1pPr>
            <a:lvl2pPr lvl="1" rtl="0">
              <a:spcBef>
                <a:spcPts val="0"/>
              </a:spcBef>
              <a:defRPr sz="1100"/>
            </a:lvl2pPr>
            <a:lvl3pPr lvl="2" rtl="0">
              <a:spcBef>
                <a:spcPts val="0"/>
              </a:spcBef>
              <a:defRPr sz="1100"/>
            </a:lvl3pPr>
            <a:lvl4pPr lvl="3" rtl="0">
              <a:spcBef>
                <a:spcPts val="0"/>
              </a:spcBef>
              <a:defRPr sz="1100"/>
            </a:lvl4pPr>
            <a:lvl5pPr lvl="4" rtl="0">
              <a:spcBef>
                <a:spcPts val="0"/>
              </a:spcBef>
              <a:defRPr sz="1100"/>
            </a:lvl5pPr>
            <a:lvl6pPr lvl="5" rtl="0">
              <a:spcBef>
                <a:spcPts val="0"/>
              </a:spcBef>
              <a:defRPr sz="1100"/>
            </a:lvl6pPr>
            <a:lvl7pPr lvl="6" rtl="0">
              <a:spcBef>
                <a:spcPts val="0"/>
              </a:spcBef>
              <a:defRPr sz="1100"/>
            </a:lvl7pPr>
            <a:lvl8pPr lvl="7" rtl="0">
              <a:spcBef>
                <a:spcPts val="0"/>
              </a:spcBef>
              <a:defRPr sz="1100"/>
            </a:lvl8pPr>
            <a:lvl9pPr lvl="8" rtl="0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0" name="Shape 7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0" name="Shape 7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Shape 6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8" name="Shape 6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1pPr>
            <a:lvl2pPr marL="742950" lvl="1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2pPr>
            <a:lvl3pPr marL="1143000" lvl="2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3pPr>
            <a:lvl4pPr marL="1600200" lvl="3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4pPr>
            <a:lvl5pPr marL="2057400" lvl="4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5pPr>
            <a:lvl6pPr marL="2514600" lvl="5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6pPr>
            <a:lvl7pPr marL="3429000" lvl="6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7pPr>
            <a:lvl8pPr marL="4800600" lvl="7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8pPr>
            <a:lvl9pPr marL="6629400" lvl="8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91440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137160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182880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228600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320040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457200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640080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91440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137160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182880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228600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320040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457200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640080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‹N°›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t>‹N°›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1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2.xml" /><Relationship Id="rId5" Type="http://schemas.openxmlformats.org/officeDocument/2006/relationships/image" Target="../media/image6.png" /><Relationship Id="rId4" Type="http://schemas.openxmlformats.org/officeDocument/2006/relationships/image" Target="../media/image5.jpeg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8.jpeg" /><Relationship Id="rId4" Type="http://schemas.openxmlformats.org/officeDocument/2006/relationships/image" Target="../media/image7.png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12.xml" /><Relationship Id="rId5" Type="http://schemas.openxmlformats.org/officeDocument/2006/relationships/image" Target="../media/image10.png" /><Relationship Id="rId4" Type="http://schemas.openxmlformats.org/officeDocument/2006/relationships/image" Target="../media/image9.png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12.xml" /><Relationship Id="rId4" Type="http://schemas.openxmlformats.org/officeDocument/2006/relationships/image" Target="../media/image11.jpeg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12.xml" /><Relationship Id="rId6" Type="http://schemas.openxmlformats.org/officeDocument/2006/relationships/image" Target="../media/image14.jpeg" /><Relationship Id="rId5" Type="http://schemas.openxmlformats.org/officeDocument/2006/relationships/image" Target="../media/image13.jpeg" /><Relationship Id="rId4" Type="http://schemas.openxmlformats.org/officeDocument/2006/relationships/image" Target="../media/image12.png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12.xml" /><Relationship Id="rId6" Type="http://schemas.openxmlformats.org/officeDocument/2006/relationships/image" Target="../media/image17.jpeg" /><Relationship Id="rId5" Type="http://schemas.openxmlformats.org/officeDocument/2006/relationships/image" Target="../media/image16.jpeg" /><Relationship Id="rId4" Type="http://schemas.openxmlformats.org/officeDocument/2006/relationships/image" Target="../media/image15.jpeg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12.xml" /><Relationship Id="rId4" Type="http://schemas.openxmlformats.org/officeDocument/2006/relationships/image" Target="../media/image17.jpe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2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1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12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12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1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12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12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12.xml" /><Relationship Id="rId4" Type="http://schemas.openxmlformats.org/officeDocument/2006/relationships/image" Target="../media/image18.png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12.xml" 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12.xml" /><Relationship Id="rId5" Type="http://schemas.openxmlformats.org/officeDocument/2006/relationships/image" Target="../media/image20.jpeg" /><Relationship Id="rId4" Type="http://schemas.openxmlformats.org/officeDocument/2006/relationships/image" Target="../media/image19.png" 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12.xml" /><Relationship Id="rId4" Type="http://schemas.openxmlformats.org/officeDocument/2006/relationships/image" Target="../media/image19.png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1258887" y="1196975"/>
            <a:ext cx="6804000" cy="4464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0" y="120000"/>
                </a:lnTo>
                <a:lnTo>
                  <a:pt x="120000" y="120000"/>
                </a:lnTo>
                <a:lnTo>
                  <a:pt x="120000" y="0"/>
                </a:lnTo>
                <a:close/>
                <a:moveTo>
                  <a:pt x="19988" y="19988"/>
                </a:moveTo>
                <a:lnTo>
                  <a:pt x="19988" y="100011"/>
                </a:lnTo>
                <a:lnTo>
                  <a:pt x="100011" y="100011"/>
                </a:lnTo>
                <a:lnTo>
                  <a:pt x="100011" y="19988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8000" b="1" i="0" u="none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1" i="0" u="none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" name="Shape 37"/>
          <p:cNvSpPr/>
          <p:nvPr/>
        </p:nvSpPr>
        <p:spPr>
          <a:xfrm rot="2459930">
            <a:off x="6675765" y="1336668"/>
            <a:ext cx="2709864" cy="133841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20000"/>
                </a:moveTo>
                <a:lnTo>
                  <a:pt x="45000" y="120000"/>
                </a:lnTo>
                <a:lnTo>
                  <a:pt x="45000" y="105000"/>
                </a:lnTo>
                <a:lnTo>
                  <a:pt x="75000" y="105000"/>
                </a:lnTo>
                <a:lnTo>
                  <a:pt x="75000" y="120000"/>
                </a:lnTo>
                <a:lnTo>
                  <a:pt x="120000" y="120000"/>
                </a:lnTo>
                <a:lnTo>
                  <a:pt x="105000" y="67500"/>
                </a:lnTo>
                <a:lnTo>
                  <a:pt x="120000" y="15000"/>
                </a:lnTo>
                <a:lnTo>
                  <a:pt x="90000" y="15000"/>
                </a:lnTo>
                <a:lnTo>
                  <a:pt x="90000" y="0"/>
                </a:lnTo>
                <a:lnTo>
                  <a:pt x="30000" y="0"/>
                </a:lnTo>
                <a:lnTo>
                  <a:pt x="30000" y="15000"/>
                </a:lnTo>
                <a:lnTo>
                  <a:pt x="0" y="15000"/>
                </a:lnTo>
                <a:lnTo>
                  <a:pt x="15000" y="67500"/>
                </a:lnTo>
                <a:close/>
              </a:path>
              <a:path w="120000" h="120000" fill="none" extrusionOk="0">
                <a:moveTo>
                  <a:pt x="45000" y="105000"/>
                </a:moveTo>
                <a:lnTo>
                  <a:pt x="30000" y="105000"/>
                </a:lnTo>
                <a:lnTo>
                  <a:pt x="30000" y="15000"/>
                </a:lnTo>
              </a:path>
              <a:path w="120000" h="120000" fill="none" extrusionOk="0">
                <a:moveTo>
                  <a:pt x="30000" y="105000"/>
                </a:moveTo>
                <a:lnTo>
                  <a:pt x="45000" y="120000"/>
                </a:lnTo>
              </a:path>
              <a:path w="120000" h="120000" fill="none" extrusionOk="0">
                <a:moveTo>
                  <a:pt x="75000" y="105000"/>
                </a:moveTo>
                <a:lnTo>
                  <a:pt x="90000" y="105000"/>
                </a:lnTo>
                <a:lnTo>
                  <a:pt x="90000" y="15000"/>
                </a:lnTo>
              </a:path>
              <a:path w="120000" h="120000" fill="none" extrusionOk="0">
                <a:moveTo>
                  <a:pt x="90000" y="105000"/>
                </a:moveTo>
                <a:lnTo>
                  <a:pt x="75000" y="120000"/>
                </a:lnTo>
              </a:path>
            </a:pathLst>
          </a:custGeom>
          <a:gradFill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8100019" scaled="0"/>
          </a:gra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>
              <a:solidFill>
                <a:srgbClr val="66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785786" y="333375"/>
            <a:ext cx="4372026" cy="476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8100019" scaled="0"/>
          </a:gra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ct val="25000"/>
              <a:buFont typeface="Arial"/>
              <a:buNone/>
            </a:pPr>
            <a:endParaRPr lang="en-US" sz="2400" b="1" i="0" u="none" dirty="0">
              <a:solidFill>
                <a:srgbClr val="66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2236899" y="6021387"/>
            <a:ext cx="5813529" cy="5477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8100019" scaled="0"/>
          </a:gra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ct val="25000"/>
              <a:buFont typeface="Arial"/>
              <a:buNone/>
            </a:pPr>
            <a:endParaRPr lang="en-US" sz="2400" b="1" i="0" u="none" dirty="0">
              <a:solidFill>
                <a:srgbClr val="66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/>
          <p:nvPr/>
        </p:nvSpPr>
        <p:spPr>
          <a:xfrm>
            <a:off x="3132136" y="1779558"/>
            <a:ext cx="3024299" cy="100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ct val="25000"/>
              <a:buFont typeface="Arial"/>
              <a:buNone/>
            </a:pPr>
            <a:r>
              <a:rPr lang="en-US" sz="6000" b="1" i="0" u="none" dirty="0" err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الصـبر</a:t>
            </a:r>
            <a:endParaRPr lang="en-US" sz="6000" b="1" i="0" u="none" dirty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Rectangle 8"/>
          <p:cNvSpPr/>
          <p:nvPr/>
        </p:nvSpPr>
        <p:spPr>
          <a:xfrm rot="2504614">
            <a:off x="6848927" y="1661188"/>
            <a:ext cx="23294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>
              <a:buClr>
                <a:srgbClr val="660066"/>
              </a:buClr>
              <a:buSzPct val="25000"/>
            </a:pPr>
            <a:r>
              <a:rPr lang="en-US" sz="3600" b="1" dirty="0" err="1">
                <a:solidFill>
                  <a:srgbClr val="660066"/>
                </a:solidFill>
              </a:rPr>
              <a:t>عبادات</a:t>
            </a:r>
            <a:r>
              <a:rPr lang="en-US" sz="3600" b="1" dirty="0">
                <a:solidFill>
                  <a:srgbClr val="660066"/>
                </a:solidFill>
              </a:rPr>
              <a:t> </a:t>
            </a:r>
            <a:r>
              <a:rPr lang="en-US" sz="3600" b="1" dirty="0" err="1">
                <a:solidFill>
                  <a:srgbClr val="660066"/>
                </a:solidFill>
              </a:rPr>
              <a:t>القلوب</a:t>
            </a:r>
            <a:endParaRPr lang="en-US" sz="3600" b="1" dirty="0">
              <a:solidFill>
                <a:srgbClr val="660066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06826" y="6000768"/>
            <a:ext cx="54748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buClr>
                <a:srgbClr val="660066"/>
              </a:buClr>
              <a:buSzPct val="25000"/>
            </a:pPr>
            <a:r>
              <a:rPr lang="en-US" sz="3200" b="1" dirty="0" err="1">
                <a:solidFill>
                  <a:srgbClr val="660066"/>
                </a:solidFill>
              </a:rPr>
              <a:t>إنما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يوفى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الصابرون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أجرهم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بغير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حساب</a:t>
            </a:r>
            <a:endParaRPr lang="en-US" sz="3200" b="1" dirty="0">
              <a:solidFill>
                <a:srgbClr val="660066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46273" y="285728"/>
            <a:ext cx="34291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660066"/>
              </a:buClr>
              <a:buSzPct val="25000"/>
            </a:pPr>
            <a:r>
              <a:rPr lang="ar-MA" sz="3200" b="1" dirty="0">
                <a:solidFill>
                  <a:srgbClr val="660066"/>
                </a:solidFill>
              </a:rPr>
              <a:t>إ</a:t>
            </a:r>
            <a:r>
              <a:rPr lang="en-US" sz="3200" b="1" dirty="0" err="1">
                <a:solidFill>
                  <a:srgbClr val="660066"/>
                </a:solidFill>
              </a:rPr>
              <a:t>لا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من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أتى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الله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بقلب</a:t>
            </a:r>
            <a:r>
              <a:rPr lang="en-US" sz="3200" b="1" dirty="0">
                <a:solidFill>
                  <a:srgbClr val="660066"/>
                </a:solidFill>
              </a:rPr>
              <a:t> </a:t>
            </a:r>
            <a:r>
              <a:rPr lang="en-US" sz="3200" b="1" dirty="0" err="1">
                <a:solidFill>
                  <a:srgbClr val="660066"/>
                </a:solidFill>
              </a:rPr>
              <a:t>سليم</a:t>
            </a:r>
            <a:endParaRPr lang="en-US" sz="3200" b="1" dirty="0">
              <a:solidFill>
                <a:srgbClr val="660066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71070" y="2743984"/>
            <a:ext cx="4572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MA" sz="3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e_Ouhod" pitchFamily="34" charset="-78"/>
                <a:cs typeface="Andalus" pitchFamily="2" charset="-78"/>
              </a:rPr>
              <a:t>الصبر هو قدرة الإنسان على تحمل المصاعب </a:t>
            </a:r>
            <a:r>
              <a:rPr lang="ar-MA" sz="38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e_Ouhod" pitchFamily="34" charset="-78"/>
                <a:cs typeface="Andalus" pitchFamily="2" charset="-78"/>
              </a:rPr>
              <a:t>و</a:t>
            </a:r>
            <a:r>
              <a:rPr lang="ar-MA" sz="3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e_Ouhod" pitchFamily="34" charset="-78"/>
                <a:cs typeface="Andalus" pitchFamily="2" charset="-78"/>
              </a:rPr>
              <a:t> الابتلاءات، </a:t>
            </a:r>
            <a:r>
              <a:rPr lang="ar-MA" sz="38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e_Ouhod" pitchFamily="34" charset="-78"/>
                <a:cs typeface="Andalus" pitchFamily="2" charset="-78"/>
              </a:rPr>
              <a:t>و</a:t>
            </a:r>
            <a:r>
              <a:rPr lang="ar-MA" sz="3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e_Ouhod" pitchFamily="34" charset="-78"/>
                <a:cs typeface="Andalus" pitchFamily="2" charset="-78"/>
              </a:rPr>
              <a:t> القدرة على ضبط النفس. </a:t>
            </a:r>
            <a:endParaRPr lang="fr-FR" sz="3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e_Ouhod" pitchFamily="34" charset="-78"/>
              <a:cs typeface="Andalus" pitchFamily="2" charset="-78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0" y="857230"/>
          <a:ext cx="8858280" cy="5929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944">
                <a:tc>
                  <a:txBody>
                    <a:bodyPr/>
                    <a:lstStyle/>
                    <a:p>
                      <a:pPr algn="ctr" rtl="1"/>
                      <a:r>
                        <a:rPr lang="ar-MA" sz="4000" b="1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غير الصابر</a:t>
                      </a:r>
                      <a:endParaRPr lang="fr-FR" sz="4000" b="1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4000" b="1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الصابر</a:t>
                      </a:r>
                      <a:endParaRPr lang="fr-FR" sz="4000" b="1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i="0" u="none" dirty="0" err="1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Tahoma"/>
                        </a:rPr>
                        <a:t>الحالة</a:t>
                      </a:r>
                      <a:endParaRPr lang="en-US" sz="4000" b="1" i="0" u="none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  <a:sym typeface="Tahom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30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dirty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e_AlMateen" pitchFamily="18" charset="-78"/>
                        <a:ea typeface="Tahoma"/>
                        <a:cs typeface="ae_AlMateen" pitchFamily="18" charset="-78"/>
                        <a:sym typeface="Tahom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e_AlMateen" pitchFamily="18" charset="-78"/>
                        <a:ea typeface="Tahoma"/>
                        <a:cs typeface="ae_AlMateen" pitchFamily="18" charset="-78"/>
                        <a:sym typeface="Tahom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dirty="0">
                        <a:solidFill>
                          <a:schemeClr val="dk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3540">
                <a:tc>
                  <a:txBody>
                    <a:bodyPr/>
                    <a:lstStyle/>
                    <a:p>
                      <a:pPr algn="ctr" rtl="1"/>
                      <a:endParaRPr lang="fr-FR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1702">
                <a:tc>
                  <a:txBody>
                    <a:bodyPr/>
                    <a:lstStyle/>
                    <a:p>
                      <a:pPr algn="ctr" rtl="1"/>
                      <a:endParaRPr lang="fr-FR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Shape 130"/>
          <p:cNvSpPr txBox="1"/>
          <p:nvPr/>
        </p:nvSpPr>
        <p:spPr>
          <a:xfrm>
            <a:off x="6286512" y="1714488"/>
            <a:ext cx="2437790" cy="12144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3200" b="1" i="0" u="none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عند</a:t>
            </a:r>
            <a:r>
              <a:rPr lang="en-US" sz="3200" b="1" i="0" u="none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مصيبة</a:t>
            </a:r>
            <a:r>
              <a:rPr lang="en-US" sz="3200" b="1" i="0" u="none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الموت</a:t>
            </a:r>
            <a:endParaRPr lang="en-US" sz="3200" b="1" i="0" u="none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Shape 131"/>
          <p:cNvSpPr txBox="1"/>
          <p:nvPr/>
        </p:nvSpPr>
        <p:spPr>
          <a:xfrm>
            <a:off x="3036563" y="1571612"/>
            <a:ext cx="3107073" cy="14287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ahoma"/>
              <a:buNone/>
            </a:pP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يحزن</a:t>
            </a:r>
            <a:r>
              <a:rPr lang="ar-MA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يبكي</a:t>
            </a:r>
            <a:r>
              <a:rPr lang="ar-MA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يقول</a:t>
            </a:r>
            <a:r>
              <a:rPr lang="en-US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: </a:t>
            </a: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إنا</a:t>
            </a:r>
            <a:r>
              <a:rPr lang="en-US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لله</a:t>
            </a:r>
            <a:r>
              <a:rPr lang="en-US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وإنا</a:t>
            </a:r>
            <a:r>
              <a:rPr lang="en-US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إليه</a:t>
            </a:r>
            <a:r>
              <a:rPr lang="en-US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راجعون</a:t>
            </a:r>
            <a:r>
              <a:rPr lang="ar-MA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(</a:t>
            </a: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أمر</a:t>
            </a:r>
            <a:r>
              <a:rPr lang="en-US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الله</a:t>
            </a:r>
            <a:r>
              <a:rPr lang="ar-MA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)</a:t>
            </a:r>
            <a:r>
              <a:rPr lang="en-US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...</a:t>
            </a:r>
            <a:r>
              <a:rPr lang="ar-MA" sz="3200" b="1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endParaRPr lang="en-US" sz="3200" b="1" i="0" u="none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e_AlMateen" pitchFamily="18" charset="-78"/>
              <a:ea typeface="Tahoma"/>
              <a:cs typeface="Traditional Arabic" pitchFamily="2" charset="-78"/>
              <a:sym typeface="Tahoma"/>
            </a:endParaRPr>
          </a:p>
        </p:txBody>
      </p:sp>
      <p:sp>
        <p:nvSpPr>
          <p:cNvPr id="12" name="Shape 132"/>
          <p:cNvSpPr txBox="1"/>
          <p:nvPr/>
        </p:nvSpPr>
        <p:spPr>
          <a:xfrm>
            <a:off x="1" y="1574810"/>
            <a:ext cx="2928926" cy="1497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25000"/>
              <a:buFont typeface="Tahoma"/>
              <a:buNone/>
            </a:pPr>
            <a:r>
              <a:rPr lang="en-US" sz="3400" b="1" i="0" u="none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يجزع</a:t>
            </a:r>
            <a:r>
              <a:rPr lang="en-US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400" b="1" i="0" u="none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يشق</a:t>
            </a:r>
            <a:r>
              <a:rPr lang="en-US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i="0" u="none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الثوب</a:t>
            </a:r>
            <a:r>
              <a:rPr lang="en-US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400" b="1" i="0" u="none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يلطم</a:t>
            </a:r>
            <a:r>
              <a:rPr lang="en-US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</a:t>
            </a:r>
            <a:r>
              <a:rPr lang="ar-MA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i="0" u="none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يصيح</a:t>
            </a:r>
            <a:r>
              <a:rPr lang="en-US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i="0" u="none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معترضا</a:t>
            </a:r>
            <a:r>
              <a:rPr lang="en-US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i="0" u="none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على</a:t>
            </a:r>
            <a:r>
              <a:rPr lang="en-US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i="0" u="none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حكم</a:t>
            </a:r>
            <a:r>
              <a:rPr lang="en-US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i="0" u="none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الله</a:t>
            </a:r>
            <a:r>
              <a:rPr lang="en-US" sz="34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</a:p>
        </p:txBody>
      </p:sp>
      <p:sp>
        <p:nvSpPr>
          <p:cNvPr id="25" name="Shape 531"/>
          <p:cNvSpPr/>
          <p:nvPr/>
        </p:nvSpPr>
        <p:spPr>
          <a:xfrm>
            <a:off x="2339974" y="-71462"/>
            <a:ext cx="4375165" cy="981000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9900CC"/>
              </a:gs>
              <a:gs pos="50000">
                <a:srgbClr val="FFFFFF"/>
              </a:gs>
              <a:gs pos="100000">
                <a:srgbClr val="9900CC"/>
              </a:gs>
            </a:gsLst>
            <a:lin ang="13500032" scaled="0"/>
          </a:gra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ct val="25000"/>
              <a:buFont typeface="Tahoma"/>
              <a:buNone/>
            </a:pP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كيف</a:t>
            </a:r>
            <a:r>
              <a:rPr lang="en-US" sz="3600" b="1" i="0" u="none" dirty="0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تقيس</a:t>
            </a:r>
            <a:r>
              <a:rPr lang="en-US" sz="3600" b="1" i="0" u="none" dirty="0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صبرك</a:t>
            </a:r>
            <a:endParaRPr lang="en-US" sz="3600" b="1" i="0" u="none" dirty="0">
              <a:solidFill>
                <a:srgbClr val="80008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" name="Shape 127"/>
          <p:cNvSpPr txBox="1"/>
          <p:nvPr/>
        </p:nvSpPr>
        <p:spPr>
          <a:xfrm>
            <a:off x="6277566" y="3504295"/>
            <a:ext cx="2437790" cy="495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عند</a:t>
            </a:r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المرض</a:t>
            </a:r>
          </a:p>
        </p:txBody>
      </p:sp>
      <p:sp>
        <p:nvSpPr>
          <p:cNvPr id="27" name="Shape 128"/>
          <p:cNvSpPr txBox="1"/>
          <p:nvPr/>
        </p:nvSpPr>
        <p:spPr>
          <a:xfrm>
            <a:off x="3000365" y="3143248"/>
            <a:ext cx="3277106" cy="1438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ahoma"/>
              <a:buNone/>
            </a:pP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</a:t>
            </a:r>
            <a:r>
              <a:rPr lang="ar-MA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إ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ن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بصوت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منخفض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ينادي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يا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الله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يدعو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يكثر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من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قول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الحمد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لله</a:t>
            </a:r>
            <a:r>
              <a:rPr lang="en-US" sz="3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</a:p>
        </p:txBody>
      </p:sp>
      <p:sp>
        <p:nvSpPr>
          <p:cNvPr id="28" name="Shape 129"/>
          <p:cNvSpPr txBox="1"/>
          <p:nvPr/>
        </p:nvSpPr>
        <p:spPr>
          <a:xfrm>
            <a:off x="0" y="3190294"/>
            <a:ext cx="2972921" cy="15960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Clr>
                <a:srgbClr val="800000"/>
              </a:buClr>
              <a:buSzPct val="25000"/>
            </a:pP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يصيح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يقول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: </a:t>
            </a:r>
            <a:r>
              <a:rPr lang="ar-MA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لماذا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أنا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بالذات</a:t>
            </a:r>
            <a:r>
              <a:rPr lang="ar-MA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؟ </a:t>
            </a: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يضرب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نفسه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يصرخ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بمن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2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حوله</a:t>
            </a:r>
            <a:endParaRPr lang="en-US" sz="32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e_AlMateen" pitchFamily="18" charset="-78"/>
              <a:ea typeface="Tahoma"/>
              <a:cs typeface="Traditional Arabic" pitchFamily="2" charset="-78"/>
              <a:sym typeface="Tahoma"/>
            </a:endParaRPr>
          </a:p>
        </p:txBody>
      </p:sp>
      <p:sp>
        <p:nvSpPr>
          <p:cNvPr id="29" name="Shape 124"/>
          <p:cNvSpPr txBox="1"/>
          <p:nvPr/>
        </p:nvSpPr>
        <p:spPr>
          <a:xfrm>
            <a:off x="6277566" y="5011462"/>
            <a:ext cx="2437790" cy="12036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2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رمضان</a:t>
            </a:r>
            <a:r>
              <a:rPr lang="en-US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والجو</a:t>
            </a:r>
            <a:r>
              <a:rPr lang="en-US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حار</a:t>
            </a:r>
            <a:r>
              <a:rPr lang="en-US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جدا</a:t>
            </a:r>
            <a:r>
              <a:rPr lang="en-US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والعمل</a:t>
            </a:r>
            <a:r>
              <a:rPr lang="en-US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صعب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0" name="Shape 125"/>
          <p:cNvSpPr txBox="1"/>
          <p:nvPr/>
        </p:nvSpPr>
        <p:spPr>
          <a:xfrm>
            <a:off x="3044506" y="4926000"/>
            <a:ext cx="3107073" cy="16157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ahoma"/>
              <a:buNone/>
            </a:pPr>
            <a:r>
              <a:rPr lang="en-US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يصوم</a:t>
            </a: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إيمانا</a:t>
            </a: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واحتسابا</a:t>
            </a: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مجبرا</a:t>
            </a: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نفسه</a:t>
            </a: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على</a:t>
            </a: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ما</a:t>
            </a: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يرضي</a:t>
            </a: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الله</a:t>
            </a:r>
            <a:endParaRPr lang="en-US" sz="36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e_AlMateen" pitchFamily="18" charset="-78"/>
              <a:ea typeface="Tahoma"/>
              <a:cs typeface="Traditional Arabic" pitchFamily="2" charset="-78"/>
              <a:sym typeface="Tahoma"/>
            </a:endParaRPr>
          </a:p>
        </p:txBody>
      </p:sp>
      <p:sp>
        <p:nvSpPr>
          <p:cNvPr id="31" name="Shape 126"/>
          <p:cNvSpPr txBox="1"/>
          <p:nvPr/>
        </p:nvSpPr>
        <p:spPr>
          <a:xfrm>
            <a:off x="13648" y="4687588"/>
            <a:ext cx="2983371" cy="19894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25000"/>
              <a:buFont typeface="Tahoma"/>
              <a:buNone/>
            </a:pP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تعلل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بأنه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قد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يمرض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فيترك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العمل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أو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يترك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الصوم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يبحث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عن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فتوى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تجيز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له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الإفطار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إن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صام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تفوه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بعبارات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السخط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والاعتراض</a:t>
            </a:r>
            <a:endParaRPr lang="en-US" sz="28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e_AlMateen" pitchFamily="18" charset="-78"/>
              <a:ea typeface="Tahoma"/>
              <a:cs typeface="Traditional Arabic" pitchFamily="2" charset="-78"/>
              <a:sym typeface="Tahoma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  <p:bldP spid="12" grpId="0" build="p"/>
      <p:bldP spid="26" grpId="0" build="p"/>
      <p:bldP spid="27" grpId="0" build="p"/>
      <p:bldP spid="28" grpId="0" build="p"/>
      <p:bldP spid="29" grpId="0" build="p"/>
      <p:bldP spid="30" grpId="0" build="p"/>
      <p:bldP spid="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0" y="857230"/>
          <a:ext cx="8858280" cy="5500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944">
                <a:tc>
                  <a:txBody>
                    <a:bodyPr/>
                    <a:lstStyle/>
                    <a:p>
                      <a:pPr algn="ctr" rtl="1"/>
                      <a:r>
                        <a:rPr lang="ar-MA" sz="4000" b="1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غير الصابر</a:t>
                      </a:r>
                      <a:endParaRPr lang="fr-FR" sz="4000" b="1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4000" b="1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الصابر</a:t>
                      </a:r>
                      <a:endParaRPr lang="fr-FR" sz="4000" b="1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i="0" u="none" dirty="0" err="1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Tahoma"/>
                        </a:rPr>
                        <a:t>الحالة</a:t>
                      </a:r>
                      <a:endParaRPr lang="en-US" sz="4000" b="1" i="0" u="none" dirty="0">
                        <a:solidFill>
                          <a:srgbClr val="C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  <a:sym typeface="Tahom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635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dirty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e_AlMateen" pitchFamily="18" charset="-78"/>
                        <a:ea typeface="Tahoma"/>
                        <a:cs typeface="ae_AlMateen" pitchFamily="18" charset="-78"/>
                        <a:sym typeface="Tahom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e_AlMateen" pitchFamily="18" charset="-78"/>
                        <a:ea typeface="Tahoma"/>
                        <a:cs typeface="ae_AlMateen" pitchFamily="18" charset="-78"/>
                        <a:sym typeface="Tahom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dirty="0">
                        <a:solidFill>
                          <a:schemeClr val="dk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1702"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636">
                <a:tc>
                  <a:txBody>
                    <a:bodyPr/>
                    <a:lstStyle/>
                    <a:p>
                      <a:pPr algn="ctr" rtl="1"/>
                      <a:endParaRPr lang="fr-FR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Shape 531"/>
          <p:cNvSpPr/>
          <p:nvPr/>
        </p:nvSpPr>
        <p:spPr>
          <a:xfrm>
            <a:off x="2339974" y="-71462"/>
            <a:ext cx="4375165" cy="981000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9900CC"/>
              </a:gs>
              <a:gs pos="50000">
                <a:srgbClr val="FFFFFF"/>
              </a:gs>
              <a:gs pos="100000">
                <a:srgbClr val="9900CC"/>
              </a:gs>
            </a:gsLst>
            <a:lin ang="13500032" scaled="0"/>
          </a:gra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ct val="25000"/>
              <a:buFont typeface="Tahoma"/>
              <a:buNone/>
            </a:pP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كيف</a:t>
            </a:r>
            <a:r>
              <a:rPr lang="en-US" sz="3600" b="1" i="0" u="none" dirty="0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تقيس</a:t>
            </a:r>
            <a:r>
              <a:rPr lang="en-US" sz="3600" b="1" i="0" u="none" dirty="0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صبرك</a:t>
            </a:r>
            <a:endParaRPr lang="en-US" sz="3600" b="1" i="0" u="none" dirty="0">
              <a:solidFill>
                <a:srgbClr val="80008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Shape 121"/>
          <p:cNvSpPr txBox="1"/>
          <p:nvPr/>
        </p:nvSpPr>
        <p:spPr>
          <a:xfrm>
            <a:off x="6277566" y="1554766"/>
            <a:ext cx="2437790" cy="11430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حان</a:t>
            </a:r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وقت</a:t>
            </a:r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الجهاد</a:t>
            </a:r>
            <a:endParaRPr lang="en-US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Shape 122"/>
          <p:cNvSpPr txBox="1"/>
          <p:nvPr/>
        </p:nvSpPr>
        <p:spPr>
          <a:xfrm>
            <a:off x="3027660" y="1500174"/>
            <a:ext cx="3107073" cy="11430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ahoma"/>
              <a:buNone/>
            </a:pP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يقدم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ويصبر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ويحتسب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</a:p>
        </p:txBody>
      </p:sp>
      <p:sp>
        <p:nvSpPr>
          <p:cNvPr id="18" name="Shape 123"/>
          <p:cNvSpPr txBox="1"/>
          <p:nvPr/>
        </p:nvSpPr>
        <p:spPr>
          <a:xfrm>
            <a:off x="16929" y="1571612"/>
            <a:ext cx="2956139" cy="107157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25000"/>
              <a:buFont typeface="Tahoma"/>
              <a:buNone/>
            </a:pP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يهرب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يقول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: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وأنا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مالي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فليحارب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غيري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</a:p>
        </p:txBody>
      </p:sp>
      <p:sp>
        <p:nvSpPr>
          <p:cNvPr id="19" name="Shape 119"/>
          <p:cNvSpPr txBox="1"/>
          <p:nvPr/>
        </p:nvSpPr>
        <p:spPr>
          <a:xfrm>
            <a:off x="3036563" y="2857496"/>
            <a:ext cx="3107073" cy="1571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ahoma"/>
              <a:buNone/>
            </a:pP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يصبر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على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الحاجة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والجوع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والفقر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ولا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يمد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يده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للحرام</a:t>
            </a:r>
          </a:p>
        </p:txBody>
      </p:sp>
      <p:sp>
        <p:nvSpPr>
          <p:cNvPr id="20" name="Shape 120"/>
          <p:cNvSpPr txBox="1"/>
          <p:nvPr/>
        </p:nvSpPr>
        <p:spPr>
          <a:xfrm>
            <a:off x="0" y="2700972"/>
            <a:ext cx="2952909" cy="2000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25000"/>
              <a:buFont typeface="Tahoma"/>
              <a:buNone/>
            </a:pP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تعلل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بقوله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”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فمن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اضطر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غير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باغ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ولا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عاد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“ ،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يقول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: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هذه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المرة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فقط</a:t>
            </a:r>
            <a:r>
              <a:rPr lang="en-US" sz="3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...</a:t>
            </a:r>
          </a:p>
        </p:txBody>
      </p:sp>
      <p:sp>
        <p:nvSpPr>
          <p:cNvPr id="21" name="Shape 121"/>
          <p:cNvSpPr txBox="1"/>
          <p:nvPr/>
        </p:nvSpPr>
        <p:spPr>
          <a:xfrm>
            <a:off x="6215074" y="2755564"/>
            <a:ext cx="2643206" cy="2000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buClr>
                <a:schemeClr val="dk2"/>
              </a:buClr>
              <a:buSzPct val="25000"/>
            </a:pP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فرصة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للحصول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على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مال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وهو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بحاجة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ماسة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إليه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ولكن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هذا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المال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من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مصدر</a:t>
            </a: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محرم</a:t>
            </a:r>
          </a:p>
        </p:txBody>
      </p:sp>
      <p:sp>
        <p:nvSpPr>
          <p:cNvPr id="22" name="Shape 115"/>
          <p:cNvSpPr txBox="1"/>
          <p:nvPr/>
        </p:nvSpPr>
        <p:spPr>
          <a:xfrm>
            <a:off x="6572312" y="4714884"/>
            <a:ext cx="2071654" cy="16430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شاب</a:t>
            </a:r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يريد</a:t>
            </a:r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الزواج</a:t>
            </a:r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ولا</a:t>
            </a:r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يملك</a:t>
            </a:r>
            <a:r>
              <a:rPr lang="ar-MA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/>
                <a:ea typeface="Tahoma"/>
                <a:cs typeface="Tahoma"/>
                <a:sym typeface="Tahoma"/>
              </a:rPr>
              <a:t>.</a:t>
            </a:r>
            <a:endParaRPr lang="en-US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" name="Shape 116"/>
          <p:cNvSpPr txBox="1"/>
          <p:nvPr/>
        </p:nvSpPr>
        <p:spPr>
          <a:xfrm>
            <a:off x="3000364" y="5000636"/>
            <a:ext cx="3107073" cy="100005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ahoma"/>
              <a:buNone/>
            </a:pP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يصوم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آخذا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بنصيحة</a:t>
            </a: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النبي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e_AlMateen" pitchFamily="18" charset="-78"/>
              <a:ea typeface="Tahoma"/>
              <a:cs typeface="Traditional Arabic" pitchFamily="2" charset="-78"/>
              <a:sym typeface="Tahoma"/>
            </a:endParaRPr>
          </a:p>
        </p:txBody>
      </p:sp>
      <p:sp>
        <p:nvSpPr>
          <p:cNvPr id="24" name="Shape 117"/>
          <p:cNvSpPr txBox="1"/>
          <p:nvPr/>
        </p:nvSpPr>
        <p:spPr>
          <a:xfrm>
            <a:off x="0" y="5072074"/>
            <a:ext cx="2956107" cy="107157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25000"/>
              <a:buFont typeface="Tahoma"/>
              <a:buNone/>
            </a:pPr>
            <a:r>
              <a:rPr lang="en-US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يفعل</a:t>
            </a: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الحرام</a:t>
            </a: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ويقول</a:t>
            </a: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: </a:t>
            </a:r>
            <a:r>
              <a:rPr lang="en-US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لا</a:t>
            </a: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أستطيع</a:t>
            </a: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أن</a:t>
            </a: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أقاوم</a:t>
            </a:r>
            <a:endParaRPr lang="en-US" sz="36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e_AlMateen" pitchFamily="18" charset="-78"/>
              <a:ea typeface="Tahoma"/>
              <a:cs typeface="Traditional Arabic" pitchFamily="2" charset="-78"/>
              <a:sym typeface="Tahoma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عنترة-بن-شداد_315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" y="0"/>
            <a:ext cx="9119991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Arial"/>
              <a:buNone/>
            </a:pPr>
            <a:r>
              <a:rPr lang="en-US" sz="4800" b="1" i="0" u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الشجاعة والقوة 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Shape 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/>
          <p:nvPr/>
        </p:nvSpPr>
        <p:spPr>
          <a:xfrm>
            <a:off x="1331912" y="5214950"/>
            <a:ext cx="5760899" cy="9232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Arial"/>
              <a:buNone/>
            </a:pPr>
            <a:r>
              <a:rPr lang="en-US" sz="54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الشجاعة</a:t>
            </a:r>
            <a:endParaRPr lang="en-US" sz="5400" b="1" i="0" u="none" strike="noStrike" cap="none" dirty="0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76375" y="1052512"/>
            <a:ext cx="2000100" cy="374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6100" y="692150"/>
            <a:ext cx="3016200" cy="33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ما هي الشجاعة ؟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" name="Shape 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07950" y="0"/>
            <a:ext cx="9467700" cy="710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Shape 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32586" y="620711"/>
            <a:ext cx="1028700" cy="12762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Shape 41"/>
          <p:cNvSpPr/>
          <p:nvPr/>
        </p:nvSpPr>
        <p:spPr>
          <a:xfrm>
            <a:off x="971550" y="620711"/>
            <a:ext cx="5472000" cy="1152600"/>
          </a:xfrm>
          <a:prstGeom prst="wedgeRoundRectCallout">
            <a:avLst>
              <a:gd name="adj1" fmla="val 24927"/>
              <a:gd name="adj2" fmla="val 12585"/>
              <a:gd name="adj3" fmla="val 0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 w="38100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ما هي الشجاعة ؟</a:t>
            </a:r>
          </a:p>
        </p:txBody>
      </p:sp>
      <p:sp>
        <p:nvSpPr>
          <p:cNvPr id="42" name="Shape 42"/>
          <p:cNvSpPr/>
          <p:nvPr/>
        </p:nvSpPr>
        <p:spPr>
          <a:xfrm>
            <a:off x="6300786" y="1916112"/>
            <a:ext cx="1511399" cy="1296900"/>
          </a:xfrm>
          <a:prstGeom prst="ellipse">
            <a:avLst/>
          </a:prstGeom>
          <a:gradFill>
            <a:gsLst>
              <a:gs pos="0">
                <a:schemeClr val="accent1"/>
              </a:gs>
              <a:gs pos="50000">
                <a:srgbClr val="FFFF66"/>
              </a:gs>
              <a:gs pos="100000">
                <a:schemeClr val="accent1"/>
              </a:gs>
            </a:gsLst>
            <a:lin ang="13500032" scaled="0"/>
          </a:gradFill>
          <a:ln w="57150" cap="flat" cmpd="thinThick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هي </a:t>
            </a: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جرأة </a:t>
            </a:r>
          </a:p>
        </p:txBody>
      </p:sp>
      <p:sp>
        <p:nvSpPr>
          <p:cNvPr id="43" name="Shape 43"/>
          <p:cNvSpPr/>
          <p:nvPr/>
        </p:nvSpPr>
        <p:spPr>
          <a:xfrm>
            <a:off x="5076825" y="2779711"/>
            <a:ext cx="1511400" cy="1296899"/>
          </a:xfrm>
          <a:prstGeom prst="ellipse">
            <a:avLst/>
          </a:prstGeom>
          <a:gradFill>
            <a:gsLst>
              <a:gs pos="0">
                <a:schemeClr val="folHlink"/>
              </a:gs>
              <a:gs pos="50000">
                <a:srgbClr val="FFFF66"/>
              </a:gs>
              <a:gs pos="100000">
                <a:schemeClr val="folHlink"/>
              </a:gs>
            </a:gsLst>
            <a:lin ang="8100019" scaled="0"/>
          </a:gradFill>
          <a:ln w="57150" cap="flat" cmpd="thinThick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مواجهة</a:t>
            </a:r>
          </a:p>
        </p:txBody>
      </p:sp>
      <p:sp>
        <p:nvSpPr>
          <p:cNvPr id="44" name="Shape 44"/>
          <p:cNvSpPr/>
          <p:nvPr/>
        </p:nvSpPr>
        <p:spPr>
          <a:xfrm>
            <a:off x="3781425" y="1844675"/>
            <a:ext cx="1511400" cy="1296900"/>
          </a:xfrm>
          <a:prstGeom prst="ellipse">
            <a:avLst/>
          </a:prstGeom>
          <a:gradFill>
            <a:gsLst>
              <a:gs pos="0">
                <a:srgbClr val="FF00FF"/>
              </a:gs>
              <a:gs pos="50000">
                <a:srgbClr val="FFFF66"/>
              </a:gs>
              <a:gs pos="100000">
                <a:srgbClr val="FF00FF"/>
              </a:gs>
            </a:gsLst>
            <a:lin ang="8100019" scaled="0"/>
          </a:gradFill>
          <a:ln w="57150" cap="flat" cmpd="thinThick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النفس </a:t>
            </a:r>
          </a:p>
        </p:txBody>
      </p:sp>
      <p:sp>
        <p:nvSpPr>
          <p:cNvPr id="45" name="Shape 45"/>
          <p:cNvSpPr/>
          <p:nvPr/>
        </p:nvSpPr>
        <p:spPr>
          <a:xfrm>
            <a:off x="2484437" y="2779711"/>
            <a:ext cx="1511399" cy="1296899"/>
          </a:xfrm>
          <a:prstGeom prst="ellipse">
            <a:avLst/>
          </a:prstGeom>
          <a:gradFill>
            <a:gsLst>
              <a:gs pos="0">
                <a:srgbClr val="CC0099"/>
              </a:gs>
              <a:gs pos="50000">
                <a:srgbClr val="FFFF66"/>
              </a:gs>
              <a:gs pos="100000">
                <a:srgbClr val="CC0099"/>
              </a:gs>
            </a:gsLst>
            <a:lin ang="8100019" scaled="0"/>
          </a:gradFill>
          <a:ln w="57150" cap="flat" cmpd="thinThick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القلب</a:t>
            </a: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6" name="Shape 46"/>
          <p:cNvSpPr/>
          <p:nvPr/>
        </p:nvSpPr>
        <p:spPr>
          <a:xfrm>
            <a:off x="1116012" y="1773237"/>
            <a:ext cx="1511400" cy="1296900"/>
          </a:xfrm>
          <a:prstGeom prst="ellipse">
            <a:avLst/>
          </a:prstGeom>
          <a:gradFill>
            <a:gsLst>
              <a:gs pos="0">
                <a:srgbClr val="99CC00"/>
              </a:gs>
              <a:gs pos="50000">
                <a:srgbClr val="FFFF66"/>
              </a:gs>
              <a:gs pos="100000">
                <a:srgbClr val="99CC00"/>
              </a:gs>
            </a:gsLst>
            <a:lin ang="8100019" scaled="0"/>
          </a:gradFill>
          <a:ln w="57150" cap="flat" cmpd="thinThick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99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عند</a:t>
            </a: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7" name="Shape 47"/>
          <p:cNvSpPr/>
          <p:nvPr/>
        </p:nvSpPr>
        <p:spPr>
          <a:xfrm>
            <a:off x="6300786" y="3716337"/>
            <a:ext cx="1511399" cy="1296900"/>
          </a:xfrm>
          <a:prstGeom prst="ellipse">
            <a:avLst/>
          </a:prstGeom>
          <a:gradFill>
            <a:gsLst>
              <a:gs pos="0">
                <a:srgbClr val="CC3300"/>
              </a:gs>
              <a:gs pos="50000">
                <a:srgbClr val="FFFF66"/>
              </a:gs>
              <a:gs pos="100000">
                <a:srgbClr val="CC3300"/>
              </a:gs>
            </a:gsLst>
            <a:lin ang="8100019" scaled="0"/>
          </a:gradFill>
          <a:ln w="57150" cap="flat" cmpd="thinThick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وقوة</a:t>
            </a: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8" name="Shape 48"/>
          <p:cNvSpPr/>
          <p:nvPr/>
        </p:nvSpPr>
        <p:spPr>
          <a:xfrm>
            <a:off x="3781425" y="3644900"/>
            <a:ext cx="1511400" cy="1296900"/>
          </a:xfrm>
          <a:prstGeom prst="ellipse">
            <a:avLst/>
          </a:prstGeom>
          <a:gradFill>
            <a:gsLst>
              <a:gs pos="0">
                <a:srgbClr val="00FF99"/>
              </a:gs>
              <a:gs pos="50000">
                <a:srgbClr val="FFFF66"/>
              </a:gs>
              <a:gs pos="100000">
                <a:srgbClr val="00FF99"/>
              </a:gs>
            </a:gsLst>
            <a:lin ang="8100019" scaled="0"/>
          </a:gradFill>
          <a:ln w="57150" cap="flat" cmpd="thinThick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الأمور</a:t>
            </a: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9" name="Shape 49"/>
          <p:cNvSpPr/>
          <p:nvPr/>
        </p:nvSpPr>
        <p:spPr>
          <a:xfrm>
            <a:off x="1187450" y="3789362"/>
            <a:ext cx="1511400" cy="1296900"/>
          </a:xfrm>
          <a:prstGeom prst="ellipse">
            <a:avLst/>
          </a:prstGeom>
          <a:gradFill>
            <a:gsLst>
              <a:gs pos="0">
                <a:srgbClr val="0000FF"/>
              </a:gs>
              <a:gs pos="50000">
                <a:srgbClr val="FFFF66"/>
              </a:gs>
              <a:gs pos="100000">
                <a:srgbClr val="0000FF"/>
              </a:gs>
            </a:gsLst>
            <a:lin ang="8100019" scaled="0"/>
          </a:gradFill>
          <a:ln w="57150" cap="flat" cmpd="thinThick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الصعبة</a:t>
            </a: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-396875" y="5300662"/>
            <a:ext cx="8713800" cy="1190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3600" b="0" i="0" u="none" strike="noStrike" cap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هي</a:t>
            </a:r>
            <a:r>
              <a:rPr lang="en-US" sz="3600" b="0" i="0" u="none" strike="noStrike" cap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جرأة</a:t>
            </a:r>
            <a:r>
              <a:rPr lang="en-US" sz="3600" b="0" i="0" u="none" strike="noStrike" cap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القلب</a:t>
            </a:r>
            <a:r>
              <a:rPr lang="en-US" sz="3600" b="0" i="0" u="none" strike="noStrike" cap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وقوة</a:t>
            </a:r>
            <a:r>
              <a:rPr lang="en-US" sz="3600" b="0" i="0" u="none" strike="noStrike" cap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النفس</a:t>
            </a:r>
            <a:r>
              <a:rPr lang="en-US" sz="3600" b="0" i="0" u="none" strike="noStrike" cap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عند</a:t>
            </a:r>
            <a:r>
              <a:rPr lang="en-US" sz="3600" b="0" i="0" u="none" strike="noStrike" cap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مواجهة</a:t>
            </a:r>
            <a:r>
              <a:rPr lang="en-US" sz="3600" b="0" i="0" u="none" strike="noStrike" cap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الامور</a:t>
            </a:r>
            <a:r>
              <a:rPr lang="en-US" sz="3600" b="0" i="0" u="none" strike="noStrike" cap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الصعبة</a:t>
            </a:r>
            <a:endParaRPr lang="en-US" sz="3600" b="0" i="0" u="none" strike="noStrike" cap="none" dirty="0">
              <a:solidFill>
                <a:srgbClr val="0000C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uild="p" animBg="1"/>
      <p:bldP spid="42" grpId="0" build="p" animBg="1"/>
      <p:bldP spid="43" grpId="0" build="p" animBg="1"/>
      <p:bldP spid="44" grpId="0" build="p" animBg="1"/>
      <p:bldP spid="45" grpId="0" build="p" animBg="1"/>
      <p:bldP spid="46" grpId="0" build="p" animBg="1"/>
      <p:bldP spid="47" grpId="0" build="p" animBg="1"/>
      <p:bldP spid="48" grpId="0" build="p" animBg="1"/>
      <p:bldP spid="49" grpId="0" build="p" animBg="1"/>
      <p:bldP spid="5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rgbClr val="CC0099"/>
              </a:buClr>
              <a:buSzPct val="25000"/>
              <a:buFont typeface="Arial"/>
              <a:buNone/>
            </a:pPr>
            <a:r>
              <a:rPr lang="en-US" sz="7200" b="1" i="0" u="none" dirty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lvl="0" indent="0" algn="ctr" rtl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rgbClr val="CC0099"/>
              </a:buClr>
              <a:buSzPct val="25000"/>
              <a:buFont typeface="Arial"/>
              <a:buNone/>
            </a:pPr>
            <a:r>
              <a:rPr lang="en-US" sz="7200" b="1" i="0" u="none" dirty="0" err="1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الشجاعة</a:t>
            </a:r>
            <a:r>
              <a:rPr lang="en-US" sz="7200" b="1" i="0" u="none" dirty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Shape 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Shape 58"/>
          <p:cNvSpPr txBox="1"/>
          <p:nvPr/>
        </p:nvSpPr>
        <p:spPr>
          <a:xfrm>
            <a:off x="1812920" y="476250"/>
            <a:ext cx="5616600" cy="448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99"/>
              </a:buClr>
              <a:buSzPct val="25000"/>
              <a:buFont typeface="Arial"/>
              <a:buNone/>
            </a:pPr>
            <a:r>
              <a:rPr lang="en-US" sz="7200" b="1" i="0" u="none" strike="noStrike" cap="none" dirty="0" err="1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نماذج</a:t>
            </a:r>
            <a:r>
              <a:rPr lang="en-US" sz="7200" b="1" i="0" u="none" strike="noStrike" cap="none" dirty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rgbClr val="CC0099"/>
              </a:buClr>
              <a:buSzPct val="25000"/>
              <a:buFont typeface="Arial"/>
              <a:buNone/>
            </a:pPr>
            <a:r>
              <a:rPr lang="en-US" sz="7200" b="1" i="0" u="none" strike="noStrike" cap="none" dirty="0" err="1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من</a:t>
            </a:r>
            <a:r>
              <a:rPr lang="en-US" sz="7200" b="1" i="0" u="none" strike="noStrike" cap="none" dirty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rgbClr val="CC0099"/>
              </a:buClr>
              <a:buSzPct val="25000"/>
              <a:buFont typeface="Arial"/>
              <a:buNone/>
            </a:pPr>
            <a:r>
              <a:rPr lang="en-US" sz="7200" b="1" i="0" u="none" strike="noStrike" cap="none" dirty="0" err="1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الشجاعة</a:t>
            </a:r>
            <a:r>
              <a:rPr lang="en-US" sz="7200" b="1" i="0" u="none" strike="noStrike" cap="none" dirty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6" name="Shape 1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4414" y="620711"/>
            <a:ext cx="1238400" cy="12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hape 1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715140" y="549275"/>
            <a:ext cx="1119300" cy="151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4400" b="0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6" name="Shape 2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071538" y="571480"/>
            <a:ext cx="67151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buClr>
                <a:srgbClr val="FFFF00"/>
              </a:buClr>
              <a:buSzPct val="25000"/>
            </a:pPr>
            <a:r>
              <a:rPr lang="en-US" sz="3200" b="1" dirty="0" err="1">
                <a:solidFill>
                  <a:srgbClr val="FFFF00"/>
                </a:solidFill>
              </a:rPr>
              <a:t>كان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الصحابة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رضي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الله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عنهم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إذا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اشتدت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الحرب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يحتمون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خلف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ظهر</a:t>
            </a:r>
            <a:endParaRPr lang="en-US" sz="3200" b="1" dirty="0">
              <a:solidFill>
                <a:srgbClr val="FFFF00"/>
              </a:solidFill>
            </a:endParaRPr>
          </a:p>
        </p:txBody>
      </p:sp>
      <p:pic>
        <p:nvPicPr>
          <p:cNvPr id="7" name="Shape 2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2482" y="1142984"/>
            <a:ext cx="3929089" cy="128588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1071538" y="3959560"/>
            <a:ext cx="6813906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ts val="3700"/>
              </a:lnSpc>
            </a:pPr>
            <a:r>
              <a:rPr lang="ar-MA" sz="34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ومن ثم كان أصحابه يحتمون </a:t>
            </a:r>
            <a:r>
              <a:rPr lang="ar-MA" sz="3400" dirty="0" err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به</a:t>
            </a:r>
            <a:r>
              <a:rPr lang="ar-MA" sz="34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عند النوازل والشدائد وهو ثابت شجاع، قال </a:t>
            </a:r>
            <a:r>
              <a:rPr lang="ar-MA" sz="3400" dirty="0" err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البراء</a:t>
            </a:r>
            <a:r>
              <a:rPr lang="ar-MA" sz="34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"كنا والله إذا احمر البأس (الحرب) نتقى </a:t>
            </a:r>
            <a:r>
              <a:rPr lang="ar-MA" sz="3400" dirty="0" err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به</a:t>
            </a:r>
            <a:r>
              <a:rPr lang="ar-MA" sz="34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، وإن الشجاع منا للذي يحاذى </a:t>
            </a:r>
            <a:r>
              <a:rPr lang="ar-MA" sz="3400" dirty="0" err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به</a:t>
            </a:r>
            <a:r>
              <a:rPr lang="ar-MA" sz="34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ـ يعنى النبي صلى  الله عليه وسلم </a:t>
            </a:r>
            <a:r>
              <a:rPr lang="ar-MA" sz="3400" dirty="0" err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ـ</a:t>
            </a:r>
            <a:r>
              <a:rPr lang="ar-MA" sz="34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 رواه مسلم،</a:t>
            </a:r>
            <a:endParaRPr lang="fr-FR" sz="34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Étoile à 6 branches 12"/>
          <p:cNvSpPr/>
          <p:nvPr/>
        </p:nvSpPr>
        <p:spPr>
          <a:xfrm>
            <a:off x="8286776" y="-24"/>
            <a:ext cx="785818" cy="1071570"/>
          </a:xfrm>
          <a:prstGeom prst="star6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dirty="0">
                <a:latin typeface="Aachen BT" pitchFamily="18" charset="0"/>
              </a:rPr>
              <a:t>1</a:t>
            </a:r>
            <a:endParaRPr lang="fr-FR" sz="6000" dirty="0">
              <a:latin typeface="Aachen BT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1538" y="2440443"/>
            <a:ext cx="678661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00FFFF"/>
              </a:buClr>
              <a:buSzPct val="25000"/>
            </a:pP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وفي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هذا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يقول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علي</a:t>
            </a:r>
            <a:r>
              <a:rPr lang="ar-MA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-ر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ضي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الله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عنه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-</a:t>
            </a:r>
            <a:r>
              <a:rPr lang="ar-MA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(ك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نا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إذا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اشتدت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البأساء</a:t>
            </a:r>
            <a:r>
              <a:rPr lang="ar-MA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–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الحرب</a:t>
            </a:r>
            <a:r>
              <a:rPr lang="ar-MA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-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احتمينا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برسول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الله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صلى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الله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عليه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وسلم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فما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يكون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احد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منا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أقرب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إلى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العدو</a:t>
            </a:r>
            <a:r>
              <a:rPr lang="en-US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منه</a:t>
            </a:r>
            <a:r>
              <a:rPr lang="ar-MA" sz="3400" b="1" dirty="0">
                <a:solidFill>
                  <a:srgbClr val="C00000"/>
                </a:solidFill>
                <a:latin typeface="ae_AlMateen" pitchFamily="18" charset="-78"/>
                <a:cs typeface="Traditional Arabic" pitchFamily="2" charset="-78"/>
              </a:rPr>
              <a:t>).</a:t>
            </a:r>
            <a:endParaRPr lang="en-US" sz="3400" b="1" dirty="0">
              <a:solidFill>
                <a:srgbClr val="C00000"/>
              </a:solidFill>
              <a:latin typeface="ae_AlMateen" pitchFamily="18" charset="-78"/>
              <a:cs typeface="Traditional Arabic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27830" y="1928802"/>
            <a:ext cx="29017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err="1">
                <a:solidFill>
                  <a:srgbClr val="FFFF00"/>
                </a:solidFill>
              </a:rPr>
              <a:t>ويجعلونه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في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المقدمة</a:t>
            </a:r>
            <a:r>
              <a:rPr lang="ar-MA" sz="3000" b="1" dirty="0">
                <a:solidFill>
                  <a:srgbClr val="FFFF00"/>
                </a:solidFill>
              </a:rPr>
              <a:t>.</a:t>
            </a:r>
            <a:endParaRPr lang="fr-FR" sz="3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2" grpId="0" build="p"/>
      <p:bldP spid="14" grpId="0" build="p"/>
      <p:bldP spid="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هجرة عمر بن الخطاب رضي الله عنه 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Shape 1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710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5867450" y="1196975"/>
            <a:ext cx="1873200" cy="158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 rotWithShape="1">
          <a:blip r:embed="rId5">
            <a:alphaModFix/>
          </a:blip>
          <a:srcRect l="71618"/>
          <a:stretch/>
        </p:blipFill>
        <p:spPr>
          <a:xfrm>
            <a:off x="1258887" y="1196975"/>
            <a:ext cx="2087700" cy="158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63937" y="1196975"/>
            <a:ext cx="2089200" cy="1584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Shape 153"/>
          <p:cNvSpPr txBox="1"/>
          <p:nvPr/>
        </p:nvSpPr>
        <p:spPr>
          <a:xfrm>
            <a:off x="900112" y="2924175"/>
            <a:ext cx="6912000" cy="82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4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أعلن</a:t>
            </a:r>
            <a:r>
              <a:rPr lang="en-US" sz="4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هجرته</a:t>
            </a:r>
            <a:r>
              <a:rPr lang="en-US"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وقال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r>
              <a:rPr lang="ar-MA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من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أراد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أن</a:t>
            </a:r>
            <a:r>
              <a:rPr lang="en-US" sz="48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تثكله</a:t>
            </a:r>
            <a:r>
              <a:rPr lang="en-US" sz="48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611187" y="3716337"/>
            <a:ext cx="7200900" cy="143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أمه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وييتم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ولده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وترمل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زوجته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فليلقني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وراء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هذا</a:t>
            </a:r>
            <a:r>
              <a:rPr lang="en-US" sz="40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الوادي</a:t>
            </a:r>
            <a:r>
              <a:rPr lang="en-US" sz="4800" b="1" i="0" u="none" strike="noStrike" cap="none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.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611187" y="5370506"/>
            <a:ext cx="6840600" cy="70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CC"/>
              </a:buClr>
              <a:buSzPct val="25000"/>
              <a:buFont typeface="Arial"/>
              <a:buNone/>
            </a:pPr>
            <a:r>
              <a:rPr lang="ar-MA" sz="4000" b="1" i="0" u="none" strike="noStrike" cap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هجرة</a:t>
            </a:r>
            <a:r>
              <a:rPr lang="en-US" sz="4000" b="1" i="0" u="none" strike="noStrike" cap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عمر</a:t>
            </a:r>
            <a:r>
              <a:rPr lang="en-US" sz="4000" b="1" i="0" u="none" strike="noStrike" cap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بن</a:t>
            </a:r>
            <a:r>
              <a:rPr lang="en-US" sz="4000" b="1" i="0" u="none" strike="noStrike" cap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الخطاب</a:t>
            </a:r>
            <a:r>
              <a:rPr lang="en-US" sz="4000" b="1" i="0" u="none" strike="noStrike" cap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رضي</a:t>
            </a:r>
            <a:r>
              <a:rPr lang="en-US" sz="4000" b="1" i="0" u="none" strike="noStrike" cap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الله</a:t>
            </a:r>
            <a:r>
              <a:rPr lang="en-US" sz="4000" b="1" i="0" u="none" strike="noStrike" cap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strike="noStrike" cap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عنه</a:t>
            </a:r>
            <a:r>
              <a:rPr lang="en-US" sz="4000" b="1" i="0" u="none" strike="noStrike" cap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4" name="Étoile à 6 branches 13"/>
          <p:cNvSpPr/>
          <p:nvPr/>
        </p:nvSpPr>
        <p:spPr>
          <a:xfrm>
            <a:off x="8215338" y="88260"/>
            <a:ext cx="874102" cy="1071570"/>
          </a:xfrm>
          <a:prstGeom prst="star6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dirty="0">
                <a:latin typeface="Aachen BT" pitchFamily="18" charset="0"/>
              </a:rPr>
              <a:t>2</a:t>
            </a:r>
            <a:endParaRPr lang="fr-FR" sz="6000" dirty="0">
              <a:latin typeface="Aachen B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build="allAtOnce"/>
      <p:bldP spid="154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4400" b="0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Shape 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467700" cy="710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00760" y="1857364"/>
            <a:ext cx="2000264" cy="1500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57290" y="1928802"/>
            <a:ext cx="1785950" cy="1428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hape 73"/>
          <p:cNvPicPr preferRelativeResize="0"/>
          <p:nvPr/>
        </p:nvPicPr>
        <p:blipFill rotWithShape="1">
          <a:blip r:embed="rId6">
            <a:alphaModFix/>
          </a:blip>
          <a:srcRect l="28414" t="14084" r="30122" b="81269"/>
          <a:stretch/>
        </p:blipFill>
        <p:spPr>
          <a:xfrm>
            <a:off x="1928794" y="5286388"/>
            <a:ext cx="5500726" cy="7143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Étoile à 6 branches 8"/>
          <p:cNvSpPr/>
          <p:nvPr/>
        </p:nvSpPr>
        <p:spPr>
          <a:xfrm>
            <a:off x="8575726" y="71414"/>
            <a:ext cx="785818" cy="1071570"/>
          </a:xfrm>
          <a:prstGeom prst="star6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dirty="0">
                <a:latin typeface="Aachen BT" pitchFamily="18" charset="0"/>
              </a:rPr>
              <a:t>3</a:t>
            </a:r>
            <a:endParaRPr lang="fr-FR" sz="6000" dirty="0">
              <a:latin typeface="Aachen B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Shape 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25" y="44450"/>
            <a:ext cx="91092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4">
            <a:alphaModFix/>
          </a:blip>
          <a:srcRect l="6252" t="11223" r="11800" b="15799"/>
          <a:stretch/>
        </p:blipFill>
        <p:spPr>
          <a:xfrm>
            <a:off x="1187450" y="620711"/>
            <a:ext cx="6624600" cy="424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Shape 88"/>
          <p:cNvPicPr preferRelativeResize="0"/>
          <p:nvPr/>
        </p:nvPicPr>
        <p:blipFill rotWithShape="1">
          <a:blip r:embed="rId4">
            <a:alphaModFix/>
          </a:blip>
          <a:srcRect l="28414" t="14084" r="30122" b="81269"/>
          <a:stretch/>
        </p:blipFill>
        <p:spPr>
          <a:xfrm>
            <a:off x="2571736" y="5143512"/>
            <a:ext cx="3944900" cy="714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2000232" y="-71462"/>
            <a:ext cx="5072098" cy="1214446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9900CC"/>
              </a:gs>
              <a:gs pos="50000">
                <a:srgbClr val="FFFFFF"/>
              </a:gs>
              <a:gs pos="100000">
                <a:srgbClr val="9900CC"/>
              </a:gs>
            </a:gsLst>
            <a:lin ang="13500032" scaled="0"/>
          </a:gra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 rtl="1">
              <a:buClr>
                <a:srgbClr val="CCFF66"/>
              </a:buClr>
              <a:buSzPct val="25000"/>
            </a:pPr>
            <a:r>
              <a:rPr lang="en-US" sz="4000" b="1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أنواع</a:t>
            </a:r>
            <a:r>
              <a:rPr lang="en-US" sz="4000" b="1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الصبر</a:t>
            </a:r>
            <a:r>
              <a:rPr lang="en-US" sz="4000" b="1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الثلاثة</a:t>
            </a:r>
            <a:endParaRPr lang="en-US" sz="4000" b="1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64158"/>
            <a:ext cx="8786842" cy="504753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r" rtl="1">
              <a:buClr>
                <a:srgbClr val="CCFF66"/>
              </a:buClr>
              <a:buSzPct val="100000"/>
              <a:buFont typeface="Tahoma"/>
              <a:buChar char="•"/>
            </a:pPr>
            <a:r>
              <a:rPr lang="ar-MA" sz="3600" b="1" dirty="0">
                <a:solidFill>
                  <a:srgbClr val="00B050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صبر على طاعة الله :  </a:t>
            </a:r>
            <a:r>
              <a:rPr lang="ar-MA" sz="3600" b="1" dirty="0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وهو الثبات على الدين والكتاب والسنة خصوصا إذا جاء باعث الشهوات </a:t>
            </a:r>
          </a:p>
          <a:p>
            <a:pPr lvl="0" algn="r" rtl="1">
              <a:buClr>
                <a:srgbClr val="CCFF66"/>
              </a:buClr>
              <a:buSzPct val="100000"/>
            </a:pPr>
            <a:r>
              <a:rPr lang="ar-MA" sz="3600" b="1" dirty="0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   - </a:t>
            </a:r>
            <a:r>
              <a:rPr lang="ar-MA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أقم الصلاة وأمر بالمعروف ( </a:t>
            </a:r>
            <a:r>
              <a:rPr lang="ar-MA" sz="3600" b="1" dirty="0">
                <a:solidFill>
                  <a:srgbClr val="CC0000"/>
                </a:solidFill>
                <a:latin typeface="ae_AlMateen" pitchFamily="18" charset="-78"/>
                <a:cs typeface="Traditional Arabic" pitchFamily="2" charset="-78"/>
              </a:rPr>
              <a:t>صبر على الطاعة</a:t>
            </a:r>
            <a:r>
              <a:rPr lang="ar-MA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 ).</a:t>
            </a:r>
            <a:endParaRPr lang="ar-MA" sz="3600" b="1" dirty="0">
              <a:solidFill>
                <a:schemeClr val="dk1"/>
              </a:solidFill>
              <a:latin typeface="ae_AlMateen" pitchFamily="18" charset="-78"/>
              <a:ea typeface="Tahoma"/>
              <a:cs typeface="Traditional Arabic" pitchFamily="2" charset="-78"/>
              <a:sym typeface="Tahoma"/>
            </a:endParaRPr>
          </a:p>
          <a:p>
            <a:pPr lvl="0" algn="r" rtl="1">
              <a:buClr>
                <a:srgbClr val="CCFF66"/>
              </a:buClr>
              <a:buSzPct val="100000"/>
              <a:buFont typeface="Tahoma"/>
              <a:buChar char="•"/>
            </a:pPr>
            <a:r>
              <a:rPr lang="ar-MA" sz="3600" b="1" dirty="0">
                <a:solidFill>
                  <a:srgbClr val="00B050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الصبر عن المعاصي : </a:t>
            </a:r>
            <a:r>
              <a:rPr lang="ar-MA" sz="3600" b="1" dirty="0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فيحتاج العبد أن يصبر عن البعد عن الزنا، شرب الخمر والدخان، النظر إلى الحرام، الغيبة والنميمة، </a:t>
            </a:r>
            <a:r>
              <a:rPr lang="ar-MA" sz="3600" b="1" dirty="0" err="1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</a:t>
            </a:r>
            <a:r>
              <a:rPr lang="ar-MA" sz="3600" b="1" dirty="0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السب ...</a:t>
            </a:r>
            <a:r>
              <a:rPr lang="ar-MA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    </a:t>
            </a:r>
            <a:endParaRPr lang="fr-FR" sz="3600" b="1" dirty="0">
              <a:solidFill>
                <a:srgbClr val="DFAE35"/>
              </a:solidFill>
              <a:latin typeface="ae_AlMateen" pitchFamily="18" charset="-78"/>
              <a:cs typeface="Traditional Arabic" pitchFamily="2" charset="-78"/>
            </a:endParaRPr>
          </a:p>
          <a:p>
            <a:pPr lvl="0" algn="r" rtl="1">
              <a:buClr>
                <a:srgbClr val="CCFF66"/>
              </a:buClr>
              <a:buSzPct val="100000"/>
            </a:pPr>
            <a:r>
              <a:rPr lang="fr-FR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ar-MA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       -</a:t>
            </a:r>
            <a:r>
              <a:rPr lang="fr-FR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r>
              <a:rPr lang="ar-MA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وانهَ عن المنكر ( </a:t>
            </a:r>
            <a:r>
              <a:rPr lang="ar-MA" sz="3600" b="1" dirty="0">
                <a:solidFill>
                  <a:srgbClr val="CC0000"/>
                </a:solidFill>
                <a:latin typeface="ae_AlMateen" pitchFamily="18" charset="-78"/>
                <a:cs typeface="Traditional Arabic" pitchFamily="2" charset="-78"/>
              </a:rPr>
              <a:t>صبر عن المعصية</a:t>
            </a:r>
            <a:r>
              <a:rPr lang="ar-MA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 ).</a:t>
            </a:r>
            <a:endParaRPr lang="ar-MA" sz="3600" b="1" dirty="0">
              <a:solidFill>
                <a:schemeClr val="dk1"/>
              </a:solidFill>
              <a:latin typeface="ae_AlMateen" pitchFamily="18" charset="-78"/>
              <a:ea typeface="Tahoma"/>
              <a:cs typeface="Traditional Arabic" pitchFamily="2" charset="-78"/>
              <a:sym typeface="Tahoma"/>
            </a:endParaRPr>
          </a:p>
          <a:p>
            <a:pPr lvl="0" algn="r" rtl="1">
              <a:buClr>
                <a:srgbClr val="CCFF66"/>
              </a:buClr>
              <a:buSzPct val="100000"/>
              <a:buFont typeface="Tahoma"/>
              <a:buChar char="•"/>
            </a:pPr>
            <a:r>
              <a:rPr lang="ar-MA" sz="3600" b="1" dirty="0">
                <a:solidFill>
                  <a:srgbClr val="00B050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الصبر على المصائب : </a:t>
            </a:r>
            <a:r>
              <a:rPr lang="ar-MA" sz="3600" b="1" dirty="0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مثل موت الأحبة، وهلاك الأموال، وزوال </a:t>
            </a:r>
            <a:r>
              <a:rPr lang="ar-MA" sz="3400" b="1" dirty="0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الصحة، والصبر على أذى الناس </a:t>
            </a:r>
            <a:r>
              <a:rPr lang="ar-MA" sz="3400" b="1" dirty="0" err="1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القولي</a:t>
            </a:r>
            <a:r>
              <a:rPr lang="ar-MA" sz="3400" b="1" dirty="0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والفعلي، وسائر أنواع البلاء ...</a:t>
            </a:r>
            <a:r>
              <a:rPr lang="ar-MA" sz="34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 </a:t>
            </a:r>
            <a:endParaRPr lang="fr-FR" sz="3400" b="1" dirty="0">
              <a:solidFill>
                <a:srgbClr val="DFAE35"/>
              </a:solidFill>
              <a:latin typeface="ae_AlMateen" pitchFamily="18" charset="-78"/>
              <a:cs typeface="Traditional Arabic" pitchFamily="2" charset="-78"/>
            </a:endParaRPr>
          </a:p>
          <a:p>
            <a:pPr lvl="0" algn="r" rtl="1">
              <a:buClr>
                <a:srgbClr val="CCFF66"/>
              </a:buClr>
              <a:buSzPct val="100000"/>
            </a:pPr>
            <a:r>
              <a:rPr lang="fr-FR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    </a:t>
            </a:r>
            <a:r>
              <a:rPr lang="ar-MA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- واصبر على ما أصابك ( </a:t>
            </a:r>
            <a:r>
              <a:rPr lang="ar-MA" sz="3600" b="1" dirty="0">
                <a:solidFill>
                  <a:srgbClr val="CC0000"/>
                </a:solidFill>
                <a:latin typeface="ae_AlMateen" pitchFamily="18" charset="-78"/>
                <a:cs typeface="Traditional Arabic" pitchFamily="2" charset="-78"/>
              </a:rPr>
              <a:t>صبر على أقدار الله</a:t>
            </a:r>
            <a:r>
              <a:rPr lang="ar-MA" sz="3600" b="1" dirty="0">
                <a:solidFill>
                  <a:srgbClr val="DFAE35"/>
                </a:solidFill>
                <a:latin typeface="ae_AlMateen" pitchFamily="18" charset="-78"/>
                <a:cs typeface="Traditional Arabic" pitchFamily="2" charset="-78"/>
              </a:rPr>
              <a:t> ).</a:t>
            </a:r>
            <a:r>
              <a:rPr lang="ar-MA" sz="3600" b="1" dirty="0">
                <a:solidFill>
                  <a:schemeClr val="dk1"/>
                </a:solidFill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8" name="Shape 2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53360" y="5218148"/>
            <a:ext cx="72152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MA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أمر الله سبحانه وتعالى المسلمين بالقتال في سبيله، والثبات عليه، والإقدام في الحروب، وعدم الجبن</a:t>
            </a:r>
            <a:endParaRPr lang="fr-FR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latin typeface="ae_AlArabiya" pitchFamily="18" charset="-78"/>
              <a:cs typeface="Andalus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37518" y="4057213"/>
            <a:ext cx="6449201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ar-SA" sz="3100" b="1" dirty="0">
                <a:solidFill>
                  <a:srgbClr val="800000"/>
                </a:solidFill>
                <a:latin typeface="Arial" pitchFamily="34" charset="0"/>
                <a:cs typeface="Simplified Arabic" pitchFamily="2" charset="-78"/>
              </a:rPr>
              <a:t>وبالنسبة إلى موسى </a:t>
            </a:r>
            <a:r>
              <a:rPr lang="ar-MA" sz="3100" b="1" dirty="0">
                <a:solidFill>
                  <a:srgbClr val="800000"/>
                </a:solidFill>
                <a:latin typeface="Arial" pitchFamily="34" charset="0"/>
                <a:cs typeface="Simplified Arabic" pitchFamily="2" charset="-78"/>
              </a:rPr>
              <a:t>عليه السلام</a:t>
            </a:r>
            <a:r>
              <a:rPr lang="ar-SA" sz="3100" b="1" dirty="0">
                <a:solidFill>
                  <a:srgbClr val="800000"/>
                </a:solidFill>
                <a:latin typeface="Arial" pitchFamily="34" charset="0"/>
                <a:cs typeface="Simplified Arabic" pitchFamily="2" charset="-78"/>
              </a:rPr>
              <a:t> نقرأ قوله تعالى</a:t>
            </a:r>
            <a:endParaRPr lang="fr-FR" sz="3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15230" y="4497749"/>
            <a:ext cx="6587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3200" b="1" dirty="0">
                <a:solidFill>
                  <a:srgbClr val="CC0033"/>
                </a:solidFill>
                <a:latin typeface="Arial" pitchFamily="34" charset="0"/>
                <a:cs typeface="Simplified Arabic" pitchFamily="2" charset="-78"/>
              </a:rPr>
              <a:t>﴿</a:t>
            </a:r>
            <a:r>
              <a:rPr lang="ar-SA" sz="3200" b="1" dirty="0" err="1">
                <a:solidFill>
                  <a:srgbClr val="00B050"/>
                </a:solidFill>
                <a:latin typeface="Arial" pitchFamily="34" charset="0"/>
                <a:cs typeface="Simplified Arabic" pitchFamily="2" charset="-78"/>
              </a:rPr>
              <a:t>يَامُوسَى</a:t>
            </a:r>
            <a:r>
              <a:rPr lang="ar-SA" sz="3200" b="1" dirty="0">
                <a:solidFill>
                  <a:srgbClr val="00B050"/>
                </a:solidFill>
                <a:latin typeface="Arial" pitchFamily="34" charset="0"/>
                <a:cs typeface="Simplified Arabic" pitchFamily="2" charset="-78"/>
              </a:rPr>
              <a:t> لاَ تَخَفْ </a:t>
            </a:r>
            <a:r>
              <a:rPr lang="ar-SA" sz="3200" b="1" dirty="0" err="1">
                <a:solidFill>
                  <a:srgbClr val="00B050"/>
                </a:solidFill>
                <a:latin typeface="Arial" pitchFamily="34" charset="0"/>
                <a:cs typeface="Simplified Arabic" pitchFamily="2" charset="-78"/>
              </a:rPr>
              <a:t>إِنِّى</a:t>
            </a:r>
            <a:r>
              <a:rPr lang="ar-SA" sz="3200" b="1" dirty="0">
                <a:solidFill>
                  <a:srgbClr val="00B050"/>
                </a:solidFill>
                <a:latin typeface="Arial" pitchFamily="34" charset="0"/>
                <a:cs typeface="Simplified Arabic" pitchFamily="2" charset="-78"/>
              </a:rPr>
              <a:t> لاَ يَخَافُ لَدَىَّ الْمُرْسَلُونَ</a:t>
            </a:r>
            <a:r>
              <a:rPr lang="fr-FR" sz="3200" b="1" dirty="0">
                <a:solidFill>
                  <a:srgbClr val="CC0033"/>
                </a:solidFill>
                <a:latin typeface="Arial" pitchFamily="34" charset="0"/>
                <a:cs typeface="Simplified Arabic" pitchFamily="2" charset="-78"/>
              </a:rPr>
              <a:t>﴾</a:t>
            </a:r>
            <a:endParaRPr lang="fr-F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2976" y="540987"/>
            <a:ext cx="6643734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3800"/>
              </a:lnSpc>
            </a:pPr>
            <a:r>
              <a:rPr lang="ar-M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كما قال الله -جل وعلا-</a:t>
            </a:r>
            <a:r>
              <a:rPr lang="ar-MA" sz="3600" dirty="0"/>
              <a:t>: (</a:t>
            </a:r>
            <a:r>
              <a:rPr lang="ar-MA" sz="3600" dirty="0">
                <a:solidFill>
                  <a:srgbClr val="00B050"/>
                </a:solidFill>
              </a:rPr>
              <a:t>إِنَّمَا ذَلِكُمُ الشَّيْطَانُ يُخَوِّفُ أَوْلِيَاءهُ فَلاَ تَخَافُوهُمْ </a:t>
            </a:r>
            <a:r>
              <a:rPr lang="ar-MA" sz="3600" dirty="0" err="1">
                <a:solidFill>
                  <a:srgbClr val="00B050"/>
                </a:solidFill>
              </a:rPr>
              <a:t>وَخَافُونِ</a:t>
            </a:r>
            <a:r>
              <a:rPr lang="ar-MA" sz="3600" dirty="0">
                <a:solidFill>
                  <a:srgbClr val="00B050"/>
                </a:solidFill>
              </a:rPr>
              <a:t> إِن كُنتُم مُّؤْمِنِينَ</a:t>
            </a:r>
            <a:r>
              <a:rPr lang="ar-MA" sz="3600" dirty="0"/>
              <a:t>) [آل عمران: 175  </a:t>
            </a:r>
            <a:endParaRPr lang="fr-FR" sz="3600" dirty="0"/>
          </a:p>
        </p:txBody>
      </p:sp>
      <p:sp>
        <p:nvSpPr>
          <p:cNvPr id="11" name="Rectangle 10"/>
          <p:cNvSpPr/>
          <p:nvPr/>
        </p:nvSpPr>
        <p:spPr>
          <a:xfrm>
            <a:off x="1142976" y="3107390"/>
            <a:ext cx="685804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MA" sz="3000" b="1" dirty="0">
                <a:solidFill>
                  <a:srgbClr val="CC0033"/>
                </a:solidFill>
                <a:latin typeface="Arial" pitchFamily="34" charset="0"/>
                <a:cs typeface="Simplified Arabic" pitchFamily="2" charset="-78"/>
              </a:rPr>
              <a:t>  </a:t>
            </a:r>
            <a:r>
              <a:rPr lang="ar-MA" sz="3000" b="1" dirty="0">
                <a:latin typeface="Arial" pitchFamily="34" charset="0"/>
                <a:cs typeface="Simplified Arabic" pitchFamily="2" charset="-78"/>
              </a:rPr>
              <a:t>ويقول </a:t>
            </a:r>
            <a:r>
              <a:rPr lang="ar-MA" sz="3000" b="1" dirty="0" err="1">
                <a:latin typeface="Arial" pitchFamily="34" charset="0"/>
                <a:cs typeface="Simplified Arabic" pitchFamily="2" charset="-78"/>
              </a:rPr>
              <a:t>ايضا</a:t>
            </a:r>
            <a:r>
              <a:rPr lang="ar-MA" sz="3000" b="1" dirty="0">
                <a:solidFill>
                  <a:srgbClr val="CC0033"/>
                </a:solidFill>
                <a:latin typeface="Arial" pitchFamily="34" charset="0"/>
                <a:cs typeface="Simplified Arabic" pitchFamily="2" charset="-78"/>
              </a:rPr>
              <a:t>  </a:t>
            </a:r>
            <a:r>
              <a:rPr lang="fr-FR" sz="3000" b="1" dirty="0">
                <a:solidFill>
                  <a:srgbClr val="CC0033"/>
                </a:solidFill>
                <a:latin typeface="Arial" pitchFamily="34" charset="0"/>
                <a:cs typeface="Simplified Arabic" pitchFamily="2" charset="-78"/>
              </a:rPr>
              <a:t>﴿</a:t>
            </a:r>
            <a:r>
              <a:rPr lang="ar-SA" sz="3000" b="1" dirty="0">
                <a:solidFill>
                  <a:srgbClr val="00B050"/>
                </a:solidFill>
                <a:latin typeface="Arial" pitchFamily="34" charset="0"/>
                <a:cs typeface="Simplified Arabic" pitchFamily="2" charset="-78"/>
              </a:rPr>
              <a:t>الَّذِينَ يُبَلِّغُونَ رِسَالاَتِ اللَّهِ وَيَخْشَوْنَهُ </a:t>
            </a:r>
            <a:r>
              <a:rPr lang="ar-SA" sz="3200" b="1" dirty="0">
                <a:solidFill>
                  <a:srgbClr val="00B050"/>
                </a:solidFill>
                <a:latin typeface="Arial" pitchFamily="34" charset="0"/>
                <a:cs typeface="Simplified Arabic" pitchFamily="2" charset="-78"/>
              </a:rPr>
              <a:t>وَلاَ يَخْشَوْنَ أَحَدًا إِلاَّ اللَّهَ</a:t>
            </a:r>
            <a:r>
              <a:rPr lang="ar-MA" sz="3200" b="1" dirty="0">
                <a:solidFill>
                  <a:srgbClr val="00B050"/>
                </a:solidFill>
                <a:latin typeface="Arial" pitchFamily="34" charset="0"/>
                <a:cs typeface="Simplified Arabic" pitchFamily="2" charset="-78"/>
              </a:rPr>
              <a:t> </a:t>
            </a:r>
            <a:r>
              <a:rPr lang="ar-SA" sz="3200" b="1" dirty="0">
                <a:solidFill>
                  <a:srgbClr val="00B050"/>
                </a:solidFill>
                <a:latin typeface="Arial" pitchFamily="34" charset="0"/>
                <a:cs typeface="Simplified Arabic" pitchFamily="2" charset="-78"/>
              </a:rPr>
              <a:t>وَكَفَى بِاللَّهِ حَسِيبًا</a:t>
            </a:r>
            <a:r>
              <a:rPr lang="fr-FR" sz="3200" b="1" dirty="0">
                <a:solidFill>
                  <a:srgbClr val="CC0033"/>
                </a:solidFill>
                <a:latin typeface="Arial" pitchFamily="34" charset="0"/>
                <a:cs typeface="Simplified Arabic" pitchFamily="2" charset="-78"/>
              </a:rPr>
              <a:t>﴾</a:t>
            </a:r>
            <a:r>
              <a:rPr lang="fr-FR" sz="3000" b="1" dirty="0">
                <a:latin typeface="Arial" pitchFamily="34" charset="0"/>
                <a:cs typeface="Simplified Arabic" pitchFamily="2" charset="-78"/>
              </a:rPr>
              <a:t>.</a:t>
            </a:r>
            <a:endParaRPr lang="fr-FR" sz="3000" dirty="0"/>
          </a:p>
        </p:txBody>
      </p:sp>
      <p:sp>
        <p:nvSpPr>
          <p:cNvPr id="12" name="Rectangle 11"/>
          <p:cNvSpPr/>
          <p:nvPr/>
        </p:nvSpPr>
        <p:spPr>
          <a:xfrm>
            <a:off x="983254" y="2013888"/>
            <a:ext cx="676486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3900"/>
              </a:lnSpc>
            </a:pPr>
            <a:r>
              <a:rPr lang="ar-MA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ويقول الله سبحانه وتعالى</a:t>
            </a:r>
            <a:r>
              <a:rPr lang="ar-MA" sz="3300" dirty="0"/>
              <a:t>:                        (</a:t>
            </a:r>
            <a:r>
              <a:rPr lang="ar-MA" sz="3300" dirty="0">
                <a:solidFill>
                  <a:srgbClr val="00B050"/>
                </a:solidFill>
              </a:rPr>
              <a:t>فالله أحق أن تخشوه إن كنتم مؤمنين</a:t>
            </a:r>
            <a:r>
              <a:rPr lang="ar-MA" sz="3300" dirty="0"/>
              <a:t>).</a:t>
            </a:r>
            <a:endParaRPr lang="fr-FR" sz="33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hape 2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285852" y="1597871"/>
            <a:ext cx="6429420" cy="261610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M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وقد حثَّ النبي - صلَّى الله عليه وسلَّم - أمَّته على الشجاعة، وجعَلها </a:t>
            </a:r>
            <a:r>
              <a:rPr lang="ar-MA" sz="2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مَجلبة</a:t>
            </a:r>
            <a:r>
              <a:rPr lang="ar-M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لحب الله ورضاه؛ يقول - صلى الله عليه وسلم -: ((ثلاثة يُحبُّهم الله - عز وجلَّ - وذَكَر منهم: ورجل كان في سريَّة، فَلقوا العدوَّ، فهُزِموا، فأقبَل بصدره؛ حتى يُقتلَ، أو يَفتحَ الله له))</a:t>
            </a:r>
            <a:br>
              <a:rPr lang="ar-MA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fr-F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538" y="4059516"/>
            <a:ext cx="664373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MA" sz="2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كما قال الرسول - صلَّى الله عليه وسلَّم -: ((قُلِ الحق ولو كان مُرًّا))؛</a:t>
            </a:r>
            <a:br>
              <a:rPr lang="ar-MA" sz="2400" dirty="0"/>
            </a:br>
            <a:br>
              <a:rPr lang="ar-MA" sz="2400" dirty="0"/>
            </a:b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643174" y="5312647"/>
            <a:ext cx="38523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الشجاعة في السنة</a:t>
            </a:r>
            <a:endParaRPr lang="fr-FR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00100" y="526301"/>
            <a:ext cx="6786610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r"/>
            <a:r>
              <a:rPr lang="ar-MA" sz="32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لقد كانت شجاعة وقوة نبينا صلى الله عليه وسلم أمراً ظاهراً في حياته وسيرته</a:t>
            </a:r>
            <a:endParaRPr lang="fr-FR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3300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rPr>
              <a:t>وحينما عاد الجيش إلى الـمدينة  غضب الـمسلمون من رجوعهم وظنوا أنهم فروا من المعركة ، ولكن النبي صلى الله عليه وسلم سعد كثيراً بشجاعة خالد بن الوليد في قراره وقال : </a:t>
            </a:r>
          </a:p>
        </p:txBody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Shape 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4290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071538" y="398110"/>
            <a:ext cx="6759314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1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cs typeface="Simplified Arabic" pitchFamily="2" charset="-78"/>
              </a:rPr>
              <a:t>نقرأ في قصة إبراهيم </a:t>
            </a:r>
            <a:r>
              <a:rPr kumimoji="0" lang="ar-MA" sz="31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cs typeface="Simplified Arabic" pitchFamily="2" charset="-78"/>
              </a:rPr>
              <a:t>عليه السلام</a:t>
            </a:r>
            <a:r>
              <a:rPr kumimoji="0" lang="ar-SA" sz="31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cs typeface="Simplified Arabic" pitchFamily="2" charset="-78"/>
              </a:rPr>
              <a:t> قوله تعالى</a:t>
            </a:r>
            <a:r>
              <a:rPr lang="ar-MA" sz="3100" b="1" dirty="0">
                <a:solidFill>
                  <a:schemeClr val="bg2"/>
                </a:solidFill>
                <a:latin typeface="Arial" pitchFamily="34" charset="0"/>
                <a:cs typeface="Simplified Arabic" pitchFamily="2" charset="-78"/>
              </a:rPr>
              <a:t> :</a:t>
            </a:r>
            <a:endParaRPr kumimoji="0" lang="fr-FR" sz="31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31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﴿</a:t>
            </a:r>
            <a:r>
              <a:rPr lang="ar-SA" sz="31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وَلَقَدْ آتَيْنَا إِبْرَاهِيمَ رُشْدَهُ مِن قَبْلُ وَكُنَّا </a:t>
            </a:r>
            <a:r>
              <a:rPr lang="ar-SA" sz="3100" b="1" dirty="0" err="1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بِه</a:t>
            </a:r>
            <a:r>
              <a:rPr lang="ar-SA" sz="31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 عَالِمِينَ* إِذْ قَالَ لِأَبِيهِ وَقَوْمِهِ مَا هَذِهِ التَّمَاثِيلُ الَّتِي أَنتُمْ لَهَا عَاكِفُونَ* قَالُوا وَجَدْنَا آبَاءنَا لَهَا عَابِدِينَ* قَالَ لَقَدْ كُنتُمْ أَنتُمْ وَآبَاؤُكُمْ فِي ضَلَالٍ مُّبِينٍ* قَالُوا أَجِئْتَنَا بِالْحَقِّ أَمْ أَنتَ مِنَ اللَّاعِبِينَ* قَالَ بَل رَّبُّكُمْ رَبُّ السَّمَاوَاتِ وَالْأَرْضِ الَّذِي فَطَرَهُنَّ وَأَنَا عَلَى ذَلِكُم مِّنَ الشَّاهِدِينَ* وَتَاللَّهِ لَأَكِيدَنَّ أَصْنَامَكُم بَعْدَ أَن تُوَلُّوا مُدْبِرِينَ* فَجَعَلَهُمْ جُذَاذًا إِلَّا كَبِيرًا لَّهُمْ لَعَلَّهُمْ إِلَيْهِ يَرْجِعُونَ</a:t>
            </a:r>
            <a:r>
              <a:rPr lang="fr-FR" sz="31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﴾.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57290" y="5335801"/>
            <a:ext cx="6085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Simplified Arabic" pitchFamily="2" charset="-78"/>
              </a:rPr>
              <a:t>أمثلة من قصص الشجاعة في القران الكريم </a:t>
            </a:r>
            <a:endParaRPr lang="fr-FR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3300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rPr>
              <a:t>وحينما عاد الجيش إلى الـمدينة  غضب الـمسلمون من رجوعهم وظنوا أنهم فروا من المعركة ، ولكن النبي صلى الله عليه وسلم سعد كثيراً بشجاعة خالد بن الوليد في قراره وقال : </a:t>
            </a:r>
          </a:p>
        </p:txBody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Shape 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4290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74736" y="401308"/>
            <a:ext cx="6783412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3100" b="1" dirty="0">
                <a:solidFill>
                  <a:schemeClr val="bg2"/>
                </a:solidFill>
                <a:latin typeface="Arial" pitchFamily="34" charset="0"/>
                <a:cs typeface="Simplified Arabic" pitchFamily="2" charset="-78"/>
              </a:rPr>
              <a:t>ونقرأ عن طالوت وجنوده الشجعان</a:t>
            </a:r>
            <a:endParaRPr lang="fr-FR" sz="3100" b="1" dirty="0">
              <a:solidFill>
                <a:schemeClr val="bg2"/>
              </a:solidFill>
              <a:latin typeface="Arial" pitchFamily="34" charset="0"/>
              <a:cs typeface="Simplified Arabic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﴿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فَلَمَّا جَاوَزَهُ هُوَ وَالَّذِينَ </a:t>
            </a:r>
            <a:r>
              <a:rPr lang="ar-SA" sz="3600" b="1" dirty="0" err="1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ءَامَنُواْ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 مَعَهُ قَالُواْ </a:t>
            </a:r>
            <a:r>
              <a:rPr lang="ar-SA" sz="3600" b="1" dirty="0" err="1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لاَطَاقَةَ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 لَنَا </a:t>
            </a:r>
            <a:r>
              <a:rPr lang="ar-SA" sz="3600" b="1" dirty="0" err="1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ا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 لْيَوْمَ بِجَالُوتَ وَجُنُودِهِ قَالَ الَّذِينَ يَظُنُّونَ أَنـَّهُم </a:t>
            </a:r>
            <a:r>
              <a:rPr lang="ar-SA" sz="3600" b="1" dirty="0" err="1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مُّلاَقُواْ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 اللَّهِ كَم مِّن فِئَة قَلِيلَة غَلَبَتْ فِئَةً كَثِيرَةً بِإِذْنِ اللَّهِ وَاللَّهُ مَعَ الصَّابِرِينَ * وَلَمَّا بَرَزُواْ لِجَالُوتَ وَجُنُودِهِ قَالُواْ </a:t>
            </a:r>
            <a:r>
              <a:rPr lang="ar-SA" sz="3600" b="1" dirty="0" err="1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رَبَّنَآ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 أَفْرِغْ عَلَيْنَا صَبْرًا وَثَبِّتْ أَقْدَامَنَا وَانصُرْنَا عَلَى </a:t>
            </a:r>
            <a:r>
              <a:rPr lang="ar-MA" sz="3600" b="1" dirty="0" err="1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ال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ْقَوْمِ </a:t>
            </a:r>
            <a:r>
              <a:rPr lang="fr-FR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﴿ 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الْكَافِرِينَ</a:t>
            </a:r>
            <a:endParaRPr lang="fr-FR" sz="3600" b="1" dirty="0">
              <a:solidFill>
                <a:schemeClr val="tx1"/>
              </a:solidFill>
              <a:latin typeface="Arial" pitchFamily="34" charset="0"/>
              <a:cs typeface="Simplified Arabic" pitchFamily="2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Simplified Arabic" pitchFamily="2" charset="-78"/>
              </a:rPr>
              <a:t> 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57290" y="5335801"/>
            <a:ext cx="6085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Simplified Arabic" pitchFamily="2" charset="-78"/>
              </a:rPr>
              <a:t>أمثلة من قصص الشجاعة في القران الكريم </a:t>
            </a:r>
            <a:endParaRPr lang="fr-FR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3300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rPr>
              <a:t>وحينما عاد الجيش إلى الـمدينة  غضب الـمسلمون من رجوعهم وظنوا أنهم فروا من المعركة ، ولكن النبي صلى الله عليه وسلم سعد كثيراً بشجاعة خالد بن الوليد في قراره وقال : </a:t>
            </a:r>
          </a:p>
        </p:txBody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Shape 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4290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071538" y="357166"/>
            <a:ext cx="678661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3100" b="1" dirty="0">
                <a:solidFill>
                  <a:schemeClr val="bg2"/>
                </a:solidFill>
                <a:latin typeface="Arial" pitchFamily="34" charset="0"/>
                <a:cs typeface="Simplified Arabic" pitchFamily="2" charset="-78"/>
              </a:rPr>
              <a:t>وحول جماعة من أنصار النبي الأكرم </a:t>
            </a:r>
            <a:r>
              <a:rPr lang="ar-SA" sz="3100" b="1" dirty="0" err="1">
                <a:solidFill>
                  <a:schemeClr val="bg2"/>
                </a:solidFill>
                <a:latin typeface="Arial" pitchFamily="34" charset="0"/>
                <a:cs typeface="Simplified Arabic" pitchFamily="2" charset="-78"/>
              </a:rPr>
              <a:t>ص</a:t>
            </a:r>
            <a:r>
              <a:rPr lang="ar-MA" sz="3100" b="1" dirty="0" err="1">
                <a:solidFill>
                  <a:schemeClr val="bg2"/>
                </a:solidFill>
                <a:latin typeface="Arial" pitchFamily="34" charset="0"/>
                <a:cs typeface="Simplified Arabic" pitchFamily="2" charset="-78"/>
              </a:rPr>
              <a:t>لى</a:t>
            </a:r>
            <a:r>
              <a:rPr lang="ar-MA" sz="3100" b="1" dirty="0">
                <a:solidFill>
                  <a:schemeClr val="bg2"/>
                </a:solidFill>
                <a:latin typeface="Arial" pitchFamily="34" charset="0"/>
                <a:cs typeface="Simplified Arabic" pitchFamily="2" charset="-78"/>
              </a:rPr>
              <a:t> الله عليه وسلم،</a:t>
            </a:r>
            <a:r>
              <a:rPr lang="ar-SA" sz="3100" b="1" dirty="0">
                <a:solidFill>
                  <a:schemeClr val="bg2"/>
                </a:solidFill>
                <a:latin typeface="Arial" pitchFamily="34" charset="0"/>
                <a:cs typeface="Simplified Arabic" pitchFamily="2" charset="-78"/>
              </a:rPr>
              <a:t> يقول تعالى</a:t>
            </a:r>
            <a:r>
              <a:rPr lang="ar-MA" sz="3100" b="1" dirty="0">
                <a:solidFill>
                  <a:schemeClr val="bg2"/>
                </a:solidFill>
                <a:latin typeface="Arial" pitchFamily="34" charset="0"/>
                <a:cs typeface="Simplified Arabic" pitchFamily="2" charset="-78"/>
              </a:rPr>
              <a:t> </a:t>
            </a:r>
            <a:r>
              <a:rPr lang="fr-FR" sz="3100" b="1" dirty="0">
                <a:solidFill>
                  <a:schemeClr val="bg2"/>
                </a:solidFill>
                <a:latin typeface="Arial" pitchFamily="34" charset="0"/>
                <a:cs typeface="Simplified Arabic" pitchFamily="2" charset="-78"/>
              </a:rPr>
              <a:t>:</a:t>
            </a:r>
            <a:endParaRPr lang="ar-MA" sz="3100" b="1" dirty="0">
              <a:solidFill>
                <a:schemeClr val="bg2"/>
              </a:solidFill>
              <a:latin typeface="Arial" pitchFamily="34" charset="0"/>
              <a:cs typeface="Simplified Arabic" pitchFamily="2" charset="-78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600" b="1" dirty="0">
              <a:solidFill>
                <a:schemeClr val="bg2"/>
              </a:solidFill>
              <a:latin typeface="Arial" pitchFamily="34" charset="0"/>
              <a:cs typeface="Simplified Arabic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﴿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الَّذِينَ قَالَ لَهُمُ النَّاسُ إِنَّ النَّاسَ قَدْ جَمَعُواْ لَكُمْ فَاخْشَوْهُمْ فَزَادَهُمْ إِيمَاناً وَقَالُواْ حَسْبُنَا اللّهُ وَنِعْمَ الْوَكِيلُ* ... إِنَّمَا ذَلِكُمُ الشَّيْطَانُ يُخَوِّفُ أَوْلِيَاءهُ فَلاَ تَخَافُوهُمْ </a:t>
            </a:r>
            <a:r>
              <a:rPr lang="ar-SA" sz="3600" b="1" dirty="0" err="1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وَخَافُونِ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 إِن كُنتُم مُّؤْمِنِينَ</a:t>
            </a:r>
            <a:r>
              <a:rPr lang="fr-FR" sz="3600" b="1" dirty="0">
                <a:solidFill>
                  <a:schemeClr val="tx1"/>
                </a:solidFill>
                <a:latin typeface="Arial" pitchFamily="34" charset="0"/>
                <a:cs typeface="Simplified Arabic" pitchFamily="2" charset="-78"/>
              </a:rPr>
              <a:t>﴾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Simplified Arabic" pitchFamily="2" charset="-78"/>
              </a:rPr>
              <a:t> </a:t>
            </a:r>
            <a:r>
              <a:rPr kumimoji="0" lang="fr-FR" sz="800" b="1" i="0" u="none" strike="noStrike" cap="none" normalizeH="0" baseline="0" dirty="0">
                <a:ln>
                  <a:noFill/>
                </a:ln>
                <a:solidFill>
                  <a:srgbClr val="696348"/>
                </a:solidFill>
                <a:effectLst/>
                <a:latin typeface="Tahoma" pitchFamily="34" charset="0"/>
                <a:cs typeface="Tahoma" pitchFamily="34" charset="0"/>
              </a:rPr>
              <a:t> 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57290" y="5335801"/>
            <a:ext cx="6085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Simplified Arabic" pitchFamily="2" charset="-78"/>
              </a:rPr>
              <a:t>أمثلة من قصص الشجاعة في القران الكريم </a:t>
            </a:r>
            <a:endParaRPr lang="fr-FR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4400" b="0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2" name="Shape 3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844" y="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1197568" y="571480"/>
            <a:ext cx="678661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buFont typeface="Wingdings" pitchFamily="2" charset="2"/>
              <a:buChar char="§"/>
            </a:pPr>
            <a:r>
              <a:rPr lang="ar-MA" sz="3200" dirty="0"/>
              <a:t> ويكفي الشجاع المؤمن شرفا أن الله يحبه قال سبحانه ( </a:t>
            </a:r>
            <a:r>
              <a:rPr lang="ar-MA" sz="3200" dirty="0">
                <a:solidFill>
                  <a:srgbClr val="00B050"/>
                </a:solidFill>
              </a:rPr>
              <a:t>إِنَّ اللَّهَ يُحِبُّ الَّذِينَ يُقَاتِلُونَ فِي سَبِيلِهِ صَفّاً كَأَنَّهُمْ بُنْيَانٌ مَرْصُوصٌ)  </a:t>
            </a:r>
            <a:r>
              <a:rPr lang="ar-MA" sz="3200" dirty="0"/>
              <a:t>(الصف:4).</a:t>
            </a:r>
          </a:p>
          <a:p>
            <a:pPr algn="just" rtl="1">
              <a:buFont typeface="Wingdings" pitchFamily="2" charset="2"/>
              <a:buChar char="§"/>
            </a:pPr>
            <a:r>
              <a:rPr lang="ar-MA" sz="2800" dirty="0"/>
              <a:t> وأخرج أحمد عن أبي ذر أن رسول الله صلى الله عليه وسلم قال  " </a:t>
            </a:r>
            <a:r>
              <a:rPr lang="ar-MA" sz="2800" dirty="0">
                <a:solidFill>
                  <a:srgbClr val="00B050"/>
                </a:solidFill>
              </a:rPr>
              <a:t>ثلاثة يحبهم الله ... وذكر منهم : الرجل يلقى العدو في فئة فينصب لهم نحره حتى يقتل أو يفتح لأصحابه… الحديث</a:t>
            </a:r>
            <a:r>
              <a:rPr lang="ar-MA" sz="2800" dirty="0"/>
              <a:t>" </a:t>
            </a:r>
          </a:p>
          <a:p>
            <a:pPr algn="just" rtl="1">
              <a:buFont typeface="Wingdings" pitchFamily="2" charset="2"/>
              <a:buChar char="§"/>
            </a:pPr>
            <a:r>
              <a:rPr lang="ar-MA" sz="2800" dirty="0"/>
              <a:t> ويكفي الجبان مذمة أن رسول الله صلى الله عليه وسلم كان كثيراً ما يتعوذ من هذه  الصفة، فقد كان لرسول الله صلى الله عليه وسلم دعوات لا يدعهن  كان يقول: "</a:t>
            </a:r>
            <a:r>
              <a:rPr lang="ar-MA" sz="2800" dirty="0">
                <a:solidFill>
                  <a:srgbClr val="00B050"/>
                </a:solidFill>
              </a:rPr>
              <a:t>اللهم إني أعوذ بك من الهم والحزن والعجز والكسل والبخل والجبن </a:t>
            </a:r>
            <a:r>
              <a:rPr lang="ar-MA" sz="2800" dirty="0" err="1">
                <a:solidFill>
                  <a:srgbClr val="00B050"/>
                </a:solidFill>
              </a:rPr>
              <a:t>وغلبةالرجال</a:t>
            </a:r>
            <a:r>
              <a:rPr lang="ar-MA" sz="2800" dirty="0"/>
              <a:t>" رواه النسائي . </a:t>
            </a:r>
            <a:r>
              <a:rPr lang="ar-MA" dirty="0"/>
              <a:t>   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928794" y="5344555"/>
            <a:ext cx="5143536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ar-MA" sz="40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شرف للشجاع ومذمة للجبان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خا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3" name="Shape 2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710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Shape 26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80286" y="549275"/>
            <a:ext cx="495300" cy="66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Shape 265"/>
          <p:cNvSpPr txBox="1"/>
          <p:nvPr/>
        </p:nvSpPr>
        <p:spPr>
          <a:xfrm>
            <a:off x="6588125" y="1557337"/>
            <a:ext cx="936600" cy="100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خا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5651500" y="1557337"/>
            <a:ext cx="936600" cy="100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لد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4572000" y="1484312"/>
            <a:ext cx="936600" cy="100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بن 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3419475" y="1557337"/>
            <a:ext cx="936600" cy="100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 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2339975" y="1557337"/>
            <a:ext cx="936600" cy="100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ول 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4716462" y="2205037"/>
            <a:ext cx="936600" cy="100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يد </a:t>
            </a:r>
          </a:p>
        </p:txBody>
      </p:sp>
      <p:pic>
        <p:nvPicPr>
          <p:cNvPr id="271" name="Shape 2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Shape 285"/>
          <p:cNvSpPr txBox="1"/>
          <p:nvPr/>
        </p:nvSpPr>
        <p:spPr>
          <a:xfrm>
            <a:off x="539750" y="549275"/>
            <a:ext cx="67692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25000"/>
              <a:buFont typeface="Arial"/>
              <a:buNone/>
            </a:pPr>
            <a:r>
              <a:rPr lang="en-US" sz="4000" b="1" i="0" u="none" dirty="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14414" y="571480"/>
            <a:ext cx="65722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ar-MA" sz="4000" dirty="0">
                <a:solidFill>
                  <a:srgbClr val="00FFFF"/>
                </a:solidFill>
              </a:rPr>
              <a:t>ويقول شيخ الإسلام الإمام ابن تيميَّة: </a:t>
            </a:r>
            <a:r>
              <a:rPr lang="ar-MA" sz="2800" dirty="0"/>
              <a:t>"</a:t>
            </a:r>
            <a:r>
              <a:rPr lang="ar-MA" sz="3600" dirty="0">
                <a:solidFill>
                  <a:srgbClr val="B51B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لَمَّا كان صلاح بني آدم لا يَتمُّ في دينهم ودنياهم إلا بالشجاعة والكرم</a:t>
            </a:r>
            <a:r>
              <a:rPr lang="ar-MA" sz="2800" dirty="0"/>
              <a:t>، </a:t>
            </a:r>
            <a:r>
              <a:rPr lang="ar-M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بيَّن الله - سبحانه - أنّه من تَولَّى عنه بترْكِ الجهاد بنفْسِه، أَبدَلَ الله من يَقوم بذلك:</a:t>
            </a:r>
            <a:r>
              <a:rPr lang="ar-MA" sz="2800" dirty="0"/>
              <a:t> ﴿ </a:t>
            </a:r>
            <a:r>
              <a:rPr lang="ar-MA" sz="4400" dirty="0">
                <a:solidFill>
                  <a:srgbClr val="00B050"/>
                </a:solidFill>
              </a:rPr>
              <a:t>إِلَّا تَنْفِرُوا يُعَذِّبْكُمْ عَذَابًا أَلِيمًا وَيَسْتَبْدِلْ قَوْمًا غَيْرَكُمْ وَلَا تَضُرُّوهُ شَيْئًا وَاللَّهُ عَلَى كُلِّ شَيْءٍ قَدِير</a:t>
            </a:r>
            <a:r>
              <a:rPr lang="ar-MA" sz="2800" dirty="0"/>
              <a:t> ﴾ [التوبة: 39]؛</a:t>
            </a:r>
            <a:r>
              <a:rPr lang="ar-MA" sz="1800" dirty="0"/>
              <a:t> </a:t>
            </a:r>
            <a:endParaRPr lang="fr-FR" sz="1800" dirty="0"/>
          </a:p>
        </p:txBody>
      </p:sp>
      <p:sp>
        <p:nvSpPr>
          <p:cNvPr id="16" name="Rectangle 15"/>
          <p:cNvSpPr/>
          <p:nvPr/>
        </p:nvSpPr>
        <p:spPr>
          <a:xfrm>
            <a:off x="2571736" y="5214950"/>
            <a:ext cx="37737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صلاح  الدين والدنيا</a:t>
            </a:r>
            <a:endParaRPr lang="fr-FR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4400" b="0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9" name="Shape 3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7101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071538" y="500042"/>
            <a:ext cx="6786610" cy="470898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>
              <a:lnSpc>
                <a:spcPts val="4000"/>
              </a:lnSpc>
            </a:pPr>
            <a:r>
              <a:rPr lang="ar-M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-</a:t>
            </a:r>
            <a:r>
              <a:rPr lang="ar-MA" sz="3600" b="1" spc="50" dirty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قوة الإيمان والثبات عليه.</a:t>
            </a:r>
          </a:p>
          <a:p>
            <a:pPr algn="r" rtl="1">
              <a:lnSpc>
                <a:spcPts val="4000"/>
              </a:lnSpc>
            </a:pPr>
            <a:r>
              <a:rPr lang="ar-MA" sz="3600" b="1" spc="50" dirty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-النظر في سير أهل الشجاعة والبسالة من أبطال الإسلام.</a:t>
            </a:r>
          </a:p>
          <a:p>
            <a:pPr algn="r" rtl="1">
              <a:lnSpc>
                <a:spcPts val="4000"/>
              </a:lnSpc>
            </a:pPr>
            <a:r>
              <a:rPr lang="ar-MA" sz="3600" b="1" spc="50" dirty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-الجرأة في قول الحق والصدع </a:t>
            </a:r>
            <a:r>
              <a:rPr lang="ar-MA" sz="3600" b="1" spc="50" dirty="0" err="1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به</a:t>
            </a:r>
            <a:r>
              <a:rPr lang="ar-MA" sz="3600" b="1" spc="50" dirty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.</a:t>
            </a:r>
          </a:p>
          <a:p>
            <a:pPr algn="r" rtl="1">
              <a:lnSpc>
                <a:spcPts val="4000"/>
              </a:lnSpc>
            </a:pPr>
            <a:r>
              <a:rPr lang="ar-MA" sz="3600" b="1" spc="50" dirty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-الجرأة في إنكار المنكر والنهي عنه.</a:t>
            </a:r>
          </a:p>
          <a:p>
            <a:pPr algn="r" rtl="1">
              <a:lnSpc>
                <a:spcPts val="4000"/>
              </a:lnSpc>
            </a:pPr>
            <a:r>
              <a:rPr lang="ar-MA" sz="3600" b="1" spc="50" dirty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-تعظيم الأوامر الشرعية.</a:t>
            </a:r>
          </a:p>
          <a:p>
            <a:pPr algn="r" rtl="1">
              <a:lnSpc>
                <a:spcPts val="4000"/>
              </a:lnSpc>
            </a:pPr>
            <a:r>
              <a:rPr lang="ar-MA" sz="3600" b="1" spc="50" dirty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-تعظيم حرمات الله</a:t>
            </a:r>
          </a:p>
          <a:p>
            <a:pPr algn="r" rtl="1">
              <a:lnSpc>
                <a:spcPts val="4000"/>
              </a:lnSpc>
            </a:pPr>
            <a:r>
              <a:rPr lang="ar-MA" sz="3600" b="1" spc="50" dirty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-الإقدام في مواطن الإقدام.</a:t>
            </a:r>
          </a:p>
          <a:p>
            <a:pPr algn="r" rtl="1">
              <a:lnSpc>
                <a:spcPts val="4000"/>
              </a:lnSpc>
            </a:pPr>
            <a:r>
              <a:rPr lang="ar-MA" sz="3600" b="1" spc="50" dirty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AlMateen" pitchFamily="18" charset="-78"/>
                <a:cs typeface="Traditional Arabic" pitchFamily="2" charset="-78"/>
              </a:rPr>
              <a:t>-نصرة المظلوم، والسعي في رفع الظلم عنه.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85852" y="5434535"/>
            <a:ext cx="6659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MA" sz="3600" b="1" dirty="0">
                <a:solidFill>
                  <a:srgbClr val="00CC00"/>
                </a:solidFill>
              </a:rPr>
              <a:t>عوامل التخلق بالشجاعة كثيرة، نذكر منها: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771556" y="24463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lang="en-US" sz="4000" b="1" i="0" u="non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أعترف </a:t>
            </a:r>
            <a:r>
              <a:rPr lang="en-US" sz="800" b="1" i="0" u="non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</a:t>
            </a:r>
            <a:r>
              <a:rPr lang="en-US" sz="4000" b="1" i="0" u="non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 وأتحمل </a:t>
            </a:r>
            <a:r>
              <a:rPr lang="en-US" sz="800" b="1" i="0" u="non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............................................................</a:t>
            </a:r>
            <a:r>
              <a:rPr lang="en-US" sz="4000" b="1" i="0" u="non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5" name="Shape 1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857288" y="-285776"/>
            <a:ext cx="11072890" cy="9215502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Shape 186"/>
          <p:cNvSpPr txBox="1"/>
          <p:nvPr/>
        </p:nvSpPr>
        <p:spPr>
          <a:xfrm>
            <a:off x="438214" y="4281786"/>
            <a:ext cx="7739100" cy="70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lang="en-US" sz="4000" b="1" i="0" u="non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أعترف </a:t>
            </a:r>
            <a:r>
              <a:rPr lang="en-US" sz="800" b="1" i="0" u="non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</a:t>
            </a:r>
            <a:r>
              <a:rPr lang="en-US" sz="4000" b="1" i="0" u="non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 وأتحمل </a:t>
            </a:r>
            <a:r>
              <a:rPr lang="en-US" sz="800" b="1" i="0" u="non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............................................................</a:t>
            </a:r>
            <a:r>
              <a:rPr lang="en-US" sz="4000" b="1" i="0" u="non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1662176" y="4956362"/>
            <a:ext cx="6481799" cy="70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lang="en-US" sz="40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أبادر إلى </a:t>
            </a:r>
            <a:r>
              <a:rPr lang="en-US" sz="800" b="1" i="0" u="non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</a:t>
            </a:r>
            <a:r>
              <a:rPr lang="en-US" sz="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الآخرين وأساعدهم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-142908" y="5650112"/>
            <a:ext cx="8358246" cy="70784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40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لا</a:t>
            </a:r>
            <a:r>
              <a:rPr lang="en-US" sz="40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</a:t>
            </a:r>
            <a:r>
              <a:rPr lang="en-US" sz="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الآخرين</a:t>
            </a:r>
            <a:r>
              <a:rPr lang="en-US" sz="40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وأرفض</a:t>
            </a:r>
            <a:r>
              <a:rPr lang="en-US" sz="40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اتباعهم</a:t>
            </a:r>
            <a:r>
              <a:rPr lang="ar-MA" sz="40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في</a:t>
            </a:r>
            <a:r>
              <a:rPr lang="en-US" sz="40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40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الخطأ</a:t>
            </a:r>
            <a:endParaRPr lang="en-US" sz="4000" b="1" i="0" u="none" dirty="0">
              <a:solidFill>
                <a:srgbClr val="0000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Shape 1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83666" y="3645040"/>
            <a:ext cx="360300" cy="4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Shape 1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83666" y="4354811"/>
            <a:ext cx="360300" cy="4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Shape 19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83666" y="5146974"/>
            <a:ext cx="360300" cy="4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Shape 1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83666" y="5750433"/>
            <a:ext cx="360300" cy="43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Shape 193"/>
          <p:cNvSpPr txBox="1"/>
          <p:nvPr/>
        </p:nvSpPr>
        <p:spPr>
          <a:xfrm>
            <a:off x="1662176" y="3572015"/>
            <a:ext cx="6624600" cy="70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CC"/>
              </a:buClr>
              <a:buSzPct val="25000"/>
              <a:buFont typeface="Arial"/>
              <a:buNone/>
            </a:pPr>
            <a:r>
              <a:rPr lang="en-US" sz="4000" b="1" i="0" u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لا</a:t>
            </a:r>
            <a:r>
              <a:rPr lang="en-US" sz="40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أخاف</a:t>
            </a:r>
            <a:r>
              <a:rPr lang="en-US" sz="40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إلا</a:t>
            </a:r>
            <a:r>
              <a:rPr lang="en-US" sz="40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</a:t>
            </a:r>
            <a:r>
              <a:rPr lang="en-US" sz="40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وأحترم</a:t>
            </a:r>
            <a:r>
              <a:rPr lang="en-US" sz="40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.................................................. </a:t>
            </a:r>
            <a:r>
              <a:rPr lang="en-US" sz="40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5507101" y="3651390"/>
            <a:ext cx="6048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FF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CC66FF"/>
                </a:solidFill>
                <a:latin typeface="Arial"/>
                <a:ea typeface="Arial"/>
                <a:cs typeface="Arial"/>
                <a:sym typeface="Arial"/>
              </a:rPr>
              <a:t>الله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2093976" y="3645040"/>
            <a:ext cx="14304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FF"/>
              </a:buClr>
              <a:buSzPct val="25000"/>
              <a:buFont typeface="Arial"/>
              <a:buNone/>
            </a:pPr>
            <a:r>
              <a:rPr lang="en-US" sz="3600" b="0" i="0" u="none">
                <a:solidFill>
                  <a:srgbClr val="CC66FF"/>
                </a:solidFill>
                <a:latin typeface="Arial"/>
                <a:ea typeface="Arial"/>
                <a:cs typeface="Arial"/>
                <a:sym typeface="Arial"/>
              </a:rPr>
              <a:t>الآخرين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5334064" y="4432599"/>
            <a:ext cx="13908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بأخطائي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2525776" y="4426249"/>
            <a:ext cx="1784399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الـمسؤولية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5442014" y="5027800"/>
            <a:ext cx="8619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FF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CC66FF"/>
                </a:solidFill>
                <a:latin typeface="Arial"/>
                <a:ea typeface="Arial"/>
                <a:cs typeface="Arial"/>
                <a:sym typeface="Arial"/>
              </a:rPr>
              <a:t>نجدة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6715140" y="5678995"/>
            <a:ext cx="6873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rPr>
              <a:t>أقلد</a:t>
            </a:r>
          </a:p>
        </p:txBody>
      </p:sp>
      <p:sp>
        <p:nvSpPr>
          <p:cNvPr id="29" name="Shape 171"/>
          <p:cNvSpPr/>
          <p:nvPr/>
        </p:nvSpPr>
        <p:spPr>
          <a:xfrm>
            <a:off x="7818467" y="1500174"/>
            <a:ext cx="754061" cy="1325562"/>
          </a:xfrm>
          <a:prstGeom prst="flowChartPunchedTape">
            <a:avLst/>
          </a:prstGeom>
          <a:noFill/>
          <a:ln w="9525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99"/>
              </a:buClr>
              <a:buSzPct val="25000"/>
              <a:buFont typeface="Arial"/>
              <a:buNone/>
            </a:pPr>
            <a:r>
              <a:rPr lang="en-US" sz="4800" b="1" i="0" u="none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الله</a:t>
            </a:r>
          </a:p>
        </p:txBody>
      </p:sp>
      <p:sp>
        <p:nvSpPr>
          <p:cNvPr id="30" name="Shape 172"/>
          <p:cNvSpPr/>
          <p:nvPr/>
        </p:nvSpPr>
        <p:spPr>
          <a:xfrm>
            <a:off x="4981590" y="1571612"/>
            <a:ext cx="1733550" cy="1325562"/>
          </a:xfrm>
          <a:prstGeom prst="flowChartPunchedTape">
            <a:avLst/>
          </a:prstGeom>
          <a:noFill/>
          <a:ln w="9525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CC"/>
              </a:buClr>
              <a:buSzPct val="25000"/>
              <a:buFont typeface="Arial"/>
              <a:buNone/>
            </a:pPr>
            <a:r>
              <a:rPr lang="en-US" sz="4800" b="1" i="0" u="non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الآخرين</a:t>
            </a:r>
          </a:p>
        </p:txBody>
      </p:sp>
      <p:sp>
        <p:nvSpPr>
          <p:cNvPr id="31" name="Shape 173"/>
          <p:cNvSpPr/>
          <p:nvPr/>
        </p:nvSpPr>
        <p:spPr>
          <a:xfrm>
            <a:off x="3000364" y="1857364"/>
            <a:ext cx="1800224" cy="1377427"/>
          </a:xfrm>
          <a:prstGeom prst="flowChartPunchedTape">
            <a:avLst/>
          </a:prstGeom>
          <a:noFill/>
          <a:ln w="9525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25000"/>
              <a:buFont typeface="Arial"/>
              <a:buNone/>
            </a:pPr>
            <a:r>
              <a:rPr lang="en-US" sz="4800" b="1" i="0" u="none" dirty="0" err="1">
                <a:solidFill>
                  <a:schemeClr val="bg2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بأخطائي</a:t>
            </a:r>
            <a:endParaRPr lang="en-US" sz="4800" b="1" i="0" u="none" dirty="0">
              <a:solidFill>
                <a:schemeClr val="bg2">
                  <a:lumMod val="1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Shape 174"/>
          <p:cNvSpPr/>
          <p:nvPr/>
        </p:nvSpPr>
        <p:spPr>
          <a:xfrm>
            <a:off x="500034" y="1122879"/>
            <a:ext cx="2322511" cy="1377427"/>
          </a:xfrm>
          <a:prstGeom prst="flowChartPunchedTape">
            <a:avLst/>
          </a:prstGeom>
          <a:noFill/>
          <a:ln w="9525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lang="en-US" sz="4800" b="1" i="0" u="none" dirty="0" err="1">
                <a:ln>
                  <a:solidFill>
                    <a:sysClr val="windowText" lastClr="000000"/>
                  </a:solidFill>
                </a:ln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الـمسؤولية</a:t>
            </a:r>
            <a:endParaRPr lang="en-US" sz="4800" b="1" i="0" u="none" dirty="0">
              <a:ln>
                <a:solidFill>
                  <a:sysClr val="windowText" lastClr="000000"/>
                </a:solidFill>
              </a:ln>
              <a:solidFill>
                <a:srgbClr val="CC6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Shape 175"/>
          <p:cNvSpPr/>
          <p:nvPr/>
        </p:nvSpPr>
        <p:spPr>
          <a:xfrm>
            <a:off x="1714480" y="2428868"/>
            <a:ext cx="1096961" cy="1325562"/>
          </a:xfrm>
          <a:prstGeom prst="flowChartPunchedTape">
            <a:avLst/>
          </a:prstGeom>
          <a:noFill/>
          <a:ln w="9525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lang="en-US" sz="48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نجدة</a:t>
            </a:r>
          </a:p>
        </p:txBody>
      </p:sp>
      <p:sp>
        <p:nvSpPr>
          <p:cNvPr id="34" name="Shape 176"/>
          <p:cNvSpPr/>
          <p:nvPr/>
        </p:nvSpPr>
        <p:spPr>
          <a:xfrm>
            <a:off x="6821178" y="1500174"/>
            <a:ext cx="863600" cy="1325562"/>
          </a:xfrm>
          <a:prstGeom prst="flowChartPunchedTape">
            <a:avLst/>
          </a:prstGeom>
          <a:noFill/>
          <a:ln w="9525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48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أقلد</a:t>
            </a:r>
            <a:endParaRPr lang="en-US" sz="4800" b="1" i="0" u="none" dirty="0">
              <a:solidFill>
                <a:srgbClr val="0000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Shape 17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51550" y="417491"/>
            <a:ext cx="1833600" cy="9351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Shape 178"/>
          <p:cNvSpPr txBox="1"/>
          <p:nvPr/>
        </p:nvSpPr>
        <p:spPr>
          <a:xfrm>
            <a:off x="1835150" y="560366"/>
            <a:ext cx="4032300" cy="70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كيف أكون شجاعاً 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Shape 1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857288" y="-285776"/>
            <a:ext cx="11072890" cy="9215502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Shape 207"/>
          <p:cNvSpPr/>
          <p:nvPr/>
        </p:nvSpPr>
        <p:spPr>
          <a:xfrm>
            <a:off x="2428860" y="357166"/>
            <a:ext cx="2928883" cy="1325108"/>
          </a:xfrm>
          <a:prstGeom prst="star8">
            <a:avLst>
              <a:gd name="adj" fmla="val 37500"/>
            </a:avLst>
          </a:prstGeom>
          <a:noFill/>
          <a:ln w="9525" cap="flat" cmpd="sng">
            <a:solidFill>
              <a:srgbClr val="CC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CC"/>
              </a:buClr>
              <a:buSzPct val="25000"/>
              <a:buFont typeface="Arial"/>
              <a:buNone/>
            </a:pPr>
            <a:r>
              <a:rPr lang="en-US" sz="5400" b="1" i="0" u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الرياضة</a:t>
            </a:r>
            <a:endParaRPr lang="en-US" sz="5400" b="1" i="0" u="none" dirty="0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208"/>
          <p:cNvSpPr/>
          <p:nvPr/>
        </p:nvSpPr>
        <p:spPr>
          <a:xfrm>
            <a:off x="5891320" y="428604"/>
            <a:ext cx="2752646" cy="1325108"/>
          </a:xfrm>
          <a:prstGeom prst="star8">
            <a:avLst>
              <a:gd name="adj" fmla="val 37500"/>
            </a:avLst>
          </a:prstGeom>
          <a:noFill/>
          <a:ln w="9525" cap="flat" cmpd="sng">
            <a:solidFill>
              <a:srgbClr val="66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lang="en-US" sz="5400" b="1" i="0" u="none" dirty="0" err="1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الأخطاء</a:t>
            </a:r>
            <a:endParaRPr lang="en-US" sz="5400" b="1" i="0" u="none" dirty="0">
              <a:solidFill>
                <a:srgbClr val="CC6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209"/>
          <p:cNvSpPr/>
          <p:nvPr/>
        </p:nvSpPr>
        <p:spPr>
          <a:xfrm>
            <a:off x="3833522" y="1457752"/>
            <a:ext cx="3068746" cy="1325108"/>
          </a:xfrm>
          <a:prstGeom prst="star8">
            <a:avLst>
              <a:gd name="adj" fmla="val 37500"/>
            </a:avLst>
          </a:prstGeom>
          <a:noFill/>
          <a:ln w="9525" cap="flat" cmpd="sng">
            <a:solidFill>
              <a:srgbClr val="CC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lang="en-US" sz="5400" b="1" i="0" u="none" dirty="0" err="1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النصيحة</a:t>
            </a:r>
            <a:endParaRPr lang="en-US" sz="5400" b="1" i="0" u="none" dirty="0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Shape 210"/>
          <p:cNvSpPr/>
          <p:nvPr/>
        </p:nvSpPr>
        <p:spPr>
          <a:xfrm>
            <a:off x="462303" y="1389512"/>
            <a:ext cx="2779671" cy="1325108"/>
          </a:xfrm>
          <a:prstGeom prst="star8">
            <a:avLst>
              <a:gd name="adj" fmla="val 37500"/>
            </a:avLst>
          </a:prstGeom>
          <a:noFill/>
          <a:ln w="952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5400" b="1" i="0" u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مشاكلي</a:t>
            </a:r>
          </a:p>
        </p:txBody>
      </p:sp>
      <p:sp>
        <p:nvSpPr>
          <p:cNvPr id="42" name="Shape 218"/>
          <p:cNvSpPr txBox="1"/>
          <p:nvPr/>
        </p:nvSpPr>
        <p:spPr>
          <a:xfrm>
            <a:off x="1289024" y="2810886"/>
            <a:ext cx="66960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CC"/>
              </a:buClr>
              <a:buSzPct val="25000"/>
              <a:buFont typeface="Arial"/>
              <a:buNone/>
            </a:pPr>
            <a:r>
              <a:rPr lang="en-US" sz="3600" b="1" i="0" u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أمارس</a:t>
            </a:r>
            <a:r>
              <a:rPr lang="en-US" sz="36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" b="0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......................................................................</a:t>
            </a:r>
            <a:r>
              <a:rPr lang="en-US" sz="36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لأكون</a:t>
            </a:r>
            <a:r>
              <a:rPr lang="en-US" sz="3600" b="1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dirty="0" err="1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قوياً</a:t>
            </a:r>
            <a:endParaRPr lang="en-US" sz="3600" b="1" i="0" u="none" dirty="0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219"/>
          <p:cNvSpPr txBox="1"/>
          <p:nvPr/>
        </p:nvSpPr>
        <p:spPr>
          <a:xfrm>
            <a:off x="3413099" y="3575074"/>
            <a:ext cx="45720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لا أسكت على</a:t>
            </a:r>
            <a:r>
              <a:rPr lang="en-US" sz="800" b="0" i="0" u="non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.....................................................................</a:t>
            </a:r>
            <a:r>
              <a:rPr lang="en-US" sz="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4" name="Shape 220"/>
          <p:cNvSpPr txBox="1"/>
          <p:nvPr/>
        </p:nvSpPr>
        <p:spPr>
          <a:xfrm>
            <a:off x="0" y="5168060"/>
            <a:ext cx="7973728" cy="64629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36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أواجه</a:t>
            </a:r>
            <a:r>
              <a:rPr lang="en-US" sz="800" b="0" i="0" u="none" dirty="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..........................................................</a:t>
            </a:r>
            <a:r>
              <a:rPr lang="en-US" sz="36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بشجاعة</a:t>
            </a:r>
            <a:r>
              <a:rPr lang="en-US" sz="36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وأبحث</a:t>
            </a:r>
            <a:r>
              <a:rPr lang="ar-MA" sz="36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لها</a:t>
            </a:r>
            <a:r>
              <a:rPr lang="en-US" sz="36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عن</a:t>
            </a:r>
            <a:r>
              <a:rPr lang="en-US" sz="36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حلول</a:t>
            </a:r>
            <a:r>
              <a:rPr lang="ar-MA" sz="36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sz="3600" b="1" i="0" u="none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45" name="Shape 2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00999" y="3646512"/>
            <a:ext cx="360300" cy="4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Shape 2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00999" y="2955348"/>
            <a:ext cx="360300" cy="4317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223"/>
          <p:cNvSpPr txBox="1"/>
          <p:nvPr/>
        </p:nvSpPr>
        <p:spPr>
          <a:xfrm>
            <a:off x="2193568" y="4286256"/>
            <a:ext cx="5760900" cy="641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أقدم </a:t>
            </a:r>
            <a:r>
              <a:rPr lang="en-US" sz="800" b="0" i="0" u="non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.....................................................................</a:t>
            </a:r>
            <a:r>
              <a:rPr lang="en-US" sz="3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بحكمة</a:t>
            </a:r>
          </a:p>
        </p:txBody>
      </p:sp>
      <p:pic>
        <p:nvPicPr>
          <p:cNvPr id="48" name="Shape 2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70504" y="4357694"/>
            <a:ext cx="360300" cy="4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Shape 2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70504" y="5214950"/>
            <a:ext cx="360300" cy="4317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Shape 226"/>
          <p:cNvSpPr txBox="1"/>
          <p:nvPr/>
        </p:nvSpPr>
        <p:spPr>
          <a:xfrm>
            <a:off x="4939558" y="2861708"/>
            <a:ext cx="13638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33"/>
              </a:buClr>
              <a:buSzPct val="25000"/>
              <a:buFont typeface="Arial"/>
              <a:buNone/>
            </a:pPr>
            <a:r>
              <a:rPr lang="en-US" sz="3600" b="1" i="0" u="none" dirty="0" err="1">
                <a:solidFill>
                  <a:srgbClr val="CCFF33"/>
                </a:solidFill>
                <a:latin typeface="Arial"/>
                <a:ea typeface="Arial"/>
                <a:cs typeface="Arial"/>
                <a:sym typeface="Arial"/>
              </a:rPr>
              <a:t>الرياضة</a:t>
            </a:r>
            <a:endParaRPr lang="en-US" sz="3600" b="1" i="0" u="none" dirty="0">
              <a:solidFill>
                <a:srgbClr val="CCFF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227"/>
          <p:cNvSpPr txBox="1"/>
          <p:nvPr/>
        </p:nvSpPr>
        <p:spPr>
          <a:xfrm>
            <a:off x="4446561" y="3600474"/>
            <a:ext cx="13065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ct val="25000"/>
              <a:buFont typeface="Arial"/>
              <a:buNone/>
            </a:pPr>
            <a:r>
              <a:rPr lang="en-US" sz="3600" b="1" i="0" u="none" dirty="0" err="1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الأخطاء</a:t>
            </a:r>
            <a:endParaRPr lang="en-US" sz="3600" b="1" i="0" u="none" dirty="0">
              <a:solidFill>
                <a:srgbClr val="FFFF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228"/>
          <p:cNvSpPr txBox="1"/>
          <p:nvPr/>
        </p:nvSpPr>
        <p:spPr>
          <a:xfrm>
            <a:off x="5381268" y="4389444"/>
            <a:ext cx="14208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25000"/>
              <a:buFont typeface="Arial"/>
              <a:buNone/>
            </a:pPr>
            <a:r>
              <a:rPr lang="en-US" sz="3600" b="1" i="0" u="non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rPr>
              <a:t>النصيحة</a:t>
            </a:r>
          </a:p>
        </p:txBody>
      </p:sp>
      <p:sp>
        <p:nvSpPr>
          <p:cNvPr id="53" name="Shape 229"/>
          <p:cNvSpPr txBox="1"/>
          <p:nvPr/>
        </p:nvSpPr>
        <p:spPr>
          <a:xfrm>
            <a:off x="5472832" y="5228598"/>
            <a:ext cx="1296900" cy="64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25000"/>
              <a:buFont typeface="Arial"/>
              <a:buNone/>
            </a:pPr>
            <a:r>
              <a:rPr lang="en-US" sz="3600" b="1" i="0" u="none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مشاكلي</a:t>
            </a:r>
            <a:endParaRPr lang="en-US" sz="3600" b="1" i="0" u="none" dirty="0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28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900112" y="765175"/>
            <a:ext cx="7272300" cy="519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Shape 76"/>
          <p:cNvSpPr txBox="1"/>
          <p:nvPr/>
        </p:nvSpPr>
        <p:spPr>
          <a:xfrm>
            <a:off x="684212" y="476250"/>
            <a:ext cx="7993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44" y="1357298"/>
            <a:ext cx="8572560" cy="517064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 algn="r" rtl="1">
              <a:buClr>
                <a:srgbClr val="CCFF33"/>
              </a:buClr>
              <a:buSzPct val="100000"/>
              <a:buFont typeface="Noto Sans Symbols"/>
              <a:buChar char="❑"/>
            </a:pPr>
            <a:r>
              <a:rPr lang="en-US" sz="2400" b="1" dirty="0">
                <a:solidFill>
                  <a:srgbClr val="CC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صبر</a:t>
            </a: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واجب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: 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كالصبر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على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الطاعات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،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والصبر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عن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المحرّمات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،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والصبر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على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المصائب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</a:p>
          <a:p>
            <a:pPr marL="342900" lvl="0" indent="-342900" algn="r" rtl="1">
              <a:buClr>
                <a:srgbClr val="CCFF33"/>
              </a:buClr>
              <a:buSzPct val="100000"/>
              <a:buFont typeface="Noto Sans Symbols"/>
              <a:buChar char="❑"/>
            </a:pP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صبر</a:t>
            </a: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مندوب</a:t>
            </a: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: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كالصبر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عن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المكروهات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،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والصبر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على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المستحبات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(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النوافل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).</a:t>
            </a:r>
            <a:endParaRPr lang="en-US" sz="3000" b="1" dirty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  <a:sym typeface="Tahoma"/>
            </a:endParaRPr>
          </a:p>
          <a:p>
            <a:pPr marL="342900" lvl="0" indent="-342900" algn="r" rtl="1">
              <a:buClr>
                <a:srgbClr val="CCFF33"/>
              </a:buClr>
              <a:buSzPct val="100000"/>
              <a:buFont typeface="Noto Sans Symbols"/>
              <a:buChar char="❑"/>
            </a:pP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صبر</a:t>
            </a: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محرم</a:t>
            </a: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: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كالصبر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على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المحرّمات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كمن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يصبر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على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السعي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وراء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المال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الحرام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لا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يتعب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ولا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يمل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.</a:t>
            </a:r>
            <a:endParaRPr lang="en-US" sz="3000" b="1" dirty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  <a:sym typeface="Tahoma"/>
            </a:endParaRPr>
          </a:p>
          <a:p>
            <a:pPr marL="342900" lvl="0" indent="-342900" algn="r" rtl="1">
              <a:buClr>
                <a:schemeClr val="dk1"/>
              </a:buClr>
              <a:buSzPct val="100000"/>
              <a:buFont typeface="Noto Sans Symbols"/>
              <a:buChar char="❑"/>
            </a:pP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صبر</a:t>
            </a: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مكروه</a:t>
            </a: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: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كمن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يصبر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عن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الطعام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والشراب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حتى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يتضرر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بذلك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بدنه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.</a:t>
            </a:r>
            <a:endParaRPr lang="en-US" sz="3000" b="1" dirty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  <a:sym typeface="Tahoma"/>
            </a:endParaRPr>
          </a:p>
          <a:p>
            <a:pPr marL="342900" lvl="0" indent="-342900" algn="r" rtl="1">
              <a:buClr>
                <a:srgbClr val="CCFF33"/>
              </a:buClr>
              <a:buSzPct val="100000"/>
              <a:buFont typeface="Noto Sans Symbols"/>
              <a:buChar char="❑"/>
            </a:pP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صبر</a:t>
            </a: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مباح</a:t>
            </a:r>
            <a:r>
              <a:rPr lang="en-US" sz="3000" b="1" dirty="0">
                <a:solidFill>
                  <a:srgbClr val="CCFF33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: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وهو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الصبر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عن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كل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فعلٍ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مستوي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الطرفين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خُيِّر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بين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فعله</a:t>
            </a:r>
            <a:r>
              <a:rPr lang="en-US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وتركه</a:t>
            </a:r>
            <a:r>
              <a:rPr lang="ar-MA" sz="30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.</a:t>
            </a:r>
            <a:endParaRPr lang="en-US" sz="3000" b="1" dirty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  <a:sym typeface="Tahoma"/>
            </a:endParaRPr>
          </a:p>
        </p:txBody>
      </p:sp>
      <p:sp>
        <p:nvSpPr>
          <p:cNvPr id="7" name="Shape 67"/>
          <p:cNvSpPr/>
          <p:nvPr/>
        </p:nvSpPr>
        <p:spPr>
          <a:xfrm>
            <a:off x="2428860" y="-24"/>
            <a:ext cx="3857652" cy="1214446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9900CC"/>
              </a:gs>
              <a:gs pos="50000">
                <a:srgbClr val="FFFFFF"/>
              </a:gs>
              <a:gs pos="100000">
                <a:srgbClr val="9900CC"/>
              </a:gs>
            </a:gsLst>
            <a:lin ang="13500032" scaled="0"/>
          </a:gra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lvl="0" indent="-342900" algn="r" rtl="1">
              <a:buClr>
                <a:srgbClr val="CCFF66"/>
              </a:buClr>
              <a:buSzPct val="25000"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ما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حكم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الصبر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؟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3769344"/>
            <a:ext cx="8572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buClr>
                <a:srgbClr val="808000"/>
              </a:buClr>
              <a:buSzPct val="25000"/>
            </a:pP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*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بالصبر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تنجح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في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كل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عمل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، 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لقوله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تعالى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: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فاصبر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كما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صبر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أولو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العزم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من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الرُسل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ولا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تستعجل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لهم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</a:t>
            </a:r>
          </a:p>
        </p:txBody>
      </p:sp>
      <p:sp>
        <p:nvSpPr>
          <p:cNvPr id="7" name="Rectangle 6"/>
          <p:cNvSpPr/>
          <p:nvPr/>
        </p:nvSpPr>
        <p:spPr>
          <a:xfrm>
            <a:off x="13616" y="5068827"/>
            <a:ext cx="878687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buClr>
                <a:srgbClr val="808000"/>
              </a:buClr>
              <a:buSzPct val="25000"/>
            </a:pPr>
            <a:r>
              <a:rPr lang="en-US" sz="38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*</a:t>
            </a:r>
            <a:r>
              <a:rPr lang="ar-MA" sz="38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ب</a:t>
            </a:r>
            <a:r>
              <a:rPr lang="en-US" sz="38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الصبر</a:t>
            </a:r>
            <a:r>
              <a:rPr lang="en-US" sz="38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يصلي</a:t>
            </a:r>
            <a:r>
              <a:rPr lang="en-US" sz="38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الله</a:t>
            </a:r>
            <a:r>
              <a:rPr lang="en-US" sz="38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عليك</a:t>
            </a:r>
            <a:r>
              <a:rPr lang="ar-MA" sz="38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لقوله</a:t>
            </a:r>
            <a:r>
              <a:rPr lang="ar-MA" sz="3800" b="1" dirty="0">
                <a:solidFill>
                  <a:srgbClr val="C00000"/>
                </a:solidFill>
                <a:latin typeface="ae_AlArabiya" pitchFamily="18" charset="-78"/>
                <a:cs typeface="Traditional Arabic" pitchFamily="2" charset="-78"/>
              </a:rPr>
              <a:t> </a:t>
            </a:r>
            <a:r>
              <a:rPr lang="en-US" sz="38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تعالى</a:t>
            </a:r>
            <a:r>
              <a:rPr lang="en-US" sz="3800" b="1" dirty="0">
                <a:solidFill>
                  <a:srgbClr val="C00000"/>
                </a:solidFill>
                <a:latin typeface="ae_AlArabiya" pitchFamily="18" charset="-78"/>
                <a:cs typeface="Traditional Arabic" pitchFamily="2" charset="-78"/>
              </a:rPr>
              <a:t> </a:t>
            </a:r>
            <a:r>
              <a:rPr lang="ar-MA" sz="38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: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وبشر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الصابرين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الذين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إذا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أصابتهم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مصيبة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قالوا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إنا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لله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وإنا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إليه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راجعون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*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أولئك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عليهم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صلوات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من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ربهم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ورحمة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وأولئك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هم</a:t>
            </a:r>
            <a:r>
              <a:rPr lang="en-US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المهتدون</a:t>
            </a:r>
            <a:r>
              <a:rPr lang="ar-MA" sz="38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.</a:t>
            </a:r>
            <a:endParaRPr lang="fr-FR" sz="3800" b="1" dirty="0">
              <a:solidFill>
                <a:srgbClr val="00B050"/>
              </a:solidFill>
              <a:latin typeface="ae_AlMateen" pitchFamily="18" charset="-78"/>
              <a:cs typeface="Traditional Arabic" pitchFamily="2" charset="-78"/>
            </a:endParaRPr>
          </a:p>
        </p:txBody>
      </p:sp>
      <p:sp>
        <p:nvSpPr>
          <p:cNvPr id="10" name="Shape 738"/>
          <p:cNvSpPr/>
          <p:nvPr/>
        </p:nvSpPr>
        <p:spPr>
          <a:xfrm>
            <a:off x="2071670" y="-71462"/>
            <a:ext cx="3857652" cy="865200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9900CC"/>
              </a:gs>
              <a:gs pos="50000">
                <a:srgbClr val="FFFFFF"/>
              </a:gs>
              <a:gs pos="100000">
                <a:srgbClr val="9900CC"/>
              </a:gs>
            </a:gsLst>
            <a:lin ang="13500032" scaled="0"/>
          </a:gra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 rtl="1">
              <a:buClr>
                <a:srgbClr val="808000"/>
              </a:buClr>
              <a:buSzPct val="25000"/>
            </a:pPr>
            <a:r>
              <a:rPr lang="ar-M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/>
                <a:ea typeface="Tahoma"/>
                <a:cs typeface="Tahoma"/>
                <a:sym typeface="Tahoma"/>
              </a:rPr>
              <a:t>من ثمرات الصبر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5580" y="714356"/>
            <a:ext cx="86439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000099"/>
              </a:buClr>
              <a:buSzPct val="54000"/>
            </a:pP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*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ذكر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الله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تعالى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الصبر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في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القرآن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في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نحو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تسعين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موضعاً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وأضاف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إليه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أكثر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الخيرات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والدرجات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وجعلها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ثمرة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له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.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endParaRPr lang="ar-MA" sz="4000" b="1" dirty="0">
              <a:solidFill>
                <a:srgbClr val="B51BA3"/>
              </a:solidFill>
              <a:latin typeface="ae_AlMateen" pitchFamily="18" charset="-78"/>
              <a:cs typeface="Traditional Arabic" pitchFamily="2" charset="-78"/>
            </a:endParaRPr>
          </a:p>
          <a:p>
            <a:pPr algn="r" rtl="1">
              <a:buClr>
                <a:srgbClr val="000099"/>
              </a:buClr>
              <a:buSzPct val="25000"/>
            </a:pP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*</a:t>
            </a:r>
            <a:r>
              <a:rPr lang="ar-MA" sz="38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ar-MA" sz="37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بالصبر تنال </a:t>
            </a:r>
            <a:r>
              <a:rPr lang="en-US" sz="37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محبة</a:t>
            </a:r>
            <a:r>
              <a:rPr lang="en-US" sz="37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37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الله</a:t>
            </a:r>
            <a:r>
              <a:rPr lang="ar-MA" sz="37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، لقوله </a:t>
            </a:r>
            <a:r>
              <a:rPr lang="en-US" sz="37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تعالى</a:t>
            </a:r>
            <a:r>
              <a:rPr lang="en-US" sz="37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ar-MA" sz="37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: </a:t>
            </a:r>
            <a:r>
              <a:rPr lang="en-US" sz="37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والله</a:t>
            </a:r>
            <a:r>
              <a:rPr lang="en-US" sz="37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37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يحب</a:t>
            </a:r>
            <a:r>
              <a:rPr lang="en-US" sz="37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37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الصابرين</a:t>
            </a:r>
            <a:r>
              <a:rPr lang="ar-MA" sz="37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.</a:t>
            </a:r>
          </a:p>
          <a:p>
            <a:pPr algn="r" rtl="1">
              <a:buClr>
                <a:srgbClr val="000099"/>
              </a:buClr>
              <a:buSzPct val="25000"/>
            </a:pP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*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بالصبر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تنال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الأجر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العظيم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لقوله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تعالى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:                    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)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إنما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يوفى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الصابرون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أجرهم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بغير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حساب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(</a:t>
            </a:r>
            <a:endParaRPr lang="ar-MA" sz="4000" b="1" dirty="0" err="1">
              <a:solidFill>
                <a:srgbClr val="00B050"/>
              </a:solidFill>
              <a:latin typeface="ae_AlMateen" pitchFamily="18" charset="-78"/>
              <a:cs typeface="Traditional Arabic" pitchFamily="2" charset="-78"/>
              <a:sym typeface="Tahoma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2844" y="5138617"/>
            <a:ext cx="8572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buClr>
                <a:srgbClr val="808000"/>
              </a:buClr>
              <a:buSzPct val="25000"/>
            </a:pP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*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بالصبر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تنتصر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على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عدوك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لقوله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صلى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الله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عليه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وسلم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</a:p>
          <a:p>
            <a:pPr marL="342900" lvl="0" indent="-342900" algn="r" rtl="1">
              <a:buClr>
                <a:srgbClr val="990000"/>
              </a:buClr>
              <a:buSzPct val="25000"/>
            </a:pPr>
            <a:r>
              <a:rPr lang="ar-MA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   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و</a:t>
            </a:r>
            <a:r>
              <a:rPr lang="ar-MA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اعلم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أن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النصر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مع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الصبر</a:t>
            </a:r>
            <a:r>
              <a:rPr lang="ar-MA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.</a:t>
            </a:r>
            <a:endParaRPr lang="fr-FR" sz="4000" b="1" dirty="0">
              <a:solidFill>
                <a:srgbClr val="00B050"/>
              </a:solidFill>
              <a:latin typeface="ae_AlMateen" pitchFamily="18" charset="-78"/>
              <a:cs typeface="Traditional Arabic" pitchFamily="2" charset="-78"/>
              <a:sym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086" y="3335821"/>
            <a:ext cx="86439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buClr>
                <a:srgbClr val="CC3300"/>
              </a:buClr>
              <a:buSzPct val="25000"/>
            </a:pP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*</a:t>
            </a:r>
            <a:r>
              <a:rPr lang="en-US" sz="38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الصبر</a:t>
            </a:r>
            <a:r>
              <a:rPr lang="ar-MA" sz="38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 أفضل ما يعطى العبد. </a:t>
            </a:r>
            <a:r>
              <a:rPr lang="en-US" sz="2400" b="1" dirty="0" err="1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عن</a:t>
            </a:r>
            <a:r>
              <a:rPr lang="en-US" sz="1100" b="1" dirty="0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أبي</a:t>
            </a:r>
            <a:r>
              <a:rPr lang="en-US" sz="1100" b="1" dirty="0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سعيد</a:t>
            </a:r>
            <a:r>
              <a:rPr lang="en-US" sz="2400" b="1" dirty="0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الخدري</a:t>
            </a:r>
            <a:r>
              <a:rPr lang="en-US" sz="2400" b="1" dirty="0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أن</a:t>
            </a:r>
            <a:r>
              <a:rPr lang="en-US" sz="2400" b="1" dirty="0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رسول</a:t>
            </a:r>
            <a:r>
              <a:rPr lang="en-US" sz="2400" b="1" dirty="0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الله</a:t>
            </a:r>
            <a:r>
              <a:rPr lang="en-US" sz="2400" b="1" dirty="0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قال</a:t>
            </a:r>
            <a:r>
              <a:rPr lang="ar-MA" sz="4000" b="1" dirty="0">
                <a:solidFill>
                  <a:srgbClr val="0070C0"/>
                </a:solidFill>
                <a:latin typeface="ae_Rasheeq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ومن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يتصبر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يصبره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الله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،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وما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أعطي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أحد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عطاء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خيراً</a:t>
            </a:r>
            <a:r>
              <a:rPr lang="ar-MA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وأوسع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من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الصبر</a:t>
            </a:r>
            <a:r>
              <a:rPr lang="ar-MA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.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رواه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البخاري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</a:rPr>
              <a:t>ومسلم</a:t>
            </a:r>
            <a:endParaRPr lang="en-US" sz="4000" b="1" dirty="0">
              <a:solidFill>
                <a:srgbClr val="00B050"/>
              </a:solidFill>
              <a:latin typeface="ae_AlArabiya" pitchFamily="18" charset="-78"/>
              <a:cs typeface="Andalus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734" y="1500174"/>
            <a:ext cx="86439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buClr>
                <a:srgbClr val="808000"/>
              </a:buClr>
              <a:buSzPct val="25000"/>
            </a:pP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*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بالصبر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على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المصائب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تكفر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ذنوبك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لقوله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صلى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الله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عليه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وسلم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: 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لا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يزال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البلاء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بالمؤمن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أو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المؤمنة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،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في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جسده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،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وماله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،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وفي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ولده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،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حتى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يلقى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الله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وما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عليه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خطيئة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القَسَمِ</a:t>
            </a:r>
            <a:r>
              <a:rPr lang="ar-MA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.</a:t>
            </a:r>
            <a:r>
              <a:rPr lang="en-US" sz="4000" b="1" dirty="0">
                <a:solidFill>
                  <a:srgbClr val="00B050"/>
                </a:solidFill>
                <a:latin typeface="ae_AlMateen" pitchFamily="18" charset="-78"/>
                <a:cs typeface="Traditional Arabic" pitchFamily="2" charset="-78"/>
                <a:sym typeface="Tahoma"/>
              </a:rPr>
              <a:t>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240" y="244784"/>
            <a:ext cx="8643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Clr>
                <a:srgbClr val="808000"/>
              </a:buClr>
              <a:buSzPct val="25000"/>
            </a:pP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*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بالصبر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تكن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من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أهل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العزائم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، 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لقوله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تعالى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 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</a:rPr>
              <a:t>: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) و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لَمَنْ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صَبَرَ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وَغَفَرَ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إِنَّ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ذَلِكَ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لَمِنْ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عَزْمِ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الأُمُورِ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(</a:t>
            </a:r>
            <a:endParaRPr lang="fr-FR" sz="4000" b="1" dirty="0">
              <a:solidFill>
                <a:srgbClr val="00B050"/>
              </a:solidFill>
              <a:latin typeface="ae_AlArabiya" pitchFamily="18" charset="-78"/>
              <a:cs typeface="Andalus" pitchFamily="2" charset="-78"/>
              <a:sym typeface="Tahoma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240" y="214290"/>
            <a:ext cx="86439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buClr>
                <a:srgbClr val="808000"/>
              </a:buClr>
              <a:buSzPct val="25000"/>
            </a:pP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*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لتنال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الجنة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عليك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بالصبر</a:t>
            </a:r>
            <a:r>
              <a:rPr lang="ar-MA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، لقوله تعالى</a:t>
            </a:r>
            <a:r>
              <a:rPr lang="en-US" sz="4000" b="1" dirty="0">
                <a:solidFill>
                  <a:srgbClr val="C0000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ar-MA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: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أم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حسبتم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أن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تدخلوا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الجنة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ولما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يأتكم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مثل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الذين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خلوا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من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قبلكم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مستهم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البأساء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والضراء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وزلزلوا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حتى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يقول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الرسول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والذين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آمنوا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معه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متى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نصر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الله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ألا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إن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نصر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الله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قريب</a:t>
            </a:r>
            <a:r>
              <a:rPr lang="ar-MA" sz="4000" b="1" dirty="0">
                <a:solidFill>
                  <a:srgbClr val="00B050"/>
                </a:solidFill>
                <a:latin typeface="ae_AlArabiya" pitchFamily="18" charset="-78"/>
                <a:cs typeface="Andalus" pitchFamily="2" charset="-78"/>
                <a:sym typeface="Tahoma"/>
              </a:rPr>
              <a:t>.</a:t>
            </a:r>
            <a:endParaRPr lang="en-US" sz="4000" b="1" dirty="0">
              <a:solidFill>
                <a:srgbClr val="00B050"/>
              </a:solidFill>
              <a:latin typeface="ae_AlArabiya" pitchFamily="18" charset="-78"/>
              <a:cs typeface="Andalus" pitchFamily="2" charset="-78"/>
              <a:sym typeface="Tahom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8734" y="3389186"/>
            <a:ext cx="86439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buClr>
                <a:srgbClr val="808000"/>
              </a:buClr>
              <a:buSzPct val="25000"/>
            </a:pP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*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بالصبر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و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اليقين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تنال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إمامة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الدين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، لقوله تعالى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ar-MA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:</a:t>
            </a:r>
            <a:r>
              <a:rPr lang="en-US" sz="4000" b="1" dirty="0">
                <a:solidFill>
                  <a:srgbClr val="B51B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e_AlMateen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</a:p>
          <a:p>
            <a:pPr marL="342900" lvl="0" indent="-342900" algn="r" rtl="1">
              <a:buClr>
                <a:srgbClr val="990000"/>
              </a:buClr>
              <a:buSzPct val="25000"/>
            </a:pPr>
            <a:r>
              <a:rPr lang="ar-MA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raditional Arabic" pitchFamily="2" charset="-78"/>
                <a:sym typeface="Tahoma"/>
              </a:rPr>
              <a:t>   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وجعلنا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منهم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أئمة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يهدون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بأمرنا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لما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صبروا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وكانوا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بآيتنا</a:t>
            </a:r>
            <a:r>
              <a:rPr lang="en-US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يوقنون</a:t>
            </a:r>
            <a:r>
              <a:rPr lang="ar-MA" sz="4000" b="1" dirty="0">
                <a:solidFill>
                  <a:srgbClr val="00B050"/>
                </a:solidFill>
                <a:latin typeface="ae_AlArabiya" pitchFamily="18" charset="-78"/>
                <a:cs typeface="Traditional Arabic" pitchFamily="2" charset="-78"/>
                <a:sym typeface="Tahoma"/>
              </a:rPr>
              <a:t>.</a:t>
            </a:r>
            <a:endParaRPr lang="en-US" sz="4000" b="1" dirty="0">
              <a:solidFill>
                <a:srgbClr val="00B050"/>
              </a:solidFill>
              <a:latin typeface="ae_AlArabiya" pitchFamily="18" charset="-78"/>
              <a:cs typeface="Traditional Arabic" pitchFamily="2" charset="-78"/>
              <a:sym typeface="Tahoma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/>
        </p:nvSpPr>
        <p:spPr>
          <a:xfrm>
            <a:off x="4387850" y="3871912"/>
            <a:ext cx="184200" cy="57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Shape 266"/>
          <p:cNvSpPr/>
          <p:nvPr/>
        </p:nvSpPr>
        <p:spPr>
          <a:xfrm>
            <a:off x="1830060" y="-24"/>
            <a:ext cx="5214974" cy="766800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9900CC"/>
              </a:gs>
              <a:gs pos="50000">
                <a:srgbClr val="FFFFFF"/>
              </a:gs>
              <a:gs pos="100000">
                <a:srgbClr val="9900CC"/>
              </a:gs>
            </a:gsLst>
            <a:lin ang="13500032" scaled="0"/>
          </a:gra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ct val="25000"/>
              <a:buFont typeface="Tahoma"/>
              <a:buNone/>
            </a:pPr>
            <a:r>
              <a:rPr lang="en-US" sz="3600" b="1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م</a:t>
            </a:r>
            <a:r>
              <a:rPr lang="ar-MA" sz="3600" b="1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ن </a:t>
            </a:r>
            <a:r>
              <a:rPr lang="ar-MA" sz="3600" b="1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م</a:t>
            </a:r>
            <a:r>
              <a:rPr lang="en-US" sz="3600" b="1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بطلات</a:t>
            </a:r>
            <a:r>
              <a:rPr lang="en-US" sz="3600" b="1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الصبر</a:t>
            </a:r>
            <a:endParaRPr lang="en-US" sz="3600" b="1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8" name="Shape 268"/>
          <p:cNvSpPr txBox="1"/>
          <p:nvPr/>
        </p:nvSpPr>
        <p:spPr>
          <a:xfrm>
            <a:off x="126062" y="785794"/>
            <a:ext cx="8572496" cy="4216499"/>
          </a:xfrm>
          <a:prstGeom prst="rect">
            <a:avLst/>
          </a:prstGeom>
          <a:gradFill>
            <a:gsLst>
              <a:gs pos="0">
                <a:srgbClr val="FFFFFF">
                  <a:alpha val="51764"/>
                </a:srgbClr>
              </a:gs>
              <a:gs pos="100000">
                <a:srgbClr val="FFFFFF">
                  <a:alpha val="51764"/>
                </a:srgbClr>
              </a:gs>
            </a:gsLst>
            <a:lin ang="5400012" scaled="0"/>
          </a:gradFill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ahoma"/>
              <a:buNone/>
            </a:pPr>
            <a:r>
              <a:rPr lang="en-US" sz="3600" b="1" i="0" u="none" dirty="0" err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الاستعجال</a:t>
            </a:r>
            <a:r>
              <a:rPr lang="en-US" sz="3600" b="1" i="0" u="none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:</a:t>
            </a:r>
            <a:r>
              <a:rPr lang="en-US" sz="3600" b="1" i="0" u="none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</a:p>
          <a:p>
            <a:pPr algn="r" rtl="1">
              <a:buClr>
                <a:srgbClr val="660066"/>
              </a:buClr>
              <a:buSzPct val="25000"/>
            </a:pPr>
            <a:r>
              <a:rPr lang="en-US" sz="4000" dirty="0">
                <a:solidFill>
                  <a:srgbClr val="660066"/>
                </a:solidFill>
                <a:latin typeface="Tahoma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يجب</a:t>
            </a:r>
            <a:r>
              <a:rPr lang="ar-MA" sz="4000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على</a:t>
            </a:r>
            <a:r>
              <a:rPr lang="en-US" sz="4000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الإنسان</a:t>
            </a:r>
            <a:r>
              <a:rPr lang="ar-MA" sz="4000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أن</a:t>
            </a:r>
            <a:r>
              <a:rPr lang="en-US" sz="4000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يصبر</a:t>
            </a:r>
            <a:r>
              <a:rPr lang="en-US" sz="4000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ويتأنى</a:t>
            </a:r>
            <a:r>
              <a:rPr lang="ar-MA" sz="4000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، لقوله تعالى : </a:t>
            </a:r>
          </a:p>
          <a:p>
            <a:pPr algn="r" rtl="1">
              <a:buClr>
                <a:srgbClr val="660066"/>
              </a:buClr>
              <a:buSzPct val="25000"/>
            </a:pPr>
            <a:r>
              <a:rPr lang="ar-MA" sz="3600" b="1" i="0" u="none" dirty="0">
                <a:solidFill>
                  <a:srgbClr val="660066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ar-MA" sz="3600" b="1" dirty="0">
                <a:solidFill>
                  <a:srgbClr val="660066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”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فَاصْبِرْ</a:t>
            </a:r>
            <a:r>
              <a:rPr lang="en-US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كَمَا</a:t>
            </a:r>
            <a:r>
              <a:rPr lang="en-US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صَبَرَ</a:t>
            </a:r>
            <a:r>
              <a:rPr lang="en-US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أُوْلُوا</a:t>
            </a:r>
            <a:r>
              <a:rPr lang="en-US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الْعَزْمِ</a:t>
            </a:r>
            <a:r>
              <a:rPr lang="en-US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مِنَ</a:t>
            </a:r>
            <a:r>
              <a:rPr lang="en-US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الرُّسُلِ</a:t>
            </a:r>
            <a:r>
              <a:rPr lang="en-US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وَلا</a:t>
            </a:r>
            <a:r>
              <a:rPr lang="en-US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تَسْتَعْجِل</a:t>
            </a:r>
            <a:r>
              <a:rPr lang="en-US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لّـَهُمْ</a:t>
            </a:r>
            <a:r>
              <a:rPr lang="ar-MA" sz="3600" b="1" i="0" u="none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36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"</a:t>
            </a:r>
            <a:endParaRPr lang="ar-MA" sz="3600" b="1" i="0" u="none" dirty="0">
              <a:solidFill>
                <a:srgbClr val="CC3300"/>
              </a:solidFill>
              <a:latin typeface="ae_AlArabiya" pitchFamily="18" charset="-78"/>
              <a:ea typeface="Tahoma"/>
              <a:cs typeface="Traditional Arabic" pitchFamily="2" charset="-78"/>
              <a:sym typeface="Tahoma"/>
            </a:endParaRPr>
          </a:p>
          <a:p>
            <a:pPr lvl="0" algn="r" rtl="1">
              <a:buClr>
                <a:srgbClr val="660066"/>
              </a:buClr>
              <a:buSzPct val="25000"/>
            </a:pPr>
            <a:r>
              <a:rPr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الغضب</a:t>
            </a:r>
            <a:r>
              <a:rPr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: </a:t>
            </a:r>
          </a:p>
          <a:p>
            <a:pPr lvl="0" algn="r" rtl="1">
              <a:buClr>
                <a:srgbClr val="660066"/>
              </a:buClr>
              <a:buSzPct val="25000"/>
            </a:pP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ولذلك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لما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خرج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يونس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مغاضباً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قومه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ابتلاه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الله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بالحوت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،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فتعلم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الصبر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في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بطن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الحوت</a:t>
            </a:r>
            <a:r>
              <a:rPr lang="ar-MA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.                                     </a:t>
            </a:r>
            <a:r>
              <a:rPr lang="ar-MA" sz="4000" b="1" dirty="0">
                <a:solidFill>
                  <a:srgbClr val="660066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"</a:t>
            </a:r>
            <a:r>
              <a:rPr lang="en-US" sz="4000" b="1" dirty="0">
                <a:solidFill>
                  <a:srgbClr val="660066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فاصبر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لحكم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ربك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ولا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تكن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كصاحب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الحوت</a:t>
            </a:r>
            <a:r>
              <a:rPr lang="ar-MA" sz="4000" b="1" dirty="0">
                <a:solidFill>
                  <a:srgbClr val="660066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” </a:t>
            </a:r>
            <a:endParaRPr lang="en-US" sz="4000" b="1" i="0" u="none" dirty="0">
              <a:solidFill>
                <a:srgbClr val="CC3300"/>
              </a:solidFill>
              <a:latin typeface="Tahoma"/>
              <a:ea typeface="Tahoma"/>
              <a:cs typeface="Traditional Arabic" pitchFamily="2" charset="-78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44" y="4929198"/>
            <a:ext cx="850112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buClr>
                <a:srgbClr val="660066"/>
              </a:buClr>
              <a:buSzPct val="25000"/>
            </a:pPr>
            <a:r>
              <a:rPr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اليأس</a:t>
            </a:r>
            <a:r>
              <a:rPr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:</a:t>
            </a:r>
          </a:p>
          <a:p>
            <a:pPr lvl="0" algn="r" rtl="1">
              <a:buClr>
                <a:srgbClr val="660066"/>
              </a:buClr>
              <a:buSzPct val="25000"/>
            </a:pPr>
            <a:r>
              <a:rPr lang="ar-MA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   قال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تعالى</a:t>
            </a:r>
            <a:r>
              <a:rPr lang="ar-MA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عن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موسى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وقومه</a:t>
            </a:r>
            <a:r>
              <a:rPr lang="ar-MA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:                               </a:t>
            </a:r>
          </a:p>
          <a:p>
            <a:pPr lvl="0" algn="r" rtl="1">
              <a:buClr>
                <a:srgbClr val="660066"/>
              </a:buClr>
              <a:buSzPct val="25000"/>
            </a:pPr>
            <a:r>
              <a:rPr lang="ar-MA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    "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قَالَ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مُوسَى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لِقَوْمِهِ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اسْتَعِينُوا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بِالله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وَاصْبِرُواْ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ar-MA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"</a:t>
            </a:r>
            <a:endParaRPr lang="en-US" sz="4000" b="1" dirty="0">
              <a:solidFill>
                <a:srgbClr val="CC3300"/>
              </a:solidFill>
              <a:latin typeface="ae_AlArabiya" pitchFamily="18" charset="-78"/>
              <a:ea typeface="Tahoma"/>
              <a:cs typeface="Traditional Arabic" pitchFamily="2" charset="-78"/>
              <a:sym typeface="Tahoma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 build="p" animBg="1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/>
        </p:nvSpPr>
        <p:spPr>
          <a:xfrm>
            <a:off x="4387850" y="3871912"/>
            <a:ext cx="184200" cy="57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Shape 266"/>
          <p:cNvSpPr/>
          <p:nvPr/>
        </p:nvSpPr>
        <p:spPr>
          <a:xfrm>
            <a:off x="1830060" y="-24"/>
            <a:ext cx="5214974" cy="766800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9900CC"/>
              </a:gs>
              <a:gs pos="50000">
                <a:srgbClr val="FFFFFF"/>
              </a:gs>
              <a:gs pos="100000">
                <a:srgbClr val="9900CC"/>
              </a:gs>
            </a:gsLst>
            <a:lin ang="13500032" scaled="0"/>
          </a:gra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ct val="25000"/>
              <a:buFont typeface="Tahoma"/>
              <a:buNone/>
            </a:pPr>
            <a:r>
              <a:rPr lang="en-US" sz="3600" b="1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م</a:t>
            </a:r>
            <a:r>
              <a:rPr lang="ar-MA" sz="3600" b="1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ن </a:t>
            </a:r>
            <a:r>
              <a:rPr lang="ar-MA" sz="3600" b="1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م</a:t>
            </a:r>
            <a:r>
              <a:rPr lang="en-US" sz="3600" b="1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بطلات</a:t>
            </a:r>
            <a:r>
              <a:rPr lang="en-US" sz="3600" b="1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الصبر</a:t>
            </a:r>
            <a:endParaRPr lang="en-US" sz="3600" b="1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196" y="857232"/>
            <a:ext cx="8572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buClr>
                <a:srgbClr val="CC3300"/>
              </a:buClr>
              <a:buSzPct val="25000"/>
            </a:pPr>
            <a:r>
              <a:rPr lang="ar-MA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الضيق </a:t>
            </a:r>
            <a:r>
              <a:rPr lang="en-US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:</a:t>
            </a:r>
            <a:endParaRPr lang="ar-MA" sz="40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  <a:p>
            <a:pPr lvl="0" algn="r" rtl="1">
              <a:buClr>
                <a:srgbClr val="660066"/>
              </a:buClr>
              <a:buSzPct val="25000"/>
            </a:pPr>
            <a:r>
              <a:rPr lang="ar-MA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قال تعالى لرسوله الكريم : 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” </a:t>
            </a:r>
            <a:r>
              <a:rPr lang="ar-MA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وَاصْبِرْ وَمَا صَبْرُكَ إِلاَّ بِالله وَلاَ تَحْزَنْ عَلَيْهِمْ وَلاَ تَكُ فِي ضَيْقٍ مِّمَّا يَمْكُرُونَ 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“</a:t>
            </a:r>
            <a:r>
              <a:rPr lang="ar-MA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endParaRPr lang="fr-FR" sz="4000" b="1" dirty="0">
              <a:solidFill>
                <a:srgbClr val="CC3300"/>
              </a:solidFill>
              <a:latin typeface="ae_AlArabiya" pitchFamily="18" charset="-78"/>
              <a:ea typeface="Tahoma"/>
              <a:cs typeface="Traditional Arabic" pitchFamily="2" charset="-78"/>
              <a:sym typeface="Tahom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240" y="2950675"/>
            <a:ext cx="86439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CC3300"/>
              </a:buClr>
              <a:buSzPct val="25000"/>
            </a:pPr>
            <a:r>
              <a:rPr lang="en-US" sz="4000" b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التسخط</a:t>
            </a:r>
            <a:r>
              <a:rPr lang="en-US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:</a:t>
            </a:r>
          </a:p>
          <a:p>
            <a:pPr lvl="0" algn="r" rtl="1">
              <a:buClr>
                <a:srgbClr val="660066"/>
              </a:buClr>
              <a:buSzPct val="25000"/>
            </a:pP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قال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صلى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الله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عليه</a:t>
            </a:r>
            <a:r>
              <a:rPr lang="en-US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وسلم</a:t>
            </a:r>
            <a:r>
              <a:rPr lang="ar-MA" sz="4000" b="1" dirty="0">
                <a:solidFill>
                  <a:srgbClr val="660066"/>
                </a:solidFill>
                <a:latin typeface="ae_AlMateen" pitchFamily="18" charset="-78"/>
                <a:ea typeface="Tahoma"/>
                <a:cs typeface="Andalus" pitchFamily="2" charset="-78"/>
                <a:sym typeface="Tahoma"/>
              </a:rPr>
              <a:t> :</a:t>
            </a:r>
            <a:r>
              <a:rPr lang="en-US" sz="1800" b="1" dirty="0">
                <a:solidFill>
                  <a:srgbClr val="660066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ar-MA" sz="1800" b="1" dirty="0">
                <a:solidFill>
                  <a:srgbClr val="660066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” </a:t>
            </a:r>
            <a:r>
              <a:rPr lang="ar-MA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ليس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منا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من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لطم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الخدود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و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شق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الجيوب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و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دعا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بدعوى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الجاهلية</a:t>
            </a:r>
            <a:r>
              <a:rPr lang="en-US" sz="4000" b="1" dirty="0">
                <a:solidFill>
                  <a:srgbClr val="CC3300"/>
                </a:solidFill>
                <a:latin typeface="ae_AlArabiya" pitchFamily="18" charset="-78"/>
                <a:ea typeface="Tahoma"/>
                <a:cs typeface="Traditional Arabic" pitchFamily="2" charset="-78"/>
                <a:sym typeface="Tahoma"/>
              </a:rPr>
              <a:t>“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Shape 613"/>
          <p:cNvSpPr/>
          <p:nvPr/>
        </p:nvSpPr>
        <p:spPr>
          <a:xfrm>
            <a:off x="1857356" y="142852"/>
            <a:ext cx="5662635" cy="981000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9900CC"/>
              </a:gs>
              <a:gs pos="50000">
                <a:srgbClr val="FFFFFF"/>
              </a:gs>
              <a:gs pos="100000">
                <a:srgbClr val="9900CC"/>
              </a:gs>
            </a:gsLst>
            <a:lin ang="13500032" scaled="0"/>
          </a:gra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ct val="25000"/>
              <a:buFont typeface="Tahoma"/>
              <a:buNone/>
            </a:pP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كيف</a:t>
            </a:r>
            <a:r>
              <a:rPr lang="en-US" sz="3600" b="1" i="0" u="none" dirty="0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تكون</a:t>
            </a:r>
            <a:r>
              <a:rPr lang="en-US" sz="3600" b="1" i="0" u="none" dirty="0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من</a:t>
            </a:r>
            <a:r>
              <a:rPr lang="en-US" sz="3600" b="1" i="0" u="none" dirty="0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i="0" u="none" dirty="0" err="1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الصابرين</a:t>
            </a:r>
            <a:endParaRPr lang="en-US" sz="3600" b="1" i="0" u="none" dirty="0">
              <a:solidFill>
                <a:srgbClr val="80008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4" name="Shape 614"/>
          <p:cNvSpPr txBox="1"/>
          <p:nvPr/>
        </p:nvSpPr>
        <p:spPr>
          <a:xfrm>
            <a:off x="755650" y="1071546"/>
            <a:ext cx="7561200" cy="5231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187325" marR="0" lvl="0" indent="-18732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SzPct val="25000"/>
              <a:buFont typeface="Tahoma"/>
              <a:buNone/>
            </a:pPr>
            <a:r>
              <a:rPr lang="en-US" sz="28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المعرفة</a:t>
            </a:r>
            <a:r>
              <a:rPr lang="en-US" sz="28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بطبيعة</a:t>
            </a:r>
            <a:r>
              <a:rPr lang="en-US" sz="28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الحياة</a:t>
            </a:r>
            <a:r>
              <a:rPr lang="en-US" sz="28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الدنيا</a:t>
            </a:r>
            <a:r>
              <a:rPr lang="en-US" sz="28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</a:p>
        </p:txBody>
      </p:sp>
      <p:sp>
        <p:nvSpPr>
          <p:cNvPr id="7" name="Shape 620"/>
          <p:cNvSpPr txBox="1"/>
          <p:nvPr/>
        </p:nvSpPr>
        <p:spPr>
          <a:xfrm>
            <a:off x="295376" y="1725415"/>
            <a:ext cx="7991400" cy="5847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SzPct val="25000"/>
              <a:buFont typeface="Tahoma"/>
              <a:buNone/>
            </a:pP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الإيمان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بأنك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ملك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لله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تعالى</a:t>
            </a:r>
            <a:r>
              <a:rPr lang="en-US" sz="1800" b="1" i="0" u="none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endParaRPr lang="en-US" sz="1800" b="1" i="0" u="none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Shape 630"/>
          <p:cNvSpPr txBox="1"/>
          <p:nvPr/>
        </p:nvSpPr>
        <p:spPr>
          <a:xfrm>
            <a:off x="71406" y="2373247"/>
            <a:ext cx="8215370" cy="58473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marR="0" lvl="0" indent="-3429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SzPct val="25000"/>
              <a:buFont typeface="Tahoma"/>
              <a:buNone/>
            </a:pP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معرفة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الجزاء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والثواب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المتعلق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بالصبر</a:t>
            </a:r>
            <a:endParaRPr lang="en-US" sz="3200" b="1" i="0" u="none" dirty="0">
              <a:solidFill>
                <a:srgbClr val="99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" name="Shape 642"/>
          <p:cNvSpPr txBox="1"/>
          <p:nvPr/>
        </p:nvSpPr>
        <p:spPr>
          <a:xfrm>
            <a:off x="325431" y="3014647"/>
            <a:ext cx="8604287" cy="58473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SzPct val="25000"/>
              <a:buFont typeface="Tahoma"/>
              <a:buNone/>
            </a:pP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إعلم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أن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الصبر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على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البلاء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يكفر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السيئات</a:t>
            </a:r>
            <a:endParaRPr lang="en-US" sz="3200" b="1" i="0" u="none" dirty="0">
              <a:solidFill>
                <a:srgbClr val="99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Shape 659"/>
          <p:cNvSpPr txBox="1"/>
          <p:nvPr/>
        </p:nvSpPr>
        <p:spPr>
          <a:xfrm>
            <a:off x="428596" y="4273025"/>
            <a:ext cx="7920000" cy="5847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82550" marR="0" lvl="0" indent="-8255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SzPct val="25000"/>
              <a:buFont typeface="Tahoma"/>
              <a:buNone/>
            </a:pP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الثقة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بحصول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الفرج</a:t>
            </a:r>
            <a:endParaRPr lang="en-US" sz="3200" b="1" i="0" u="none" dirty="0">
              <a:solidFill>
                <a:srgbClr val="99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Shape 682"/>
          <p:cNvSpPr txBox="1"/>
          <p:nvPr/>
        </p:nvSpPr>
        <p:spPr>
          <a:xfrm>
            <a:off x="357158" y="3630083"/>
            <a:ext cx="8501122" cy="58473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marR="0" lvl="0" indent="-3429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SzPct val="25000"/>
              <a:buFont typeface="Tahoma"/>
              <a:buNone/>
            </a:pP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الاستعانة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بالله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تعالى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واللجوء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إلى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حماه</a:t>
            </a:r>
            <a:endParaRPr lang="en-US" sz="1800" b="1" i="0" u="none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693"/>
          <p:cNvSpPr txBox="1"/>
          <p:nvPr/>
        </p:nvSpPr>
        <p:spPr>
          <a:xfrm>
            <a:off x="500034" y="4857760"/>
            <a:ext cx="7848600" cy="5847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SzPct val="25000"/>
              <a:buFont typeface="Tahoma"/>
              <a:buNone/>
            </a:pP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الإيمان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بالقضاء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والقدر</a:t>
            </a:r>
            <a:r>
              <a:rPr lang="en-US" sz="3200" b="1" i="0" u="none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</a:p>
        </p:txBody>
      </p:sp>
      <p:sp>
        <p:nvSpPr>
          <p:cNvPr id="14" name="Shape 704"/>
          <p:cNvSpPr txBox="1"/>
          <p:nvPr/>
        </p:nvSpPr>
        <p:spPr>
          <a:xfrm>
            <a:off x="684212" y="5416033"/>
            <a:ext cx="7631100" cy="5847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CC"/>
              </a:buClr>
              <a:buSzPct val="25000"/>
              <a:buFont typeface="Tahoma"/>
              <a:buNone/>
            </a:pP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التأسّي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بأهل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الصبر</a:t>
            </a:r>
            <a:r>
              <a:rPr lang="en-US" sz="3200" b="1" i="0" u="none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1" i="0" u="none" dirty="0" err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والعزائم</a:t>
            </a:r>
            <a:endParaRPr lang="en-US" sz="3200" b="1" i="0" u="none" dirty="0">
              <a:solidFill>
                <a:srgbClr val="99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" grpId="0" build="p"/>
      <p:bldP spid="7" grpId="0" build="p"/>
      <p:bldP spid="8" grpId="0" build="p"/>
      <p:bldP spid="9" grpId="0" build="p"/>
      <p:bldP spid="11" grpId="0" build="p"/>
      <p:bldP spid="12" grpId="0" build="p"/>
      <p:bldP spid="13" grpId="0" build="p"/>
      <p:bldP spid="1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857</TotalTime>
  <Words>1845</Words>
  <Application>Microsoft Office PowerPoint</Application>
  <PresentationFormat>Affichage à l'écran (4:3)</PresentationFormat>
  <Paragraphs>189</Paragraphs>
  <Slides>29</Slides>
  <Notes>29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Oriel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الشجاعة والقوة </vt:lpstr>
      <vt:lpstr>ما هي الشجاعة ؟</vt:lpstr>
      <vt:lpstr>  الشجاعة </vt:lpstr>
      <vt:lpstr>Présentation PowerPoint</vt:lpstr>
      <vt:lpstr>هجرة عمر بن الخطاب رضي الله عنه </vt:lpstr>
      <vt:lpstr>Présentation PowerPoint</vt:lpstr>
      <vt:lpstr>Présentation PowerPoint</vt:lpstr>
      <vt:lpstr>Présentation PowerPoint</vt:lpstr>
      <vt:lpstr>Présentation PowerPoint</vt:lpstr>
      <vt:lpstr>وحينما عاد الجيش إلى الـمدينة  غضب الـمسلمون من رجوعهم وظنوا أنهم فروا من المعركة ، ولكن النبي صلى الله عليه وسلم سعد كثيراً بشجاعة خالد بن الوليد في قراره وقال : </vt:lpstr>
      <vt:lpstr>وحينما عاد الجيش إلى الـمدينة  غضب الـمسلمون من رجوعهم وظنوا أنهم فروا من المعركة ، ولكن النبي صلى الله عليه وسلم سعد كثيراً بشجاعة خالد بن الوليد في قراره وقال : </vt:lpstr>
      <vt:lpstr>وحينما عاد الجيش إلى الـمدينة  غضب الـمسلمون من رجوعهم وظنوا أنهم فروا من المعركة ، ولكن النبي صلى الله عليه وسلم سعد كثيراً بشجاعة خالد بن الوليد في قراره وقال : </vt:lpstr>
      <vt:lpstr>Présentation PowerPoint</vt:lpstr>
      <vt:lpstr>خا</vt:lpstr>
      <vt:lpstr>Présentation PowerPoint</vt:lpstr>
      <vt:lpstr>أعترف ........................................... وأتحمل .............................................................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sony</dc:creator>
  <cp:lastModifiedBy>IMANE ELALJ</cp:lastModifiedBy>
  <cp:revision>120</cp:revision>
  <dcterms:modified xsi:type="dcterms:W3CDTF">2022-03-11T12:26:23Z</dcterms:modified>
</cp:coreProperties>
</file>