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5" r:id="rId3"/>
    <p:sldId id="296" r:id="rId4"/>
    <p:sldId id="297" r:id="rId5"/>
    <p:sldId id="305" r:id="rId6"/>
    <p:sldId id="291" r:id="rId7"/>
    <p:sldId id="294" r:id="rId8"/>
    <p:sldId id="298" r:id="rId9"/>
    <p:sldId id="290" r:id="rId10"/>
    <p:sldId id="302" r:id="rId11"/>
    <p:sldId id="306" r:id="rId12"/>
    <p:sldId id="299" r:id="rId13"/>
    <p:sldId id="300" r:id="rId14"/>
    <p:sldId id="301" r:id="rId15"/>
    <p:sldId id="303" r:id="rId16"/>
    <p:sldId id="304" r:id="rId17"/>
    <p:sldId id="284" r:id="rId18"/>
    <p:sldId id="282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6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81" autoAdjust="0"/>
  </p:normalViewPr>
  <p:slideViewPr>
    <p:cSldViewPr>
      <p:cViewPr varScale="1">
        <p:scale>
          <a:sx n="77" d="100"/>
          <a:sy n="77" d="100"/>
        </p:scale>
        <p:origin x="-19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M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108A4-F6DA-4AAC-8883-B78866B7228F}" type="datetimeFigureOut">
              <a:rPr lang="fr-FR" smtClean="0"/>
              <a:t>15/04/2020</a:t>
            </a:fld>
            <a:endParaRPr lang="ar-M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M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M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M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F5F50-F1B2-45B3-AFD2-87F7277FFBA6}" type="slidenum">
              <a:rPr lang="ar-MA" smtClean="0"/>
              <a:t>‹N°›</a:t>
            </a:fld>
            <a:endParaRPr lang="ar-MA"/>
          </a:p>
        </p:txBody>
      </p:sp>
    </p:spTree>
    <p:extLst>
      <p:ext uri="{BB962C8B-B14F-4D97-AF65-F5344CB8AC3E}">
        <p14:creationId xmlns:p14="http://schemas.microsoft.com/office/powerpoint/2010/main" val="3693167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>
            <a:extLst>
              <a:ext uri="{FF2B5EF4-FFF2-40B4-BE49-F238E27FC236}">
                <a16:creationId xmlns:a16="http://schemas.microsoft.com/office/drawing/2014/main" id="{27A731BE-EAA2-45EB-8F87-E2CDAD7DC9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ce réservé des commentaires 2">
            <a:extLst>
              <a:ext uri="{FF2B5EF4-FFF2-40B4-BE49-F238E27FC236}">
                <a16:creationId xmlns:a16="http://schemas.microsoft.com/office/drawing/2014/main" id="{87A46404-E19B-4CF7-9EE3-B7A489DECE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Espace réservé du numéro de diapositive 3">
            <a:extLst>
              <a:ext uri="{FF2B5EF4-FFF2-40B4-BE49-F238E27FC236}">
                <a16:creationId xmlns:a16="http://schemas.microsoft.com/office/drawing/2014/main" id="{1C9B45F6-6D26-4309-82E8-79C3ED6E9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A95188-7E3C-4040-8D40-F9CA4885669B}" type="slidenum">
              <a:rPr lang="fr-FR" altLang="en-US"/>
              <a:pPr/>
              <a:t>22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>
            <a:extLst>
              <a:ext uri="{FF2B5EF4-FFF2-40B4-BE49-F238E27FC236}">
                <a16:creationId xmlns:a16="http://schemas.microsoft.com/office/drawing/2014/main" id="{E95B23EC-938C-4B5B-B643-7A0BDFB02B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>
            <a:extLst>
              <a:ext uri="{FF2B5EF4-FFF2-40B4-BE49-F238E27FC236}">
                <a16:creationId xmlns:a16="http://schemas.microsoft.com/office/drawing/2014/main" id="{4A477A20-5F2F-408E-A5A3-DEDE058E42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Espace réservé du numéro de diapositive 3">
            <a:extLst>
              <a:ext uri="{FF2B5EF4-FFF2-40B4-BE49-F238E27FC236}">
                <a16:creationId xmlns:a16="http://schemas.microsoft.com/office/drawing/2014/main" id="{49C70823-D9B4-43B4-8A28-B473ED98E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4058F1-0B28-4D63-ABE1-2B1FB79DEFFD}" type="slidenum">
              <a:rPr lang="fr-FR" altLang="en-US"/>
              <a:pPr/>
              <a:t>23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>
            <a:extLst>
              <a:ext uri="{FF2B5EF4-FFF2-40B4-BE49-F238E27FC236}">
                <a16:creationId xmlns:a16="http://schemas.microsoft.com/office/drawing/2014/main" id="{43C26EC4-AA2E-453E-8E55-8FD84D1DBC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ce réservé des commentaires 2">
            <a:extLst>
              <a:ext uri="{FF2B5EF4-FFF2-40B4-BE49-F238E27FC236}">
                <a16:creationId xmlns:a16="http://schemas.microsoft.com/office/drawing/2014/main" id="{A1830095-5D46-4200-BD67-F2DA09AAD7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Espace réservé du numéro de diapositive 3">
            <a:extLst>
              <a:ext uri="{FF2B5EF4-FFF2-40B4-BE49-F238E27FC236}">
                <a16:creationId xmlns:a16="http://schemas.microsoft.com/office/drawing/2014/main" id="{961061F3-867B-4022-9BCD-35C5979B6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044A344-5121-4A51-8178-FE8CD1960118}" type="slidenum">
              <a:rPr lang="fr-FR" altLang="en-US"/>
              <a:pPr/>
              <a:t>24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>
            <a:extLst>
              <a:ext uri="{FF2B5EF4-FFF2-40B4-BE49-F238E27FC236}">
                <a16:creationId xmlns:a16="http://schemas.microsoft.com/office/drawing/2014/main" id="{B95D2946-C724-4F76-B240-683EE2B68F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ce réservé des commentaires 2">
            <a:extLst>
              <a:ext uri="{FF2B5EF4-FFF2-40B4-BE49-F238E27FC236}">
                <a16:creationId xmlns:a16="http://schemas.microsoft.com/office/drawing/2014/main" id="{D187E85A-CBC7-409C-BB48-A84754F31A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Espace réservé du numéro de diapositive 3">
            <a:extLst>
              <a:ext uri="{FF2B5EF4-FFF2-40B4-BE49-F238E27FC236}">
                <a16:creationId xmlns:a16="http://schemas.microsoft.com/office/drawing/2014/main" id="{EDD04580-F15E-4EA0-ADE8-63C1748CD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3E5E1FC-2396-4B5A-9040-70903453B432}" type="slidenum">
              <a:rPr lang="fr-FR" altLang="en-US"/>
              <a:pPr/>
              <a:t>25</a:t>
            </a:fld>
            <a:endParaRPr lang="fr-F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>
            <a:extLst>
              <a:ext uri="{FF2B5EF4-FFF2-40B4-BE49-F238E27FC236}">
                <a16:creationId xmlns:a16="http://schemas.microsoft.com/office/drawing/2014/main" id="{5B5BE22D-EC67-4E28-9A09-EEE92F44E2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>
            <a:extLst>
              <a:ext uri="{FF2B5EF4-FFF2-40B4-BE49-F238E27FC236}">
                <a16:creationId xmlns:a16="http://schemas.microsoft.com/office/drawing/2014/main" id="{26500E62-5547-4037-B8EC-078E9A121E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Espace réservé du numéro de diapositive 3">
            <a:extLst>
              <a:ext uri="{FF2B5EF4-FFF2-40B4-BE49-F238E27FC236}">
                <a16:creationId xmlns:a16="http://schemas.microsoft.com/office/drawing/2014/main" id="{BABDB984-597F-4C2B-865D-2D0BAA8C2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2117824-D071-4179-84DC-543FF02EE5D0}" type="slidenum">
              <a:rPr lang="fr-FR" altLang="en-US"/>
              <a:pPr/>
              <a:t>26</a:t>
            </a:fld>
            <a:endParaRPr lang="fr-F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aqafaonline.com/2013/04/blog-post_5302.html" TargetMode="Externa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470025"/>
          </a:xfrm>
        </p:spPr>
        <p:txBody>
          <a:bodyPr/>
          <a:lstStyle/>
          <a:p>
            <a:r>
              <a:rPr lang="ar-sa" sz="6000" dirty="0">
                <a:solidFill>
                  <a:srgbClr val="C0504D"/>
                </a:solidFill>
              </a:rPr>
              <a:t>اقرا الكتب و اطلب المزيد</a:t>
            </a:r>
            <a:endParaRPr lang="ar-MA" dirty="0">
              <a:solidFill>
                <a:srgbClr val="C0504D"/>
              </a:solidFill>
            </a:endParaRPr>
          </a:p>
        </p:txBody>
      </p:sp>
      <p:pic>
        <p:nvPicPr>
          <p:cNvPr id="7170" name="Picture 2" descr="C:\Users\PR-Achour\Pictures\moutalaa-590x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5" y="2285991"/>
            <a:ext cx="5619750" cy="3952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73269"/>
            <a:ext cx="9144000" cy="4635116"/>
          </a:xfr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spAutoFit/>
          </a:bodyPr>
          <a:lstStyle/>
          <a:p>
            <a:pPr lvl="2" algn="r">
              <a:buNone/>
            </a:pPr>
            <a:r>
              <a:rPr lang="x-none" sz="3600" dirty="0"/>
              <a:t>▪القراءة تنمي مهارات التفكير التحليلي النقدي؛ </a:t>
            </a:r>
            <a:endParaRPr lang="fr-FR" sz="3600" dirty="0"/>
          </a:p>
          <a:p>
            <a:pPr lvl="2" algn="r"/>
            <a:r>
              <a:rPr lang="x-none" sz="3600" dirty="0"/>
              <a:t>▪من يقرأ يضيف أعمارا إلى عمره؛ </a:t>
            </a:r>
            <a:endParaRPr lang="fr-FR" sz="3600" dirty="0"/>
          </a:p>
          <a:p>
            <a:pPr lvl="2" algn="r"/>
            <a:r>
              <a:rPr lang="x-none" sz="3600" dirty="0"/>
              <a:t>▪القراءة فن إنساني، ولغة تواصل، </a:t>
            </a:r>
            <a:endParaRPr lang="fr-FR" sz="3600" dirty="0"/>
          </a:p>
          <a:p>
            <a:pPr lvl="2" algn="r"/>
            <a:r>
              <a:rPr lang="x-none" sz="3600" dirty="0"/>
              <a:t>وعلم كبير يهدف إلى تنظيم عقولنا، </a:t>
            </a:r>
            <a:endParaRPr lang="fr-FR" sz="3600" dirty="0"/>
          </a:p>
          <a:p>
            <a:pPr lvl="2" algn="r"/>
            <a:r>
              <a:rPr lang="x-none" sz="3600" dirty="0"/>
              <a:t>والارتقاء بحواسنا لجعل الكتاب بوابة إلى عالم العبقرية، </a:t>
            </a:r>
            <a:endParaRPr lang="fr-FR" sz="3600" dirty="0"/>
          </a:p>
          <a:p>
            <a:pPr lvl="2" algn="r"/>
            <a:r>
              <a:rPr lang="x-none" sz="3600" dirty="0"/>
              <a:t>والابتكار، والتطور</a:t>
            </a:r>
            <a:endParaRPr lang="fr-FR" sz="3600" dirty="0"/>
          </a:p>
          <a:p>
            <a:pPr algn="r"/>
            <a:endParaRPr lang="ar-MA" sz="36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03" y="1048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360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x-none" b="1" dirty="0"/>
              <a:t>أهداف المطالعة</a:t>
            </a:r>
            <a:endParaRPr lang="en-US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822107"/>
          </a:xfrm>
        </p:spPr>
        <p:txBody>
          <a:bodyPr>
            <a:noAutofit/>
          </a:bodyPr>
          <a:lstStyle/>
          <a:p>
            <a:pPr lvl="1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x-none" b="1" dirty="0"/>
              <a:t>أن يكتسب الطالب ثروة لغوية .</a:t>
            </a:r>
          </a:p>
          <a:p>
            <a:pPr lvl="1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x-none" b="1" dirty="0" err="1"/>
              <a:t>ان</a:t>
            </a:r>
            <a:r>
              <a:rPr lang="x-none" b="1" dirty="0"/>
              <a:t> يتمتع الطالب بالقراءة والمطالعة.</a:t>
            </a:r>
          </a:p>
          <a:p>
            <a:pPr lvl="1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x-none" b="1" dirty="0" err="1"/>
              <a:t>ان</a:t>
            </a:r>
            <a:r>
              <a:rPr lang="x-none" b="1" dirty="0"/>
              <a:t> يعتاد الطالب التحدث باللغة الفصحى / السليمة / المعيارية .</a:t>
            </a:r>
          </a:p>
          <a:p>
            <a:pPr lvl="1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x-none" b="1" dirty="0" err="1"/>
              <a:t>ان</a:t>
            </a:r>
            <a:r>
              <a:rPr lang="x-none" b="1" dirty="0"/>
              <a:t> يتعرف الطالب على </a:t>
            </a:r>
            <a:r>
              <a:rPr lang="x-none" b="1" dirty="0" err="1"/>
              <a:t>اشكال</a:t>
            </a:r>
            <a:r>
              <a:rPr lang="x-none" b="1" dirty="0"/>
              <a:t> الكلمات مما يساعده على كتابة </a:t>
            </a:r>
            <a:r>
              <a:rPr lang="x-none" b="1" dirty="0" err="1"/>
              <a:t>الاملاء</a:t>
            </a:r>
            <a:r>
              <a:rPr lang="x-none" b="1" dirty="0"/>
              <a:t> الصحيح.</a:t>
            </a:r>
          </a:p>
          <a:p>
            <a:pPr lvl="1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x-none" b="1" dirty="0" err="1"/>
              <a:t>ان</a:t>
            </a:r>
            <a:r>
              <a:rPr lang="x-none" b="1" dirty="0"/>
              <a:t> يوسع الطالب </a:t>
            </a:r>
            <a:r>
              <a:rPr lang="x-none" b="1" dirty="0" err="1"/>
              <a:t>افاقه</a:t>
            </a:r>
            <a:r>
              <a:rPr lang="x-none" b="1" dirty="0"/>
              <a:t> الخيالية .</a:t>
            </a:r>
          </a:p>
          <a:p>
            <a:pPr lvl="1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x-none" b="1" dirty="0" err="1"/>
              <a:t>ان</a:t>
            </a:r>
            <a:r>
              <a:rPr lang="x-none" b="1" dirty="0"/>
              <a:t> يتفاعل الطالب شعوريا وعاطفيا بما يقرأ.</a:t>
            </a:r>
          </a:p>
          <a:p>
            <a:pPr lvl="1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x-none" b="1" dirty="0" err="1"/>
              <a:t>ان</a:t>
            </a:r>
            <a:r>
              <a:rPr lang="x-none" b="1" dirty="0"/>
              <a:t> يكتسب التلميذ مهارات حياتية.</a:t>
            </a:r>
          </a:p>
          <a:p>
            <a:pPr lvl="1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x-none" b="1" dirty="0" err="1"/>
              <a:t>ان</a:t>
            </a:r>
            <a:r>
              <a:rPr lang="x-none" b="1" dirty="0"/>
              <a:t> ينمّي قدراته التفكيرية.</a:t>
            </a:r>
          </a:p>
          <a:p>
            <a:pPr lvl="1" algn="r" rtl="1">
              <a:lnSpc>
                <a:spcPct val="90000"/>
              </a:lnSpc>
              <a:buFont typeface="Arial" pitchFamily="34" charset="0"/>
              <a:buChar char="•"/>
            </a:pPr>
            <a:r>
              <a:rPr lang="x-none" b="1" dirty="0"/>
              <a:t>يتعرف التّلميذ على </a:t>
            </a:r>
            <a:r>
              <a:rPr lang="x-none" b="1" dirty="0" err="1"/>
              <a:t>اكثر</a:t>
            </a:r>
            <a:r>
              <a:rPr lang="x-none" b="1" dirty="0"/>
              <a:t> عدد ممكن من الكتب والقصص وكذلك مؤلفيها.</a:t>
            </a:r>
            <a:endParaRPr lang="en-US" b="1" dirty="0"/>
          </a:p>
        </p:txBody>
      </p:sp>
      <p:pic>
        <p:nvPicPr>
          <p:cNvPr id="3077" name="Picture 5" descr="MPj0411707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35957">
            <a:off x="1143000" y="381000"/>
            <a:ext cx="14620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84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16632"/>
            <a:ext cx="4267200" cy="784225"/>
          </a:xfrm>
        </p:spPr>
        <p:txBody>
          <a:bodyPr/>
          <a:lstStyle/>
          <a:p>
            <a:pPr eaLnBrk="1" hangingPunct="1"/>
            <a:r>
              <a:rPr lang="x-none" b="1" dirty="0">
                <a:solidFill>
                  <a:schemeClr val="accent2"/>
                </a:solidFill>
              </a:rPr>
              <a:t>المطالعة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124744"/>
            <a:ext cx="8136904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x-none" dirty="0">
                <a:solidFill>
                  <a:schemeClr val="tx1"/>
                </a:solidFill>
              </a:rPr>
              <a:t> </a:t>
            </a:r>
            <a:r>
              <a:rPr lang="x-none" b="1" dirty="0">
                <a:solidFill>
                  <a:schemeClr val="tx1"/>
                </a:solidFill>
              </a:rPr>
              <a:t>ان للمطالعة اهميّة قصوى في تطوير تعلّم اللغة وإثراء الطّالب اثراء كبيرا ، في عصر تكثر فيه الوسائل السمعية والبصرية التي من شأنها ان تبعد الطّالب عن جو المطالعة 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5724128" y="2780928"/>
            <a:ext cx="3096344" cy="2255912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x-none" sz="3200" b="1" dirty="0"/>
              <a:t>المطالعة</a:t>
            </a:r>
            <a:r>
              <a:rPr lang="x-none" sz="2000" b="1" dirty="0"/>
              <a:t> </a:t>
            </a:r>
            <a:r>
              <a:rPr lang="x-none" sz="2800" b="1" dirty="0"/>
              <a:t>غذاء العقل</a:t>
            </a:r>
            <a:r>
              <a:rPr lang="x-none" sz="2800" dirty="0"/>
              <a:t> </a:t>
            </a:r>
            <a:endParaRPr lang="en-US" sz="2000" dirty="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5724128" y="4792547"/>
            <a:ext cx="3257872" cy="2039888"/>
          </a:xfrm>
          <a:prstGeom prst="horizontalScroll">
            <a:avLst>
              <a:gd name="adj" fmla="val 12500"/>
            </a:avLst>
          </a:prstGeom>
          <a:solidFill>
            <a:srgbClr val="DCE6F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x-none" sz="2800" b="1" dirty="0"/>
              <a:t>وخير جليسٍ في الزمان كتاب</a:t>
            </a:r>
            <a:endParaRPr lang="en-US" sz="2800" dirty="0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8296275" y="5218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e-IL"/>
          </a:p>
        </p:txBody>
      </p:sp>
      <p:pic>
        <p:nvPicPr>
          <p:cNvPr id="8" name="Espace réservé du contenu 3" descr="2a209afd-dd4f-40a1-9b68-f2bdab7a19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56992"/>
            <a:ext cx="3857652" cy="27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2" grpId="0" animBg="1"/>
      <p:bldP spid="20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x-none" b="1" dirty="0">
                <a:solidFill>
                  <a:srgbClr val="0000FF"/>
                </a:solidFill>
              </a:rPr>
              <a:t>المطالعة طريق الطفل إلى النجاح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6781800" cy="3200400"/>
          </a:xfrm>
        </p:spPr>
        <p:txBody>
          <a:bodyPr/>
          <a:lstStyle/>
          <a:p>
            <a:pPr algn="ctr" eaLnBrk="1" hangingPunct="1"/>
            <a:r>
              <a:rPr lang="x-none" b="1" dirty="0"/>
              <a:t>يؤكد التربويون أن المطالعة تنمي قدرات الطفل اللغوية والتعبيرية وتغني مخيلته وتساهم في نجاحه المدرسي. </a:t>
            </a:r>
            <a:endParaRPr lang="en-US" b="1" dirty="0"/>
          </a:p>
        </p:txBody>
      </p:sp>
      <p:pic>
        <p:nvPicPr>
          <p:cNvPr id="20484" name="Picture 4" descr="MPj043064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4005064"/>
            <a:ext cx="504056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92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x-none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المطالعة تنشط خلايا الدماغ</a:t>
            </a:r>
            <a:r>
              <a:rPr lang="x-non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x-none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x-none" sz="3200" b="1" dirty="0"/>
            </a:br>
            <a:endParaRPr lang="en-US" sz="32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3933056"/>
            <a:ext cx="8229600" cy="4525963"/>
          </a:xfrm>
        </p:spPr>
        <p:txBody>
          <a:bodyPr/>
          <a:lstStyle/>
          <a:p>
            <a:pPr algn="ctr" eaLnBrk="1" hangingPunct="1"/>
            <a:r>
              <a:rPr lang="x-none" b="1" dirty="0"/>
              <a:t>أكـدت دراسـات عـلـمـيـة وجود علاقة قوية بين القراءة والمطالعة المكثفة , وقدرة الدماغ على إنشاء </a:t>
            </a:r>
            <a:r>
              <a:rPr lang="x-none" b="1" dirty="0" err="1"/>
              <a:t>ترابطات</a:t>
            </a:r>
            <a:r>
              <a:rPr lang="x-none" b="1" dirty="0"/>
              <a:t> واتصالات عصبية جديدة تحسن المهارات الذهنية والوظائف الإدراكية عند الإنسان.</a:t>
            </a:r>
            <a:br>
              <a:rPr lang="x-none" b="1" dirty="0"/>
            </a:br>
            <a:endParaRPr lang="en-US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-4656" b="-4656"/>
          <a:stretch>
            <a:fillRect/>
          </a:stretch>
        </p:blipFill>
        <p:spPr>
          <a:xfrm>
            <a:off x="1907704" y="1052736"/>
            <a:ext cx="5266928" cy="280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162" b="5162"/>
          <a:stretch>
            <a:fillRect/>
          </a:stretch>
        </p:blipFill>
        <p:spPr>
          <a:xfrm>
            <a:off x="539552" y="476672"/>
            <a:ext cx="8147248" cy="5976664"/>
          </a:xfrm>
        </p:spPr>
      </p:pic>
    </p:spTree>
    <p:extLst>
      <p:ext uri="{BB962C8B-B14F-4D97-AF65-F5344CB8AC3E}">
        <p14:creationId xmlns:p14="http://schemas.microsoft.com/office/powerpoint/2010/main" val="98416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ar-sa" sz="6600" dirty="0">
                <a:solidFill>
                  <a:schemeClr val="accent2">
                    <a:lumMod val="75000"/>
                  </a:schemeClr>
                </a:solidFill>
              </a:rPr>
              <a:t>قراءة القرآن </a:t>
            </a:r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Espace réservé du contenu 3" descr="4a4297a5-b83d-458f-bc78-30ecde8dcf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24944"/>
            <a:ext cx="6768752" cy="3720221"/>
          </a:xfrm>
          <a:prstGeom prst="rect">
            <a:avLst/>
          </a:prstGeom>
        </p:spPr>
      </p:pic>
      <p:pic>
        <p:nvPicPr>
          <p:cNvPr id="7" name="Espace réservé du contenu 3" descr="4bdb7760-0a39-4407-828e-419df5e1d9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7744" y="1340768"/>
            <a:ext cx="4009197" cy="1540860"/>
          </a:xfrm>
        </p:spPr>
      </p:pic>
    </p:spTree>
    <p:extLst>
      <p:ext uri="{BB962C8B-B14F-4D97-AF65-F5344CB8AC3E}">
        <p14:creationId xmlns:p14="http://schemas.microsoft.com/office/powerpoint/2010/main" val="274348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362" b="7362"/>
          <a:stretch>
            <a:fillRect/>
          </a:stretch>
        </p:blipFill>
        <p:spPr>
          <a:xfrm>
            <a:off x="457200" y="1600200"/>
            <a:ext cx="2890664" cy="452596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12952" b="12952"/>
          <a:stretch>
            <a:fillRect/>
          </a:stretch>
        </p:blipFill>
        <p:spPr>
          <a:xfrm>
            <a:off x="3347864" y="1600200"/>
            <a:ext cx="579613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1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295" r="-16295"/>
          <a:stretch>
            <a:fillRect/>
          </a:stretch>
        </p:blipFill>
        <p:spPr>
          <a:xfrm>
            <a:off x="457200" y="404813"/>
            <a:ext cx="8229600" cy="6264275"/>
          </a:xfrm>
        </p:spPr>
      </p:pic>
    </p:spTree>
    <p:extLst>
      <p:ext uri="{BB962C8B-B14F-4D97-AF65-F5344CB8AC3E}">
        <p14:creationId xmlns:p14="http://schemas.microsoft.com/office/powerpoint/2010/main" val="2594059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3">
            <a:extLst>
              <a:ext uri="{FF2B5EF4-FFF2-40B4-BE49-F238E27FC236}">
                <a16:creationId xmlns:a16="http://schemas.microsoft.com/office/drawing/2014/main" id="{2E12CFAD-E448-48A2-AA5E-F16C71262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ar-AE" altLang="en-US" b="1" dirty="0">
                <a:hlinkClick r:id="rId2"/>
              </a:rPr>
              <a:t>نصائح كي تصبح قارئاً جيداً</a:t>
            </a:r>
            <a:br>
              <a:rPr lang="ar-AE" altLang="en-US" b="1" dirty="0"/>
            </a:br>
            <a:endParaRPr lang="fr-FR" altLang="en-US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5CEA3825-90CA-4C82-80F0-509680688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640762" cy="30963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AE" sz="4700" dirty="0">
                <a:solidFill>
                  <a:srgbClr val="C0504D"/>
                </a:solidFill>
              </a:rPr>
              <a:t>المطالعة والقراءة أهم أسلحة الإنسان ليتطور ويتقدم ، فالمعرفة والخبرة والتجربة تجدها في الكتب فكيف يمكن لك أن تصبح قارئاً جيداً؟</a:t>
            </a:r>
            <a:br>
              <a:rPr lang="ar-AE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4343400" y="716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M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60152"/>
            <a:ext cx="8424936" cy="51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65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4DA59DB-7E67-42C7-96D3-4AFB4CEE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AE" dirty="0"/>
              <a:t>ضع هدفاً يزيد مع الزمن ، مثل أن نبدأ بقراءة عشر دقائق يومياً لمدة أسبوع ثم نزيد الرقم شيئاً فشيئاً.</a:t>
            </a:r>
            <a:br>
              <a:rPr lang="ar-AE" dirty="0"/>
            </a:br>
            <a:endParaRPr lang="fr-FR" dirty="0"/>
          </a:p>
        </p:txBody>
      </p:sp>
      <p:pic>
        <p:nvPicPr>
          <p:cNvPr id="4099" name="Espace réservé du contenu 4">
            <a:extLst>
              <a:ext uri="{FF2B5EF4-FFF2-40B4-BE49-F238E27FC236}">
                <a16:creationId xmlns:a16="http://schemas.microsoft.com/office/drawing/2014/main" id="{CCB29036-F933-4A36-B9A7-5B50DB993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205038"/>
            <a:ext cx="4672013" cy="38147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3CA8A78-71A9-4021-9931-FC483471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AE" dirty="0"/>
              <a:t>ابحث عن الجو الذي يلائمك للقراءة والوقت بتنويع التجربة حتى تصل إليها ، مثلا مرة اقرأ نائماً ومرة جالساً ... مرة في البيت ومرة في حديقة وهكذا حتى تعرف الجو الأكثر مناسبة لك.</a:t>
            </a:r>
            <a:endParaRPr lang="fr-FR" dirty="0"/>
          </a:p>
        </p:txBody>
      </p:sp>
      <p:pic>
        <p:nvPicPr>
          <p:cNvPr id="5123" name="Espace réservé du contenu 4">
            <a:extLst>
              <a:ext uri="{FF2B5EF4-FFF2-40B4-BE49-F238E27FC236}">
                <a16:creationId xmlns:a16="http://schemas.microsoft.com/office/drawing/2014/main" id="{0957DF1B-2A67-4BAC-8266-2C78B86F5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211513"/>
            <a:ext cx="4672012" cy="29527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7F34C20-26B6-48BA-BA2C-ABB01FCE3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AE" dirty="0"/>
              <a:t>حاول إبعاد وسائل تشتيت الانتباه وأهمها الجهاز الخلوي ، أغلقه نصف ساعة فلن تحدث كارثة خلال القراءة صدقني.</a:t>
            </a:r>
            <a:endParaRPr lang="fr-FR" dirty="0"/>
          </a:p>
        </p:txBody>
      </p:sp>
      <p:pic>
        <p:nvPicPr>
          <p:cNvPr id="6147" name="Espace réservé du contenu 3">
            <a:extLst>
              <a:ext uri="{FF2B5EF4-FFF2-40B4-BE49-F238E27FC236}">
                <a16:creationId xmlns:a16="http://schemas.microsoft.com/office/drawing/2014/main" id="{5E2975C4-45C3-46A7-A7A0-AA4F4306C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3966E78-7BD4-41B8-8040-F6E0D244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AE" dirty="0"/>
              <a:t> ابحث عن شخص تتبادل معه ما قرأت فهذا يساعد ، مثل أن تجد صديقاً حقيقياً في المطالعة ترسل له ملخص ما قرأت وهو يفعل الأمر نفسه.</a:t>
            </a:r>
            <a:endParaRPr lang="fr-FR" dirty="0"/>
          </a:p>
        </p:txBody>
      </p:sp>
      <p:pic>
        <p:nvPicPr>
          <p:cNvPr id="7171" name="Espace réservé du contenu 3">
            <a:extLst>
              <a:ext uri="{FF2B5EF4-FFF2-40B4-BE49-F238E27FC236}">
                <a16:creationId xmlns:a16="http://schemas.microsoft.com/office/drawing/2014/main" id="{64C85A65-38E3-4CA3-8AD9-7FBD767AD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2636838"/>
            <a:ext cx="5745163" cy="356076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F01B8BB-BBDE-475A-A386-E4D35C8BB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AE" dirty="0"/>
              <a:t>اعرف لماذا أنت تقرأ وماذا تريد منها ، هل تريد الثقافة أم تريد تغيير نفسك أم تريد أن يعرف الناس أنك تقرأ ..كلها أهداف مشروعة ما دامت في القراءة.</a:t>
            </a:r>
            <a:endParaRPr lang="fr-FR" dirty="0"/>
          </a:p>
        </p:txBody>
      </p:sp>
      <p:pic>
        <p:nvPicPr>
          <p:cNvPr id="8195" name="Espace réservé du contenu 3">
            <a:extLst>
              <a:ext uri="{FF2B5EF4-FFF2-40B4-BE49-F238E27FC236}">
                <a16:creationId xmlns:a16="http://schemas.microsoft.com/office/drawing/2014/main" id="{0641ADC9-567C-4329-92EA-BE6849A15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8388" y="2636838"/>
            <a:ext cx="4738687" cy="356076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D1E3F6A-1F51-4078-A8D6-C1DACE70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AE" dirty="0"/>
              <a:t>اختر الكتب بعناية في البداية خصوصاً لو لم تكن قارئاً من قبل ، يفضل أن تسأل أصدقائك المقربين فهم يعرفونك ويعرفون ما سيعجبك.</a:t>
            </a:r>
            <a:endParaRPr lang="fr-FR" dirty="0"/>
          </a:p>
        </p:txBody>
      </p:sp>
      <p:pic>
        <p:nvPicPr>
          <p:cNvPr id="9219" name="Espace réservé du contenu 3">
            <a:extLst>
              <a:ext uri="{FF2B5EF4-FFF2-40B4-BE49-F238E27FC236}">
                <a16:creationId xmlns:a16="http://schemas.microsoft.com/office/drawing/2014/main" id="{C6CB2758-E74A-4420-8B43-477B641A0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636838"/>
            <a:ext cx="4824413" cy="356076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7D666AE-F50A-4EB7-A38F-6D736EEA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AE" dirty="0"/>
              <a:t>حدث الناس بما تقرأه ، هذا ليس رياء بل نوع من الحافز الداخلي الذي</a:t>
            </a:r>
            <a:r>
              <a:rPr lang="en-US" dirty="0"/>
              <a:t> </a:t>
            </a:r>
            <a:r>
              <a:rPr lang="ar-sa" dirty="0"/>
              <a:t>سيصبح</a:t>
            </a:r>
            <a:r>
              <a:rPr lang="en-US" dirty="0"/>
              <a:t> </a:t>
            </a:r>
            <a:r>
              <a:rPr lang="ar-AE" dirty="0"/>
              <a:t>واقعاً لن تحتاج لإخبار الناس بعد ذلك بما تقرأ.</a:t>
            </a:r>
            <a:endParaRPr lang="fr-FR" dirty="0"/>
          </a:p>
        </p:txBody>
      </p:sp>
      <p:pic>
        <p:nvPicPr>
          <p:cNvPr id="10243" name="Espace réservé du contenu 3">
            <a:extLst>
              <a:ext uri="{FF2B5EF4-FFF2-40B4-BE49-F238E27FC236}">
                <a16:creationId xmlns:a16="http://schemas.microsoft.com/office/drawing/2014/main" id="{35A5DFB7-DF91-405A-8400-7DB82CA36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817813"/>
            <a:ext cx="4824413" cy="319881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M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308" b="4308"/>
          <a:stretch>
            <a:fillRect/>
          </a:stretch>
        </p:blipFill>
        <p:spPr>
          <a:xfrm>
            <a:off x="1619672" y="1052736"/>
            <a:ext cx="5832648" cy="4525963"/>
          </a:xfrm>
        </p:spPr>
      </p:pic>
    </p:spTree>
    <p:extLst>
      <p:ext uri="{BB962C8B-B14F-4D97-AF65-F5344CB8AC3E}">
        <p14:creationId xmlns:p14="http://schemas.microsoft.com/office/powerpoint/2010/main" val="265322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t="-11788" b="-11788"/>
          <a:stretch>
            <a:fillRect/>
          </a:stretch>
        </p:blipFill>
        <p:spPr>
          <a:xfrm>
            <a:off x="-14636" y="-531440"/>
            <a:ext cx="9144000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8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a9974300-25fc-45c5-8aaf-26dcd4d73dcc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747" r="-66747"/>
          <a:stretch>
            <a:fillRect/>
          </a:stretch>
        </p:blipFill>
        <p:spPr>
          <a:xfrm>
            <a:off x="-1836712" y="188640"/>
            <a:ext cx="1267340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7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16b94c6-d03c-4ba3-b696-cce6dc43fcf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732" r="-22732"/>
          <a:stretch>
            <a:fillRect/>
          </a:stretch>
        </p:blipFill>
        <p:spPr>
          <a:xfrm>
            <a:off x="-1692696" y="476672"/>
            <a:ext cx="12385376" cy="56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3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4797" b="-4797"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031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8efd07bc-8474-4e4f-b327-973fadd8d86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245" r="-14245"/>
          <a:stretch>
            <a:fillRect/>
          </a:stretch>
        </p:blipFill>
        <p:spPr>
          <a:xfrm>
            <a:off x="457200" y="116633"/>
            <a:ext cx="8229600" cy="403244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4413" b="4413"/>
          <a:stretch>
            <a:fillRect/>
          </a:stretch>
        </p:blipFill>
        <p:spPr>
          <a:xfrm>
            <a:off x="971600" y="4620269"/>
            <a:ext cx="7715200" cy="212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4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822c46de-26a9-40c1-9ea2-60d77041ccba.jpg"/>
          <p:cNvPicPr>
            <a:picLocks noGrp="1" noChangeAspect="1"/>
          </p:cNvPicPr>
          <p:nvPr>
            <p:ph idx="1"/>
          </p:nvPr>
        </p:nvPicPr>
        <p:blipFill>
          <a:blip r:embed="rId2"/>
          <a:srcRect t="4737" b="4737"/>
          <a:stretch>
            <a:fillRect/>
          </a:stretch>
        </p:blipFill>
        <p:spPr>
          <a:xfrm>
            <a:off x="1" y="0"/>
            <a:ext cx="9252520" cy="6597352"/>
          </a:xfrm>
        </p:spPr>
      </p:pic>
    </p:spTree>
    <p:extLst>
      <p:ext uri="{BB962C8B-B14F-4D97-AF65-F5344CB8AC3E}">
        <p14:creationId xmlns:p14="http://schemas.microsoft.com/office/powerpoint/2010/main" val="34142247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410</Words>
  <Application>Microsoft Office PowerPoint</Application>
  <PresentationFormat>Affichage à l'écran (4:3)</PresentationFormat>
  <Paragraphs>40</Paragraphs>
  <Slides>27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اقرا الكتب و اطلب المزيد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أهداف المطالعة</vt:lpstr>
      <vt:lpstr>المطالعة</vt:lpstr>
      <vt:lpstr>المطالعة طريق الطفل إلى النجاح</vt:lpstr>
      <vt:lpstr>المطالعة تنشط خلايا الدماغ   </vt:lpstr>
      <vt:lpstr>Présentation PowerPoint</vt:lpstr>
      <vt:lpstr>قراءة القرآن </vt:lpstr>
      <vt:lpstr>Présentation PowerPoint</vt:lpstr>
      <vt:lpstr>Présentation PowerPoint</vt:lpstr>
      <vt:lpstr>نصائح كي تصبح قارئاً جيداً </vt:lpstr>
      <vt:lpstr>ضع هدفاً يزيد مع الزمن ، مثل أن نبدأ بقراءة عشر دقائق يومياً لمدة أسبوع ثم نزيد الرقم شيئاً فشيئاً. </vt:lpstr>
      <vt:lpstr>ابحث عن الجو الذي يلائمك للقراءة والوقت بتنويع التجربة حتى تصل إليها ، مثلا مرة اقرأ نائماً ومرة جالساً ... مرة في البيت ومرة في حديقة وهكذا حتى تعرف الجو الأكثر مناسبة لك.</vt:lpstr>
      <vt:lpstr>حاول إبعاد وسائل تشتيت الانتباه وأهمها الجهاز الخلوي ، أغلقه نصف ساعة فلن تحدث كارثة خلال القراءة صدقني.</vt:lpstr>
      <vt:lpstr> ابحث عن شخص تتبادل معه ما قرأت فهذا يساعد ، مثل أن تجد صديقاً حقيقياً في المطالعة ترسل له ملخص ما قرأت وهو يفعل الأمر نفسه.</vt:lpstr>
      <vt:lpstr>اعرف لماذا أنت تقرأ وماذا تريد منها ، هل تريد الثقافة أم تريد تغيير نفسك أم تريد أن يعرف الناس أنك تقرأ ..كلها أهداف مشروعة ما دامت في القراءة.</vt:lpstr>
      <vt:lpstr>اختر الكتب بعناية في البداية خصوصاً لو لم تكن قارئاً من قبل ، يفضل أن تسأل أصدقائك المقربين فهم يعرفونك ويعرفون ما سيعجبك.</vt:lpstr>
      <vt:lpstr>حدث الناس بما تقرأه ، هذا ليس رياء بل نوع من الحافز الداخلي الذي سيصبح واقعاً لن تحتاج لإخبار الناس بعد ذلك بما تقرأ.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PR-Achour</dc:creator>
  <cp:lastModifiedBy>soufianebouarhroum12@gmail.com</cp:lastModifiedBy>
  <cp:revision>31</cp:revision>
  <dcterms:created xsi:type="dcterms:W3CDTF">2020-04-14T12:16:50Z</dcterms:created>
  <dcterms:modified xsi:type="dcterms:W3CDTF">2020-04-15T06:44:34Z</dcterms:modified>
</cp:coreProperties>
</file>