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89" r:id="rId3"/>
    <p:sldId id="262" r:id="rId4"/>
    <p:sldId id="259" r:id="rId5"/>
    <p:sldId id="277" r:id="rId6"/>
    <p:sldId id="257" r:id="rId7"/>
    <p:sldId id="279" r:id="rId8"/>
    <p:sldId id="258" r:id="rId9"/>
    <p:sldId id="281" r:id="rId10"/>
    <p:sldId id="291" r:id="rId11"/>
    <p:sldId id="282" r:id="rId12"/>
    <p:sldId id="294" r:id="rId13"/>
    <p:sldId id="290" r:id="rId14"/>
    <p:sldId id="293" r:id="rId15"/>
    <p:sldId id="278" r:id="rId16"/>
    <p:sldId id="280" r:id="rId17"/>
    <p:sldId id="276" r:id="rId18"/>
    <p:sldId id="286" r:id="rId19"/>
    <p:sldId id="287" r:id="rId20"/>
    <p:sldId id="292" r:id="rId21"/>
    <p:sldId id="288" r:id="rId22"/>
    <p:sldId id="295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6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C4A5E-B66C-4765-9077-A8085E3CAD68}" type="datetimeFigureOut">
              <a:rPr lang="fr-FR" smtClean="0"/>
              <a:pPr/>
              <a:t>27/04/2020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36739-F699-47D4-9539-214FBA4CAB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1C91-4363-4E73-9895-0BD42DE1163A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27/04/2020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27/04/2020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27/04/2020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27/04/2020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78594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714348" y="71414"/>
            <a:ext cx="7858180" cy="2071702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أنصت للمتحدث وأقدم الأكبر في التحدث</a:t>
            </a:r>
            <a:endParaRPr lang="fr-FR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9144000" cy="459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r-FR" sz="3200" dirty="0" smtClean="0"/>
              <a:t>  </a:t>
            </a:r>
            <a:br>
              <a:rPr lang="fr-FR" sz="3200" dirty="0" smtClean="0"/>
            </a:br>
            <a:r>
              <a:rPr lang="fr-FR" sz="3200" dirty="0" smtClean="0"/>
              <a:t>                  </a:t>
            </a:r>
            <a:r>
              <a:rPr lang="ar-SA" sz="3200" dirty="0" smtClean="0"/>
              <a:t>أنصت إلى الأفكار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                          </a:t>
            </a:r>
            <a:r>
              <a:rPr lang="ar-SA" sz="3200" dirty="0" smtClean="0"/>
              <a:t> وليس إلى الكلمات فقط</a:t>
            </a:r>
            <a:r>
              <a:rPr lang="fr-FR" sz="3200" dirty="0" smtClean="0"/>
              <a:t>    </a:t>
            </a:r>
            <a:br>
              <a:rPr lang="fr-FR" sz="3200" dirty="0" smtClean="0"/>
            </a:br>
            <a:r>
              <a:rPr lang="fr-FR" sz="3200" dirty="0" smtClean="0"/>
              <a:t>   </a:t>
            </a:r>
            <a:r>
              <a:rPr lang="ar-SA" sz="2800" dirty="0" smtClean="0"/>
              <a:t>أبعد </a:t>
            </a:r>
            <a:r>
              <a:rPr lang="ar-SA" sz="2800" dirty="0" smtClean="0"/>
              <a:t>مشتتات التركيز</a:t>
            </a:r>
            <a:r>
              <a:rPr lang="fr-FR" sz="2800" dirty="0" smtClean="0"/>
              <a:t> </a:t>
            </a:r>
            <a:r>
              <a:rPr lang="fr-FR" sz="3200" dirty="0" smtClean="0"/>
              <a:t>                                                                                            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/>
              <a:t> </a:t>
            </a:r>
          </a:p>
          <a:p>
            <a:pPr algn="r" rtl="1"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</a:t>
            </a:r>
            <a:r>
              <a:rPr lang="ar-SA" sz="2800" dirty="0" smtClean="0"/>
              <a:t>عبّر بوجهك</a:t>
            </a:r>
            <a:endParaRPr lang="fr-FR" sz="2800" dirty="0" smtClean="0"/>
          </a:p>
          <a:p>
            <a:pPr algn="r" rtl="1">
              <a:buNone/>
            </a:pPr>
            <a:endParaRPr lang="fr-FR" sz="2800" dirty="0"/>
          </a:p>
          <a:p>
            <a:pPr algn="r" rtl="1">
              <a:buNone/>
            </a:pPr>
            <a:r>
              <a:rPr lang="fr-FR" sz="2800" dirty="0" smtClean="0"/>
              <a:t>                                                                                      </a:t>
            </a:r>
          </a:p>
          <a:p>
            <a:pPr algn="ctr" rtl="1">
              <a:buNone/>
            </a:pPr>
            <a:r>
              <a:rPr lang="fr-FR" sz="2800" b="1" dirty="0" smtClean="0"/>
              <a:t> </a:t>
            </a:r>
            <a:r>
              <a:rPr lang="ar-SA" sz="2800" dirty="0" smtClean="0"/>
              <a:t>لا تقاطع المتحدّث</a:t>
            </a:r>
            <a:r>
              <a:rPr lang="fr-FR" sz="2800" b="1" dirty="0" smtClean="0"/>
              <a:t>                               </a:t>
            </a:r>
            <a:r>
              <a:rPr lang="fr-FR" sz="4800" dirty="0" smtClean="0"/>
              <a:t>                                                                                                                                                              </a:t>
            </a:r>
            <a:r>
              <a:rPr lang="ar-SA" sz="2800" dirty="0" smtClean="0"/>
              <a:t>لا تسرع في الرد </a:t>
            </a:r>
            <a:r>
              <a:rPr lang="fr-FR" sz="2800" dirty="0" smtClean="0"/>
              <a:t>                               </a:t>
            </a:r>
            <a:r>
              <a:rPr lang="ar-SA" sz="2800" dirty="0" smtClean="0"/>
              <a:t>ابتعد عن الانفعال</a:t>
            </a:r>
            <a:endParaRPr lang="fr-FR" sz="2800" dirty="0" smtClean="0"/>
          </a:p>
          <a:p>
            <a:pPr algn="r" rtl="1">
              <a:buNone/>
            </a:pPr>
            <a:endParaRPr lang="fr-FR" sz="2800" dirty="0" smtClean="0"/>
          </a:p>
          <a:p>
            <a:pPr algn="r" rtl="1">
              <a:buNone/>
            </a:pPr>
            <a:endParaRPr lang="fr-FR" sz="2800" dirty="0"/>
          </a:p>
          <a:p>
            <a:pPr algn="r" rtl="1">
              <a:buNone/>
            </a:pPr>
            <a:endParaRPr lang="fr-FR" sz="2800" dirty="0" smtClean="0"/>
          </a:p>
          <a:p>
            <a:pPr algn="r" rtl="1">
              <a:buNone/>
            </a:pPr>
            <a:endParaRPr lang="fr-FR" sz="2800" dirty="0"/>
          </a:p>
          <a:p>
            <a:pPr algn="r" rtl="1">
              <a:buNone/>
            </a:pPr>
            <a:endParaRPr lang="fr-FR" sz="2800" dirty="0" smtClean="0"/>
          </a:p>
        </p:txBody>
      </p:sp>
      <p:sp>
        <p:nvSpPr>
          <p:cNvPr id="7" name="Flèche droite 6"/>
          <p:cNvSpPr/>
          <p:nvPr/>
        </p:nvSpPr>
        <p:spPr>
          <a:xfrm rot="1525012">
            <a:off x="5417025" y="470756"/>
            <a:ext cx="1381579" cy="920347"/>
          </a:xfrm>
          <a:prstGeom prst="rightArrow">
            <a:avLst>
              <a:gd name="adj1" fmla="val 50000"/>
              <a:gd name="adj2" fmla="val 52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 rot="4402613">
            <a:off x="6902269" y="2132825"/>
            <a:ext cx="1714512" cy="1071570"/>
          </a:xfrm>
          <a:prstGeom prst="rightArrow">
            <a:avLst>
              <a:gd name="adj1" fmla="val 50000"/>
              <a:gd name="adj2" fmla="val 5206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8275489">
            <a:off x="6860017" y="4667269"/>
            <a:ext cx="1857889" cy="1087925"/>
          </a:xfrm>
          <a:prstGeom prst="rightArrow">
            <a:avLst>
              <a:gd name="adj1" fmla="val 50000"/>
              <a:gd name="adj2" fmla="val 52065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11677558">
            <a:off x="2918830" y="5271176"/>
            <a:ext cx="1714512" cy="1071570"/>
          </a:xfrm>
          <a:prstGeom prst="rightArrow">
            <a:avLst>
              <a:gd name="adj1" fmla="val 50000"/>
              <a:gd name="adj2" fmla="val 5206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15113789">
            <a:off x="545398" y="3445893"/>
            <a:ext cx="1714512" cy="1071570"/>
          </a:xfrm>
          <a:prstGeom prst="rightArrow">
            <a:avLst>
              <a:gd name="adj1" fmla="val 50000"/>
              <a:gd name="adj2" fmla="val 5206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 rot="19344096">
            <a:off x="720320" y="911795"/>
            <a:ext cx="1714512" cy="1071570"/>
          </a:xfrm>
          <a:prstGeom prst="rightArrow">
            <a:avLst>
              <a:gd name="adj1" fmla="val 50000"/>
              <a:gd name="adj2" fmla="val 5206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2786050" y="2143116"/>
            <a:ext cx="3571900" cy="2428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ar-MA" sz="4800" b="1" dirty="0" smtClean="0">
                <a:solidFill>
                  <a:srgbClr val="FF0000"/>
                </a:solidFill>
              </a:rPr>
              <a:t>كيف تصبح منصتا جيدا</a:t>
            </a:r>
            <a:r>
              <a:rPr lang="fr-FR" sz="4800" dirty="0" smtClean="0">
                <a:solidFill>
                  <a:srgbClr val="FF0000"/>
                </a:solidFill>
              </a:rPr>
              <a:t> </a:t>
            </a:r>
            <a:endParaRPr lang="fr-FR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MA" dirty="0" smtClean="0"/>
              <a:t>يحفز على العمل الاجتماعي </a:t>
            </a:r>
          </a:p>
          <a:p>
            <a:pPr algn="r" rtl="1"/>
            <a:r>
              <a:rPr lang="ar-MA" dirty="0" smtClean="0"/>
              <a:t>يعلم احترام </a:t>
            </a:r>
            <a:r>
              <a:rPr lang="ar-MA" dirty="0" smtClean="0"/>
              <a:t>الآخرين </a:t>
            </a:r>
            <a:endParaRPr lang="ar-MA" dirty="0" smtClean="0"/>
          </a:p>
          <a:p>
            <a:pPr algn="r" rtl="1"/>
            <a:r>
              <a:rPr lang="ar-MA" dirty="0" smtClean="0"/>
              <a:t>يعلم </a:t>
            </a:r>
            <a:r>
              <a:rPr lang="ar-MA" dirty="0" err="1" smtClean="0"/>
              <a:t>إتخاذ</a:t>
            </a:r>
            <a:r>
              <a:rPr lang="ar-MA" dirty="0" smtClean="0"/>
              <a:t> </a:t>
            </a:r>
            <a:r>
              <a:rPr lang="ar-MA" dirty="0" smtClean="0"/>
              <a:t>القرار</a:t>
            </a:r>
          </a:p>
          <a:p>
            <a:pPr algn="r" rtl="1"/>
            <a:r>
              <a:rPr lang="ar-MA" dirty="0" smtClean="0"/>
              <a:t>تطوير  القدرات العقلية</a:t>
            </a:r>
          </a:p>
          <a:p>
            <a:pPr algn="r" rtl="1"/>
            <a:r>
              <a:rPr lang="ar-MA" dirty="0" smtClean="0"/>
              <a:t>يوفر الجهد </a:t>
            </a:r>
            <a:r>
              <a:rPr lang="ar-MA" dirty="0" err="1" smtClean="0"/>
              <a:t>و</a:t>
            </a:r>
            <a:r>
              <a:rPr lang="ar-MA" dirty="0" smtClean="0"/>
              <a:t> المال</a:t>
            </a:r>
          </a:p>
          <a:p>
            <a:pPr algn="r" rtl="1"/>
            <a:r>
              <a:rPr lang="ar-MA" dirty="0" smtClean="0"/>
              <a:t>يقلل من احتمال سوء الفهم </a:t>
            </a:r>
          </a:p>
          <a:p>
            <a:pPr algn="r" rtl="1"/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214546" y="274638"/>
            <a:ext cx="5572164" cy="1143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endParaRPr lang="fr-FR" sz="4000" b="1" dirty="0" smtClean="0">
              <a:solidFill>
                <a:schemeClr val="tx1"/>
              </a:solidFill>
            </a:endParaRPr>
          </a:p>
          <a:p>
            <a:r>
              <a:rPr lang="ar-MA" sz="4000" b="1" dirty="0" smtClean="0">
                <a:solidFill>
                  <a:schemeClr val="tx1"/>
                </a:solidFill>
              </a:rPr>
              <a:t>فوائد </a:t>
            </a:r>
            <a:r>
              <a:rPr lang="ar-MA" sz="4000" b="1" dirty="0" smtClean="0">
                <a:solidFill>
                  <a:schemeClr val="tx1"/>
                </a:solidFill>
              </a:rPr>
              <a:t>الإنصات</a:t>
            </a:r>
            <a:endParaRPr lang="fr-FR" sz="4000" b="1" dirty="0" smtClean="0">
              <a:solidFill>
                <a:schemeClr val="tx1"/>
              </a:solidFill>
            </a:endParaRPr>
          </a:p>
          <a:p>
            <a:pPr algn="ctr"/>
            <a:endParaRPr lang="fr-FR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vectorielle de stock de Émoticône montrant les pouces 447757687"/>
          <p:cNvPicPr>
            <a:picLocks noChangeAspect="1" noChangeArrowheads="1"/>
          </p:cNvPicPr>
          <p:nvPr/>
        </p:nvPicPr>
        <p:blipFill>
          <a:blip r:embed="rId2"/>
          <a:srcRect b="5787"/>
          <a:stretch>
            <a:fillRect/>
          </a:stretch>
        </p:blipFill>
        <p:spPr bwMode="auto">
          <a:xfrm>
            <a:off x="71406" y="2000240"/>
            <a:ext cx="435771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r="273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r-FR" dirty="0" smtClean="0"/>
              <a:t> </a:t>
            </a:r>
            <a:r>
              <a:rPr lang="ar-MA" dirty="0" smtClean="0"/>
              <a:t>سبب</a:t>
            </a:r>
            <a:r>
              <a:rPr lang="fr-FR" dirty="0" smtClean="0"/>
              <a:t> </a:t>
            </a:r>
            <a:r>
              <a:rPr lang="ar-MA" dirty="0" smtClean="0"/>
              <a:t>لرحمة الله</a:t>
            </a:r>
            <a:r>
              <a:rPr lang="fr-FR" dirty="0" smtClean="0"/>
              <a:t>.</a:t>
            </a:r>
            <a:endParaRPr lang="fr-FR" dirty="0" smtClean="0"/>
          </a:p>
          <a:p>
            <a:pPr algn="r" rtl="1"/>
            <a:r>
              <a:rPr lang="ar-MA" dirty="0" smtClean="0"/>
              <a:t>تحقيق </a:t>
            </a:r>
            <a:r>
              <a:rPr lang="ar-MA" dirty="0" smtClean="0"/>
              <a:t>الإيمان </a:t>
            </a:r>
            <a:r>
              <a:rPr lang="ar-MA" dirty="0" smtClean="0"/>
              <a:t>وزيادته</a:t>
            </a:r>
            <a:r>
              <a:rPr lang="fr-FR" dirty="0" smtClean="0"/>
              <a:t>.</a:t>
            </a:r>
          </a:p>
          <a:p>
            <a:pPr algn="r" rtl="1"/>
            <a:r>
              <a:rPr lang="ar-MA" dirty="0" smtClean="0"/>
              <a:t>هداية الإنسان</a:t>
            </a:r>
            <a:r>
              <a:rPr lang="fr-FR" dirty="0" smtClean="0"/>
              <a:t>.</a:t>
            </a:r>
          </a:p>
          <a:p>
            <a:pPr algn="r" rtl="1"/>
            <a:r>
              <a:rPr lang="ar-MA" dirty="0" smtClean="0"/>
              <a:t>خشوع </a:t>
            </a:r>
            <a:r>
              <a:rPr lang="ar-MA" dirty="0" smtClean="0"/>
              <a:t>القلب وبكاء </a:t>
            </a:r>
            <a:r>
              <a:rPr lang="ar-MA" dirty="0" smtClean="0"/>
              <a:t>العين</a:t>
            </a:r>
            <a:r>
              <a:rPr lang="fr-FR" dirty="0" smtClean="0"/>
              <a:t>.</a:t>
            </a:r>
          </a:p>
          <a:p>
            <a:pPr algn="r" rtl="1"/>
            <a:r>
              <a:rPr lang="ar-MA" dirty="0" smtClean="0"/>
              <a:t>غذاء </a:t>
            </a:r>
            <a:r>
              <a:rPr lang="ar-MA" dirty="0" smtClean="0"/>
              <a:t>فعالا </a:t>
            </a:r>
            <a:r>
              <a:rPr lang="ar-MA" dirty="0" smtClean="0"/>
              <a:t>للعقل </a:t>
            </a:r>
            <a:r>
              <a:rPr lang="ar-MA" dirty="0" smtClean="0"/>
              <a:t>والروح </a:t>
            </a:r>
            <a:r>
              <a:rPr lang="ar-MA" dirty="0" smtClean="0"/>
              <a:t>معا</a:t>
            </a:r>
            <a:r>
              <a:rPr lang="fr-FR" dirty="0" smtClean="0"/>
              <a:t>.</a:t>
            </a:r>
          </a:p>
          <a:p>
            <a:pPr algn="r" rtl="1"/>
            <a:r>
              <a:rPr lang="ar-MA" dirty="0" smtClean="0"/>
              <a:t>زيادة </a:t>
            </a:r>
            <a:r>
              <a:rPr lang="ar-MA" dirty="0" smtClean="0"/>
              <a:t>قدرات </a:t>
            </a:r>
            <a:r>
              <a:rPr lang="ar-MA" dirty="0" smtClean="0"/>
              <a:t>المستمع </a:t>
            </a:r>
            <a:r>
              <a:rPr lang="ar-MA" dirty="0" smtClean="0"/>
              <a:t>على </a:t>
            </a:r>
            <a:r>
              <a:rPr lang="ar-MA" dirty="0" smtClean="0"/>
              <a:t>التركيز</a:t>
            </a:r>
            <a:r>
              <a:rPr lang="fr-FR" dirty="0" smtClean="0"/>
              <a:t> </a:t>
            </a:r>
            <a:r>
              <a:rPr lang="ar-MA" dirty="0" smtClean="0"/>
              <a:t>وتنشيط الذاكرة</a:t>
            </a:r>
            <a:r>
              <a:rPr lang="fr-FR" dirty="0" smtClean="0"/>
              <a:t>.</a:t>
            </a:r>
          </a:p>
          <a:p>
            <a:pPr algn="r" rtl="1"/>
            <a:r>
              <a:rPr lang="ar-MA" dirty="0" smtClean="0"/>
              <a:t>الاستماع </a:t>
            </a:r>
            <a:r>
              <a:rPr lang="ar-MA" dirty="0" smtClean="0"/>
              <a:t>للقرآن الكريم يزيل التشتت </a:t>
            </a:r>
            <a:r>
              <a:rPr lang="ar-MA" dirty="0" smtClean="0"/>
              <a:t>والضجر ويسعد القلب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214974" cy="1143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endParaRPr lang="fr-FR" sz="4000" b="1" dirty="0" smtClean="0">
              <a:solidFill>
                <a:schemeClr val="tx1"/>
              </a:solidFill>
            </a:endParaRPr>
          </a:p>
          <a:p>
            <a:r>
              <a:rPr lang="ar-MA" sz="4000" b="1" dirty="0" smtClean="0">
                <a:solidFill>
                  <a:schemeClr val="tx1"/>
                </a:solidFill>
              </a:rPr>
              <a:t>للقرآن</a:t>
            </a:r>
            <a:r>
              <a:rPr lang="fr-FR" sz="4000" b="1" dirty="0" smtClean="0">
                <a:solidFill>
                  <a:schemeClr val="tx1"/>
                </a:solidFill>
              </a:rPr>
              <a:t> </a:t>
            </a:r>
            <a:r>
              <a:rPr lang="ar-MA" sz="4000" b="1" dirty="0" smtClean="0">
                <a:solidFill>
                  <a:schemeClr val="tx1"/>
                </a:solidFill>
              </a:rPr>
              <a:t>فوائد الإنصات</a:t>
            </a:r>
            <a:r>
              <a:rPr lang="fr-FR" sz="4000" b="1" dirty="0" smtClean="0">
                <a:solidFill>
                  <a:schemeClr val="tx1"/>
                </a:solidFill>
              </a:rPr>
              <a:t> </a:t>
            </a:r>
            <a:endParaRPr lang="fr-FR" sz="4000" b="1" dirty="0" smtClean="0">
              <a:solidFill>
                <a:schemeClr val="tx1"/>
              </a:solidFill>
            </a:endParaRPr>
          </a:p>
          <a:p>
            <a:pPr algn="ctr"/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2052" name="AutoShape 4" descr="Non, le Coronavirus Covid-19 n'est pas cité dans le Cor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714488"/>
            <a:ext cx="4030036" cy="220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b="1" dirty="0" smtClean="0">
                <a:solidFill>
                  <a:schemeClr val="tx1"/>
                </a:solidFill>
              </a:rPr>
              <a:t>أنصت</a:t>
            </a:r>
            <a:r>
              <a:rPr lang="ar-MA" b="1" dirty="0" smtClean="0"/>
              <a:t> </a:t>
            </a:r>
            <a:r>
              <a:rPr lang="ar-MA" b="1" dirty="0" smtClean="0">
                <a:solidFill>
                  <a:schemeClr val="tx1"/>
                </a:solidFill>
              </a:rPr>
              <a:t>للمتحدث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4351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ar-SA" dirty="0"/>
              <a:t> لقد ذَكَر سبحانه السمعَ والبصر في تِسعةَ عَشر موضعًا من القرآن، قدَّم السمعَ في سبعةَ عَشر موضعًا؛ ما ينبِّه على مكانِ السمع وقدرِه وعظيم أثره وكبيرِ </a:t>
            </a:r>
            <a:r>
              <a:rPr lang="ar-SA" dirty="0" smtClean="0"/>
              <a:t>نَفعه</a:t>
            </a:r>
            <a:r>
              <a:rPr lang="fr-FR" dirty="0" smtClean="0"/>
              <a:t>.</a:t>
            </a:r>
            <a:r>
              <a:rPr lang="ar-MA" dirty="0" smtClean="0"/>
              <a:t> قال تعالى</a:t>
            </a:r>
            <a:r>
              <a:rPr lang="fr-FR" dirty="0" smtClean="0"/>
              <a:t>:</a:t>
            </a:r>
          </a:p>
          <a:p>
            <a:pPr algn="just" rtl="1">
              <a:lnSpc>
                <a:spcPct val="150000"/>
              </a:lnSpc>
            </a:pPr>
            <a:r>
              <a:rPr lang="ar-SA" dirty="0" smtClean="0">
                <a:solidFill>
                  <a:schemeClr val="accent1"/>
                </a:solidFill>
              </a:rPr>
              <a:t>إِنَّمَا يَسْتَجِيبُ الَّذِينَ يَسْمَعُونَ </a:t>
            </a:r>
            <a:r>
              <a:rPr lang="fr-FR" dirty="0"/>
              <a:t>)</a:t>
            </a:r>
            <a:r>
              <a:rPr lang="ar-SA" dirty="0" smtClean="0"/>
              <a:t>الأنعام 36</a:t>
            </a:r>
            <a:r>
              <a:rPr lang="fr-FR" dirty="0" smtClean="0"/>
              <a:t>(</a:t>
            </a:r>
          </a:p>
          <a:p>
            <a:pPr algn="just" rtl="1">
              <a:lnSpc>
                <a:spcPct val="150000"/>
              </a:lnSpc>
            </a:pPr>
            <a:r>
              <a:rPr lang="ar-SA" dirty="0" smtClean="0">
                <a:solidFill>
                  <a:schemeClr val="accent1"/>
                </a:solidFill>
              </a:rPr>
              <a:t>وَلا </a:t>
            </a:r>
            <a:r>
              <a:rPr lang="ar-SA" dirty="0">
                <a:solidFill>
                  <a:schemeClr val="accent1"/>
                </a:solidFill>
              </a:rPr>
              <a:t>تَكُونُوا كَالَّذِينَ قَالُوا سَمِعْنَا وَهُمْ لا </a:t>
            </a:r>
            <a:r>
              <a:rPr lang="ar-SA" dirty="0" smtClean="0">
                <a:solidFill>
                  <a:schemeClr val="accent1"/>
                </a:solidFill>
              </a:rPr>
              <a:t>يَسْمَعُونَ</a:t>
            </a:r>
            <a:r>
              <a:rPr lang="ar-SA" dirty="0">
                <a:solidFill>
                  <a:schemeClr val="accent1"/>
                </a:solidFill>
              </a:rPr>
              <a:t> </a:t>
            </a:r>
            <a:r>
              <a:rPr lang="fr-FR" dirty="0" smtClean="0"/>
              <a:t>)</a:t>
            </a:r>
            <a:r>
              <a:rPr lang="ar-SA" dirty="0" smtClean="0"/>
              <a:t>الأنفال 21</a:t>
            </a:r>
            <a:r>
              <a:rPr lang="fr-FR" dirty="0" smtClean="0"/>
              <a:t>(</a:t>
            </a:r>
          </a:p>
          <a:p>
            <a:pPr algn="just" rtl="1">
              <a:lnSpc>
                <a:spcPct val="150000"/>
              </a:lnSpc>
            </a:pPr>
            <a:r>
              <a:rPr lang="ar-SA" dirty="0" smtClean="0">
                <a:solidFill>
                  <a:schemeClr val="accent1"/>
                </a:solidFill>
              </a:rPr>
              <a:t>إِنَّ </a:t>
            </a:r>
            <a:r>
              <a:rPr lang="ar-SA" dirty="0">
                <a:solidFill>
                  <a:schemeClr val="accent1"/>
                </a:solidFill>
              </a:rPr>
              <a:t>فِي ذَلِكَ لآيَاتٍ لِقَوْمٍ </a:t>
            </a:r>
            <a:r>
              <a:rPr lang="ar-SA" dirty="0" smtClean="0">
                <a:solidFill>
                  <a:schemeClr val="accent1"/>
                </a:solidFill>
              </a:rPr>
              <a:t>يَسْمَعُونَ</a:t>
            </a:r>
            <a:r>
              <a:rPr lang="fr-FR" dirty="0" smtClean="0"/>
              <a:t>) </a:t>
            </a:r>
            <a:r>
              <a:rPr lang="ar-SA" dirty="0" smtClean="0"/>
              <a:t>يونس 67</a:t>
            </a:r>
            <a:r>
              <a:rPr lang="fr-FR" dirty="0" smtClean="0"/>
              <a:t>(</a:t>
            </a:r>
            <a:endParaRPr lang="fr-FR" dirty="0"/>
          </a:p>
          <a:p>
            <a:pPr algn="r" rtl="1"/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2214546" y="214290"/>
            <a:ext cx="5072098" cy="128588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الإنصات في القرآن </a:t>
            </a:r>
            <a:r>
              <a:rPr lang="ar-MA" sz="4000" b="1" dirty="0" err="1" smtClean="0">
                <a:solidFill>
                  <a:schemeClr val="tx1"/>
                </a:solidFill>
              </a:rPr>
              <a:t>و</a:t>
            </a:r>
            <a:r>
              <a:rPr lang="ar-MA" sz="4000" b="1" dirty="0" smtClean="0">
                <a:solidFill>
                  <a:schemeClr val="tx1"/>
                </a:solidFill>
              </a:rPr>
              <a:t> السنة</a:t>
            </a:r>
            <a:endParaRPr lang="fr-F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b="1" dirty="0" smtClean="0">
                <a:solidFill>
                  <a:schemeClr val="tx1"/>
                </a:solidFill>
              </a:rPr>
              <a:t>أنصت</a:t>
            </a:r>
            <a:r>
              <a:rPr lang="ar-MA" b="1" dirty="0" smtClean="0"/>
              <a:t> </a:t>
            </a:r>
            <a:r>
              <a:rPr lang="ar-MA" b="1" dirty="0" smtClean="0">
                <a:solidFill>
                  <a:schemeClr val="tx1"/>
                </a:solidFill>
              </a:rPr>
              <a:t>للمتحدث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أمّا في سنة الحبيب -صلى الله عليه وسلم- فقد رَوَى الطبرانيّ بإسناد صحيحٍ عن عمرِو بن العاص -رضي الله عنه- قال: كان رسولُ الله -صلى الله عليه وسلم- </a:t>
            </a:r>
            <a:r>
              <a:rPr lang="ar-S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يُقبِل بوجهِه وحديثِه على شرِّ القوم </a:t>
            </a:r>
            <a:r>
              <a:rPr lang="ar-SA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يتألَّفُهم</a:t>
            </a:r>
            <a:r>
              <a:rPr lang="ar-S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، وكان يقبِل بوجهِه وحديثِه عليَّ حتى ظننتُ أني خيرُ القوم</a:t>
            </a: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 rtl="1"/>
            <a:endParaRPr lang="fr-FR" dirty="0"/>
          </a:p>
          <a:p>
            <a:pPr algn="r" rtl="1"/>
            <a:r>
              <a:rPr lang="ar-SA" dirty="0" smtClean="0"/>
              <a:t>يقول </a:t>
            </a:r>
            <a:r>
              <a:rPr lang="ar-SA" dirty="0"/>
              <a:t>أبو حامِدٍ الغزالي -رحمه الله- مبيِّنًا خصالَ </a:t>
            </a:r>
            <a:r>
              <a:rPr lang="ar-SA" dirty="0" smtClean="0"/>
              <a:t>المنصِت</a:t>
            </a:r>
            <a:r>
              <a:rPr lang="fr-FR" dirty="0" smtClean="0"/>
              <a:t>:</a:t>
            </a:r>
          </a:p>
          <a:p>
            <a:pPr algn="r" rtl="1">
              <a:buNone/>
            </a:pPr>
            <a:r>
              <a:rPr lang="ar-S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إذا جالستَ العالمَ فأنصت، وإذا جالستَ الجاهل فأنصِت، ففي إنصاتِك للعالم زيادةُ علم، وفي إنصاتك للجاهل زيادة حِلم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214546" y="214290"/>
            <a:ext cx="5072098" cy="128588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الإنصات في القرآن </a:t>
            </a:r>
            <a:r>
              <a:rPr lang="ar-MA" sz="4000" b="1" dirty="0" err="1" smtClean="0">
                <a:solidFill>
                  <a:schemeClr val="tx1"/>
                </a:solidFill>
              </a:rPr>
              <a:t>و</a:t>
            </a:r>
            <a:r>
              <a:rPr lang="ar-MA" sz="4000" b="1" dirty="0" smtClean="0">
                <a:solidFill>
                  <a:schemeClr val="tx1"/>
                </a:solidFill>
              </a:rPr>
              <a:t> السنة</a:t>
            </a:r>
            <a:endParaRPr lang="fr-F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b="1" dirty="0" smtClean="0">
                <a:solidFill>
                  <a:schemeClr val="tx1"/>
                </a:solidFill>
              </a:rPr>
              <a:t>أنصت</a:t>
            </a:r>
            <a:r>
              <a:rPr lang="ar-MA" b="1" dirty="0" smtClean="0"/>
              <a:t> </a:t>
            </a:r>
            <a:r>
              <a:rPr lang="ar-MA" b="1" dirty="0" smtClean="0">
                <a:solidFill>
                  <a:schemeClr val="tx1"/>
                </a:solidFill>
              </a:rPr>
              <a:t>للمتحدث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1"/>
            <a:r>
              <a:rPr lang="ar-MA" dirty="0" smtClean="0"/>
              <a:t>الإنصات لكلام الله سبحانه </a:t>
            </a:r>
            <a:r>
              <a:rPr lang="ar-MA" dirty="0" err="1" smtClean="0"/>
              <a:t>و</a:t>
            </a:r>
            <a:r>
              <a:rPr lang="ar-MA" dirty="0" smtClean="0"/>
              <a:t> تعالى </a:t>
            </a:r>
            <a:r>
              <a:rPr lang="ar-MA" dirty="0" err="1" smtClean="0"/>
              <a:t>و</a:t>
            </a:r>
            <a:r>
              <a:rPr lang="ar-MA" dirty="0" smtClean="0"/>
              <a:t> سنة نبيه </a:t>
            </a:r>
            <a:r>
              <a:rPr lang="ar-MA" dirty="0" smtClean="0"/>
              <a:t>وإتباع </a:t>
            </a:r>
            <a:r>
              <a:rPr lang="ar-MA" dirty="0" smtClean="0"/>
              <a:t>تعاليم ديننا الحنيف</a:t>
            </a:r>
            <a:r>
              <a:rPr lang="fr-FR" dirty="0" smtClean="0"/>
              <a:t>:</a:t>
            </a:r>
          </a:p>
          <a:p>
            <a:pPr algn="just" rtl="1"/>
            <a:r>
              <a:rPr lang="ar-SA" dirty="0" smtClean="0">
                <a:solidFill>
                  <a:schemeClr val="accent1"/>
                </a:solidFill>
              </a:rPr>
              <a:t>وَإِذَا قُرِئَ الْقُرْآنُ فَاسْتَمِعُوا لَهُ وَأَنصِتُوا لَعَلَّكُمْ تُرْحَمُونَ </a:t>
            </a:r>
            <a:r>
              <a:rPr lang="fr-FR" dirty="0" smtClean="0"/>
              <a:t>)</a:t>
            </a:r>
            <a:r>
              <a:rPr lang="ar-SA" dirty="0" smtClean="0"/>
              <a:t>الأعراف 204</a:t>
            </a:r>
            <a:r>
              <a:rPr lang="fr-FR" dirty="0" smtClean="0"/>
              <a:t> (</a:t>
            </a:r>
          </a:p>
          <a:p>
            <a:pPr lvl="0" algn="just" rtl="1"/>
            <a:r>
              <a:rPr lang="ar-SA" dirty="0" smtClean="0"/>
              <a:t>الاستماعُ الفعّال والإنصاتُ الثّاقب  مِن محاسن الأخلاق التي تُرطِّب جَفَافَ الحقّ وقَسوةَ المنطق </a:t>
            </a:r>
            <a:endParaRPr lang="fr-FR" dirty="0" smtClean="0"/>
          </a:p>
          <a:p>
            <a:pPr algn="just" rtl="1"/>
            <a:r>
              <a:rPr lang="fr-FR" dirty="0" smtClean="0"/>
              <a:t> </a:t>
            </a:r>
            <a:r>
              <a:rPr lang="ar-SA" dirty="0" smtClean="0"/>
              <a:t>ما الفائدة أن يقول المرء: سمِعنا وأطعنا ولم تظهر عليه آثارُ الطاعةِ والإيمان؟!</a:t>
            </a:r>
            <a:r>
              <a:rPr lang="fr-FR" dirty="0" smtClean="0"/>
              <a:t>  </a:t>
            </a:r>
            <a:r>
              <a:rPr lang="ar-SA" dirty="0" smtClean="0"/>
              <a:t> فلا خيرَ في السمع ولا في الاستماع إذا لم يظهَر أثرُ ذلك بالقبول والامتِثال وابتغاء الحق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2214546" y="71414"/>
            <a:ext cx="5072098" cy="128588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4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 و</a:t>
            </a:r>
            <a:r>
              <a:rPr lang="ar-MA" sz="44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 </a:t>
            </a:r>
            <a:r>
              <a:rPr lang="ar-MA" sz="44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ا</a:t>
            </a:r>
            <a:r>
              <a:rPr lang="ar-MA" sz="44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جب الإنصات</a:t>
            </a:r>
            <a:r>
              <a:rPr lang="ar-MA" sz="44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 لله </a:t>
            </a:r>
            <a:r>
              <a:rPr lang="ar-MA" sz="44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سبحانه </a:t>
            </a:r>
            <a:r>
              <a:rPr lang="ar-MA" sz="4400" b="1" dirty="0" err="1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و</a:t>
            </a:r>
            <a:r>
              <a:rPr lang="ar-MA" sz="44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 تعالى</a:t>
            </a:r>
            <a:r>
              <a:rPr lang="fr-FR" sz="44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 </a:t>
            </a:r>
            <a:endParaRPr lang="fr-FR" sz="4400" b="1" dirty="0">
              <a:solidFill>
                <a:schemeClr val="tx1"/>
              </a:solidFill>
              <a:latin typeface="Aldhabi" pitchFamily="2" charset="-78"/>
              <a:cs typeface="Aldhab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b="1" dirty="0" smtClean="0">
                <a:solidFill>
                  <a:schemeClr val="tx1"/>
                </a:solidFill>
              </a:rPr>
              <a:t>أنصت</a:t>
            </a:r>
            <a:r>
              <a:rPr lang="ar-MA" b="1" dirty="0" smtClean="0"/>
              <a:t> </a:t>
            </a:r>
            <a:r>
              <a:rPr lang="ar-MA" b="1" dirty="0" smtClean="0">
                <a:solidFill>
                  <a:schemeClr val="tx1"/>
                </a:solidFill>
              </a:rPr>
              <a:t>للمتحدث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43510"/>
          </a:xfrm>
        </p:spPr>
        <p:txBody>
          <a:bodyPr>
            <a:normAutofit lnSpcReduction="10000"/>
          </a:bodyPr>
          <a:lstStyle/>
          <a:p>
            <a:pPr algn="just" rtl="1">
              <a:lnSpc>
                <a:spcPct val="200000"/>
              </a:lnSpc>
            </a:pPr>
            <a:r>
              <a:rPr lang="ar-MA" dirty="0" smtClean="0"/>
              <a:t>وجب علينا احترام الكبار </a:t>
            </a:r>
            <a:r>
              <a:rPr lang="ar-MA" dirty="0" err="1" smtClean="0"/>
              <a:t>و</a:t>
            </a:r>
            <a:r>
              <a:rPr lang="ar-MA" dirty="0" smtClean="0"/>
              <a:t> تقديمهم عند الحديث </a:t>
            </a:r>
            <a:r>
              <a:rPr lang="ar-MA" dirty="0" err="1" smtClean="0"/>
              <a:t>و</a:t>
            </a:r>
            <a:r>
              <a:rPr lang="ar-MA" dirty="0" smtClean="0"/>
              <a:t> </a:t>
            </a:r>
            <a:r>
              <a:rPr lang="ar-MA" dirty="0" smtClean="0"/>
              <a:t>الأولى</a:t>
            </a:r>
            <a:r>
              <a:rPr lang="fr-FR" dirty="0" smtClean="0"/>
              <a:t> </a:t>
            </a:r>
            <a:r>
              <a:rPr lang="ar-MA" dirty="0" smtClean="0"/>
              <a:t>بذلك </a:t>
            </a:r>
            <a:r>
              <a:rPr lang="ar-MA" dirty="0" smtClean="0"/>
              <a:t>هم والدينا كما </a:t>
            </a:r>
            <a:r>
              <a:rPr lang="ar-MA" dirty="0" smtClean="0"/>
              <a:t>وصانا </a:t>
            </a:r>
            <a:r>
              <a:rPr lang="ar-MA" dirty="0" smtClean="0"/>
              <a:t>بذلك ربنا الكريم</a:t>
            </a:r>
            <a:r>
              <a:rPr lang="ar-MA" dirty="0" smtClean="0"/>
              <a:t>.</a:t>
            </a:r>
            <a:endParaRPr lang="fr-FR" dirty="0" smtClean="0"/>
          </a:p>
          <a:p>
            <a:pPr algn="just" rtl="1">
              <a:lnSpc>
                <a:spcPct val="200000"/>
              </a:lnSpc>
            </a:pPr>
            <a:r>
              <a:rPr lang="ar-MA" dirty="0" smtClean="0"/>
              <a:t> </a:t>
            </a:r>
            <a:r>
              <a:rPr lang="ar-MA" dirty="0" smtClean="0"/>
              <a:t>قال </a:t>
            </a:r>
            <a:r>
              <a:rPr lang="ar-MA" dirty="0" smtClean="0"/>
              <a:t>الله سبحانه </a:t>
            </a:r>
            <a:r>
              <a:rPr lang="ar-MA" dirty="0" err="1" smtClean="0"/>
              <a:t>و</a:t>
            </a:r>
            <a:r>
              <a:rPr lang="ar-MA" dirty="0" smtClean="0"/>
              <a:t> تعالى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ar-M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ar-M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وَقَضَىٰ رَبُّكَ أَلَّا تَعْبُدُوا إِلَّا إِيَّاهُ وَبِالْوَالِدَيْنِ إِحْسَانًا </a:t>
            </a:r>
            <a:r>
              <a:rPr lang="ar-M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إِمَّا </a:t>
            </a:r>
            <a:r>
              <a:rPr lang="ar-M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يَبْلُغَنَّ عِندَكَ الْكِبَرَ أَحَدُهُمَا أَوْ كِلَاهُمَا فَلَا تَقُل لَّهُمَا أُفٍّ وَلَا تَنْهَرْهُمَا وَقُل لَّهُمَا قَوْلًا </a:t>
            </a:r>
            <a:r>
              <a:rPr lang="ar-M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كَرِيمًا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ar-MA" b="1" dirty="0" smtClean="0"/>
              <a:t> </a:t>
            </a:r>
            <a:r>
              <a:rPr lang="fr-FR" b="1" dirty="0" smtClean="0"/>
              <a:t>)</a:t>
            </a:r>
            <a:r>
              <a:rPr lang="ar-MA" b="1" dirty="0" smtClean="0"/>
              <a:t>الإسراء</a:t>
            </a:r>
            <a:r>
              <a:rPr lang="fr-FR" b="1" dirty="0" smtClean="0"/>
              <a:t> </a:t>
            </a:r>
            <a:r>
              <a:rPr lang="fr-FR" b="1" dirty="0" smtClean="0"/>
              <a:t>-</a:t>
            </a:r>
            <a:r>
              <a:rPr lang="ar-MA" b="1" dirty="0" smtClean="0"/>
              <a:t>23)</a:t>
            </a:r>
            <a:endParaRPr lang="fr-FR" b="1" dirty="0" smtClean="0"/>
          </a:p>
          <a:p>
            <a:pPr algn="just" rtl="1">
              <a:lnSpc>
                <a:spcPct val="200000"/>
              </a:lnSpc>
            </a:pPr>
            <a:endParaRPr lang="fr-FR" dirty="0" smtClean="0"/>
          </a:p>
          <a:p>
            <a:pPr algn="just" rtl="1">
              <a:lnSpc>
                <a:spcPct val="200000"/>
              </a:lnSpc>
            </a:pPr>
            <a:endParaRPr lang="ar-MA" dirty="0" smtClean="0"/>
          </a:p>
          <a:p>
            <a:pPr algn="just" rtl="1">
              <a:lnSpc>
                <a:spcPct val="200000"/>
              </a:lnSpc>
            </a:pP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1857356" y="214290"/>
            <a:ext cx="5429288" cy="128588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أنصت للمتحدث وأقدم الأكبر في التحدث</a:t>
            </a:r>
            <a:endParaRPr lang="fr-F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b="1" dirty="0" smtClean="0">
                <a:solidFill>
                  <a:schemeClr val="tx1"/>
                </a:solidFill>
              </a:rPr>
              <a:t>أنصت</a:t>
            </a:r>
            <a:r>
              <a:rPr lang="ar-MA" b="1" dirty="0" smtClean="0"/>
              <a:t> </a:t>
            </a:r>
            <a:r>
              <a:rPr lang="ar-MA" b="1" dirty="0" smtClean="0">
                <a:solidFill>
                  <a:schemeClr val="tx1"/>
                </a:solidFill>
              </a:rPr>
              <a:t>للمتحدث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ar-MA" b="1" dirty="0" smtClean="0"/>
              <a:t>أنصت </a:t>
            </a:r>
            <a:r>
              <a:rPr lang="ar-MA" dirty="0" smtClean="0"/>
              <a:t>لمن </a:t>
            </a:r>
            <a:r>
              <a:rPr lang="ar-MA" dirty="0" smtClean="0"/>
              <a:t>هو أكبر </a:t>
            </a:r>
            <a:r>
              <a:rPr lang="ar-MA" dirty="0" smtClean="0"/>
              <a:t>من</a:t>
            </a:r>
            <a:r>
              <a:rPr lang="ar-SA" dirty="0" smtClean="0"/>
              <a:t>ي</a:t>
            </a:r>
            <a:r>
              <a:rPr lang="ar-MA" dirty="0" smtClean="0"/>
              <a:t> </a:t>
            </a:r>
            <a:r>
              <a:rPr lang="ar-MA" dirty="0" smtClean="0"/>
              <a:t>سنا وأقدمه في الحديث</a:t>
            </a:r>
            <a:endParaRPr lang="fr-FR" dirty="0" smtClean="0"/>
          </a:p>
          <a:p>
            <a:pPr lvl="0" algn="just" rtl="1">
              <a:lnSpc>
                <a:spcPct val="150000"/>
              </a:lnSpc>
            </a:pPr>
            <a:r>
              <a:rPr lang="ar-SA" dirty="0" smtClean="0"/>
              <a:t>قال رسول الله صَلَّى الله عليه وسلَّم </a:t>
            </a:r>
            <a:r>
              <a:rPr lang="fr-FR" dirty="0" smtClean="0"/>
              <a:t>)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أَمَرَنِي جِبْرِيلُ أَنْ أُقَدِّمَ</a:t>
            </a:r>
            <a:r>
              <a:rPr lang="ar-S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الأَكَابِر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ar-SA" dirty="0" smtClean="0"/>
              <a:t>أي: أمرني عن الله تعالى بأن أُقدِّم الأكبر في السِّنِّ</a:t>
            </a:r>
            <a:endParaRPr lang="fr-FR" dirty="0" smtClean="0"/>
          </a:p>
          <a:p>
            <a:pPr lvl="0" algn="just" rtl="1">
              <a:lnSpc>
                <a:spcPct val="150000"/>
              </a:lnSpc>
            </a:pPr>
            <a:r>
              <a:rPr lang="ar-SA" dirty="0" smtClean="0"/>
              <a:t>ذهب عبد الرحمن بنَ سهلٍ ليتكلَّم قبل صاحبيه وكان أصغر القوم، فقال له رسول الله صَلَّى الله عليه وآله وسلم</a:t>
            </a:r>
            <a:r>
              <a:rPr lang="fr-FR" dirty="0" smtClean="0"/>
              <a:t>: «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كَبِّر</a:t>
            </a:r>
            <a:r>
              <a:rPr lang="ar-SA" dirty="0" smtClean="0"/>
              <a:t> </a:t>
            </a:r>
            <a:r>
              <a:rPr lang="fr-FR" dirty="0" smtClean="0"/>
              <a:t>)</a:t>
            </a:r>
            <a:r>
              <a:rPr lang="ar-SA" dirty="0" smtClean="0"/>
              <a:t>يريد الكُبْرَ في السِّنِّ</a:t>
            </a:r>
            <a:r>
              <a:rPr lang="fr-FR" dirty="0" smtClean="0"/>
              <a:t>(</a:t>
            </a:r>
          </a:p>
          <a:p>
            <a:pPr algn="just" rtl="1">
              <a:lnSpc>
                <a:spcPct val="150000"/>
              </a:lnSpc>
            </a:pPr>
            <a:endParaRPr lang="fr-FR" dirty="0" smtClean="0"/>
          </a:p>
          <a:p>
            <a:pPr algn="just" rtl="1">
              <a:lnSpc>
                <a:spcPct val="150000"/>
              </a:lnSpc>
            </a:pP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2214546" y="214290"/>
            <a:ext cx="5072098" cy="12858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785918" y="142852"/>
            <a:ext cx="5653126" cy="128588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أنصت للمتحدث وأقدم الأكبر في التحدث</a:t>
            </a:r>
            <a:endParaRPr lang="fr-F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6239" t="12048" b="77109"/>
          <a:stretch>
            <a:fillRect/>
          </a:stretch>
        </p:blipFill>
        <p:spPr bwMode="auto">
          <a:xfrm>
            <a:off x="857224" y="1000108"/>
            <a:ext cx="700092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3675" b="89157"/>
          <a:stretch>
            <a:fillRect/>
          </a:stretch>
        </p:blipFill>
        <p:spPr bwMode="auto">
          <a:xfrm>
            <a:off x="928662" y="285728"/>
            <a:ext cx="721523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3077" t="25301" b="-3614"/>
          <a:stretch>
            <a:fillRect/>
          </a:stretch>
        </p:blipFill>
        <p:spPr bwMode="auto">
          <a:xfrm>
            <a:off x="1214415" y="1643050"/>
            <a:ext cx="642941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3500430" y="2571744"/>
            <a:ext cx="2428892" cy="1428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b="1" dirty="0" smtClean="0">
                <a:solidFill>
                  <a:schemeClr val="tx1"/>
                </a:solidFill>
              </a:rPr>
              <a:t>كيف تجعل الآخرين ينصتون إليك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2" name="Connecteur droit 11"/>
          <p:cNvCxnSpPr>
            <a:stCxn id="4" idx="1"/>
          </p:cNvCxnSpPr>
          <p:nvPr/>
        </p:nvCxnSpPr>
        <p:spPr>
          <a:xfrm rot="16200000" flipV="1">
            <a:off x="2966441" y="1891288"/>
            <a:ext cx="709303" cy="10700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5400000" flipH="1" flipV="1">
            <a:off x="4247518" y="2181846"/>
            <a:ext cx="79184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5572132" y="2000240"/>
            <a:ext cx="785818" cy="7143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/>
          <p:cNvSpPr/>
          <p:nvPr/>
        </p:nvSpPr>
        <p:spPr>
          <a:xfrm>
            <a:off x="714348" y="857232"/>
            <a:ext cx="2428892" cy="1428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b="1" dirty="0" smtClean="0">
                <a:solidFill>
                  <a:schemeClr val="tx1"/>
                </a:solidFill>
              </a:rPr>
              <a:t>الحديث المقبول و سهل الفهم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3357554" y="357166"/>
            <a:ext cx="2428892" cy="14287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/>
          <p:cNvSpPr/>
          <p:nvPr/>
        </p:nvSpPr>
        <p:spPr>
          <a:xfrm>
            <a:off x="5929322" y="714356"/>
            <a:ext cx="2428892" cy="14287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b="1" dirty="0" smtClean="0">
                <a:solidFill>
                  <a:schemeClr val="tx1"/>
                </a:solidFill>
              </a:rPr>
              <a:t>الإشارات و التلميحات و لغة البدن و حركات العين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38" name="Connecteur droit 37"/>
          <p:cNvCxnSpPr>
            <a:stCxn id="4" idx="2"/>
            <a:endCxn id="4" idx="2"/>
          </p:cNvCxnSpPr>
          <p:nvPr/>
        </p:nvCxnSpPr>
        <p:spPr>
          <a:xfrm rot="10800000">
            <a:off x="3500430" y="3286124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rot="5400000">
            <a:off x="2680688" y="2962858"/>
            <a:ext cx="494989" cy="11415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rot="16200000" flipH="1">
            <a:off x="5215736" y="4144174"/>
            <a:ext cx="1071570" cy="355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16200000" flipH="1">
            <a:off x="6288307" y="2927139"/>
            <a:ext cx="494989" cy="12129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>
            <a:stCxn id="4" idx="3"/>
          </p:cNvCxnSpPr>
          <p:nvPr/>
        </p:nvCxnSpPr>
        <p:spPr>
          <a:xfrm rot="5400000">
            <a:off x="3073598" y="4075224"/>
            <a:ext cx="1066493" cy="498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/>
          <p:cNvSpPr/>
          <p:nvPr/>
        </p:nvSpPr>
        <p:spPr>
          <a:xfrm>
            <a:off x="214282" y="3071810"/>
            <a:ext cx="2428892" cy="142876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b="1" dirty="0" smtClean="0">
                <a:solidFill>
                  <a:schemeClr val="tx1"/>
                </a:solidFill>
              </a:rPr>
              <a:t>استخدام المستمع كمثال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1714480" y="4786322"/>
            <a:ext cx="2428892" cy="142876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b="1" dirty="0" smtClean="0">
                <a:solidFill>
                  <a:schemeClr val="tx1"/>
                </a:solidFill>
              </a:rPr>
              <a:t>البدء بذكر الحقائق و القصص و الأحاديث و الروايات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5143504" y="4786322"/>
            <a:ext cx="2428892" cy="1428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b="1" dirty="0" smtClean="0">
                <a:solidFill>
                  <a:schemeClr val="tx1"/>
                </a:solidFill>
              </a:rPr>
              <a:t>إعادة الجمل و الافكار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6500826" y="2714620"/>
            <a:ext cx="2428892" cy="142876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b="1" dirty="0" smtClean="0">
                <a:solidFill>
                  <a:schemeClr val="tx1"/>
                </a:solidFill>
              </a:rPr>
              <a:t>تشجيع الآخرين على المشاركة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3357554" y="357166"/>
            <a:ext cx="2428892" cy="14287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b="1" dirty="0" smtClean="0">
                <a:solidFill>
                  <a:schemeClr val="tx1"/>
                </a:solidFill>
              </a:rPr>
              <a:t>وضوح هدف الحديث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21537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e 4"/>
          <p:cNvSpPr/>
          <p:nvPr/>
        </p:nvSpPr>
        <p:spPr>
          <a:xfrm>
            <a:off x="1928794" y="214290"/>
            <a:ext cx="5072098" cy="128588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قصة </a:t>
            </a:r>
            <a:r>
              <a:rPr lang="ar-MA" sz="4000" b="1" dirty="0" smtClean="0">
                <a:solidFill>
                  <a:schemeClr val="tx1"/>
                </a:solidFill>
              </a:rPr>
              <a:t>عن </a:t>
            </a:r>
            <a:r>
              <a:rPr lang="ar-MA" sz="4000" b="1" dirty="0" smtClean="0">
                <a:solidFill>
                  <a:schemeClr val="tx1"/>
                </a:solidFill>
              </a:rPr>
              <a:t>الإنصات</a:t>
            </a:r>
            <a:endParaRPr lang="fr-F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مكتبة الصور - قسم الأيقونات والصور المتحركة - صور الفواصل والزينة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14393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4000" b="1" dirty="0" smtClean="0">
                <a:solidFill>
                  <a:schemeClr val="tx1"/>
                </a:solidFill>
              </a:rPr>
              <a:t>أنصت</a:t>
            </a:r>
            <a:r>
              <a:rPr lang="ar-MA" sz="4000" b="1" dirty="0" smtClean="0"/>
              <a:t> </a:t>
            </a:r>
            <a:r>
              <a:rPr lang="ar-MA" sz="4000" b="1" dirty="0" smtClean="0">
                <a:solidFill>
                  <a:schemeClr val="tx1"/>
                </a:solidFill>
              </a:rPr>
              <a:t>للمتحدث</a:t>
            </a:r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357422" y="-24"/>
            <a:ext cx="5000660" cy="1343028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ما هو الإنصات؟</a:t>
            </a:r>
            <a:endParaRPr lang="fr-FR" sz="4000" b="1" dirty="0" smtClean="0">
              <a:solidFill>
                <a:schemeClr val="tx1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 rtl="1"/>
            <a:r>
              <a:rPr lang="ar-MA" b="1" dirty="0" smtClean="0">
                <a:solidFill>
                  <a:srgbClr val="FF0000"/>
                </a:solidFill>
              </a:rPr>
              <a:t>الإنصات</a:t>
            </a:r>
            <a:r>
              <a:rPr lang="ar-MA" dirty="0" smtClean="0"/>
              <a:t> </a:t>
            </a:r>
            <a:r>
              <a:rPr lang="fr-FR" dirty="0" smtClean="0"/>
              <a:t>:</a:t>
            </a:r>
            <a:r>
              <a:rPr lang="ar-MA" dirty="0" smtClean="0"/>
              <a:t>هو </a:t>
            </a:r>
            <a:r>
              <a:rPr lang="ar-MA" dirty="0" smtClean="0"/>
              <a:t>الاستماع المركز لمجموعة من المعلومات حول موضوع ما </a:t>
            </a:r>
            <a:r>
              <a:rPr lang="ar-MA" dirty="0" err="1" smtClean="0"/>
              <a:t>و</a:t>
            </a:r>
            <a:r>
              <a:rPr lang="ar-MA" dirty="0" smtClean="0"/>
              <a:t> ذلك لغرض </a:t>
            </a:r>
            <a:r>
              <a:rPr lang="ar-MA" dirty="0" smtClean="0"/>
              <a:t>الفهم </a:t>
            </a:r>
            <a:r>
              <a:rPr lang="ar-MA" dirty="0" smtClean="0"/>
              <a:t>الكامل لذلك </a:t>
            </a:r>
            <a:r>
              <a:rPr lang="ar-MA" dirty="0" smtClean="0"/>
              <a:t>الموضوع</a:t>
            </a:r>
            <a:endParaRPr lang="fr-FR" dirty="0" smtClean="0"/>
          </a:p>
          <a:p>
            <a:pPr algn="just" rtl="1"/>
            <a:r>
              <a:rPr lang="ar-MA" b="1" dirty="0" smtClean="0">
                <a:solidFill>
                  <a:srgbClr val="FF0000"/>
                </a:solidFill>
              </a:rPr>
              <a:t>الإنصات</a:t>
            </a:r>
            <a:r>
              <a:rPr lang="ar-MA" b="1" dirty="0" smtClean="0"/>
              <a:t> </a:t>
            </a:r>
            <a:r>
              <a:rPr lang="ar-MA" dirty="0" smtClean="0"/>
              <a:t>: هو تلقي المعلومة </a:t>
            </a:r>
            <a:r>
              <a:rPr lang="ar-MA" dirty="0" err="1" smtClean="0"/>
              <a:t>و</a:t>
            </a:r>
            <a:r>
              <a:rPr lang="ar-MA" dirty="0" smtClean="0"/>
              <a:t> الرسالة </a:t>
            </a:r>
            <a:r>
              <a:rPr lang="ar-MA" dirty="0" err="1" smtClean="0"/>
              <a:t>و</a:t>
            </a:r>
            <a:r>
              <a:rPr lang="ar-MA" dirty="0" smtClean="0"/>
              <a:t> </a:t>
            </a:r>
            <a:r>
              <a:rPr lang="ar-MA" dirty="0" smtClean="0"/>
              <a:t>الأفكار </a:t>
            </a:r>
            <a:r>
              <a:rPr lang="ar-MA" dirty="0" smtClean="0"/>
              <a:t>و المشاعر </a:t>
            </a:r>
            <a:r>
              <a:rPr lang="ar-MA" dirty="0" smtClean="0"/>
              <a:t>بالأذن </a:t>
            </a:r>
            <a:r>
              <a:rPr lang="ar-MA" dirty="0" smtClean="0"/>
              <a:t>و الجوارح </a:t>
            </a:r>
            <a:r>
              <a:rPr lang="ar-MA" dirty="0" err="1" smtClean="0"/>
              <a:t>و</a:t>
            </a:r>
            <a:r>
              <a:rPr lang="ar-MA" dirty="0" smtClean="0"/>
              <a:t> التفاعل </a:t>
            </a:r>
            <a:r>
              <a:rPr lang="ar-MA" dirty="0" smtClean="0"/>
              <a:t>معها</a:t>
            </a:r>
            <a:r>
              <a:rPr lang="fr-FR" dirty="0" smtClean="0"/>
              <a:t>.</a:t>
            </a:r>
            <a:endParaRPr lang="ar-MA" dirty="0" smtClean="0"/>
          </a:p>
          <a:p>
            <a:pPr algn="just" rtl="1"/>
            <a:r>
              <a:rPr lang="ar-MA" b="1" dirty="0" smtClean="0">
                <a:solidFill>
                  <a:srgbClr val="FF0000"/>
                </a:solidFill>
              </a:rPr>
              <a:t>الإنصات</a:t>
            </a:r>
            <a:r>
              <a:rPr lang="ar-MA" dirty="0" smtClean="0"/>
              <a:t> </a:t>
            </a:r>
            <a:r>
              <a:rPr lang="ar-MA" dirty="0" smtClean="0"/>
              <a:t>: هو سكوت </a:t>
            </a:r>
            <a:r>
              <a:rPr lang="ar-MA" dirty="0" err="1" smtClean="0"/>
              <a:t>و</a:t>
            </a:r>
            <a:r>
              <a:rPr lang="ar-MA" dirty="0" smtClean="0"/>
              <a:t> </a:t>
            </a:r>
            <a:r>
              <a:rPr lang="ar-MA" dirty="0" smtClean="0"/>
              <a:t>إقبال </a:t>
            </a:r>
            <a:r>
              <a:rPr lang="ar-MA" dirty="0" smtClean="0"/>
              <a:t>نفسي </a:t>
            </a:r>
            <a:r>
              <a:rPr lang="ar-MA" dirty="0" err="1" smtClean="0"/>
              <a:t>و</a:t>
            </a:r>
            <a:r>
              <a:rPr lang="ar-MA" dirty="0" smtClean="0"/>
              <a:t> عقلي </a:t>
            </a:r>
            <a:r>
              <a:rPr lang="ar-MA" dirty="0" err="1" smtClean="0"/>
              <a:t>و</a:t>
            </a:r>
            <a:r>
              <a:rPr lang="ar-MA" dirty="0" smtClean="0"/>
              <a:t> جسدي مع التركيز </a:t>
            </a:r>
            <a:r>
              <a:rPr lang="ar-MA" dirty="0" err="1" smtClean="0"/>
              <a:t>و</a:t>
            </a:r>
            <a:r>
              <a:rPr lang="ar-MA" dirty="0" smtClean="0"/>
              <a:t> عدم </a:t>
            </a:r>
            <a:r>
              <a:rPr lang="ar-MA" dirty="0" smtClean="0"/>
              <a:t>الانشغال</a:t>
            </a:r>
            <a:r>
              <a:rPr lang="fr-FR" dirty="0" smtClean="0"/>
              <a:t>.</a:t>
            </a:r>
            <a:endParaRPr lang="ar-MA" dirty="0" smtClean="0"/>
          </a:p>
          <a:p>
            <a:pPr algn="just" rtl="1"/>
            <a:r>
              <a:rPr lang="ar-MA" b="1" dirty="0" smtClean="0">
                <a:solidFill>
                  <a:srgbClr val="FF0000"/>
                </a:solidFill>
              </a:rPr>
              <a:t>الإنصات</a:t>
            </a:r>
            <a:r>
              <a:rPr lang="ar-MA" dirty="0" smtClean="0"/>
              <a:t> </a:t>
            </a:r>
            <a:r>
              <a:rPr lang="fr-FR" dirty="0" smtClean="0"/>
              <a:t>:</a:t>
            </a:r>
            <a:r>
              <a:rPr lang="ar-MA" dirty="0" smtClean="0"/>
              <a:t>بالعقل </a:t>
            </a:r>
            <a:r>
              <a:rPr lang="ar-MA" dirty="0" err="1" smtClean="0"/>
              <a:t>و</a:t>
            </a:r>
            <a:r>
              <a:rPr lang="ar-MA" dirty="0" smtClean="0"/>
              <a:t> القلب </a:t>
            </a:r>
            <a:r>
              <a:rPr lang="ar-MA" dirty="0" err="1" smtClean="0"/>
              <a:t>و</a:t>
            </a:r>
            <a:r>
              <a:rPr lang="ar-MA" dirty="0" smtClean="0"/>
              <a:t> </a:t>
            </a:r>
            <a:r>
              <a:rPr lang="ar-MA" dirty="0" smtClean="0"/>
              <a:t>الأذن أما </a:t>
            </a:r>
            <a:r>
              <a:rPr lang="ar-MA" dirty="0" smtClean="0"/>
              <a:t>الاستماع </a:t>
            </a:r>
            <a:r>
              <a:rPr lang="ar-MA" dirty="0" smtClean="0"/>
              <a:t>بالأذن فقط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22530" name="Picture 2" descr="u°)// Smiley d'Or 2014 : Les résultats 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-24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b="1" dirty="0" smtClean="0">
                <a:solidFill>
                  <a:schemeClr val="tx1"/>
                </a:solidFill>
              </a:rPr>
              <a:t>أنصت</a:t>
            </a:r>
            <a:r>
              <a:rPr lang="ar-MA" b="1" dirty="0" smtClean="0"/>
              <a:t> </a:t>
            </a:r>
            <a:r>
              <a:rPr lang="ar-MA" b="1" dirty="0" smtClean="0">
                <a:solidFill>
                  <a:schemeClr val="tx1"/>
                </a:solidFill>
              </a:rPr>
              <a:t>للمتحدث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214546" y="-24"/>
            <a:ext cx="5072098" cy="128588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مهارة الإنصات</a:t>
            </a:r>
            <a:endParaRPr lang="fr-FR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10217"/>
          <a:stretch>
            <a:fillRect/>
          </a:stretch>
        </p:blipFill>
        <p:spPr bwMode="auto">
          <a:xfrm>
            <a:off x="-32" y="1633550"/>
            <a:ext cx="9143999" cy="493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1928794" y="285728"/>
            <a:ext cx="5000660" cy="1143008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أنصت</a:t>
            </a:r>
            <a:r>
              <a:rPr lang="ar-MA" sz="4000" b="1" dirty="0" smtClean="0"/>
              <a:t> </a:t>
            </a:r>
            <a:r>
              <a:rPr lang="ar-MA" sz="4000" b="1" dirty="0" smtClean="0">
                <a:solidFill>
                  <a:schemeClr val="tx1"/>
                </a:solidFill>
              </a:rPr>
              <a:t>للمتحدث</a:t>
            </a:r>
            <a:endParaRPr lang="fr-FR" sz="40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914"/>
          <a:stretch>
            <a:fillRect/>
          </a:stretch>
        </p:blipFill>
        <p:spPr bwMode="auto">
          <a:xfrm>
            <a:off x="0" y="0"/>
            <a:ext cx="178591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42910" y="2040333"/>
            <a:ext cx="76438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200" dirty="0" smtClean="0">
                <a:solidFill>
                  <a:schemeClr val="accent3">
                    <a:lumMod val="50000"/>
                  </a:schemeClr>
                </a:solidFill>
              </a:rPr>
              <a:t>حسن الاستماع يقوم عليه بناء العلاقات</a:t>
            </a:r>
            <a:r>
              <a:rPr lang="ar-SA" sz="3200" dirty="0" smtClean="0">
                <a:solidFill>
                  <a:schemeClr val="accent3">
                    <a:lumMod val="50000"/>
                  </a:schemeClr>
                </a:solidFill>
              </a:rPr>
              <a:t>، </a:t>
            </a:r>
            <a:r>
              <a:rPr lang="ar-SA" sz="3200" dirty="0" smtClean="0">
                <a:solidFill>
                  <a:schemeClr val="accent3">
                    <a:lumMod val="50000"/>
                  </a:schemeClr>
                </a:solidFill>
              </a:rPr>
              <a:t>و</a:t>
            </a:r>
            <a:r>
              <a:rPr lang="ar-SA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ar-SA" sz="3200" dirty="0" smtClean="0">
                <a:solidFill>
                  <a:schemeClr val="accent3">
                    <a:lumMod val="50000"/>
                  </a:schemeClr>
                </a:solidFill>
              </a:rPr>
              <a:t>هوأفضل </a:t>
            </a:r>
            <a:r>
              <a:rPr lang="ar-SA" sz="3200" dirty="0" smtClean="0">
                <a:solidFill>
                  <a:schemeClr val="accent3">
                    <a:lumMod val="50000"/>
                  </a:schemeClr>
                </a:solidFill>
              </a:rPr>
              <a:t>ما يرسم طريق </a:t>
            </a:r>
            <a:r>
              <a:rPr lang="ar-SA" sz="3200" dirty="0" smtClean="0">
                <a:solidFill>
                  <a:schemeClr val="accent3">
                    <a:lumMod val="50000"/>
                  </a:schemeClr>
                </a:solidFill>
              </a:rPr>
              <a:t>النجاح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200" dirty="0" smtClean="0">
                <a:solidFill>
                  <a:schemeClr val="accent3">
                    <a:lumMod val="50000"/>
                  </a:schemeClr>
                </a:solidFill>
              </a:rPr>
              <a:t>حُسنُ الاستِماع يُرسِّخ الثّقَةَ في النَّفسِ، ويَردُ الجَفوَة ويسُدّ الهوَّة ويخفِّف وَطأةَ الخِلاف، ويفتح المجالَ واسعًا للتفاهم والحوار البنّاء والالتقاء على كلمة حق وكلمة </a:t>
            </a:r>
            <a:r>
              <a:rPr lang="ar-SA" sz="3200" dirty="0" smtClean="0">
                <a:solidFill>
                  <a:schemeClr val="accent3">
                    <a:lumMod val="50000"/>
                  </a:schemeClr>
                </a:solidFill>
              </a:rPr>
              <a:t>سواء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fr-FR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endParaRPr lang="fr-FR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458" name="Picture 2" descr="Émoticône de écoute illustration de vecteur. Illustration du ..."/>
          <p:cNvPicPr>
            <a:picLocks noChangeAspect="1" noChangeArrowheads="1"/>
          </p:cNvPicPr>
          <p:nvPr/>
        </p:nvPicPr>
        <p:blipFill>
          <a:blip r:embed="rId3" cstate="print"/>
          <a:srcRect l="7910" t="15043" b="22530"/>
          <a:stretch>
            <a:fillRect/>
          </a:stretch>
        </p:blipFill>
        <p:spPr bwMode="auto">
          <a:xfrm>
            <a:off x="7429520" y="0"/>
            <a:ext cx="1714480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0118" y="274638"/>
            <a:ext cx="8229600" cy="1143000"/>
          </a:xfrm>
        </p:spPr>
        <p:txBody>
          <a:bodyPr/>
          <a:lstStyle/>
          <a:p>
            <a:r>
              <a:rPr lang="ar-MA" b="1" dirty="0" smtClean="0">
                <a:solidFill>
                  <a:schemeClr val="tx1"/>
                </a:solidFill>
              </a:rPr>
              <a:t>ث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fr-FR" dirty="0"/>
              <a:t> </a:t>
            </a:r>
          </a:p>
          <a:p>
            <a:pPr algn="just" rtl="1">
              <a:lnSpc>
                <a:spcPct val="200000"/>
              </a:lnSpc>
            </a:pPr>
            <a:r>
              <a:rPr lang="ar-SA" dirty="0" smtClean="0"/>
              <a:t>المنصِتُ </a:t>
            </a:r>
            <a:r>
              <a:rPr lang="ar-SA" dirty="0"/>
              <a:t>يحبِس لسَانَه، ويرسِل أذُنيه، يَعرِفُه الجالِسون والمتحَدِّثون بحضورِه وهدوئِه، وترقُّبِه وحُسن متابعتِه، وأَدَبه وتقديرِه </a:t>
            </a:r>
            <a:r>
              <a:rPr lang="ar-SA" dirty="0" smtClean="0"/>
              <a:t>لمحدِّثه</a:t>
            </a:r>
            <a:r>
              <a:rPr lang="fr-FR" dirty="0" smtClean="0"/>
              <a:t>.</a:t>
            </a:r>
            <a:endParaRPr lang="fr-FR" dirty="0" smtClean="0"/>
          </a:p>
          <a:p>
            <a:pPr algn="just" rtl="1">
              <a:lnSpc>
                <a:spcPct val="200000"/>
              </a:lnSpc>
            </a:pPr>
            <a:r>
              <a:rPr lang="ar-SA" dirty="0" smtClean="0"/>
              <a:t>إذا كان من المفترض أن نتحدث أكثر مما ننصت لكنا امتلكنا لسانين وأذن </a:t>
            </a:r>
            <a:r>
              <a:rPr lang="ar-SA" dirty="0" smtClean="0"/>
              <a:t>واحدة</a:t>
            </a:r>
            <a:r>
              <a:rPr lang="fr-FR" dirty="0" smtClean="0"/>
              <a:t>.</a:t>
            </a:r>
            <a:endParaRPr lang="fr-FR" dirty="0" smtClean="0"/>
          </a:p>
          <a:p>
            <a:pPr algn="r" rtl="1"/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2143108" y="214290"/>
            <a:ext cx="4714908" cy="128588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صفة </a:t>
            </a:r>
            <a:r>
              <a:rPr lang="ar-MA" sz="4000" b="1" dirty="0" smtClean="0">
                <a:solidFill>
                  <a:schemeClr val="tx1"/>
                </a:solidFill>
              </a:rPr>
              <a:t>المنصت</a:t>
            </a:r>
            <a:endParaRPr lang="fr-FR" sz="4000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0023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"/>
            <a:ext cx="214310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285984" y="214290"/>
            <a:ext cx="4714908" cy="128588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كيف </a:t>
            </a:r>
            <a:r>
              <a:rPr lang="ar-MA" sz="4000" b="1" dirty="0" smtClean="0">
                <a:solidFill>
                  <a:schemeClr val="tx1"/>
                </a:solidFill>
              </a:rPr>
              <a:t>أكون </a:t>
            </a:r>
            <a:r>
              <a:rPr lang="ar-MA" sz="4000" b="1" dirty="0" smtClean="0">
                <a:solidFill>
                  <a:schemeClr val="tx1"/>
                </a:solidFill>
              </a:rPr>
              <a:t>منصتا جيدا</a:t>
            </a:r>
            <a:endParaRPr lang="fr-FR" sz="40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3999" r="56364"/>
          <a:stretch>
            <a:fillRect/>
          </a:stretch>
        </p:blipFill>
        <p:spPr bwMode="auto">
          <a:xfrm>
            <a:off x="0" y="-24"/>
            <a:ext cx="171448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57159" y="2000240"/>
            <a:ext cx="8358246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r-FR" sz="3200" dirty="0" smtClean="0"/>
              <a:t> </a:t>
            </a:r>
            <a:r>
              <a:rPr lang="ar-SA" sz="3200" dirty="0" smtClean="0"/>
              <a:t>توقف عن الكلام</a:t>
            </a:r>
            <a:endParaRPr lang="fr-FR" sz="3200" dirty="0" smtClean="0"/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200" dirty="0" smtClean="0"/>
              <a:t>جهز نفسك للإنصات</a:t>
            </a:r>
            <a:endParaRPr lang="fr-FR" sz="3200" dirty="0" smtClean="0"/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200" dirty="0" smtClean="0"/>
              <a:t>أبعد مشتتات التركيز</a:t>
            </a:r>
            <a:endParaRPr lang="fr-FR" sz="3200" dirty="0" smtClean="0"/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200" dirty="0" smtClean="0"/>
              <a:t> لا تقاطع المتحدّث</a:t>
            </a:r>
            <a:endParaRPr lang="fr-FR" sz="3200" dirty="0" smtClean="0"/>
          </a:p>
          <a:p>
            <a:pPr algn="r" rtl="1">
              <a:lnSpc>
                <a:spcPct val="150000"/>
              </a:lnSpc>
            </a:pPr>
            <a:endParaRPr lang="fr-FR" sz="3200" dirty="0" smtClean="0"/>
          </a:p>
          <a:p>
            <a:pPr algn="r" rtl="1">
              <a:lnSpc>
                <a:spcPct val="150000"/>
              </a:lnSpc>
            </a:pPr>
            <a:endParaRPr lang="fr-FR" sz="3200" dirty="0" smtClean="0"/>
          </a:p>
          <a:p>
            <a:pPr algn="r" rtl="1">
              <a:lnSpc>
                <a:spcPct val="150000"/>
              </a:lnSpc>
            </a:pPr>
            <a:endParaRPr lang="fr-FR" sz="3200" dirty="0" smtClean="0"/>
          </a:p>
          <a:p>
            <a:pPr algn="r" rtl="1">
              <a:lnSpc>
                <a:spcPct val="150000"/>
              </a:lnSpc>
            </a:pPr>
            <a:endParaRPr lang="fr-FR" sz="3200" dirty="0" smtClean="0"/>
          </a:p>
          <a:p>
            <a:pPr algn="r" rtl="1">
              <a:lnSpc>
                <a:spcPct val="150000"/>
              </a:lnSpc>
            </a:pPr>
            <a:endParaRPr lang="fr-FR" sz="3200" dirty="0" smtClean="0"/>
          </a:p>
          <a:p>
            <a:pPr algn="r" rtl="1">
              <a:lnSpc>
                <a:spcPct val="150000"/>
              </a:lnSpc>
            </a:pPr>
            <a:endParaRPr lang="fr-FR" sz="3200" dirty="0" smtClean="0"/>
          </a:p>
          <a:p>
            <a:pPr algn="r" rtl="1">
              <a:lnSpc>
                <a:spcPct val="150000"/>
              </a:lnSpc>
            </a:pPr>
            <a:endParaRPr lang="fr-FR" sz="3200" dirty="0" smtClean="0"/>
          </a:p>
          <a:p>
            <a:pPr algn="r" rtl="1">
              <a:lnSpc>
                <a:spcPct val="150000"/>
              </a:lnSpc>
            </a:pPr>
            <a:endParaRPr lang="fr-FR" sz="3200" dirty="0" smtClean="0"/>
          </a:p>
          <a:p>
            <a:pPr algn="r" rtl="1">
              <a:lnSpc>
                <a:spcPct val="150000"/>
              </a:lnSpc>
            </a:pPr>
            <a:endParaRPr lang="fr-FR" sz="3200" dirty="0"/>
          </a:p>
        </p:txBody>
      </p:sp>
      <p:sp>
        <p:nvSpPr>
          <p:cNvPr id="15362" name="AutoShape 2" descr="Enfants et écrans : &quot;Une bonne crise à chaque fois qu'il fallai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64" name="AutoShape 4" descr="Enfants et écrans : &quot;Une bonne crise à chaque fois qu'il fallai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910" y="3214686"/>
            <a:ext cx="384177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 descr="Image vectorielle de stock de Emoticon Making Silence Sign 60308284"/>
          <p:cNvPicPr>
            <a:picLocks noChangeAspect="1" noChangeArrowheads="1"/>
          </p:cNvPicPr>
          <p:nvPr/>
        </p:nvPicPr>
        <p:blipFill>
          <a:blip r:embed="rId4"/>
          <a:srcRect b="5644"/>
          <a:stretch>
            <a:fillRect/>
          </a:stretch>
        </p:blipFill>
        <p:spPr bwMode="auto">
          <a:xfrm>
            <a:off x="2214546" y="1714488"/>
            <a:ext cx="1289539" cy="1428760"/>
          </a:xfrm>
          <a:prstGeom prst="rect">
            <a:avLst/>
          </a:prstGeom>
          <a:noFill/>
        </p:spPr>
      </p:pic>
      <p:pic>
        <p:nvPicPr>
          <p:cNvPr id="17412" name="Picture 4" descr="crayons,ecole,scrap,couleurs | Crayon, Emotic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7581" y="71414"/>
            <a:ext cx="1905013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ar-SA" dirty="0" smtClean="0"/>
              <a:t>أنصت </a:t>
            </a:r>
            <a:r>
              <a:rPr lang="ar-SA" dirty="0" smtClean="0"/>
              <a:t>إلى </a:t>
            </a:r>
            <a:r>
              <a:rPr lang="ar-SA" dirty="0" smtClean="0"/>
              <a:t>الأفكار</a:t>
            </a:r>
            <a:r>
              <a:rPr lang="fr-FR" dirty="0" smtClean="0"/>
              <a:t> </a:t>
            </a:r>
            <a:r>
              <a:rPr lang="ar-SA" dirty="0" smtClean="0"/>
              <a:t>و</a:t>
            </a:r>
            <a:r>
              <a:rPr lang="fr-FR" dirty="0" smtClean="0"/>
              <a:t> </a:t>
            </a:r>
            <a:r>
              <a:rPr lang="ar-SA" dirty="0" smtClean="0"/>
              <a:t>ليس </a:t>
            </a:r>
            <a:r>
              <a:rPr lang="ar-SA" dirty="0" smtClean="0"/>
              <a:t>إلى الكلمات </a:t>
            </a:r>
            <a:r>
              <a:rPr lang="ar-SA" dirty="0" smtClean="0"/>
              <a:t>فقط</a:t>
            </a:r>
            <a:r>
              <a:rPr lang="fr-FR" dirty="0" smtClean="0"/>
              <a:t>.</a:t>
            </a:r>
            <a:endParaRPr lang="fr-FR" dirty="0" smtClean="0"/>
          </a:p>
          <a:p>
            <a:pPr algn="r" rtl="1">
              <a:lnSpc>
                <a:spcPct val="150000"/>
              </a:lnSpc>
            </a:pPr>
            <a:r>
              <a:rPr lang="ar-SA" dirty="0" smtClean="0"/>
              <a:t>لا </a:t>
            </a:r>
            <a:r>
              <a:rPr lang="ar-SA" dirty="0"/>
              <a:t>تسرع في </a:t>
            </a:r>
            <a:r>
              <a:rPr lang="ar-SA" dirty="0" smtClean="0"/>
              <a:t>الرد</a:t>
            </a:r>
            <a:r>
              <a:rPr lang="fr-FR" dirty="0" smtClean="0"/>
              <a:t>.</a:t>
            </a:r>
            <a:endParaRPr lang="fr-FR" dirty="0"/>
          </a:p>
          <a:p>
            <a:pPr algn="r" rtl="1">
              <a:lnSpc>
                <a:spcPct val="150000"/>
              </a:lnSpc>
            </a:pPr>
            <a:r>
              <a:rPr lang="ar-SA" dirty="0"/>
              <a:t> ابتعد عن </a:t>
            </a:r>
            <a:r>
              <a:rPr lang="ar-SA" dirty="0" smtClean="0"/>
              <a:t>الانفعال</a:t>
            </a:r>
            <a:r>
              <a:rPr lang="fr-FR" dirty="0" smtClean="0"/>
              <a:t>.</a:t>
            </a:r>
            <a:endParaRPr lang="fr-FR" dirty="0"/>
          </a:p>
          <a:p>
            <a:pPr algn="r" rtl="1">
              <a:lnSpc>
                <a:spcPct val="150000"/>
              </a:lnSpc>
            </a:pPr>
            <a:r>
              <a:rPr lang="ar-SA" dirty="0"/>
              <a:t> عبّر </a:t>
            </a:r>
            <a:r>
              <a:rPr lang="ar-SA" dirty="0" smtClean="0"/>
              <a:t>بوجهك</a:t>
            </a:r>
            <a:r>
              <a:rPr lang="fr-FR" dirty="0" smtClean="0"/>
              <a:t>.</a:t>
            </a:r>
          </a:p>
          <a:p>
            <a:pPr algn="r" rtl="1">
              <a:lnSpc>
                <a:spcPct val="150000"/>
              </a:lnSpc>
            </a:pPr>
            <a:r>
              <a:rPr lang="ar-MA" dirty="0" smtClean="0"/>
              <a:t>أطرح أسئلة </a:t>
            </a:r>
            <a:r>
              <a:rPr lang="ar-MA" dirty="0" smtClean="0"/>
              <a:t>بناءة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1785918" y="214290"/>
            <a:ext cx="5072098" cy="128588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 smtClean="0">
              <a:solidFill>
                <a:schemeClr val="tx1"/>
              </a:solidFill>
            </a:endParaRPr>
          </a:p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كيف </a:t>
            </a:r>
            <a:r>
              <a:rPr lang="ar-MA" sz="4000" b="1" dirty="0" smtClean="0">
                <a:solidFill>
                  <a:schemeClr val="tx1"/>
                </a:solidFill>
              </a:rPr>
              <a:t>أكون </a:t>
            </a:r>
            <a:r>
              <a:rPr lang="ar-MA" sz="4000" b="1" dirty="0" smtClean="0">
                <a:solidFill>
                  <a:schemeClr val="tx1"/>
                </a:solidFill>
              </a:rPr>
              <a:t>منصتا</a:t>
            </a:r>
            <a:endParaRPr lang="fr-FR" sz="4000" b="1" dirty="0" smtClean="0">
              <a:solidFill>
                <a:schemeClr val="tx1"/>
              </a:solidFill>
            </a:endParaRPr>
          </a:p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 جيدا</a:t>
            </a:r>
            <a:endParaRPr lang="fr-FR" sz="4000" b="1" dirty="0" smtClean="0">
              <a:solidFill>
                <a:schemeClr val="tx1"/>
              </a:solidFill>
            </a:endParaRPr>
          </a:p>
          <a:p>
            <a:pPr algn="ctr"/>
            <a:endParaRPr lang="fr-FR" sz="4000" b="1" dirty="0">
              <a:solidFill>
                <a:schemeClr val="tx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497"/>
            <a:ext cx="457200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emoticone-pensi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565112"/>
            <a:ext cx="1714512" cy="2292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479</Words>
  <PresentationFormat>Affichage à l'écran (4:3)</PresentationFormat>
  <Paragraphs>103</Paragraphs>
  <Slides>22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Diapositive 1</vt:lpstr>
      <vt:lpstr>Diapositive 2</vt:lpstr>
      <vt:lpstr>Diapositive 3</vt:lpstr>
      <vt:lpstr>أنصت للمتحدث</vt:lpstr>
      <vt:lpstr>أنصت للمتحدث</vt:lpstr>
      <vt:lpstr>Diapositive 6</vt:lpstr>
      <vt:lpstr>ث</vt:lpstr>
      <vt:lpstr>Diapositive 8</vt:lpstr>
      <vt:lpstr>Diapositive 9</vt:lpstr>
      <vt:lpstr>                     أنصت إلى الأفكار                            وليس إلى الكلمات فقط        أبعد مشتتات التركيز                                                                                              </vt:lpstr>
      <vt:lpstr>Diapositive 11</vt:lpstr>
      <vt:lpstr> فوائد الإنصات </vt:lpstr>
      <vt:lpstr>Diapositive 13</vt:lpstr>
      <vt:lpstr> للقرآن فوائد الإنصات  </vt:lpstr>
      <vt:lpstr>أنصت للمتحدث</vt:lpstr>
      <vt:lpstr>أنصت للمتحدث</vt:lpstr>
      <vt:lpstr>أنصت للمتحدث</vt:lpstr>
      <vt:lpstr>أنصت للمتحدث</vt:lpstr>
      <vt:lpstr>أنصت للمتحدث</vt:lpstr>
      <vt:lpstr>Diapositive 20</vt:lpstr>
      <vt:lpstr>Diapositive 21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انصت للمتحدث واقدم الاكبر في التحدث</dc:title>
  <dc:creator>hp</dc:creator>
  <cp:lastModifiedBy>Utilisateur Windows</cp:lastModifiedBy>
  <cp:revision>96</cp:revision>
  <dcterms:created xsi:type="dcterms:W3CDTF">2020-04-25T11:59:23Z</dcterms:created>
  <dcterms:modified xsi:type="dcterms:W3CDTF">2020-04-27T21:29:04Z</dcterms:modified>
</cp:coreProperties>
</file>