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56" r:id="rId2"/>
    <p:sldId id="265" r:id="rId3"/>
    <p:sldId id="261" r:id="rId4"/>
    <p:sldId id="279" r:id="rId5"/>
    <p:sldId id="283" r:id="rId6"/>
    <p:sldId id="270" r:id="rId7"/>
    <p:sldId id="276" r:id="rId8"/>
    <p:sldId id="281" r:id="rId9"/>
    <p:sldId id="280" r:id="rId10"/>
    <p:sldId id="272" r:id="rId11"/>
    <p:sldId id="260" r:id="rId12"/>
    <p:sldId id="277" r:id="rId13"/>
    <p:sldId id="264" r:id="rId14"/>
    <p:sldId id="266" r:id="rId15"/>
    <p:sldId id="284" r:id="rId16"/>
    <p:sldId id="285" r:id="rId17"/>
    <p:sldId id="273" r:id="rId18"/>
    <p:sldId id="271" r:id="rId19"/>
    <p:sldId id="286" r:id="rId20"/>
    <p:sldId id="278" r:id="rId2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6699"/>
    <a:srgbClr val="FF66CC"/>
    <a:srgbClr val="FF66FF"/>
    <a:srgbClr val="FF99FF"/>
    <a:srgbClr val="37B3B9"/>
    <a:srgbClr val="F7CE69"/>
    <a:srgbClr val="50A0A0"/>
    <a:srgbClr val="5D8A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875" autoAdjust="0"/>
  </p:normalViewPr>
  <p:slideViewPr>
    <p:cSldViewPr>
      <p:cViewPr varScale="1">
        <p:scale>
          <a:sx n="58" d="100"/>
          <a:sy n="58" d="100"/>
        </p:scale>
        <p:origin x="-162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F266C8-B0AD-4776-9D0D-DD53EF145786}" type="doc">
      <dgm:prSet loTypeId="urn:microsoft.com/office/officeart/2005/8/layout/chevron2" loCatId="process" qsTypeId="urn:microsoft.com/office/officeart/2005/8/quickstyle/simple1" qsCatId="simple" csTypeId="urn:microsoft.com/office/officeart/2005/8/colors/colorful4" csCatId="colorful" phldr="1"/>
      <dgm:spPr/>
      <dgm:t>
        <a:bodyPr/>
        <a:lstStyle/>
        <a:p>
          <a:endParaRPr lang="fr-FR"/>
        </a:p>
      </dgm:t>
    </dgm:pt>
    <dgm:pt modelId="{7AED4CE6-22CF-4306-ABD3-4AF7E07F09F0}">
      <dgm:prSet phldrT="[Texte]"/>
      <dgm:spPr/>
      <dgm:t>
        <a:bodyPr/>
        <a:lstStyle/>
        <a:p>
          <a:endParaRPr lang="fr-FR" dirty="0"/>
        </a:p>
      </dgm:t>
    </dgm:pt>
    <dgm:pt modelId="{0C59D0E3-ABF7-49E2-9C1C-91503ABE702D}" type="parTrans" cxnId="{438AC264-FCA2-41FA-882C-EA70FDF5A76E}">
      <dgm:prSet/>
      <dgm:spPr/>
      <dgm:t>
        <a:bodyPr/>
        <a:lstStyle/>
        <a:p>
          <a:endParaRPr lang="fr-FR"/>
        </a:p>
      </dgm:t>
    </dgm:pt>
    <dgm:pt modelId="{9C425740-F541-41F4-99EE-4A318442B828}" type="sibTrans" cxnId="{438AC264-FCA2-41FA-882C-EA70FDF5A76E}">
      <dgm:prSet/>
      <dgm:spPr/>
      <dgm:t>
        <a:bodyPr/>
        <a:lstStyle/>
        <a:p>
          <a:endParaRPr lang="fr-FR"/>
        </a:p>
      </dgm:t>
    </dgm:pt>
    <dgm:pt modelId="{4A4A819F-C1D1-4D05-AA32-C2F0E4FBF5B1}">
      <dgm:prSet phldrT="[Texte]"/>
      <dgm:spPr/>
      <dgm:t>
        <a:bodyPr/>
        <a:lstStyle/>
        <a:p>
          <a:pPr rtl="1"/>
          <a:r>
            <a:rPr lang="ar-MA" b="1" dirty="0" smtClean="0"/>
            <a:t>تفتح فيه أبواب الجنة وتغلق أبواب النار</a:t>
          </a:r>
          <a:r>
            <a:rPr lang="fr-FR" b="1" dirty="0" smtClean="0"/>
            <a:t> </a:t>
          </a:r>
          <a:r>
            <a:rPr lang="ar-MA" b="1" dirty="0" smtClean="0"/>
            <a:t>وتقيد </a:t>
          </a:r>
          <a:r>
            <a:rPr lang="ar-MA" b="1" smtClean="0"/>
            <a:t>الشياطين </a:t>
          </a:r>
          <a:endParaRPr lang="fr-FR" dirty="0"/>
        </a:p>
      </dgm:t>
    </dgm:pt>
    <dgm:pt modelId="{00B681F3-C74E-4941-A319-BCDBF6A8675E}" type="parTrans" cxnId="{476E24C0-E411-4F70-870C-9A278C0D358D}">
      <dgm:prSet/>
      <dgm:spPr/>
      <dgm:t>
        <a:bodyPr/>
        <a:lstStyle/>
        <a:p>
          <a:endParaRPr lang="fr-FR"/>
        </a:p>
      </dgm:t>
    </dgm:pt>
    <dgm:pt modelId="{F829297F-2D07-42A9-836B-3313975B798A}" type="sibTrans" cxnId="{476E24C0-E411-4F70-870C-9A278C0D358D}">
      <dgm:prSet/>
      <dgm:spPr/>
      <dgm:t>
        <a:bodyPr/>
        <a:lstStyle/>
        <a:p>
          <a:endParaRPr lang="fr-FR"/>
        </a:p>
      </dgm:t>
    </dgm:pt>
    <dgm:pt modelId="{89740014-C1F6-4F59-9FF5-1CC4E5CCC19C}">
      <dgm:prSet phldrT="[Texte]"/>
      <dgm:spPr/>
      <dgm:t>
        <a:bodyPr/>
        <a:lstStyle/>
        <a:p>
          <a:endParaRPr lang="fr-FR"/>
        </a:p>
      </dgm:t>
    </dgm:pt>
    <dgm:pt modelId="{25ECD61B-01F8-4183-B9CE-D843B25CF6A1}" type="parTrans" cxnId="{199DBFC7-5BB7-457A-9E49-DF5444D829DF}">
      <dgm:prSet/>
      <dgm:spPr/>
      <dgm:t>
        <a:bodyPr/>
        <a:lstStyle/>
        <a:p>
          <a:endParaRPr lang="fr-FR"/>
        </a:p>
      </dgm:t>
    </dgm:pt>
    <dgm:pt modelId="{FD41D44A-3D64-4514-9139-0CB0E3809607}" type="sibTrans" cxnId="{199DBFC7-5BB7-457A-9E49-DF5444D829DF}">
      <dgm:prSet/>
      <dgm:spPr/>
      <dgm:t>
        <a:bodyPr/>
        <a:lstStyle/>
        <a:p>
          <a:endParaRPr lang="fr-FR"/>
        </a:p>
      </dgm:t>
    </dgm:pt>
    <dgm:pt modelId="{D35EEE12-357B-487E-8CAD-39FA5EF71EA3}">
      <dgm:prSet/>
      <dgm:spPr/>
      <dgm:t>
        <a:bodyPr/>
        <a:lstStyle/>
        <a:p>
          <a:pPr algn="r" rtl="1"/>
          <a:r>
            <a:rPr lang="ar-MA" b="1" smtClean="0"/>
            <a:t>في كل ليلة عتقاء من النار</a:t>
          </a:r>
          <a:endParaRPr lang="fr-FR"/>
        </a:p>
      </dgm:t>
    </dgm:pt>
    <dgm:pt modelId="{1B185576-D2F9-4857-B8B5-A68C1D18D7DA}" type="parTrans" cxnId="{C1387FB1-1919-4A5A-B7F5-CBB817F99192}">
      <dgm:prSet/>
      <dgm:spPr/>
      <dgm:t>
        <a:bodyPr/>
        <a:lstStyle/>
        <a:p>
          <a:endParaRPr lang="fr-FR"/>
        </a:p>
      </dgm:t>
    </dgm:pt>
    <dgm:pt modelId="{B59F7D1C-C99A-4289-BC5C-8B34DD64C9ED}" type="sibTrans" cxnId="{C1387FB1-1919-4A5A-B7F5-CBB817F99192}">
      <dgm:prSet/>
      <dgm:spPr/>
      <dgm:t>
        <a:bodyPr/>
        <a:lstStyle/>
        <a:p>
          <a:endParaRPr lang="fr-FR"/>
        </a:p>
      </dgm:t>
    </dgm:pt>
    <dgm:pt modelId="{0F4ABB6B-BDDE-4BB4-89B1-48A8DE042EAC}">
      <dgm:prSet phldrT="[Texte]"/>
      <dgm:spPr/>
      <dgm:t>
        <a:bodyPr/>
        <a:lstStyle/>
        <a:p>
          <a:endParaRPr lang="fr-FR" dirty="0"/>
        </a:p>
      </dgm:t>
    </dgm:pt>
    <dgm:pt modelId="{8E648AB5-AFFA-4562-B3B2-5939AFCAFE2B}" type="sibTrans" cxnId="{7D83C6E5-48E7-42D7-8750-95DCDB603C09}">
      <dgm:prSet/>
      <dgm:spPr/>
      <dgm:t>
        <a:bodyPr/>
        <a:lstStyle/>
        <a:p>
          <a:endParaRPr lang="fr-FR"/>
        </a:p>
      </dgm:t>
    </dgm:pt>
    <dgm:pt modelId="{3EA9D9F0-156A-47FB-8828-AB928342C0E4}" type="parTrans" cxnId="{7D83C6E5-48E7-42D7-8750-95DCDB603C09}">
      <dgm:prSet/>
      <dgm:spPr/>
      <dgm:t>
        <a:bodyPr/>
        <a:lstStyle/>
        <a:p>
          <a:endParaRPr lang="fr-FR"/>
        </a:p>
      </dgm:t>
    </dgm:pt>
    <dgm:pt modelId="{88889F90-AEA0-4DB1-932D-3BBAC9B7EF10}">
      <dgm:prSet phldrT="[Texte]"/>
      <dgm:spPr/>
      <dgm:t>
        <a:bodyPr/>
        <a:lstStyle/>
        <a:p>
          <a:pPr rtl="1"/>
          <a:r>
            <a:rPr lang="ar-MA" b="1" dirty="0" smtClean="0">
              <a:solidFill>
                <a:schemeClr val="tx1"/>
              </a:solidFill>
            </a:rPr>
            <a:t>تغفر فيه الذنوب</a:t>
          </a:r>
          <a:r>
            <a:rPr lang="fr-FR" b="1" dirty="0" smtClean="0">
              <a:solidFill>
                <a:schemeClr val="tx1"/>
              </a:solidFill>
            </a:rPr>
            <a:t>  </a:t>
          </a:r>
          <a:r>
            <a:rPr lang="ar-MA" b="1" dirty="0" smtClean="0">
              <a:solidFill>
                <a:schemeClr val="tx1"/>
              </a:solidFill>
            </a:rPr>
            <a:t>وترفع فيه الدرجات</a:t>
          </a:r>
          <a:r>
            <a:rPr lang="fr-FR" b="1" dirty="0" smtClean="0">
              <a:solidFill>
                <a:schemeClr val="tx1"/>
              </a:solidFill>
            </a:rPr>
            <a:t> </a:t>
          </a:r>
          <a:endParaRPr lang="fr-FR" dirty="0"/>
        </a:p>
      </dgm:t>
    </dgm:pt>
    <dgm:pt modelId="{86077CFF-D5C3-44F3-AE03-25DDDCD29048}" type="sibTrans" cxnId="{F81B5116-F91D-45ED-A589-76AF59F75ACD}">
      <dgm:prSet/>
      <dgm:spPr/>
      <dgm:t>
        <a:bodyPr/>
        <a:lstStyle/>
        <a:p>
          <a:endParaRPr lang="fr-FR"/>
        </a:p>
      </dgm:t>
    </dgm:pt>
    <dgm:pt modelId="{76DF4567-B003-4E7B-897F-AC49DECAF09A}" type="parTrans" cxnId="{F81B5116-F91D-45ED-A589-76AF59F75ACD}">
      <dgm:prSet/>
      <dgm:spPr/>
      <dgm:t>
        <a:bodyPr/>
        <a:lstStyle/>
        <a:p>
          <a:endParaRPr lang="fr-FR"/>
        </a:p>
      </dgm:t>
    </dgm:pt>
    <dgm:pt modelId="{BFADA571-439E-4E79-B325-7BD6066B6D6E}">
      <dgm:prSet phldrT="[Texte]"/>
      <dgm:spPr/>
      <dgm:t>
        <a:bodyPr/>
        <a:lstStyle/>
        <a:p>
          <a:endParaRPr lang="fr-FR" b="1" dirty="0" smtClean="0"/>
        </a:p>
      </dgm:t>
    </dgm:pt>
    <dgm:pt modelId="{2BE6C80D-DF83-40B5-AD0E-AFD3A8A42C10}" type="sibTrans" cxnId="{E33404C1-CE99-4DEF-84D3-983C6BE721C7}">
      <dgm:prSet/>
      <dgm:spPr/>
      <dgm:t>
        <a:bodyPr/>
        <a:lstStyle/>
        <a:p>
          <a:endParaRPr lang="fr-FR"/>
        </a:p>
      </dgm:t>
    </dgm:pt>
    <dgm:pt modelId="{43DBB458-ADF4-44BE-B9E1-1C418C835EAD}" type="parTrans" cxnId="{E33404C1-CE99-4DEF-84D3-983C6BE721C7}">
      <dgm:prSet/>
      <dgm:spPr/>
      <dgm:t>
        <a:bodyPr/>
        <a:lstStyle/>
        <a:p>
          <a:endParaRPr lang="fr-FR"/>
        </a:p>
      </dgm:t>
    </dgm:pt>
    <dgm:pt modelId="{E58AFE88-414D-4E91-B993-662849924997}">
      <dgm:prSet phldrT="[Texte]"/>
      <dgm:spPr/>
      <dgm:t>
        <a:bodyPr/>
        <a:lstStyle/>
        <a:p>
          <a:pPr algn="r" rtl="1"/>
          <a:r>
            <a:rPr lang="ar-MA" b="1" smtClean="0"/>
            <a:t>فيه ليلة القدر وهى خير من 1000 شهر</a:t>
          </a:r>
          <a:endParaRPr lang="fr-FR"/>
        </a:p>
      </dgm:t>
    </dgm:pt>
    <dgm:pt modelId="{4BC40D44-6BE2-450A-B1B1-163787B647D2}" type="parTrans" cxnId="{38D6224F-979D-42ED-955B-887FB5E33185}">
      <dgm:prSet/>
      <dgm:spPr/>
      <dgm:t>
        <a:bodyPr/>
        <a:lstStyle/>
        <a:p>
          <a:endParaRPr lang="fr-FR"/>
        </a:p>
      </dgm:t>
    </dgm:pt>
    <dgm:pt modelId="{6EA0B0BD-B499-41CB-95F0-8934F93BD0BE}" type="sibTrans" cxnId="{38D6224F-979D-42ED-955B-887FB5E33185}">
      <dgm:prSet/>
      <dgm:spPr/>
      <dgm:t>
        <a:bodyPr/>
        <a:lstStyle/>
        <a:p>
          <a:endParaRPr lang="fr-FR"/>
        </a:p>
      </dgm:t>
    </dgm:pt>
    <dgm:pt modelId="{6DD0BA87-FB69-401C-86D7-9AFE23B9F0A7}" type="pres">
      <dgm:prSet presAssocID="{C9F266C8-B0AD-4776-9D0D-DD53EF145786}" presName="linearFlow" presStyleCnt="0">
        <dgm:presLayoutVars>
          <dgm:dir/>
          <dgm:animLvl val="lvl"/>
          <dgm:resizeHandles val="exact"/>
        </dgm:presLayoutVars>
      </dgm:prSet>
      <dgm:spPr/>
    </dgm:pt>
    <dgm:pt modelId="{5B8D1AE1-74FF-4B04-A862-A034CC6BB55D}" type="pres">
      <dgm:prSet presAssocID="{7AED4CE6-22CF-4306-ABD3-4AF7E07F09F0}" presName="composite" presStyleCnt="0"/>
      <dgm:spPr/>
    </dgm:pt>
    <dgm:pt modelId="{984F2665-72DE-4B7F-BBF5-1C6A82BED71E}" type="pres">
      <dgm:prSet presAssocID="{7AED4CE6-22CF-4306-ABD3-4AF7E07F09F0}" presName="parentText" presStyleLbl="alignNode1" presStyleIdx="0" presStyleCnt="4">
        <dgm:presLayoutVars>
          <dgm:chMax val="1"/>
          <dgm:bulletEnabled val="1"/>
        </dgm:presLayoutVars>
      </dgm:prSet>
      <dgm:spPr/>
    </dgm:pt>
    <dgm:pt modelId="{804E888B-6791-4395-AB54-7F32819C8BE9}" type="pres">
      <dgm:prSet presAssocID="{7AED4CE6-22CF-4306-ABD3-4AF7E07F09F0}" presName="descendantText" presStyleLbl="alignAcc1" presStyleIdx="0" presStyleCnt="4">
        <dgm:presLayoutVars>
          <dgm:bulletEnabled val="1"/>
        </dgm:presLayoutVars>
      </dgm:prSet>
      <dgm:spPr/>
      <dgm:t>
        <a:bodyPr/>
        <a:lstStyle/>
        <a:p>
          <a:endParaRPr lang="fr-FR"/>
        </a:p>
      </dgm:t>
    </dgm:pt>
    <dgm:pt modelId="{46CCE1C7-0B99-4A89-8456-DB4A5410FBAC}" type="pres">
      <dgm:prSet presAssocID="{9C425740-F541-41F4-99EE-4A318442B828}" presName="sp" presStyleCnt="0"/>
      <dgm:spPr/>
    </dgm:pt>
    <dgm:pt modelId="{8D029ADB-0673-4403-B6BA-F0F37FE0AEF8}" type="pres">
      <dgm:prSet presAssocID="{89740014-C1F6-4F59-9FF5-1CC4E5CCC19C}" presName="composite" presStyleCnt="0"/>
      <dgm:spPr/>
    </dgm:pt>
    <dgm:pt modelId="{46724A1C-6E3E-42A2-9E87-91AF8250B264}" type="pres">
      <dgm:prSet presAssocID="{89740014-C1F6-4F59-9FF5-1CC4E5CCC19C}" presName="parentText" presStyleLbl="alignNode1" presStyleIdx="1" presStyleCnt="4">
        <dgm:presLayoutVars>
          <dgm:chMax val="1"/>
          <dgm:bulletEnabled val="1"/>
        </dgm:presLayoutVars>
      </dgm:prSet>
      <dgm:spPr/>
    </dgm:pt>
    <dgm:pt modelId="{575DF6DA-3225-44A4-B71B-5809B40DF0BF}" type="pres">
      <dgm:prSet presAssocID="{89740014-C1F6-4F59-9FF5-1CC4E5CCC19C}" presName="descendantText" presStyleLbl="alignAcc1" presStyleIdx="1" presStyleCnt="4">
        <dgm:presLayoutVars>
          <dgm:bulletEnabled val="1"/>
        </dgm:presLayoutVars>
      </dgm:prSet>
      <dgm:spPr/>
    </dgm:pt>
    <dgm:pt modelId="{29692687-CFF8-474F-8157-35CD41ECA4E4}" type="pres">
      <dgm:prSet presAssocID="{FD41D44A-3D64-4514-9139-0CB0E3809607}" presName="sp" presStyleCnt="0"/>
      <dgm:spPr/>
    </dgm:pt>
    <dgm:pt modelId="{F6969ADF-E3C6-4287-B6B4-C35995EF03B6}" type="pres">
      <dgm:prSet presAssocID="{0F4ABB6B-BDDE-4BB4-89B1-48A8DE042EAC}" presName="composite" presStyleCnt="0"/>
      <dgm:spPr/>
    </dgm:pt>
    <dgm:pt modelId="{BDEC4AE3-E22F-434E-9391-4788A8A86DF0}" type="pres">
      <dgm:prSet presAssocID="{0F4ABB6B-BDDE-4BB4-89B1-48A8DE042EAC}" presName="parentText" presStyleLbl="alignNode1" presStyleIdx="2" presStyleCnt="4">
        <dgm:presLayoutVars>
          <dgm:chMax val="1"/>
          <dgm:bulletEnabled val="1"/>
        </dgm:presLayoutVars>
      </dgm:prSet>
      <dgm:spPr/>
      <dgm:t>
        <a:bodyPr/>
        <a:lstStyle/>
        <a:p>
          <a:endParaRPr lang="fr-FR"/>
        </a:p>
      </dgm:t>
    </dgm:pt>
    <dgm:pt modelId="{50C18B3E-2017-4524-A3B9-12AA6EF651BB}" type="pres">
      <dgm:prSet presAssocID="{0F4ABB6B-BDDE-4BB4-89B1-48A8DE042EAC}" presName="descendantText" presStyleLbl="alignAcc1" presStyleIdx="2" presStyleCnt="4">
        <dgm:presLayoutVars>
          <dgm:bulletEnabled val="1"/>
        </dgm:presLayoutVars>
      </dgm:prSet>
      <dgm:spPr/>
      <dgm:t>
        <a:bodyPr/>
        <a:lstStyle/>
        <a:p>
          <a:endParaRPr lang="fr-FR"/>
        </a:p>
      </dgm:t>
    </dgm:pt>
    <dgm:pt modelId="{F4347F27-1CC7-4CFC-AD3D-EC6F081D564E}" type="pres">
      <dgm:prSet presAssocID="{8E648AB5-AFFA-4562-B3B2-5939AFCAFE2B}" presName="sp" presStyleCnt="0"/>
      <dgm:spPr/>
    </dgm:pt>
    <dgm:pt modelId="{672D2C71-8C05-4184-95B7-E5FBE69A7361}" type="pres">
      <dgm:prSet presAssocID="{BFADA571-439E-4E79-B325-7BD6066B6D6E}" presName="composite" presStyleCnt="0"/>
      <dgm:spPr/>
    </dgm:pt>
    <dgm:pt modelId="{5EB6711F-8614-473A-A60B-7B8C1278DE50}" type="pres">
      <dgm:prSet presAssocID="{BFADA571-439E-4E79-B325-7BD6066B6D6E}" presName="parentText" presStyleLbl="alignNode1" presStyleIdx="3" presStyleCnt="4">
        <dgm:presLayoutVars>
          <dgm:chMax val="1"/>
          <dgm:bulletEnabled val="1"/>
        </dgm:presLayoutVars>
      </dgm:prSet>
      <dgm:spPr/>
      <dgm:t>
        <a:bodyPr/>
        <a:lstStyle/>
        <a:p>
          <a:endParaRPr lang="fr-FR"/>
        </a:p>
      </dgm:t>
    </dgm:pt>
    <dgm:pt modelId="{1BA21D5F-B69A-4A4B-B8D6-B712F359A259}" type="pres">
      <dgm:prSet presAssocID="{BFADA571-439E-4E79-B325-7BD6066B6D6E}" presName="descendantText" presStyleLbl="alignAcc1" presStyleIdx="3" presStyleCnt="4">
        <dgm:presLayoutVars>
          <dgm:bulletEnabled val="1"/>
        </dgm:presLayoutVars>
      </dgm:prSet>
      <dgm:spPr/>
      <dgm:t>
        <a:bodyPr/>
        <a:lstStyle/>
        <a:p>
          <a:endParaRPr lang="fr-FR"/>
        </a:p>
      </dgm:t>
    </dgm:pt>
  </dgm:ptLst>
  <dgm:cxnLst>
    <dgm:cxn modelId="{93D381F8-3D85-496E-A3BF-0D261DB1B2EE}" type="presOf" srcId="{4A4A819F-C1D1-4D05-AA32-C2F0E4FBF5B1}" destId="{575DF6DA-3225-44A4-B71B-5809B40DF0BF}" srcOrd="0" destOrd="0" presId="urn:microsoft.com/office/officeart/2005/8/layout/chevron2"/>
    <dgm:cxn modelId="{7D83C6E5-48E7-42D7-8750-95DCDB603C09}" srcId="{C9F266C8-B0AD-4776-9D0D-DD53EF145786}" destId="{0F4ABB6B-BDDE-4BB4-89B1-48A8DE042EAC}" srcOrd="2" destOrd="0" parTransId="{3EA9D9F0-156A-47FB-8828-AB928342C0E4}" sibTransId="{8E648AB5-AFFA-4562-B3B2-5939AFCAFE2B}"/>
    <dgm:cxn modelId="{F81B5116-F91D-45ED-A589-76AF59F75ACD}" srcId="{0F4ABB6B-BDDE-4BB4-89B1-48A8DE042EAC}" destId="{88889F90-AEA0-4DB1-932D-3BBAC9B7EF10}" srcOrd="0" destOrd="0" parTransId="{76DF4567-B003-4E7B-897F-AC49DECAF09A}" sibTransId="{86077CFF-D5C3-44F3-AE03-25DDDCD29048}"/>
    <dgm:cxn modelId="{08E124BD-802C-4B03-AD8B-1583D1A35E66}" type="presOf" srcId="{89740014-C1F6-4F59-9FF5-1CC4E5CCC19C}" destId="{46724A1C-6E3E-42A2-9E87-91AF8250B264}" srcOrd="0" destOrd="0" presId="urn:microsoft.com/office/officeart/2005/8/layout/chevron2"/>
    <dgm:cxn modelId="{06D7E2FC-4EF0-482C-84E2-49FB4A0612D3}" type="presOf" srcId="{C9F266C8-B0AD-4776-9D0D-DD53EF145786}" destId="{6DD0BA87-FB69-401C-86D7-9AFE23B9F0A7}" srcOrd="0" destOrd="0" presId="urn:microsoft.com/office/officeart/2005/8/layout/chevron2"/>
    <dgm:cxn modelId="{C1F14A8D-7667-4DAA-9F97-F64132CBBAD7}" type="presOf" srcId="{88889F90-AEA0-4DB1-932D-3BBAC9B7EF10}" destId="{50C18B3E-2017-4524-A3B9-12AA6EF651BB}" srcOrd="0" destOrd="0" presId="urn:microsoft.com/office/officeart/2005/8/layout/chevron2"/>
    <dgm:cxn modelId="{297D87A2-9F35-4258-8851-507B2AAE328D}" type="presOf" srcId="{BFADA571-439E-4E79-B325-7BD6066B6D6E}" destId="{5EB6711F-8614-473A-A60B-7B8C1278DE50}" srcOrd="0" destOrd="0" presId="urn:microsoft.com/office/officeart/2005/8/layout/chevron2"/>
    <dgm:cxn modelId="{C1387FB1-1919-4A5A-B7F5-CBB817F99192}" srcId="{7AED4CE6-22CF-4306-ABD3-4AF7E07F09F0}" destId="{D35EEE12-357B-487E-8CAD-39FA5EF71EA3}" srcOrd="0" destOrd="0" parTransId="{1B185576-D2F9-4857-B8B5-A68C1D18D7DA}" sibTransId="{B59F7D1C-C99A-4289-BC5C-8B34DD64C9ED}"/>
    <dgm:cxn modelId="{87BFAF84-3399-4ACF-90C8-13954C07BAE0}" type="presOf" srcId="{0F4ABB6B-BDDE-4BB4-89B1-48A8DE042EAC}" destId="{BDEC4AE3-E22F-434E-9391-4788A8A86DF0}" srcOrd="0" destOrd="0" presId="urn:microsoft.com/office/officeart/2005/8/layout/chevron2"/>
    <dgm:cxn modelId="{438AC264-FCA2-41FA-882C-EA70FDF5A76E}" srcId="{C9F266C8-B0AD-4776-9D0D-DD53EF145786}" destId="{7AED4CE6-22CF-4306-ABD3-4AF7E07F09F0}" srcOrd="0" destOrd="0" parTransId="{0C59D0E3-ABF7-49E2-9C1C-91503ABE702D}" sibTransId="{9C425740-F541-41F4-99EE-4A318442B828}"/>
    <dgm:cxn modelId="{199DBFC7-5BB7-457A-9E49-DF5444D829DF}" srcId="{C9F266C8-B0AD-4776-9D0D-DD53EF145786}" destId="{89740014-C1F6-4F59-9FF5-1CC4E5CCC19C}" srcOrd="1" destOrd="0" parTransId="{25ECD61B-01F8-4183-B9CE-D843B25CF6A1}" sibTransId="{FD41D44A-3D64-4514-9139-0CB0E3809607}"/>
    <dgm:cxn modelId="{38D6224F-979D-42ED-955B-887FB5E33185}" srcId="{BFADA571-439E-4E79-B325-7BD6066B6D6E}" destId="{E58AFE88-414D-4E91-B993-662849924997}" srcOrd="0" destOrd="0" parTransId="{4BC40D44-6BE2-450A-B1B1-163787B647D2}" sibTransId="{6EA0B0BD-B499-41CB-95F0-8934F93BD0BE}"/>
    <dgm:cxn modelId="{476E24C0-E411-4F70-870C-9A278C0D358D}" srcId="{89740014-C1F6-4F59-9FF5-1CC4E5CCC19C}" destId="{4A4A819F-C1D1-4D05-AA32-C2F0E4FBF5B1}" srcOrd="0" destOrd="0" parTransId="{00B681F3-C74E-4941-A319-BCDBF6A8675E}" sibTransId="{F829297F-2D07-42A9-836B-3313975B798A}"/>
    <dgm:cxn modelId="{A85AB636-8084-40E0-9BEC-7E8C86511FB6}" type="presOf" srcId="{D35EEE12-357B-487E-8CAD-39FA5EF71EA3}" destId="{804E888B-6791-4395-AB54-7F32819C8BE9}" srcOrd="0" destOrd="0" presId="urn:microsoft.com/office/officeart/2005/8/layout/chevron2"/>
    <dgm:cxn modelId="{E33404C1-CE99-4DEF-84D3-983C6BE721C7}" srcId="{C9F266C8-B0AD-4776-9D0D-DD53EF145786}" destId="{BFADA571-439E-4E79-B325-7BD6066B6D6E}" srcOrd="3" destOrd="0" parTransId="{43DBB458-ADF4-44BE-B9E1-1C418C835EAD}" sibTransId="{2BE6C80D-DF83-40B5-AD0E-AFD3A8A42C10}"/>
    <dgm:cxn modelId="{2A73B162-C389-4FDE-BE3F-9E01DABBC03A}" type="presOf" srcId="{7AED4CE6-22CF-4306-ABD3-4AF7E07F09F0}" destId="{984F2665-72DE-4B7F-BBF5-1C6A82BED71E}" srcOrd="0" destOrd="0" presId="urn:microsoft.com/office/officeart/2005/8/layout/chevron2"/>
    <dgm:cxn modelId="{BA347485-CAB8-4B9B-A373-BB502F84BD30}" type="presOf" srcId="{E58AFE88-414D-4E91-B993-662849924997}" destId="{1BA21D5F-B69A-4A4B-B8D6-B712F359A259}" srcOrd="0" destOrd="0" presId="urn:microsoft.com/office/officeart/2005/8/layout/chevron2"/>
    <dgm:cxn modelId="{BDB771CD-644C-44A8-95D8-FFD2423AF1F8}" type="presParOf" srcId="{6DD0BA87-FB69-401C-86D7-9AFE23B9F0A7}" destId="{5B8D1AE1-74FF-4B04-A862-A034CC6BB55D}" srcOrd="0" destOrd="0" presId="urn:microsoft.com/office/officeart/2005/8/layout/chevron2"/>
    <dgm:cxn modelId="{9F2BA1A3-BF83-489A-AE0B-E76296F7DDE2}" type="presParOf" srcId="{5B8D1AE1-74FF-4B04-A862-A034CC6BB55D}" destId="{984F2665-72DE-4B7F-BBF5-1C6A82BED71E}" srcOrd="0" destOrd="0" presId="urn:microsoft.com/office/officeart/2005/8/layout/chevron2"/>
    <dgm:cxn modelId="{E1725EE5-5DDE-477C-BE2C-CFA02EDB571A}" type="presParOf" srcId="{5B8D1AE1-74FF-4B04-A862-A034CC6BB55D}" destId="{804E888B-6791-4395-AB54-7F32819C8BE9}" srcOrd="1" destOrd="0" presId="urn:microsoft.com/office/officeart/2005/8/layout/chevron2"/>
    <dgm:cxn modelId="{512BFD6F-EE08-4D83-A945-A1A388D379BD}" type="presParOf" srcId="{6DD0BA87-FB69-401C-86D7-9AFE23B9F0A7}" destId="{46CCE1C7-0B99-4A89-8456-DB4A5410FBAC}" srcOrd="1" destOrd="0" presId="urn:microsoft.com/office/officeart/2005/8/layout/chevron2"/>
    <dgm:cxn modelId="{E8B1FC28-6097-4C12-8840-A8140596C018}" type="presParOf" srcId="{6DD0BA87-FB69-401C-86D7-9AFE23B9F0A7}" destId="{8D029ADB-0673-4403-B6BA-F0F37FE0AEF8}" srcOrd="2" destOrd="0" presId="urn:microsoft.com/office/officeart/2005/8/layout/chevron2"/>
    <dgm:cxn modelId="{67BD51DA-64E3-4DB2-850C-380CEB7ABE67}" type="presParOf" srcId="{8D029ADB-0673-4403-B6BA-F0F37FE0AEF8}" destId="{46724A1C-6E3E-42A2-9E87-91AF8250B264}" srcOrd="0" destOrd="0" presId="urn:microsoft.com/office/officeart/2005/8/layout/chevron2"/>
    <dgm:cxn modelId="{0D7A6440-164C-4DD1-9929-D10E8A547BDD}" type="presParOf" srcId="{8D029ADB-0673-4403-B6BA-F0F37FE0AEF8}" destId="{575DF6DA-3225-44A4-B71B-5809B40DF0BF}" srcOrd="1" destOrd="0" presId="urn:microsoft.com/office/officeart/2005/8/layout/chevron2"/>
    <dgm:cxn modelId="{C5EF481B-3F2B-40C6-AC24-CC146F35D15A}" type="presParOf" srcId="{6DD0BA87-FB69-401C-86D7-9AFE23B9F0A7}" destId="{29692687-CFF8-474F-8157-35CD41ECA4E4}" srcOrd="3" destOrd="0" presId="urn:microsoft.com/office/officeart/2005/8/layout/chevron2"/>
    <dgm:cxn modelId="{EFF24885-EC8D-4757-8199-D677800693BF}" type="presParOf" srcId="{6DD0BA87-FB69-401C-86D7-9AFE23B9F0A7}" destId="{F6969ADF-E3C6-4287-B6B4-C35995EF03B6}" srcOrd="4" destOrd="0" presId="urn:microsoft.com/office/officeart/2005/8/layout/chevron2"/>
    <dgm:cxn modelId="{E17D2BED-B3DD-4BB5-BDFD-7E328571FC12}" type="presParOf" srcId="{F6969ADF-E3C6-4287-B6B4-C35995EF03B6}" destId="{BDEC4AE3-E22F-434E-9391-4788A8A86DF0}" srcOrd="0" destOrd="0" presId="urn:microsoft.com/office/officeart/2005/8/layout/chevron2"/>
    <dgm:cxn modelId="{CECD1237-128C-4FF3-A531-7C24488F8759}" type="presParOf" srcId="{F6969ADF-E3C6-4287-B6B4-C35995EF03B6}" destId="{50C18B3E-2017-4524-A3B9-12AA6EF651BB}" srcOrd="1" destOrd="0" presId="urn:microsoft.com/office/officeart/2005/8/layout/chevron2"/>
    <dgm:cxn modelId="{15CA57E0-342A-4572-A383-DDEE5E6ACD36}" type="presParOf" srcId="{6DD0BA87-FB69-401C-86D7-9AFE23B9F0A7}" destId="{F4347F27-1CC7-4CFC-AD3D-EC6F081D564E}" srcOrd="5" destOrd="0" presId="urn:microsoft.com/office/officeart/2005/8/layout/chevron2"/>
    <dgm:cxn modelId="{38FC6EDD-8B32-4E46-A709-A59D7565CC3E}" type="presParOf" srcId="{6DD0BA87-FB69-401C-86D7-9AFE23B9F0A7}" destId="{672D2C71-8C05-4184-95B7-E5FBE69A7361}" srcOrd="6" destOrd="0" presId="urn:microsoft.com/office/officeart/2005/8/layout/chevron2"/>
    <dgm:cxn modelId="{7AE7F84B-DC52-4AB0-A326-1E3A4B6055DC}" type="presParOf" srcId="{672D2C71-8C05-4184-95B7-E5FBE69A7361}" destId="{5EB6711F-8614-473A-A60B-7B8C1278DE50}" srcOrd="0" destOrd="0" presId="urn:microsoft.com/office/officeart/2005/8/layout/chevron2"/>
    <dgm:cxn modelId="{249656BA-8660-434F-8DF0-D6A2EB065018}" type="presParOf" srcId="{672D2C71-8C05-4184-95B7-E5FBE69A7361}" destId="{1BA21D5F-B69A-4A4B-B8D6-B712F359A25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1EB1D4-9238-4EC5-AF28-368B5004D8D5}" type="doc">
      <dgm:prSet loTypeId="urn:microsoft.com/office/officeart/2005/8/layout/cycle2" loCatId="cycle" qsTypeId="urn:microsoft.com/office/officeart/2005/8/quickstyle/3d3" qsCatId="3D" csTypeId="urn:microsoft.com/office/officeart/2005/8/colors/colorful1" csCatId="colorful" phldr="1"/>
      <dgm:spPr/>
      <dgm:t>
        <a:bodyPr/>
        <a:lstStyle/>
        <a:p>
          <a:endParaRPr lang="fr-FR"/>
        </a:p>
      </dgm:t>
    </dgm:pt>
    <dgm:pt modelId="{55ECA762-FFA2-4DA8-A648-3AEFADC1040F}">
      <dgm:prSet phldrT="[Texte]" custT="1"/>
      <dgm:spPr/>
      <dgm:t>
        <a:bodyPr/>
        <a:lstStyle/>
        <a:p>
          <a:endParaRPr lang="fr-FR" sz="1800" b="1" dirty="0"/>
        </a:p>
      </dgm:t>
    </dgm:pt>
    <dgm:pt modelId="{03C25C18-30CE-4CB8-B09E-0438F56E79C9}" type="parTrans" cxnId="{055FBA8E-EC97-4CA5-B69E-47A349959D7F}">
      <dgm:prSet/>
      <dgm:spPr/>
      <dgm:t>
        <a:bodyPr/>
        <a:lstStyle/>
        <a:p>
          <a:endParaRPr lang="fr-FR" sz="2000" b="1">
            <a:solidFill>
              <a:schemeClr val="tx2">
                <a:lumMod val="60000"/>
                <a:lumOff val="40000"/>
              </a:schemeClr>
            </a:solidFill>
          </a:endParaRPr>
        </a:p>
      </dgm:t>
    </dgm:pt>
    <dgm:pt modelId="{483997AA-6863-4B97-8F18-F382BE4FC62D}" type="sibTrans" cxnId="{055FBA8E-EC97-4CA5-B69E-47A349959D7F}">
      <dgm:prSet custT="1"/>
      <dgm:spPr/>
      <dgm:t>
        <a:bodyPr/>
        <a:lstStyle/>
        <a:p>
          <a:endParaRPr lang="fr-FR" sz="1400" b="1">
            <a:solidFill>
              <a:schemeClr val="tx2">
                <a:lumMod val="60000"/>
                <a:lumOff val="40000"/>
              </a:schemeClr>
            </a:solidFill>
          </a:endParaRPr>
        </a:p>
      </dgm:t>
    </dgm:pt>
    <dgm:pt modelId="{A1221E0A-56F0-486F-BBE5-B9218239CC07}">
      <dgm:prSet phldrT="[Texte]" custT="1"/>
      <dgm:spPr/>
      <dgm:t>
        <a:bodyPr/>
        <a:lstStyle/>
        <a:p>
          <a:r>
            <a:rPr lang="ar-MA" sz="2800" dirty="0" smtClean="0"/>
            <a:t>الصلاة</a:t>
          </a:r>
          <a:endParaRPr lang="fr-FR" sz="2800" b="1" dirty="0" smtClean="0"/>
        </a:p>
        <a:p>
          <a:r>
            <a:rPr lang="ar-MA" sz="2800" b="1" dirty="0" smtClean="0"/>
            <a:t>والقيام</a:t>
          </a:r>
          <a:endParaRPr lang="fr-FR" sz="1800" b="1" dirty="0"/>
        </a:p>
      </dgm:t>
    </dgm:pt>
    <dgm:pt modelId="{93C912CF-DC8C-4CFF-A314-DCA86E2E7916}" type="parTrans" cxnId="{E8B70F56-C26A-43B5-8AF3-7606C512A860}">
      <dgm:prSet/>
      <dgm:spPr/>
      <dgm:t>
        <a:bodyPr/>
        <a:lstStyle/>
        <a:p>
          <a:endParaRPr lang="fr-FR" sz="2000" b="1">
            <a:solidFill>
              <a:schemeClr val="tx2">
                <a:lumMod val="60000"/>
                <a:lumOff val="40000"/>
              </a:schemeClr>
            </a:solidFill>
          </a:endParaRPr>
        </a:p>
      </dgm:t>
    </dgm:pt>
    <dgm:pt modelId="{6EA8A40B-34B2-48D6-AA65-4050C30FF388}" type="sibTrans" cxnId="{E8B70F56-C26A-43B5-8AF3-7606C512A860}">
      <dgm:prSet custT="1"/>
      <dgm:spPr/>
      <dgm:t>
        <a:bodyPr/>
        <a:lstStyle/>
        <a:p>
          <a:endParaRPr lang="fr-FR" sz="1400" b="1">
            <a:solidFill>
              <a:schemeClr val="tx2">
                <a:lumMod val="60000"/>
                <a:lumOff val="40000"/>
              </a:schemeClr>
            </a:solidFill>
          </a:endParaRPr>
        </a:p>
      </dgm:t>
    </dgm:pt>
    <dgm:pt modelId="{BD8EFB5E-D356-44C6-91B1-62EFDBF422EC}">
      <dgm:prSet phldrT="[Texte]" custT="1"/>
      <dgm:spPr/>
      <dgm:t>
        <a:bodyPr/>
        <a:lstStyle/>
        <a:p>
          <a:r>
            <a:rPr lang="ar-MA" sz="2800" b="1" dirty="0" smtClean="0"/>
            <a:t>تلاوة القرآن</a:t>
          </a:r>
          <a:endParaRPr lang="fr-FR" sz="2800" b="1" dirty="0"/>
        </a:p>
      </dgm:t>
    </dgm:pt>
    <dgm:pt modelId="{4309D1CE-F962-493E-9FE2-7BF6C7E55A14}" type="parTrans" cxnId="{E0A71E4A-0FAA-40AB-A43F-358AB2E443A2}">
      <dgm:prSet/>
      <dgm:spPr/>
      <dgm:t>
        <a:bodyPr/>
        <a:lstStyle/>
        <a:p>
          <a:endParaRPr lang="fr-FR" sz="2000" b="1">
            <a:solidFill>
              <a:schemeClr val="tx2">
                <a:lumMod val="60000"/>
                <a:lumOff val="40000"/>
              </a:schemeClr>
            </a:solidFill>
          </a:endParaRPr>
        </a:p>
      </dgm:t>
    </dgm:pt>
    <dgm:pt modelId="{ABDC28CF-98D2-4A68-BB2C-367836D353A3}" type="sibTrans" cxnId="{E0A71E4A-0FAA-40AB-A43F-358AB2E443A2}">
      <dgm:prSet custT="1"/>
      <dgm:spPr/>
      <dgm:t>
        <a:bodyPr/>
        <a:lstStyle/>
        <a:p>
          <a:endParaRPr lang="fr-FR" sz="1400" b="1">
            <a:solidFill>
              <a:schemeClr val="tx2">
                <a:lumMod val="60000"/>
                <a:lumOff val="40000"/>
              </a:schemeClr>
            </a:solidFill>
          </a:endParaRPr>
        </a:p>
      </dgm:t>
    </dgm:pt>
    <dgm:pt modelId="{1F7DD62E-01E1-4DB9-A08D-AB8428A75F3F}">
      <dgm:prSet phldrT="[Texte]" custT="1"/>
      <dgm:spPr/>
      <dgm:t>
        <a:bodyPr/>
        <a:lstStyle/>
        <a:p>
          <a:r>
            <a:rPr lang="ar-MA" sz="3200" b="1" dirty="0" smtClean="0"/>
            <a:t>الدعاء</a:t>
          </a:r>
          <a:endParaRPr lang="fr-FR" sz="1800" b="1" dirty="0"/>
        </a:p>
      </dgm:t>
    </dgm:pt>
    <dgm:pt modelId="{B1F1D43D-0822-4D0E-A5BB-E8E4E5D4FB0C}" type="parTrans" cxnId="{4FED062F-57AD-47A2-9D73-A7E0CFB3EB0B}">
      <dgm:prSet/>
      <dgm:spPr/>
      <dgm:t>
        <a:bodyPr/>
        <a:lstStyle/>
        <a:p>
          <a:endParaRPr lang="fr-FR" sz="2000" b="1">
            <a:solidFill>
              <a:schemeClr val="tx2">
                <a:lumMod val="60000"/>
                <a:lumOff val="40000"/>
              </a:schemeClr>
            </a:solidFill>
          </a:endParaRPr>
        </a:p>
      </dgm:t>
    </dgm:pt>
    <dgm:pt modelId="{F1429A28-3827-410A-BECB-9962ECE3F6C0}" type="sibTrans" cxnId="{4FED062F-57AD-47A2-9D73-A7E0CFB3EB0B}">
      <dgm:prSet custT="1"/>
      <dgm:spPr/>
      <dgm:t>
        <a:bodyPr/>
        <a:lstStyle/>
        <a:p>
          <a:endParaRPr lang="fr-FR" sz="1400" b="1">
            <a:solidFill>
              <a:schemeClr val="tx2">
                <a:lumMod val="60000"/>
                <a:lumOff val="40000"/>
              </a:schemeClr>
            </a:solidFill>
          </a:endParaRPr>
        </a:p>
      </dgm:t>
    </dgm:pt>
    <dgm:pt modelId="{D7B3010D-0855-48EC-839F-912F19A19B96}">
      <dgm:prSet phldrT="[Texte]" custT="1"/>
      <dgm:spPr/>
      <dgm:t>
        <a:bodyPr/>
        <a:lstStyle/>
        <a:p>
          <a:r>
            <a:rPr lang="ar-MA" sz="2400" b="1" dirty="0" smtClean="0"/>
            <a:t>الجود والكرم</a:t>
          </a:r>
          <a:endParaRPr lang="fr-FR" sz="2400" b="1" dirty="0"/>
        </a:p>
      </dgm:t>
    </dgm:pt>
    <dgm:pt modelId="{66F77602-6FDB-4058-A635-FD95C9F9F050}" type="parTrans" cxnId="{B4E7B8C2-BF80-4D68-B6D1-C14DD71B3F14}">
      <dgm:prSet/>
      <dgm:spPr/>
      <dgm:t>
        <a:bodyPr/>
        <a:lstStyle/>
        <a:p>
          <a:endParaRPr lang="fr-FR" sz="2000" b="1">
            <a:solidFill>
              <a:schemeClr val="tx2">
                <a:lumMod val="60000"/>
                <a:lumOff val="40000"/>
              </a:schemeClr>
            </a:solidFill>
          </a:endParaRPr>
        </a:p>
      </dgm:t>
    </dgm:pt>
    <dgm:pt modelId="{5BF4849B-AABD-46BE-BC4F-A9FA71678DC6}" type="sibTrans" cxnId="{B4E7B8C2-BF80-4D68-B6D1-C14DD71B3F14}">
      <dgm:prSet custT="1"/>
      <dgm:spPr/>
      <dgm:t>
        <a:bodyPr/>
        <a:lstStyle/>
        <a:p>
          <a:endParaRPr lang="fr-FR" sz="1400" b="1">
            <a:solidFill>
              <a:schemeClr val="tx2">
                <a:lumMod val="60000"/>
                <a:lumOff val="40000"/>
              </a:schemeClr>
            </a:solidFill>
          </a:endParaRPr>
        </a:p>
      </dgm:t>
    </dgm:pt>
    <dgm:pt modelId="{77358726-9F77-4563-B13B-DE3789D35137}">
      <dgm:prSet/>
      <dgm:spPr/>
      <dgm:t>
        <a:bodyPr/>
        <a:lstStyle/>
        <a:p>
          <a:r>
            <a:rPr lang="ar-MA" b="1" smtClean="0"/>
            <a:t>الصدقة </a:t>
          </a:r>
          <a:endParaRPr lang="fr-FR"/>
        </a:p>
      </dgm:t>
    </dgm:pt>
    <dgm:pt modelId="{13886179-2205-4F5D-808F-B5997D1B5C04}" type="parTrans" cxnId="{9A7BE065-18E4-4202-868B-08EF0A982C76}">
      <dgm:prSet/>
      <dgm:spPr/>
      <dgm:t>
        <a:bodyPr/>
        <a:lstStyle/>
        <a:p>
          <a:endParaRPr lang="fr-FR"/>
        </a:p>
      </dgm:t>
    </dgm:pt>
    <dgm:pt modelId="{8EC3A922-4E53-4AE6-AED1-4483FF78B4F0}" type="sibTrans" cxnId="{9A7BE065-18E4-4202-868B-08EF0A982C76}">
      <dgm:prSet/>
      <dgm:spPr/>
      <dgm:t>
        <a:bodyPr/>
        <a:lstStyle/>
        <a:p>
          <a:endParaRPr lang="fr-FR"/>
        </a:p>
      </dgm:t>
    </dgm:pt>
    <dgm:pt modelId="{5E88364A-A8F8-421D-AD16-F4F0BA991F74}">
      <dgm:prSet/>
      <dgm:spPr/>
      <dgm:t>
        <a:bodyPr/>
        <a:lstStyle/>
        <a:p>
          <a:pPr rtl="0"/>
          <a:r>
            <a:rPr lang="ar-MA" b="1" smtClean="0"/>
            <a:t>زكاة الفطر</a:t>
          </a:r>
          <a:endParaRPr lang="fr-FR" b="1" dirty="0" smtClean="0"/>
        </a:p>
      </dgm:t>
    </dgm:pt>
    <dgm:pt modelId="{5DD30D6E-3D7B-4FCA-A0F7-4EAFD2869A79}" type="parTrans" cxnId="{3D2BF64A-F4F4-45CC-B542-929BC33D2388}">
      <dgm:prSet/>
      <dgm:spPr/>
      <dgm:t>
        <a:bodyPr/>
        <a:lstStyle/>
        <a:p>
          <a:endParaRPr lang="fr-FR"/>
        </a:p>
      </dgm:t>
    </dgm:pt>
    <dgm:pt modelId="{21253852-0CCA-446E-8C26-6BFA33A3B153}" type="sibTrans" cxnId="{3D2BF64A-F4F4-45CC-B542-929BC33D2388}">
      <dgm:prSet/>
      <dgm:spPr/>
      <dgm:t>
        <a:bodyPr/>
        <a:lstStyle/>
        <a:p>
          <a:endParaRPr lang="fr-FR"/>
        </a:p>
      </dgm:t>
    </dgm:pt>
    <dgm:pt modelId="{CAD7569E-754A-4C9F-91A2-BE3E1979A772}" type="pres">
      <dgm:prSet presAssocID="{C61EB1D4-9238-4EC5-AF28-368B5004D8D5}" presName="cycle" presStyleCnt="0">
        <dgm:presLayoutVars>
          <dgm:dir/>
          <dgm:resizeHandles val="exact"/>
        </dgm:presLayoutVars>
      </dgm:prSet>
      <dgm:spPr/>
      <dgm:t>
        <a:bodyPr/>
        <a:lstStyle/>
        <a:p>
          <a:endParaRPr lang="fr-FR"/>
        </a:p>
      </dgm:t>
    </dgm:pt>
    <dgm:pt modelId="{EE81D180-A4A4-4275-83A0-9C658B398317}" type="pres">
      <dgm:prSet presAssocID="{55ECA762-FFA2-4DA8-A648-3AEFADC1040F}" presName="node" presStyleLbl="node1" presStyleIdx="0" presStyleCnt="7">
        <dgm:presLayoutVars>
          <dgm:bulletEnabled val="1"/>
        </dgm:presLayoutVars>
      </dgm:prSet>
      <dgm:spPr/>
      <dgm:t>
        <a:bodyPr/>
        <a:lstStyle/>
        <a:p>
          <a:endParaRPr lang="fr-FR"/>
        </a:p>
      </dgm:t>
    </dgm:pt>
    <dgm:pt modelId="{3C51E34B-DF22-4B32-A77F-2E78EAAEA8C9}" type="pres">
      <dgm:prSet presAssocID="{483997AA-6863-4B97-8F18-F382BE4FC62D}" presName="sibTrans" presStyleLbl="sibTrans2D1" presStyleIdx="0" presStyleCnt="7"/>
      <dgm:spPr/>
      <dgm:t>
        <a:bodyPr/>
        <a:lstStyle/>
        <a:p>
          <a:endParaRPr lang="fr-FR"/>
        </a:p>
      </dgm:t>
    </dgm:pt>
    <dgm:pt modelId="{6547E15E-26C4-44F5-95A4-313CC76AAC93}" type="pres">
      <dgm:prSet presAssocID="{483997AA-6863-4B97-8F18-F382BE4FC62D}" presName="connectorText" presStyleLbl="sibTrans2D1" presStyleIdx="0" presStyleCnt="7"/>
      <dgm:spPr/>
      <dgm:t>
        <a:bodyPr/>
        <a:lstStyle/>
        <a:p>
          <a:endParaRPr lang="fr-FR"/>
        </a:p>
      </dgm:t>
    </dgm:pt>
    <dgm:pt modelId="{90F10A7C-A13F-4BD5-B7E5-097296674625}" type="pres">
      <dgm:prSet presAssocID="{A1221E0A-56F0-486F-BBE5-B9218239CC07}" presName="node" presStyleLbl="node1" presStyleIdx="1" presStyleCnt="7">
        <dgm:presLayoutVars>
          <dgm:bulletEnabled val="1"/>
        </dgm:presLayoutVars>
      </dgm:prSet>
      <dgm:spPr/>
      <dgm:t>
        <a:bodyPr/>
        <a:lstStyle/>
        <a:p>
          <a:endParaRPr lang="fr-FR"/>
        </a:p>
      </dgm:t>
    </dgm:pt>
    <dgm:pt modelId="{18BCF3FC-AFA6-4F66-8088-889ABD5FAEBD}" type="pres">
      <dgm:prSet presAssocID="{6EA8A40B-34B2-48D6-AA65-4050C30FF388}" presName="sibTrans" presStyleLbl="sibTrans2D1" presStyleIdx="1" presStyleCnt="7"/>
      <dgm:spPr/>
      <dgm:t>
        <a:bodyPr/>
        <a:lstStyle/>
        <a:p>
          <a:endParaRPr lang="fr-FR"/>
        </a:p>
      </dgm:t>
    </dgm:pt>
    <dgm:pt modelId="{471766A9-63A9-48F2-8170-9C0A87B143C7}" type="pres">
      <dgm:prSet presAssocID="{6EA8A40B-34B2-48D6-AA65-4050C30FF388}" presName="connectorText" presStyleLbl="sibTrans2D1" presStyleIdx="1" presStyleCnt="7"/>
      <dgm:spPr/>
      <dgm:t>
        <a:bodyPr/>
        <a:lstStyle/>
        <a:p>
          <a:endParaRPr lang="fr-FR"/>
        </a:p>
      </dgm:t>
    </dgm:pt>
    <dgm:pt modelId="{6F4B4401-4EEF-40A3-B1BB-5CD3CD53534E}" type="pres">
      <dgm:prSet presAssocID="{BD8EFB5E-D356-44C6-91B1-62EFDBF422EC}" presName="node" presStyleLbl="node1" presStyleIdx="2" presStyleCnt="7">
        <dgm:presLayoutVars>
          <dgm:bulletEnabled val="1"/>
        </dgm:presLayoutVars>
      </dgm:prSet>
      <dgm:spPr/>
      <dgm:t>
        <a:bodyPr/>
        <a:lstStyle/>
        <a:p>
          <a:endParaRPr lang="fr-FR"/>
        </a:p>
      </dgm:t>
    </dgm:pt>
    <dgm:pt modelId="{A2FC5016-00D3-4B11-9994-6F6D60CCBA79}" type="pres">
      <dgm:prSet presAssocID="{ABDC28CF-98D2-4A68-BB2C-367836D353A3}" presName="sibTrans" presStyleLbl="sibTrans2D1" presStyleIdx="2" presStyleCnt="7"/>
      <dgm:spPr/>
      <dgm:t>
        <a:bodyPr/>
        <a:lstStyle/>
        <a:p>
          <a:endParaRPr lang="fr-FR"/>
        </a:p>
      </dgm:t>
    </dgm:pt>
    <dgm:pt modelId="{B2D35465-5F8B-488C-81C8-B33E49A6C12D}" type="pres">
      <dgm:prSet presAssocID="{ABDC28CF-98D2-4A68-BB2C-367836D353A3}" presName="connectorText" presStyleLbl="sibTrans2D1" presStyleIdx="2" presStyleCnt="7"/>
      <dgm:spPr/>
      <dgm:t>
        <a:bodyPr/>
        <a:lstStyle/>
        <a:p>
          <a:endParaRPr lang="fr-FR"/>
        </a:p>
      </dgm:t>
    </dgm:pt>
    <dgm:pt modelId="{6ED03E6E-3F01-4E29-8BC0-4B152CE9D23D}" type="pres">
      <dgm:prSet presAssocID="{1F7DD62E-01E1-4DB9-A08D-AB8428A75F3F}" presName="node" presStyleLbl="node1" presStyleIdx="3" presStyleCnt="7">
        <dgm:presLayoutVars>
          <dgm:bulletEnabled val="1"/>
        </dgm:presLayoutVars>
      </dgm:prSet>
      <dgm:spPr/>
      <dgm:t>
        <a:bodyPr/>
        <a:lstStyle/>
        <a:p>
          <a:endParaRPr lang="fr-FR"/>
        </a:p>
      </dgm:t>
    </dgm:pt>
    <dgm:pt modelId="{DD74586E-E2F7-4FCB-9CDA-9E7F39E0E4C3}" type="pres">
      <dgm:prSet presAssocID="{F1429A28-3827-410A-BECB-9962ECE3F6C0}" presName="sibTrans" presStyleLbl="sibTrans2D1" presStyleIdx="3" presStyleCnt="7"/>
      <dgm:spPr/>
      <dgm:t>
        <a:bodyPr/>
        <a:lstStyle/>
        <a:p>
          <a:endParaRPr lang="fr-FR"/>
        </a:p>
      </dgm:t>
    </dgm:pt>
    <dgm:pt modelId="{D043923F-F40B-4871-ABCA-C534C8CB29CE}" type="pres">
      <dgm:prSet presAssocID="{F1429A28-3827-410A-BECB-9962ECE3F6C0}" presName="connectorText" presStyleLbl="sibTrans2D1" presStyleIdx="3" presStyleCnt="7"/>
      <dgm:spPr/>
      <dgm:t>
        <a:bodyPr/>
        <a:lstStyle/>
        <a:p>
          <a:endParaRPr lang="fr-FR"/>
        </a:p>
      </dgm:t>
    </dgm:pt>
    <dgm:pt modelId="{6968BAC3-4A40-496C-AE47-60BDBDFDC4B5}" type="pres">
      <dgm:prSet presAssocID="{D7B3010D-0855-48EC-839F-912F19A19B96}" presName="node" presStyleLbl="node1" presStyleIdx="4" presStyleCnt="7">
        <dgm:presLayoutVars>
          <dgm:bulletEnabled val="1"/>
        </dgm:presLayoutVars>
      </dgm:prSet>
      <dgm:spPr/>
      <dgm:t>
        <a:bodyPr/>
        <a:lstStyle/>
        <a:p>
          <a:endParaRPr lang="fr-FR"/>
        </a:p>
      </dgm:t>
    </dgm:pt>
    <dgm:pt modelId="{380FFDC1-272B-4354-8F21-BDD0B44E45DD}" type="pres">
      <dgm:prSet presAssocID="{5BF4849B-AABD-46BE-BC4F-A9FA71678DC6}" presName="sibTrans" presStyleLbl="sibTrans2D1" presStyleIdx="4" presStyleCnt="7"/>
      <dgm:spPr/>
      <dgm:t>
        <a:bodyPr/>
        <a:lstStyle/>
        <a:p>
          <a:endParaRPr lang="fr-FR"/>
        </a:p>
      </dgm:t>
    </dgm:pt>
    <dgm:pt modelId="{8485E604-D61E-44E2-B60E-749850BFC199}" type="pres">
      <dgm:prSet presAssocID="{5BF4849B-AABD-46BE-BC4F-A9FA71678DC6}" presName="connectorText" presStyleLbl="sibTrans2D1" presStyleIdx="4" presStyleCnt="7"/>
      <dgm:spPr/>
      <dgm:t>
        <a:bodyPr/>
        <a:lstStyle/>
        <a:p>
          <a:endParaRPr lang="fr-FR"/>
        </a:p>
      </dgm:t>
    </dgm:pt>
    <dgm:pt modelId="{52B04DFA-881B-455A-8F1E-D97B5DDD25FE}" type="pres">
      <dgm:prSet presAssocID="{77358726-9F77-4563-B13B-DE3789D35137}" presName="node" presStyleLbl="node1" presStyleIdx="5" presStyleCnt="7">
        <dgm:presLayoutVars>
          <dgm:bulletEnabled val="1"/>
        </dgm:presLayoutVars>
      </dgm:prSet>
      <dgm:spPr/>
      <dgm:t>
        <a:bodyPr/>
        <a:lstStyle/>
        <a:p>
          <a:endParaRPr lang="fr-FR"/>
        </a:p>
      </dgm:t>
    </dgm:pt>
    <dgm:pt modelId="{A55EAB93-5229-4964-BF38-A35DBBCD6557}" type="pres">
      <dgm:prSet presAssocID="{8EC3A922-4E53-4AE6-AED1-4483FF78B4F0}" presName="sibTrans" presStyleLbl="sibTrans2D1" presStyleIdx="5" presStyleCnt="7"/>
      <dgm:spPr/>
      <dgm:t>
        <a:bodyPr/>
        <a:lstStyle/>
        <a:p>
          <a:endParaRPr lang="fr-FR"/>
        </a:p>
      </dgm:t>
    </dgm:pt>
    <dgm:pt modelId="{CD530845-ED3E-4EC9-BA87-2A874092D22B}" type="pres">
      <dgm:prSet presAssocID="{8EC3A922-4E53-4AE6-AED1-4483FF78B4F0}" presName="connectorText" presStyleLbl="sibTrans2D1" presStyleIdx="5" presStyleCnt="7"/>
      <dgm:spPr/>
      <dgm:t>
        <a:bodyPr/>
        <a:lstStyle/>
        <a:p>
          <a:endParaRPr lang="fr-FR"/>
        </a:p>
      </dgm:t>
    </dgm:pt>
    <dgm:pt modelId="{DCD94A61-5D08-45B0-A724-51462482C0B9}" type="pres">
      <dgm:prSet presAssocID="{5E88364A-A8F8-421D-AD16-F4F0BA991F74}" presName="node" presStyleLbl="node1" presStyleIdx="6" presStyleCnt="7">
        <dgm:presLayoutVars>
          <dgm:bulletEnabled val="1"/>
        </dgm:presLayoutVars>
      </dgm:prSet>
      <dgm:spPr/>
      <dgm:t>
        <a:bodyPr/>
        <a:lstStyle/>
        <a:p>
          <a:endParaRPr lang="fr-FR"/>
        </a:p>
      </dgm:t>
    </dgm:pt>
    <dgm:pt modelId="{FA2B388D-49CA-433E-837B-F572218BA773}" type="pres">
      <dgm:prSet presAssocID="{21253852-0CCA-446E-8C26-6BFA33A3B153}" presName="sibTrans" presStyleLbl="sibTrans2D1" presStyleIdx="6" presStyleCnt="7"/>
      <dgm:spPr/>
      <dgm:t>
        <a:bodyPr/>
        <a:lstStyle/>
        <a:p>
          <a:endParaRPr lang="fr-FR"/>
        </a:p>
      </dgm:t>
    </dgm:pt>
    <dgm:pt modelId="{EB48C5A6-6F73-4AE9-8DAE-7820AA0F192F}" type="pres">
      <dgm:prSet presAssocID="{21253852-0CCA-446E-8C26-6BFA33A3B153}" presName="connectorText" presStyleLbl="sibTrans2D1" presStyleIdx="6" presStyleCnt="7"/>
      <dgm:spPr/>
      <dgm:t>
        <a:bodyPr/>
        <a:lstStyle/>
        <a:p>
          <a:endParaRPr lang="fr-FR"/>
        </a:p>
      </dgm:t>
    </dgm:pt>
  </dgm:ptLst>
  <dgm:cxnLst>
    <dgm:cxn modelId="{71568716-17F1-4EAE-AABA-33FB503B789E}" type="presOf" srcId="{8EC3A922-4E53-4AE6-AED1-4483FF78B4F0}" destId="{A55EAB93-5229-4964-BF38-A35DBBCD6557}" srcOrd="0" destOrd="0" presId="urn:microsoft.com/office/officeart/2005/8/layout/cycle2"/>
    <dgm:cxn modelId="{9A7BE065-18E4-4202-868B-08EF0A982C76}" srcId="{C61EB1D4-9238-4EC5-AF28-368B5004D8D5}" destId="{77358726-9F77-4563-B13B-DE3789D35137}" srcOrd="5" destOrd="0" parTransId="{13886179-2205-4F5D-808F-B5997D1B5C04}" sibTransId="{8EC3A922-4E53-4AE6-AED1-4483FF78B4F0}"/>
    <dgm:cxn modelId="{088571F9-4775-403F-A61A-02546DEBFE96}" type="presOf" srcId="{ABDC28CF-98D2-4A68-BB2C-367836D353A3}" destId="{A2FC5016-00D3-4B11-9994-6F6D60CCBA79}" srcOrd="0" destOrd="0" presId="urn:microsoft.com/office/officeart/2005/8/layout/cycle2"/>
    <dgm:cxn modelId="{A18C8D16-708C-4F60-965C-9A88938A478C}" type="presOf" srcId="{F1429A28-3827-410A-BECB-9962ECE3F6C0}" destId="{DD74586E-E2F7-4FCB-9CDA-9E7F39E0E4C3}" srcOrd="0" destOrd="0" presId="urn:microsoft.com/office/officeart/2005/8/layout/cycle2"/>
    <dgm:cxn modelId="{1230AB3C-15D3-41B4-8D50-53CB7E07BD56}" type="presOf" srcId="{ABDC28CF-98D2-4A68-BB2C-367836D353A3}" destId="{B2D35465-5F8B-488C-81C8-B33E49A6C12D}" srcOrd="1" destOrd="0" presId="urn:microsoft.com/office/officeart/2005/8/layout/cycle2"/>
    <dgm:cxn modelId="{FB2ED481-5EC2-43E1-8C8C-CE5BE70D74A1}" type="presOf" srcId="{55ECA762-FFA2-4DA8-A648-3AEFADC1040F}" destId="{EE81D180-A4A4-4275-83A0-9C658B398317}" srcOrd="0" destOrd="0" presId="urn:microsoft.com/office/officeart/2005/8/layout/cycle2"/>
    <dgm:cxn modelId="{158442F9-6DA3-485A-8629-2B99AD610CDE}" type="presOf" srcId="{483997AA-6863-4B97-8F18-F382BE4FC62D}" destId="{3C51E34B-DF22-4B32-A77F-2E78EAAEA8C9}" srcOrd="0" destOrd="0" presId="urn:microsoft.com/office/officeart/2005/8/layout/cycle2"/>
    <dgm:cxn modelId="{F200D9DE-FE1B-412E-B859-4C7E6BAF9CC8}" type="presOf" srcId="{5BF4849B-AABD-46BE-BC4F-A9FA71678DC6}" destId="{8485E604-D61E-44E2-B60E-749850BFC199}" srcOrd="1" destOrd="0" presId="urn:microsoft.com/office/officeart/2005/8/layout/cycle2"/>
    <dgm:cxn modelId="{E0A71E4A-0FAA-40AB-A43F-358AB2E443A2}" srcId="{C61EB1D4-9238-4EC5-AF28-368B5004D8D5}" destId="{BD8EFB5E-D356-44C6-91B1-62EFDBF422EC}" srcOrd="2" destOrd="0" parTransId="{4309D1CE-F962-493E-9FE2-7BF6C7E55A14}" sibTransId="{ABDC28CF-98D2-4A68-BB2C-367836D353A3}"/>
    <dgm:cxn modelId="{2D17285F-3564-4EAA-9CDF-48D9DA076BF2}" type="presOf" srcId="{5E88364A-A8F8-421D-AD16-F4F0BA991F74}" destId="{DCD94A61-5D08-45B0-A724-51462482C0B9}" srcOrd="0" destOrd="0" presId="urn:microsoft.com/office/officeart/2005/8/layout/cycle2"/>
    <dgm:cxn modelId="{02969287-B0C3-49D4-89FF-A9EAE2E7FC4C}" type="presOf" srcId="{6EA8A40B-34B2-48D6-AA65-4050C30FF388}" destId="{18BCF3FC-AFA6-4F66-8088-889ABD5FAEBD}" srcOrd="0" destOrd="0" presId="urn:microsoft.com/office/officeart/2005/8/layout/cycle2"/>
    <dgm:cxn modelId="{643B50C7-BF00-4F66-B71E-3DF8CC00B2B1}" type="presOf" srcId="{A1221E0A-56F0-486F-BBE5-B9218239CC07}" destId="{90F10A7C-A13F-4BD5-B7E5-097296674625}" srcOrd="0" destOrd="0" presId="urn:microsoft.com/office/officeart/2005/8/layout/cycle2"/>
    <dgm:cxn modelId="{10ABE94B-542F-46D6-B57D-8771065FBAE3}" type="presOf" srcId="{6EA8A40B-34B2-48D6-AA65-4050C30FF388}" destId="{471766A9-63A9-48F2-8170-9C0A87B143C7}" srcOrd="1" destOrd="0" presId="urn:microsoft.com/office/officeart/2005/8/layout/cycle2"/>
    <dgm:cxn modelId="{112E1C32-5F59-48D0-9E8B-FFB358C6F0DF}" type="presOf" srcId="{21253852-0CCA-446E-8C26-6BFA33A3B153}" destId="{FA2B388D-49CA-433E-837B-F572218BA773}" srcOrd="0" destOrd="0" presId="urn:microsoft.com/office/officeart/2005/8/layout/cycle2"/>
    <dgm:cxn modelId="{437DDEDA-0819-456A-8DA5-7761A7385BA4}" type="presOf" srcId="{F1429A28-3827-410A-BECB-9962ECE3F6C0}" destId="{D043923F-F40B-4871-ABCA-C534C8CB29CE}" srcOrd="1" destOrd="0" presId="urn:microsoft.com/office/officeart/2005/8/layout/cycle2"/>
    <dgm:cxn modelId="{E8B70F56-C26A-43B5-8AF3-7606C512A860}" srcId="{C61EB1D4-9238-4EC5-AF28-368B5004D8D5}" destId="{A1221E0A-56F0-486F-BBE5-B9218239CC07}" srcOrd="1" destOrd="0" parTransId="{93C912CF-DC8C-4CFF-A314-DCA86E2E7916}" sibTransId="{6EA8A40B-34B2-48D6-AA65-4050C30FF388}"/>
    <dgm:cxn modelId="{B69B0139-BA5E-4016-9568-4303C8ED9AB2}" type="presOf" srcId="{8EC3A922-4E53-4AE6-AED1-4483FF78B4F0}" destId="{CD530845-ED3E-4EC9-BA87-2A874092D22B}" srcOrd="1" destOrd="0" presId="urn:microsoft.com/office/officeart/2005/8/layout/cycle2"/>
    <dgm:cxn modelId="{3D2BF64A-F4F4-45CC-B542-929BC33D2388}" srcId="{C61EB1D4-9238-4EC5-AF28-368B5004D8D5}" destId="{5E88364A-A8F8-421D-AD16-F4F0BA991F74}" srcOrd="6" destOrd="0" parTransId="{5DD30D6E-3D7B-4FCA-A0F7-4EAFD2869A79}" sibTransId="{21253852-0CCA-446E-8C26-6BFA33A3B153}"/>
    <dgm:cxn modelId="{FBC2E57D-06B1-4DEB-8479-CB05A6642878}" type="presOf" srcId="{C61EB1D4-9238-4EC5-AF28-368B5004D8D5}" destId="{CAD7569E-754A-4C9F-91A2-BE3E1979A772}" srcOrd="0" destOrd="0" presId="urn:microsoft.com/office/officeart/2005/8/layout/cycle2"/>
    <dgm:cxn modelId="{055FBA8E-EC97-4CA5-B69E-47A349959D7F}" srcId="{C61EB1D4-9238-4EC5-AF28-368B5004D8D5}" destId="{55ECA762-FFA2-4DA8-A648-3AEFADC1040F}" srcOrd="0" destOrd="0" parTransId="{03C25C18-30CE-4CB8-B09E-0438F56E79C9}" sibTransId="{483997AA-6863-4B97-8F18-F382BE4FC62D}"/>
    <dgm:cxn modelId="{F64924D1-F985-4FF7-B873-6FF2F375F831}" type="presOf" srcId="{1F7DD62E-01E1-4DB9-A08D-AB8428A75F3F}" destId="{6ED03E6E-3F01-4E29-8BC0-4B152CE9D23D}" srcOrd="0" destOrd="0" presId="urn:microsoft.com/office/officeart/2005/8/layout/cycle2"/>
    <dgm:cxn modelId="{3BF14CF1-714F-44A4-B025-56AEDBC8FC8F}" type="presOf" srcId="{77358726-9F77-4563-B13B-DE3789D35137}" destId="{52B04DFA-881B-455A-8F1E-D97B5DDD25FE}" srcOrd="0" destOrd="0" presId="urn:microsoft.com/office/officeart/2005/8/layout/cycle2"/>
    <dgm:cxn modelId="{5D75206B-9576-45CE-A552-689BDBEBA8BD}" type="presOf" srcId="{483997AA-6863-4B97-8F18-F382BE4FC62D}" destId="{6547E15E-26C4-44F5-95A4-313CC76AAC93}" srcOrd="1" destOrd="0" presId="urn:microsoft.com/office/officeart/2005/8/layout/cycle2"/>
    <dgm:cxn modelId="{4FED062F-57AD-47A2-9D73-A7E0CFB3EB0B}" srcId="{C61EB1D4-9238-4EC5-AF28-368B5004D8D5}" destId="{1F7DD62E-01E1-4DB9-A08D-AB8428A75F3F}" srcOrd="3" destOrd="0" parTransId="{B1F1D43D-0822-4D0E-A5BB-E8E4E5D4FB0C}" sibTransId="{F1429A28-3827-410A-BECB-9962ECE3F6C0}"/>
    <dgm:cxn modelId="{E0DD8C81-7251-4974-94BE-2FD19964A208}" type="presOf" srcId="{BD8EFB5E-D356-44C6-91B1-62EFDBF422EC}" destId="{6F4B4401-4EEF-40A3-B1BB-5CD3CD53534E}" srcOrd="0" destOrd="0" presId="urn:microsoft.com/office/officeart/2005/8/layout/cycle2"/>
    <dgm:cxn modelId="{A5B785CE-931E-41DB-973D-3214328CA732}" type="presOf" srcId="{5BF4849B-AABD-46BE-BC4F-A9FA71678DC6}" destId="{380FFDC1-272B-4354-8F21-BDD0B44E45DD}" srcOrd="0" destOrd="0" presId="urn:microsoft.com/office/officeart/2005/8/layout/cycle2"/>
    <dgm:cxn modelId="{B4E7B8C2-BF80-4D68-B6D1-C14DD71B3F14}" srcId="{C61EB1D4-9238-4EC5-AF28-368B5004D8D5}" destId="{D7B3010D-0855-48EC-839F-912F19A19B96}" srcOrd="4" destOrd="0" parTransId="{66F77602-6FDB-4058-A635-FD95C9F9F050}" sibTransId="{5BF4849B-AABD-46BE-BC4F-A9FA71678DC6}"/>
    <dgm:cxn modelId="{3970AEA4-A911-4AB5-9572-9C02BE5B7781}" type="presOf" srcId="{D7B3010D-0855-48EC-839F-912F19A19B96}" destId="{6968BAC3-4A40-496C-AE47-60BDBDFDC4B5}" srcOrd="0" destOrd="0" presId="urn:microsoft.com/office/officeart/2005/8/layout/cycle2"/>
    <dgm:cxn modelId="{452CA582-6005-4EB2-A50F-0450C2576E7E}" type="presOf" srcId="{21253852-0CCA-446E-8C26-6BFA33A3B153}" destId="{EB48C5A6-6F73-4AE9-8DAE-7820AA0F192F}" srcOrd="1" destOrd="0" presId="urn:microsoft.com/office/officeart/2005/8/layout/cycle2"/>
    <dgm:cxn modelId="{FAC73047-11DE-4054-A5A4-13460198A0C5}" type="presParOf" srcId="{CAD7569E-754A-4C9F-91A2-BE3E1979A772}" destId="{EE81D180-A4A4-4275-83A0-9C658B398317}" srcOrd="0" destOrd="0" presId="urn:microsoft.com/office/officeart/2005/8/layout/cycle2"/>
    <dgm:cxn modelId="{ABA62ED1-6095-4B37-BDEE-E69CEF764E1C}" type="presParOf" srcId="{CAD7569E-754A-4C9F-91A2-BE3E1979A772}" destId="{3C51E34B-DF22-4B32-A77F-2E78EAAEA8C9}" srcOrd="1" destOrd="0" presId="urn:microsoft.com/office/officeart/2005/8/layout/cycle2"/>
    <dgm:cxn modelId="{3C82E006-82BD-4E78-8DDC-9728CC9F8560}" type="presParOf" srcId="{3C51E34B-DF22-4B32-A77F-2E78EAAEA8C9}" destId="{6547E15E-26C4-44F5-95A4-313CC76AAC93}" srcOrd="0" destOrd="0" presId="urn:microsoft.com/office/officeart/2005/8/layout/cycle2"/>
    <dgm:cxn modelId="{468E0313-4047-4FA6-8680-EBE36EEBAFA3}" type="presParOf" srcId="{CAD7569E-754A-4C9F-91A2-BE3E1979A772}" destId="{90F10A7C-A13F-4BD5-B7E5-097296674625}" srcOrd="2" destOrd="0" presId="urn:microsoft.com/office/officeart/2005/8/layout/cycle2"/>
    <dgm:cxn modelId="{1FE44F24-07DE-4C91-A9B7-7FACAD1BB981}" type="presParOf" srcId="{CAD7569E-754A-4C9F-91A2-BE3E1979A772}" destId="{18BCF3FC-AFA6-4F66-8088-889ABD5FAEBD}" srcOrd="3" destOrd="0" presId="urn:microsoft.com/office/officeart/2005/8/layout/cycle2"/>
    <dgm:cxn modelId="{E268C6ED-3576-4E40-9298-1D14835460BD}" type="presParOf" srcId="{18BCF3FC-AFA6-4F66-8088-889ABD5FAEBD}" destId="{471766A9-63A9-48F2-8170-9C0A87B143C7}" srcOrd="0" destOrd="0" presId="urn:microsoft.com/office/officeart/2005/8/layout/cycle2"/>
    <dgm:cxn modelId="{554F22F6-68EA-494B-A858-B9F6779D088F}" type="presParOf" srcId="{CAD7569E-754A-4C9F-91A2-BE3E1979A772}" destId="{6F4B4401-4EEF-40A3-B1BB-5CD3CD53534E}" srcOrd="4" destOrd="0" presId="urn:microsoft.com/office/officeart/2005/8/layout/cycle2"/>
    <dgm:cxn modelId="{570E0914-FDCD-48AF-A2AA-47F8BACD8468}" type="presParOf" srcId="{CAD7569E-754A-4C9F-91A2-BE3E1979A772}" destId="{A2FC5016-00D3-4B11-9994-6F6D60CCBA79}" srcOrd="5" destOrd="0" presId="urn:microsoft.com/office/officeart/2005/8/layout/cycle2"/>
    <dgm:cxn modelId="{BF2821EB-CE5F-464E-BBF2-454CD280E9FE}" type="presParOf" srcId="{A2FC5016-00D3-4B11-9994-6F6D60CCBA79}" destId="{B2D35465-5F8B-488C-81C8-B33E49A6C12D}" srcOrd="0" destOrd="0" presId="urn:microsoft.com/office/officeart/2005/8/layout/cycle2"/>
    <dgm:cxn modelId="{342CF1D0-6B4E-4EDA-A6D6-2F7D50D8357E}" type="presParOf" srcId="{CAD7569E-754A-4C9F-91A2-BE3E1979A772}" destId="{6ED03E6E-3F01-4E29-8BC0-4B152CE9D23D}" srcOrd="6" destOrd="0" presId="urn:microsoft.com/office/officeart/2005/8/layout/cycle2"/>
    <dgm:cxn modelId="{00919064-7D00-47E3-98B3-1064ABE9E310}" type="presParOf" srcId="{CAD7569E-754A-4C9F-91A2-BE3E1979A772}" destId="{DD74586E-E2F7-4FCB-9CDA-9E7F39E0E4C3}" srcOrd="7" destOrd="0" presId="urn:microsoft.com/office/officeart/2005/8/layout/cycle2"/>
    <dgm:cxn modelId="{82B8A908-0705-4832-A199-5432142012C5}" type="presParOf" srcId="{DD74586E-E2F7-4FCB-9CDA-9E7F39E0E4C3}" destId="{D043923F-F40B-4871-ABCA-C534C8CB29CE}" srcOrd="0" destOrd="0" presId="urn:microsoft.com/office/officeart/2005/8/layout/cycle2"/>
    <dgm:cxn modelId="{5047028B-E403-4557-871A-65293262A745}" type="presParOf" srcId="{CAD7569E-754A-4C9F-91A2-BE3E1979A772}" destId="{6968BAC3-4A40-496C-AE47-60BDBDFDC4B5}" srcOrd="8" destOrd="0" presId="urn:microsoft.com/office/officeart/2005/8/layout/cycle2"/>
    <dgm:cxn modelId="{997A96CE-E3F1-431A-BD14-BD588287A13C}" type="presParOf" srcId="{CAD7569E-754A-4C9F-91A2-BE3E1979A772}" destId="{380FFDC1-272B-4354-8F21-BDD0B44E45DD}" srcOrd="9" destOrd="0" presId="urn:microsoft.com/office/officeart/2005/8/layout/cycle2"/>
    <dgm:cxn modelId="{4847761F-9D3B-44C6-BF50-16F7A2576EFA}" type="presParOf" srcId="{380FFDC1-272B-4354-8F21-BDD0B44E45DD}" destId="{8485E604-D61E-44E2-B60E-749850BFC199}" srcOrd="0" destOrd="0" presId="urn:microsoft.com/office/officeart/2005/8/layout/cycle2"/>
    <dgm:cxn modelId="{6CC40E3B-A7C5-47BB-B3B1-467947456A40}" type="presParOf" srcId="{CAD7569E-754A-4C9F-91A2-BE3E1979A772}" destId="{52B04DFA-881B-455A-8F1E-D97B5DDD25FE}" srcOrd="10" destOrd="0" presId="urn:microsoft.com/office/officeart/2005/8/layout/cycle2"/>
    <dgm:cxn modelId="{45F79D96-07BC-4BA3-959E-9D1CDB184C5F}" type="presParOf" srcId="{CAD7569E-754A-4C9F-91A2-BE3E1979A772}" destId="{A55EAB93-5229-4964-BF38-A35DBBCD6557}" srcOrd="11" destOrd="0" presId="urn:microsoft.com/office/officeart/2005/8/layout/cycle2"/>
    <dgm:cxn modelId="{1F6021C8-9D88-4F35-926C-370995C28CA7}" type="presParOf" srcId="{A55EAB93-5229-4964-BF38-A35DBBCD6557}" destId="{CD530845-ED3E-4EC9-BA87-2A874092D22B}" srcOrd="0" destOrd="0" presId="urn:microsoft.com/office/officeart/2005/8/layout/cycle2"/>
    <dgm:cxn modelId="{7E3D1168-18A5-4D61-8A70-3A38267B4002}" type="presParOf" srcId="{CAD7569E-754A-4C9F-91A2-BE3E1979A772}" destId="{DCD94A61-5D08-45B0-A724-51462482C0B9}" srcOrd="12" destOrd="0" presId="urn:microsoft.com/office/officeart/2005/8/layout/cycle2"/>
    <dgm:cxn modelId="{5D890674-79D6-49CA-9629-8E8717F786E0}" type="presParOf" srcId="{CAD7569E-754A-4C9F-91A2-BE3E1979A772}" destId="{FA2B388D-49CA-433E-837B-F572218BA773}" srcOrd="13" destOrd="0" presId="urn:microsoft.com/office/officeart/2005/8/layout/cycle2"/>
    <dgm:cxn modelId="{975DF862-85DA-463B-BF2A-C4B55BD2BDEC}" type="presParOf" srcId="{FA2B388D-49CA-433E-837B-F572218BA773}" destId="{EB48C5A6-6F73-4AE9-8DAE-7820AA0F192F}" srcOrd="0" destOrd="0" presId="urn:microsoft.com/office/officeart/2005/8/layout/cycle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4F2665-72DE-4B7F-BBF5-1C6A82BED71E}">
      <dsp:nvSpPr>
        <dsp:cNvPr id="0" name=""/>
        <dsp:cNvSpPr/>
      </dsp:nvSpPr>
      <dsp:spPr>
        <a:xfrm rot="5400000">
          <a:off x="-169068" y="169670"/>
          <a:ext cx="1127124" cy="788987"/>
        </a:xfrm>
        <a:prstGeom prst="chevron">
          <a:avLst/>
        </a:prstGeom>
        <a:solidFill>
          <a:schemeClr val="accent4">
            <a:hueOff val="0"/>
            <a:satOff val="0"/>
            <a:lumOff val="0"/>
            <a:alphaOff val="0"/>
          </a:schemeClr>
        </a:solidFill>
        <a:ln w="285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lang="fr-FR" sz="2300" kern="1200" dirty="0"/>
        </a:p>
      </dsp:txBody>
      <dsp:txXfrm rot="-5400000">
        <a:off x="1" y="395096"/>
        <a:ext cx="788987" cy="338137"/>
      </dsp:txXfrm>
    </dsp:sp>
    <dsp:sp modelId="{804E888B-6791-4395-AB54-7F32819C8BE9}">
      <dsp:nvSpPr>
        <dsp:cNvPr id="0" name=""/>
        <dsp:cNvSpPr/>
      </dsp:nvSpPr>
      <dsp:spPr>
        <a:xfrm rot="5400000">
          <a:off x="3268538" y="-2478949"/>
          <a:ext cx="732631" cy="5691732"/>
        </a:xfrm>
        <a:prstGeom prst="round2SameRect">
          <a:avLst/>
        </a:prstGeom>
        <a:solidFill>
          <a:schemeClr val="lt1">
            <a:alpha val="90000"/>
            <a:hueOff val="0"/>
            <a:satOff val="0"/>
            <a:lumOff val="0"/>
            <a:alphaOff val="0"/>
          </a:schemeClr>
        </a:solidFill>
        <a:ln w="285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r" defTabSz="1022350" rtl="1">
            <a:lnSpc>
              <a:spcPct val="90000"/>
            </a:lnSpc>
            <a:spcBef>
              <a:spcPct val="0"/>
            </a:spcBef>
            <a:spcAft>
              <a:spcPct val="15000"/>
            </a:spcAft>
            <a:buChar char="••"/>
          </a:pPr>
          <a:r>
            <a:rPr lang="ar-MA" sz="2300" b="1" kern="1200" smtClean="0"/>
            <a:t>في كل ليلة عتقاء من النار</a:t>
          </a:r>
          <a:endParaRPr lang="fr-FR" sz="2300" kern="1200"/>
        </a:p>
      </dsp:txBody>
      <dsp:txXfrm rot="-5400000">
        <a:off x="788988" y="36365"/>
        <a:ext cx="5655968" cy="661103"/>
      </dsp:txXfrm>
    </dsp:sp>
    <dsp:sp modelId="{46724A1C-6E3E-42A2-9E87-91AF8250B264}">
      <dsp:nvSpPr>
        <dsp:cNvPr id="0" name=""/>
        <dsp:cNvSpPr/>
      </dsp:nvSpPr>
      <dsp:spPr>
        <a:xfrm rot="5400000">
          <a:off x="-169068" y="1148227"/>
          <a:ext cx="1127124" cy="788987"/>
        </a:xfrm>
        <a:prstGeom prst="chevron">
          <a:avLst/>
        </a:prstGeom>
        <a:solidFill>
          <a:schemeClr val="accent4">
            <a:hueOff val="-2757287"/>
            <a:satOff val="15482"/>
            <a:lumOff val="-719"/>
            <a:alphaOff val="0"/>
          </a:schemeClr>
        </a:solidFill>
        <a:ln w="28575" cap="flat" cmpd="sng" algn="ctr">
          <a:solidFill>
            <a:schemeClr val="accent4">
              <a:hueOff val="-2757287"/>
              <a:satOff val="15482"/>
              <a:lumOff val="-71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lang="fr-FR" sz="2300" kern="1200"/>
        </a:p>
      </dsp:txBody>
      <dsp:txXfrm rot="-5400000">
        <a:off x="1" y="1373653"/>
        <a:ext cx="788987" cy="338137"/>
      </dsp:txXfrm>
    </dsp:sp>
    <dsp:sp modelId="{575DF6DA-3225-44A4-B71B-5809B40DF0BF}">
      <dsp:nvSpPr>
        <dsp:cNvPr id="0" name=""/>
        <dsp:cNvSpPr/>
      </dsp:nvSpPr>
      <dsp:spPr>
        <a:xfrm rot="5400000">
          <a:off x="3268538" y="-1500391"/>
          <a:ext cx="732631" cy="5691732"/>
        </a:xfrm>
        <a:prstGeom prst="round2SameRect">
          <a:avLst/>
        </a:prstGeom>
        <a:solidFill>
          <a:schemeClr val="lt1">
            <a:alpha val="90000"/>
            <a:hueOff val="0"/>
            <a:satOff val="0"/>
            <a:lumOff val="0"/>
            <a:alphaOff val="0"/>
          </a:schemeClr>
        </a:solidFill>
        <a:ln w="28575" cap="flat" cmpd="sng" algn="ctr">
          <a:solidFill>
            <a:schemeClr val="accent4">
              <a:hueOff val="-2757287"/>
              <a:satOff val="15482"/>
              <a:lumOff val="-7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r" defTabSz="1022350" rtl="1">
            <a:lnSpc>
              <a:spcPct val="90000"/>
            </a:lnSpc>
            <a:spcBef>
              <a:spcPct val="0"/>
            </a:spcBef>
            <a:spcAft>
              <a:spcPct val="15000"/>
            </a:spcAft>
            <a:buChar char="••"/>
          </a:pPr>
          <a:r>
            <a:rPr lang="ar-MA" sz="2300" b="1" kern="1200" dirty="0" smtClean="0"/>
            <a:t>تفتح فيه أبواب الجنة وتغلق أبواب النار</a:t>
          </a:r>
          <a:r>
            <a:rPr lang="fr-FR" sz="2300" b="1" kern="1200" dirty="0" smtClean="0"/>
            <a:t> </a:t>
          </a:r>
          <a:r>
            <a:rPr lang="ar-MA" sz="2300" b="1" kern="1200" dirty="0" smtClean="0"/>
            <a:t>وتقيد </a:t>
          </a:r>
          <a:r>
            <a:rPr lang="ar-MA" sz="2300" b="1" kern="1200" smtClean="0"/>
            <a:t>الشياطين </a:t>
          </a:r>
          <a:endParaRPr lang="fr-FR" sz="2300" kern="1200" dirty="0"/>
        </a:p>
      </dsp:txBody>
      <dsp:txXfrm rot="-5400000">
        <a:off x="788988" y="1014923"/>
        <a:ext cx="5655968" cy="661103"/>
      </dsp:txXfrm>
    </dsp:sp>
    <dsp:sp modelId="{BDEC4AE3-E22F-434E-9391-4788A8A86DF0}">
      <dsp:nvSpPr>
        <dsp:cNvPr id="0" name=""/>
        <dsp:cNvSpPr/>
      </dsp:nvSpPr>
      <dsp:spPr>
        <a:xfrm rot="5400000">
          <a:off x="-169068" y="2126784"/>
          <a:ext cx="1127124" cy="788987"/>
        </a:xfrm>
        <a:prstGeom prst="chevron">
          <a:avLst/>
        </a:prstGeom>
        <a:solidFill>
          <a:schemeClr val="accent4">
            <a:hueOff val="-5514574"/>
            <a:satOff val="30963"/>
            <a:lumOff val="-1437"/>
            <a:alphaOff val="0"/>
          </a:schemeClr>
        </a:solidFill>
        <a:ln w="28575" cap="flat" cmpd="sng" algn="ctr">
          <a:solidFill>
            <a:schemeClr val="accent4">
              <a:hueOff val="-5514574"/>
              <a:satOff val="30963"/>
              <a:lumOff val="-143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lang="fr-FR" sz="2300" kern="1200" dirty="0"/>
        </a:p>
      </dsp:txBody>
      <dsp:txXfrm rot="-5400000">
        <a:off x="1" y="2352210"/>
        <a:ext cx="788987" cy="338137"/>
      </dsp:txXfrm>
    </dsp:sp>
    <dsp:sp modelId="{50C18B3E-2017-4524-A3B9-12AA6EF651BB}">
      <dsp:nvSpPr>
        <dsp:cNvPr id="0" name=""/>
        <dsp:cNvSpPr/>
      </dsp:nvSpPr>
      <dsp:spPr>
        <a:xfrm rot="5400000">
          <a:off x="3268538" y="-521834"/>
          <a:ext cx="732631" cy="5691732"/>
        </a:xfrm>
        <a:prstGeom prst="round2SameRect">
          <a:avLst/>
        </a:prstGeom>
        <a:solidFill>
          <a:schemeClr val="lt1">
            <a:alpha val="90000"/>
            <a:hueOff val="0"/>
            <a:satOff val="0"/>
            <a:lumOff val="0"/>
            <a:alphaOff val="0"/>
          </a:schemeClr>
        </a:solidFill>
        <a:ln w="28575" cap="flat" cmpd="sng" algn="ctr">
          <a:solidFill>
            <a:schemeClr val="accent4">
              <a:hueOff val="-5514574"/>
              <a:satOff val="30963"/>
              <a:lumOff val="-14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r" defTabSz="1022350" rtl="1">
            <a:lnSpc>
              <a:spcPct val="90000"/>
            </a:lnSpc>
            <a:spcBef>
              <a:spcPct val="0"/>
            </a:spcBef>
            <a:spcAft>
              <a:spcPct val="15000"/>
            </a:spcAft>
            <a:buChar char="••"/>
          </a:pPr>
          <a:r>
            <a:rPr lang="ar-MA" sz="2300" b="1" kern="1200" dirty="0" smtClean="0">
              <a:solidFill>
                <a:schemeClr val="tx1"/>
              </a:solidFill>
            </a:rPr>
            <a:t>تغفر فيه الذنوب</a:t>
          </a:r>
          <a:r>
            <a:rPr lang="fr-FR" sz="2300" b="1" kern="1200" dirty="0" smtClean="0">
              <a:solidFill>
                <a:schemeClr val="tx1"/>
              </a:solidFill>
            </a:rPr>
            <a:t>  </a:t>
          </a:r>
          <a:r>
            <a:rPr lang="ar-MA" sz="2300" b="1" kern="1200" dirty="0" smtClean="0">
              <a:solidFill>
                <a:schemeClr val="tx1"/>
              </a:solidFill>
            </a:rPr>
            <a:t>وترفع فيه الدرجات</a:t>
          </a:r>
          <a:r>
            <a:rPr lang="fr-FR" sz="2300" b="1" kern="1200" dirty="0" smtClean="0">
              <a:solidFill>
                <a:schemeClr val="tx1"/>
              </a:solidFill>
            </a:rPr>
            <a:t> </a:t>
          </a:r>
          <a:endParaRPr lang="fr-FR" sz="2300" kern="1200" dirty="0"/>
        </a:p>
      </dsp:txBody>
      <dsp:txXfrm rot="-5400000">
        <a:off x="788988" y="1993480"/>
        <a:ext cx="5655968" cy="661103"/>
      </dsp:txXfrm>
    </dsp:sp>
    <dsp:sp modelId="{5EB6711F-8614-473A-A60B-7B8C1278DE50}">
      <dsp:nvSpPr>
        <dsp:cNvPr id="0" name=""/>
        <dsp:cNvSpPr/>
      </dsp:nvSpPr>
      <dsp:spPr>
        <a:xfrm rot="5400000">
          <a:off x="-169068" y="3105342"/>
          <a:ext cx="1127124" cy="788987"/>
        </a:xfrm>
        <a:prstGeom prst="chevron">
          <a:avLst/>
        </a:prstGeom>
        <a:solidFill>
          <a:schemeClr val="accent4">
            <a:hueOff val="-8271860"/>
            <a:satOff val="46445"/>
            <a:lumOff val="-2156"/>
            <a:alphaOff val="0"/>
          </a:schemeClr>
        </a:solidFill>
        <a:ln w="28575" cap="flat" cmpd="sng" algn="ctr">
          <a:solidFill>
            <a:schemeClr val="accent4">
              <a:hueOff val="-8271860"/>
              <a:satOff val="46445"/>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lang="fr-FR" sz="2300" b="1" kern="1200" dirty="0" smtClean="0"/>
        </a:p>
      </dsp:txBody>
      <dsp:txXfrm rot="-5400000">
        <a:off x="1" y="3330768"/>
        <a:ext cx="788987" cy="338137"/>
      </dsp:txXfrm>
    </dsp:sp>
    <dsp:sp modelId="{1BA21D5F-B69A-4A4B-B8D6-B712F359A259}">
      <dsp:nvSpPr>
        <dsp:cNvPr id="0" name=""/>
        <dsp:cNvSpPr/>
      </dsp:nvSpPr>
      <dsp:spPr>
        <a:xfrm rot="5400000">
          <a:off x="3268538" y="456723"/>
          <a:ext cx="732631" cy="5691732"/>
        </a:xfrm>
        <a:prstGeom prst="round2SameRect">
          <a:avLst/>
        </a:prstGeom>
        <a:solidFill>
          <a:schemeClr val="lt1">
            <a:alpha val="90000"/>
            <a:hueOff val="0"/>
            <a:satOff val="0"/>
            <a:lumOff val="0"/>
            <a:alphaOff val="0"/>
          </a:schemeClr>
        </a:solidFill>
        <a:ln w="28575" cap="flat" cmpd="sng" algn="ctr">
          <a:solidFill>
            <a:schemeClr val="accent4">
              <a:hueOff val="-8271860"/>
              <a:satOff val="46445"/>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r" defTabSz="1022350" rtl="1">
            <a:lnSpc>
              <a:spcPct val="90000"/>
            </a:lnSpc>
            <a:spcBef>
              <a:spcPct val="0"/>
            </a:spcBef>
            <a:spcAft>
              <a:spcPct val="15000"/>
            </a:spcAft>
            <a:buChar char="••"/>
          </a:pPr>
          <a:r>
            <a:rPr lang="ar-MA" sz="2300" b="1" kern="1200" smtClean="0"/>
            <a:t>فيه ليلة القدر وهى خير من 1000 شهر</a:t>
          </a:r>
          <a:endParaRPr lang="fr-FR" sz="2300" kern="1200"/>
        </a:p>
      </dsp:txBody>
      <dsp:txXfrm rot="-5400000">
        <a:off x="788988" y="2972037"/>
        <a:ext cx="5655968" cy="6611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81D180-A4A4-4275-83A0-9C658B398317}">
      <dsp:nvSpPr>
        <dsp:cNvPr id="0" name=""/>
        <dsp:cNvSpPr/>
      </dsp:nvSpPr>
      <dsp:spPr>
        <a:xfrm>
          <a:off x="3556745" y="1786"/>
          <a:ext cx="1517095" cy="1517095"/>
        </a:xfrm>
        <a:prstGeom prst="ellipse">
          <a:avLst/>
        </a:prstGeom>
        <a:solidFill>
          <a:schemeClr val="accent2">
            <a:hueOff val="0"/>
            <a:satOff val="0"/>
            <a:lumOff val="0"/>
            <a:alphaOff val="0"/>
          </a:schemeClr>
        </a:solidFill>
        <a:ln>
          <a:noFill/>
        </a:ln>
        <a:effectLst>
          <a:outerShdw blurRad="39999" dist="23000" algn="bl"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fr-FR" sz="1800" b="1" kern="1200" dirty="0"/>
        </a:p>
      </dsp:txBody>
      <dsp:txXfrm>
        <a:off x="3778918" y="223959"/>
        <a:ext cx="1072749" cy="1072749"/>
      </dsp:txXfrm>
    </dsp:sp>
    <dsp:sp modelId="{3C51E34B-DF22-4B32-A77F-2E78EAAEA8C9}">
      <dsp:nvSpPr>
        <dsp:cNvPr id="0" name=""/>
        <dsp:cNvSpPr/>
      </dsp:nvSpPr>
      <dsp:spPr>
        <a:xfrm rot="1542857">
          <a:off x="5130021" y="994112"/>
          <a:ext cx="404658" cy="512019"/>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b="1" kern="1200">
            <a:solidFill>
              <a:schemeClr val="tx2">
                <a:lumMod val="60000"/>
                <a:lumOff val="40000"/>
              </a:schemeClr>
            </a:solidFill>
          </a:endParaRPr>
        </a:p>
      </dsp:txBody>
      <dsp:txXfrm>
        <a:off x="5136032" y="1070180"/>
        <a:ext cx="283261" cy="307211"/>
      </dsp:txXfrm>
    </dsp:sp>
    <dsp:sp modelId="{90F10A7C-A13F-4BD5-B7E5-097296674625}">
      <dsp:nvSpPr>
        <dsp:cNvPr id="0" name=""/>
        <dsp:cNvSpPr/>
      </dsp:nvSpPr>
      <dsp:spPr>
        <a:xfrm>
          <a:off x="5611497" y="991302"/>
          <a:ext cx="1517095" cy="1517095"/>
        </a:xfrm>
        <a:prstGeom prst="ellipse">
          <a:avLst/>
        </a:prstGeom>
        <a:solidFill>
          <a:schemeClr val="accent3">
            <a:hueOff val="0"/>
            <a:satOff val="0"/>
            <a:lumOff val="0"/>
            <a:alphaOff val="0"/>
          </a:schemeClr>
        </a:solidFill>
        <a:ln>
          <a:noFill/>
        </a:ln>
        <a:effectLst>
          <a:outerShdw blurRad="39999" dist="23000" algn="bl"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ar-MA" sz="2800" kern="1200" dirty="0" smtClean="0"/>
            <a:t>الصلاة</a:t>
          </a:r>
          <a:endParaRPr lang="fr-FR" sz="2800" b="1" kern="1200" dirty="0" smtClean="0"/>
        </a:p>
        <a:p>
          <a:pPr lvl="0" algn="ctr" defTabSz="1244600">
            <a:lnSpc>
              <a:spcPct val="90000"/>
            </a:lnSpc>
            <a:spcBef>
              <a:spcPct val="0"/>
            </a:spcBef>
            <a:spcAft>
              <a:spcPct val="35000"/>
            </a:spcAft>
          </a:pPr>
          <a:r>
            <a:rPr lang="ar-MA" sz="2800" b="1" kern="1200" dirty="0" smtClean="0"/>
            <a:t>والقيام</a:t>
          </a:r>
          <a:endParaRPr lang="fr-FR" sz="1800" b="1" kern="1200" dirty="0"/>
        </a:p>
      </dsp:txBody>
      <dsp:txXfrm>
        <a:off x="5833670" y="1213475"/>
        <a:ext cx="1072749" cy="1072749"/>
      </dsp:txXfrm>
    </dsp:sp>
    <dsp:sp modelId="{18BCF3FC-AFA6-4F66-8088-889ABD5FAEBD}">
      <dsp:nvSpPr>
        <dsp:cNvPr id="0" name=""/>
        <dsp:cNvSpPr/>
      </dsp:nvSpPr>
      <dsp:spPr>
        <a:xfrm rot="4628571">
          <a:off x="6418907" y="2594386"/>
          <a:ext cx="404658" cy="512019"/>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b="1" kern="1200">
            <a:solidFill>
              <a:schemeClr val="tx2">
                <a:lumMod val="60000"/>
                <a:lumOff val="40000"/>
              </a:schemeClr>
            </a:solidFill>
          </a:endParaRPr>
        </a:p>
      </dsp:txBody>
      <dsp:txXfrm>
        <a:off x="6466099" y="2637613"/>
        <a:ext cx="283261" cy="307211"/>
      </dsp:txXfrm>
    </dsp:sp>
    <dsp:sp modelId="{6F4B4401-4EEF-40A3-B1BB-5CD3CD53534E}">
      <dsp:nvSpPr>
        <dsp:cNvPr id="0" name=""/>
        <dsp:cNvSpPr/>
      </dsp:nvSpPr>
      <dsp:spPr>
        <a:xfrm>
          <a:off x="6118978" y="3214725"/>
          <a:ext cx="1517095" cy="1517095"/>
        </a:xfrm>
        <a:prstGeom prst="ellipse">
          <a:avLst/>
        </a:prstGeom>
        <a:solidFill>
          <a:schemeClr val="accent4">
            <a:hueOff val="0"/>
            <a:satOff val="0"/>
            <a:lumOff val="0"/>
            <a:alphaOff val="0"/>
          </a:schemeClr>
        </a:solidFill>
        <a:ln>
          <a:noFill/>
        </a:ln>
        <a:effectLst>
          <a:outerShdw blurRad="39999" dist="23000" algn="bl"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ar-MA" sz="2800" b="1" kern="1200" dirty="0" smtClean="0"/>
            <a:t>تلاوة القرآن</a:t>
          </a:r>
          <a:endParaRPr lang="fr-FR" sz="2800" b="1" kern="1200" dirty="0"/>
        </a:p>
      </dsp:txBody>
      <dsp:txXfrm>
        <a:off x="6341151" y="3436898"/>
        <a:ext cx="1072749" cy="1072749"/>
      </dsp:txXfrm>
    </dsp:sp>
    <dsp:sp modelId="{A2FC5016-00D3-4B11-9994-6F6D60CCBA79}">
      <dsp:nvSpPr>
        <dsp:cNvPr id="0" name=""/>
        <dsp:cNvSpPr/>
      </dsp:nvSpPr>
      <dsp:spPr>
        <a:xfrm rot="7714286">
          <a:off x="5971371" y="4599832"/>
          <a:ext cx="404658" cy="512019"/>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b="1" kern="1200">
            <a:solidFill>
              <a:schemeClr val="tx2">
                <a:lumMod val="60000"/>
                <a:lumOff val="40000"/>
              </a:schemeClr>
            </a:solidFill>
          </a:endParaRPr>
        </a:p>
      </dsp:txBody>
      <dsp:txXfrm rot="10800000">
        <a:off x="6069914" y="4654780"/>
        <a:ext cx="283261" cy="307211"/>
      </dsp:txXfrm>
    </dsp:sp>
    <dsp:sp modelId="{6ED03E6E-3F01-4E29-8BC0-4B152CE9D23D}">
      <dsp:nvSpPr>
        <dsp:cNvPr id="0" name=""/>
        <dsp:cNvSpPr/>
      </dsp:nvSpPr>
      <dsp:spPr>
        <a:xfrm>
          <a:off x="4697046" y="4997771"/>
          <a:ext cx="1517095" cy="1517095"/>
        </a:xfrm>
        <a:prstGeom prst="ellipse">
          <a:avLst/>
        </a:prstGeom>
        <a:solidFill>
          <a:schemeClr val="accent5">
            <a:hueOff val="0"/>
            <a:satOff val="0"/>
            <a:lumOff val="0"/>
            <a:alphaOff val="0"/>
          </a:schemeClr>
        </a:solidFill>
        <a:ln>
          <a:noFill/>
        </a:ln>
        <a:effectLst>
          <a:outerShdw blurRad="39999" dist="23000" algn="bl"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ar-MA" sz="3200" b="1" kern="1200" dirty="0" smtClean="0"/>
            <a:t>الدعاء</a:t>
          </a:r>
          <a:endParaRPr lang="fr-FR" sz="1800" b="1" kern="1200" dirty="0"/>
        </a:p>
      </dsp:txBody>
      <dsp:txXfrm>
        <a:off x="4919219" y="5219944"/>
        <a:ext cx="1072749" cy="1072749"/>
      </dsp:txXfrm>
    </dsp:sp>
    <dsp:sp modelId="{DD74586E-E2F7-4FCB-9CDA-9E7F39E0E4C3}">
      <dsp:nvSpPr>
        <dsp:cNvPr id="0" name=""/>
        <dsp:cNvSpPr/>
      </dsp:nvSpPr>
      <dsp:spPr>
        <a:xfrm rot="10800000">
          <a:off x="4124416" y="5500309"/>
          <a:ext cx="404658" cy="512019"/>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b="1" kern="1200">
            <a:solidFill>
              <a:schemeClr val="tx2">
                <a:lumMod val="60000"/>
                <a:lumOff val="40000"/>
              </a:schemeClr>
            </a:solidFill>
          </a:endParaRPr>
        </a:p>
      </dsp:txBody>
      <dsp:txXfrm rot="10800000">
        <a:off x="4245813" y="5602713"/>
        <a:ext cx="283261" cy="307211"/>
      </dsp:txXfrm>
    </dsp:sp>
    <dsp:sp modelId="{6968BAC3-4A40-496C-AE47-60BDBDFDC4B5}">
      <dsp:nvSpPr>
        <dsp:cNvPr id="0" name=""/>
        <dsp:cNvSpPr/>
      </dsp:nvSpPr>
      <dsp:spPr>
        <a:xfrm>
          <a:off x="2416444" y="4997771"/>
          <a:ext cx="1517095" cy="1517095"/>
        </a:xfrm>
        <a:prstGeom prst="ellipse">
          <a:avLst/>
        </a:prstGeom>
        <a:solidFill>
          <a:schemeClr val="accent6">
            <a:hueOff val="0"/>
            <a:satOff val="0"/>
            <a:lumOff val="0"/>
            <a:alphaOff val="0"/>
          </a:schemeClr>
        </a:solidFill>
        <a:ln>
          <a:noFill/>
        </a:ln>
        <a:effectLst>
          <a:outerShdw blurRad="39999" dist="23000" algn="bl"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ar-MA" sz="2400" b="1" kern="1200" dirty="0" smtClean="0"/>
            <a:t>الجود والكرم</a:t>
          </a:r>
          <a:endParaRPr lang="fr-FR" sz="2400" b="1" kern="1200" dirty="0"/>
        </a:p>
      </dsp:txBody>
      <dsp:txXfrm>
        <a:off x="2638617" y="5219944"/>
        <a:ext cx="1072749" cy="1072749"/>
      </dsp:txXfrm>
    </dsp:sp>
    <dsp:sp modelId="{380FFDC1-272B-4354-8F21-BDD0B44E45DD}">
      <dsp:nvSpPr>
        <dsp:cNvPr id="0" name=""/>
        <dsp:cNvSpPr/>
      </dsp:nvSpPr>
      <dsp:spPr>
        <a:xfrm rot="13885714">
          <a:off x="2268836" y="4617740"/>
          <a:ext cx="404658" cy="512019"/>
        </a:xfrm>
        <a:prstGeom prst="rightArrow">
          <a:avLst>
            <a:gd name="adj1" fmla="val 60000"/>
            <a:gd name="adj2" fmla="val 5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b="1" kern="1200">
            <a:solidFill>
              <a:schemeClr val="tx2">
                <a:lumMod val="60000"/>
                <a:lumOff val="40000"/>
              </a:schemeClr>
            </a:solidFill>
          </a:endParaRPr>
        </a:p>
      </dsp:txBody>
      <dsp:txXfrm rot="10800000">
        <a:off x="2367379" y="4767600"/>
        <a:ext cx="283261" cy="307211"/>
      </dsp:txXfrm>
    </dsp:sp>
    <dsp:sp modelId="{52B04DFA-881B-455A-8F1E-D97B5DDD25FE}">
      <dsp:nvSpPr>
        <dsp:cNvPr id="0" name=""/>
        <dsp:cNvSpPr/>
      </dsp:nvSpPr>
      <dsp:spPr>
        <a:xfrm>
          <a:off x="994512" y="3214725"/>
          <a:ext cx="1517095" cy="1517095"/>
        </a:xfrm>
        <a:prstGeom prst="ellipse">
          <a:avLst/>
        </a:prstGeom>
        <a:solidFill>
          <a:schemeClr val="accent2">
            <a:hueOff val="0"/>
            <a:satOff val="0"/>
            <a:lumOff val="0"/>
            <a:alphaOff val="0"/>
          </a:schemeClr>
        </a:solidFill>
        <a:ln>
          <a:noFill/>
        </a:ln>
        <a:effectLst>
          <a:outerShdw blurRad="39999" dist="23000" algn="bl"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ar-MA" sz="3300" b="1" kern="1200" smtClean="0"/>
            <a:t>الصدقة </a:t>
          </a:r>
          <a:endParaRPr lang="fr-FR" sz="3300" kern="1200"/>
        </a:p>
      </dsp:txBody>
      <dsp:txXfrm>
        <a:off x="1216685" y="3436898"/>
        <a:ext cx="1072749" cy="1072749"/>
      </dsp:txXfrm>
    </dsp:sp>
    <dsp:sp modelId="{A55EAB93-5229-4964-BF38-A35DBBCD6557}">
      <dsp:nvSpPr>
        <dsp:cNvPr id="0" name=""/>
        <dsp:cNvSpPr/>
      </dsp:nvSpPr>
      <dsp:spPr>
        <a:xfrm rot="16971429">
          <a:off x="1801922" y="2616716"/>
          <a:ext cx="404658" cy="512019"/>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fr-FR" sz="2300" kern="1200"/>
        </a:p>
      </dsp:txBody>
      <dsp:txXfrm>
        <a:off x="1849114" y="2778297"/>
        <a:ext cx="283261" cy="307211"/>
      </dsp:txXfrm>
    </dsp:sp>
    <dsp:sp modelId="{DCD94A61-5D08-45B0-A724-51462482C0B9}">
      <dsp:nvSpPr>
        <dsp:cNvPr id="0" name=""/>
        <dsp:cNvSpPr/>
      </dsp:nvSpPr>
      <dsp:spPr>
        <a:xfrm>
          <a:off x="1501993" y="991302"/>
          <a:ext cx="1517095" cy="1517095"/>
        </a:xfrm>
        <a:prstGeom prst="ellipse">
          <a:avLst/>
        </a:prstGeom>
        <a:solidFill>
          <a:schemeClr val="accent3">
            <a:hueOff val="0"/>
            <a:satOff val="0"/>
            <a:lumOff val="0"/>
            <a:alphaOff val="0"/>
          </a:schemeClr>
        </a:solidFill>
        <a:ln>
          <a:noFill/>
        </a:ln>
        <a:effectLst>
          <a:outerShdw blurRad="39999" dist="23000" algn="bl"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rtl="0">
            <a:lnSpc>
              <a:spcPct val="90000"/>
            </a:lnSpc>
            <a:spcBef>
              <a:spcPct val="0"/>
            </a:spcBef>
            <a:spcAft>
              <a:spcPct val="35000"/>
            </a:spcAft>
          </a:pPr>
          <a:r>
            <a:rPr lang="ar-MA" sz="3300" b="1" kern="1200" smtClean="0"/>
            <a:t>زكاة الفطر</a:t>
          </a:r>
          <a:endParaRPr lang="fr-FR" sz="3300" b="1" kern="1200" dirty="0" smtClean="0"/>
        </a:p>
      </dsp:txBody>
      <dsp:txXfrm>
        <a:off x="1724166" y="1213475"/>
        <a:ext cx="1072749" cy="1072749"/>
      </dsp:txXfrm>
    </dsp:sp>
    <dsp:sp modelId="{FA2B388D-49CA-433E-837B-F572218BA773}">
      <dsp:nvSpPr>
        <dsp:cNvPr id="0" name=""/>
        <dsp:cNvSpPr/>
      </dsp:nvSpPr>
      <dsp:spPr>
        <a:xfrm rot="20057143">
          <a:off x="3075269" y="1004051"/>
          <a:ext cx="404658" cy="512019"/>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fr-FR" sz="2300" kern="1200"/>
        </a:p>
      </dsp:txBody>
      <dsp:txXfrm>
        <a:off x="3081280" y="1132791"/>
        <a:ext cx="283261" cy="30721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BAE466-5785-4731-821C-80F9DA245A50}" type="datetimeFigureOut">
              <a:rPr lang="fr-FR" smtClean="0"/>
              <a:t>21/04/2020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303E28-8583-4510-A5F2-63E4680C5D02}" type="slidenum">
              <a:rPr lang="fr-FR" smtClean="0"/>
              <a:t>‹N°›</a:t>
            </a:fld>
            <a:endParaRPr lang="fr-FR"/>
          </a:p>
        </p:txBody>
      </p:sp>
    </p:spTree>
    <p:extLst>
      <p:ext uri="{BB962C8B-B14F-4D97-AF65-F5344CB8AC3E}">
        <p14:creationId xmlns:p14="http://schemas.microsoft.com/office/powerpoint/2010/main" val="3167604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lvl="6" indent="0" algn="r" rtl="1">
              <a:buNone/>
            </a:pPr>
            <a:r>
              <a:rPr lang="ar-MA" sz="2400" dirty="0" smtClean="0"/>
              <a:t>وضمن حديثنا عن أخلاق الإسلام العظيمة نودّ أن نقف عند هذا الشهر المبارك</a:t>
            </a:r>
            <a:endParaRPr lang="fr-FR" sz="2400" dirty="0" smtClean="0"/>
          </a:p>
          <a:p>
            <a:pPr marL="0" lvl="4" indent="-914400" algn="r" rtl="1">
              <a:buNone/>
            </a:pPr>
            <a:r>
              <a:rPr lang="ar-MA" sz="2800" dirty="0" smtClean="0"/>
              <a:t>شهر رمضان المبارك، هو أفضل شهور العام، هو الشهر الذي أنزل الله فيه القرآن الكريم، وقد فرض الله فيه الصيام، ومنح للشهر مكارم وفضائل ليست لمثله، وللصيام ايضاً الكثير من الفوائد</a:t>
            </a:r>
            <a:endParaRPr lang="fr-FR" sz="2800" dirty="0" smtClean="0"/>
          </a:p>
          <a:p>
            <a:pPr algn="r"/>
            <a:endParaRPr lang="fr-FR" dirty="0"/>
          </a:p>
        </p:txBody>
      </p:sp>
      <p:sp>
        <p:nvSpPr>
          <p:cNvPr id="4" name="Espace réservé du numéro de diapositive 3"/>
          <p:cNvSpPr>
            <a:spLocks noGrp="1"/>
          </p:cNvSpPr>
          <p:nvPr>
            <p:ph type="sldNum" sz="quarter" idx="10"/>
          </p:nvPr>
        </p:nvSpPr>
        <p:spPr/>
        <p:txBody>
          <a:bodyPr/>
          <a:lstStyle/>
          <a:p>
            <a:fld id="{3F303E28-8583-4510-A5F2-63E4680C5D02}" type="slidenum">
              <a:rPr lang="fr-FR" smtClean="0"/>
              <a:t>2</a:t>
            </a:fld>
            <a:endParaRPr lang="fr-FR"/>
          </a:p>
        </p:txBody>
      </p:sp>
    </p:spTree>
    <p:extLst>
      <p:ext uri="{BB962C8B-B14F-4D97-AF65-F5344CB8AC3E}">
        <p14:creationId xmlns:p14="http://schemas.microsoft.com/office/powerpoint/2010/main" val="95674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ar-MA" dirty="0" smtClean="0">
                <a:effectLst/>
              </a:rPr>
              <a:t>ومعنى تصفيد الله للشياطين: رَبطها وتقييدها بالأصفاد؛ لأنّها مصدر للذنوب والمعاصي، وما يُرى من ارتكاب بعض الناس للذنوب في شهر رمضان؛ فذلك أنّ الله -سبحانه وتعالى- يُصفّد مَرَدة الشياطين فقط، كما أنّ للمعاصي مصادر أُخرى، كالنفس، والهوى، والمعاصي تقلّ في رمضان عن غيره من أيّام السنة</a:t>
            </a:r>
            <a:endParaRPr lang="fr-FR" dirty="0"/>
          </a:p>
        </p:txBody>
      </p:sp>
      <p:sp>
        <p:nvSpPr>
          <p:cNvPr id="4" name="Espace réservé du numéro de diapositive 3"/>
          <p:cNvSpPr>
            <a:spLocks noGrp="1"/>
          </p:cNvSpPr>
          <p:nvPr>
            <p:ph type="sldNum" sz="quarter" idx="10"/>
          </p:nvPr>
        </p:nvSpPr>
        <p:spPr/>
        <p:txBody>
          <a:bodyPr/>
          <a:lstStyle/>
          <a:p>
            <a:fld id="{3F303E28-8583-4510-A5F2-63E4680C5D02}" type="slidenum">
              <a:rPr lang="fr-FR" smtClean="0"/>
              <a:t>7</a:t>
            </a:fld>
            <a:endParaRPr lang="fr-FR"/>
          </a:p>
        </p:txBody>
      </p:sp>
    </p:spTree>
    <p:extLst>
      <p:ext uri="{BB962C8B-B14F-4D97-AF65-F5344CB8AC3E}">
        <p14:creationId xmlns:p14="http://schemas.microsoft.com/office/powerpoint/2010/main" val="2386040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F303E28-8583-4510-A5F2-63E4680C5D02}" type="slidenum">
              <a:rPr lang="fr-FR" smtClean="0"/>
              <a:t>10</a:t>
            </a:fld>
            <a:endParaRPr lang="fr-FR"/>
          </a:p>
        </p:txBody>
      </p:sp>
    </p:spTree>
    <p:extLst>
      <p:ext uri="{BB962C8B-B14F-4D97-AF65-F5344CB8AC3E}">
        <p14:creationId xmlns:p14="http://schemas.microsoft.com/office/powerpoint/2010/main" val="2914530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3F303E28-8583-4510-A5F2-63E4680C5D02}" type="slidenum">
              <a:rPr lang="fr-FR" smtClean="0"/>
              <a:t>17</a:t>
            </a:fld>
            <a:endParaRPr lang="fr-FR"/>
          </a:p>
        </p:txBody>
      </p:sp>
    </p:spTree>
    <p:extLst>
      <p:ext uri="{BB962C8B-B14F-4D97-AF65-F5344CB8AC3E}">
        <p14:creationId xmlns:p14="http://schemas.microsoft.com/office/powerpoint/2010/main" val="632051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fr-FR" smtClean="0"/>
              <a:t>Modifiez le style du titre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02548ADF-D337-4DC0-837D-8AFE9D277D46}" type="datetimeFigureOut">
              <a:rPr lang="fr-FR" smtClean="0"/>
              <a:t>21/04/2020</a:t>
            </a:fld>
            <a:endParaRPr lang="fr-FR"/>
          </a:p>
        </p:txBody>
      </p:sp>
      <p:sp>
        <p:nvSpPr>
          <p:cNvPr id="5" name="Footer Placeholder 4"/>
          <p:cNvSpPr>
            <a:spLocks noGrp="1"/>
          </p:cNvSpPr>
          <p:nvPr>
            <p:ph type="ftr" sz="quarter" idx="11"/>
          </p:nvPr>
        </p:nvSpPr>
        <p:spPr/>
        <p:txBody>
          <a:bodyPr/>
          <a:lstStyle/>
          <a:p>
            <a:endParaRPr lang="fr-FR"/>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C431EAC-6A67-4986-BF2B-F25F48E0B2EA}"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02548ADF-D337-4DC0-837D-8AFE9D277D46}" type="datetimeFigureOut">
              <a:rPr lang="fr-FR" smtClean="0"/>
              <a:t>21/04/2020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C431EAC-6A67-4986-BF2B-F25F48E0B2EA}"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02548ADF-D337-4DC0-837D-8AFE9D277D46}" type="datetimeFigureOut">
              <a:rPr lang="fr-FR" smtClean="0"/>
              <a:t>21/04/2020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C431EAC-6A67-4986-BF2B-F25F48E0B2EA}"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2548ADF-D337-4DC0-837D-8AFE9D277D46}" type="datetimeFigureOut">
              <a:rPr lang="fr-FR" smtClean="0"/>
              <a:t>21/04/2020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C431EAC-6A67-4986-BF2B-F25F48E0B2EA}"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7" name="Date Placeholder 6"/>
          <p:cNvSpPr>
            <a:spLocks noGrp="1"/>
          </p:cNvSpPr>
          <p:nvPr>
            <p:ph type="dt" sz="half" idx="10"/>
          </p:nvPr>
        </p:nvSpPr>
        <p:spPr/>
        <p:txBody>
          <a:bodyPr/>
          <a:lstStyle/>
          <a:p>
            <a:fld id="{02548ADF-D337-4DC0-837D-8AFE9D277D46}" type="datetimeFigureOut">
              <a:rPr lang="fr-FR" smtClean="0"/>
              <a:t>21/04/2020</a:t>
            </a:fld>
            <a:endParaRPr lang="fr-FR"/>
          </a:p>
        </p:txBody>
      </p:sp>
      <p:sp>
        <p:nvSpPr>
          <p:cNvPr id="8" name="Slide Number Placeholder 7"/>
          <p:cNvSpPr>
            <a:spLocks noGrp="1"/>
          </p:cNvSpPr>
          <p:nvPr>
            <p:ph type="sldNum" sz="quarter" idx="11"/>
          </p:nvPr>
        </p:nvSpPr>
        <p:spPr/>
        <p:txBody>
          <a:bodyPr/>
          <a:lstStyle/>
          <a:p>
            <a:fld id="{7C431EAC-6A67-4986-BF2B-F25F48E0B2EA}" type="slidenum">
              <a:rPr lang="fr-FR" smtClean="0"/>
              <a:t>‹N°›</a:t>
            </a:fld>
            <a:endParaRPr lang="fr-FR"/>
          </a:p>
        </p:txBody>
      </p:sp>
      <p:sp>
        <p:nvSpPr>
          <p:cNvPr id="9" name="Footer Placeholder 8"/>
          <p:cNvSpPr>
            <a:spLocks noGrp="1"/>
          </p:cNvSpPr>
          <p:nvPr>
            <p:ph type="ftr" sz="quarter" idx="12"/>
          </p:nvPr>
        </p:nvSpPr>
        <p:spPr/>
        <p:txBody>
          <a:bodyPr/>
          <a:lstStyle/>
          <a:p>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02548ADF-D337-4DC0-837D-8AFE9D277D46}" type="datetimeFigureOut">
              <a:rPr lang="fr-FR" smtClean="0"/>
              <a:t>21/04/2020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C431EAC-6A67-4986-BF2B-F25F48E0B2EA}"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fr-FR" smtClean="0"/>
              <a:t>Modifiez les styles du texte du masque</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02548ADF-D337-4DC0-837D-8AFE9D277D46}" type="datetimeFigureOut">
              <a:rPr lang="fr-FR" smtClean="0"/>
              <a:t>21/04/2020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C431EAC-6A67-4986-BF2B-F25F48E0B2EA}"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02548ADF-D337-4DC0-837D-8AFE9D277D46}" type="datetimeFigureOut">
              <a:rPr lang="fr-FR" smtClean="0"/>
              <a:t>21/04/2020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C431EAC-6A67-4986-BF2B-F25F48E0B2EA}"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548ADF-D337-4DC0-837D-8AFE9D277D46}" type="datetimeFigureOut">
              <a:rPr lang="fr-FR" smtClean="0"/>
              <a:t>21/04/2020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C431EAC-6A67-4986-BF2B-F25F48E0B2EA}"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2548ADF-D337-4DC0-837D-8AFE9D277D46}" type="datetimeFigureOut">
              <a:rPr lang="fr-FR" smtClean="0"/>
              <a:t>21/04/2020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C431EAC-6A67-4986-BF2B-F25F48E0B2EA}" type="slidenum">
              <a:rPr lang="fr-FR" smtClean="0"/>
              <a:t>‹N°›</a:t>
            </a:fld>
            <a:endParaRPr lang="fr-FR"/>
          </a:p>
        </p:txBody>
      </p:sp>
      <p:sp>
        <p:nvSpPr>
          <p:cNvPr id="8" name="Title 7"/>
          <p:cNvSpPr>
            <a:spLocks noGrp="1"/>
          </p:cNvSpPr>
          <p:nvPr>
            <p:ph type="title"/>
          </p:nvPr>
        </p:nvSpPr>
        <p:spPr/>
        <p:txBody>
          <a:bodyPr/>
          <a:lstStyle/>
          <a:p>
            <a:r>
              <a:rPr lang="fr-FR" smtClean="0"/>
              <a:t>Modifiez le style du titre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2548ADF-D337-4DC0-837D-8AFE9D277D46}" type="datetimeFigureOut">
              <a:rPr lang="fr-FR" smtClean="0"/>
              <a:t>21/04/2020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7C431EAC-6A67-4986-BF2B-F25F48E0B2EA}" type="slidenum">
              <a:rPr lang="fr-FR" smtClean="0"/>
              <a:t>‹N°›</a:t>
            </a:fld>
            <a:endParaRPr lang="fr-FR"/>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fr-FR" smtClean="0"/>
              <a:t>Modifiez le style du titre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02548ADF-D337-4DC0-837D-8AFE9D277D46}" type="datetimeFigureOut">
              <a:rPr lang="fr-FR" smtClean="0"/>
              <a:t>21/04/2020</a:t>
            </a:fld>
            <a:endParaRPr lang="fr-FR"/>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fr-FR"/>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7C431EAC-6A67-4986-BF2B-F25F48E0B2EA}" type="slidenum">
              <a:rPr lang="fr-FR" smtClean="0"/>
              <a:t>‹N°›</a:t>
            </a:fld>
            <a:endParaRPr lang="fr-FR"/>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tUrcmLJZx6w" TargetMode="External"/><Relationship Id="rId2" Type="http://schemas.openxmlformats.org/officeDocument/2006/relationships/hyperlink" Target="https://www.youtube.com/watch?v=jnJdXj3P26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7B3B9"/>
        </a:solidFill>
        <a:effectLst/>
      </p:bgPr>
    </p:bg>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lstStyle/>
          <a:p>
            <a:endParaRPr lang="fr-FR"/>
          </a:p>
        </p:txBody>
      </p:sp>
      <p:sp>
        <p:nvSpPr>
          <p:cNvPr id="4" name="Rectangle 2"/>
          <p:cNvSpPr>
            <a:spLocks noGrp="1" noChangeArrowheads="1"/>
          </p:cNvSpPr>
          <p:nvPr>
            <p:ph type="ctrTitle"/>
          </p:nvPr>
        </p:nvSpPr>
        <p:spPr>
          <a:xfrm>
            <a:off x="611560" y="692696"/>
            <a:ext cx="7776864" cy="2304256"/>
          </a:xfrm>
        </p:spPr>
        <p:txBody>
          <a:bodyPr/>
          <a:lstStyle/>
          <a:p>
            <a:pPr algn="ctr" rtl="1"/>
            <a:r>
              <a:rPr lang="ar-MA" sz="6000" b="1" dirty="0">
                <a:solidFill>
                  <a:schemeClr val="bg1"/>
                </a:solidFill>
              </a:rPr>
              <a:t>كن </a:t>
            </a:r>
            <a:r>
              <a:rPr lang="ar-MA" sz="6000" b="1" dirty="0" smtClean="0">
                <a:solidFill>
                  <a:schemeClr val="bg1"/>
                </a:solidFill>
              </a:rPr>
              <a:t>متحديا</a:t>
            </a:r>
            <a:r>
              <a:rPr lang="fr-FR" sz="6000" b="1" dirty="0" smtClean="0">
                <a:solidFill>
                  <a:schemeClr val="bg1"/>
                </a:solidFill>
              </a:rPr>
              <a:t> </a:t>
            </a:r>
            <a:r>
              <a:rPr lang="ar-MA" sz="6000" b="1" dirty="0" smtClean="0">
                <a:solidFill>
                  <a:schemeClr val="bg1"/>
                </a:solidFill>
              </a:rPr>
              <a:t>صائما </a:t>
            </a:r>
            <a:r>
              <a:rPr lang="ar-MA" sz="6000" b="1" dirty="0">
                <a:solidFill>
                  <a:schemeClr val="bg1"/>
                </a:solidFill>
              </a:rPr>
              <a:t>قائما</a:t>
            </a:r>
            <a:endParaRPr lang="en-US" sz="6000" b="1"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17214"/>
            <a:ext cx="8003232" cy="5528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1"/>
          <p:cNvSpPr txBox="1">
            <a:spLocks/>
          </p:cNvSpPr>
          <p:nvPr/>
        </p:nvSpPr>
        <p:spPr>
          <a:xfrm>
            <a:off x="457200" y="188640"/>
            <a:ext cx="7715200" cy="720080"/>
          </a:xfrm>
          <a:prstGeom prst="rect">
            <a:avLst/>
          </a:prstGeom>
        </p:spPr>
        <p:txBody>
          <a:bodyPr vert="horz" lIns="91440" tIns="45720" rIns="91440" bIns="45720" rtlCol="0" anchor="b">
            <a:no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r" rtl="1"/>
            <a:r>
              <a:rPr lang="ar-MA" sz="4400" b="1" dirty="0" smtClean="0">
                <a:solidFill>
                  <a:schemeClr val="bg1"/>
                </a:solidFill>
              </a:rPr>
              <a:t>كن </a:t>
            </a:r>
            <a:r>
              <a:rPr lang="ar-MA" sz="4400" b="1" dirty="0" smtClean="0">
                <a:solidFill>
                  <a:schemeClr val="bg1"/>
                </a:solidFill>
              </a:rPr>
              <a:t>متحديا</a:t>
            </a:r>
            <a:r>
              <a:rPr lang="fr-FR" sz="4400" b="1" dirty="0" smtClean="0">
                <a:solidFill>
                  <a:schemeClr val="bg1"/>
                </a:solidFill>
              </a:rPr>
              <a:t> </a:t>
            </a:r>
            <a:r>
              <a:rPr lang="ar-MA" sz="4400" b="1" dirty="0">
                <a:solidFill>
                  <a:schemeClr val="bg1"/>
                </a:solidFill>
              </a:rPr>
              <a:t>صائما قائما</a:t>
            </a:r>
            <a:r>
              <a:rPr lang="fr-FR" sz="4400" b="1" dirty="0">
                <a:solidFill>
                  <a:schemeClr val="bg1"/>
                </a:solidFill>
              </a:rPr>
              <a:t> </a:t>
            </a:r>
            <a:endParaRPr lang="fr-FR" sz="4400" dirty="0">
              <a:solidFill>
                <a:schemeClr val="bg1"/>
              </a:solidFill>
            </a:endParaRPr>
          </a:p>
        </p:txBody>
      </p:sp>
    </p:spTree>
    <p:extLst>
      <p:ext uri="{BB962C8B-B14F-4D97-AF65-F5344CB8AC3E}">
        <p14:creationId xmlns:p14="http://schemas.microsoft.com/office/powerpoint/2010/main" val="13180321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01" y="1877689"/>
            <a:ext cx="6624736" cy="4962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e 5"/>
          <p:cNvGrpSpPr/>
          <p:nvPr/>
        </p:nvGrpSpPr>
        <p:grpSpPr>
          <a:xfrm>
            <a:off x="3329080" y="908720"/>
            <a:ext cx="5736930" cy="839008"/>
            <a:chOff x="115446" y="4456238"/>
            <a:chExt cx="5736930" cy="839008"/>
          </a:xfrm>
        </p:grpSpPr>
        <p:sp>
          <p:nvSpPr>
            <p:cNvPr id="7" name="Rectangle 6"/>
            <p:cNvSpPr/>
            <p:nvPr/>
          </p:nvSpPr>
          <p:spPr>
            <a:xfrm>
              <a:off x="115446" y="4456238"/>
              <a:ext cx="5736930" cy="839008"/>
            </a:xfrm>
            <a:prstGeom prst="rect">
              <a:avLst/>
            </a:prstGeom>
          </p:spPr>
          <p:style>
            <a:lnRef idx="2">
              <a:schemeClr val="accent4">
                <a:hueOff val="-8271860"/>
                <a:satOff val="46445"/>
                <a:lumOff val="-2156"/>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 name="Rectangle 7"/>
            <p:cNvSpPr/>
            <p:nvPr/>
          </p:nvSpPr>
          <p:spPr>
            <a:xfrm>
              <a:off x="115446" y="4456238"/>
              <a:ext cx="5736930" cy="8390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ar-MA" sz="2400" kern="1200" dirty="0" smtClean="0"/>
                <a:t>في كل ليلة عتقاء من النار</a:t>
              </a:r>
              <a:endParaRPr lang="fr-FR" sz="2400" kern="1200" dirty="0"/>
            </a:p>
          </p:txBody>
        </p:sp>
      </p:grpSp>
      <p:sp>
        <p:nvSpPr>
          <p:cNvPr id="9" name="TextBox 9"/>
          <p:cNvSpPr txBox="1"/>
          <p:nvPr/>
        </p:nvSpPr>
        <p:spPr>
          <a:xfrm flipH="1">
            <a:off x="0" y="156423"/>
            <a:ext cx="2771800" cy="646331"/>
          </a:xfrm>
          <a:prstGeom prst="rect">
            <a:avLst/>
          </a:prstGeom>
          <a:noFill/>
          <a:ln w="38100">
            <a:solidFill>
              <a:srgbClr val="FF66FF"/>
            </a:solidFill>
          </a:ln>
        </p:spPr>
        <p:txBody>
          <a:bodyPr wrap="square" rtlCol="0">
            <a:spAutoFit/>
          </a:bodyPr>
          <a:lstStyle/>
          <a:p>
            <a:pPr lvl="1" rtl="1"/>
            <a:r>
              <a:rPr lang="fr-FR" sz="3600" b="1" dirty="0" smtClean="0"/>
              <a:t> -1 </a:t>
            </a:r>
            <a:r>
              <a:rPr lang="ar-MA" sz="3600" b="1" dirty="0" smtClean="0"/>
              <a:t>كن </a:t>
            </a:r>
            <a:r>
              <a:rPr lang="ar-MA" sz="3600" b="1" dirty="0"/>
              <a:t>صائما </a:t>
            </a:r>
            <a:endParaRPr lang="fr-FR" sz="3200" b="0" i="0" dirty="0">
              <a:latin typeface="Corbel"/>
            </a:endParaRPr>
          </a:p>
        </p:txBody>
      </p:sp>
    </p:spTree>
    <p:extLst>
      <p:ext uri="{BB962C8B-B14F-4D97-AF65-F5344CB8AC3E}">
        <p14:creationId xmlns:p14="http://schemas.microsoft.com/office/powerpoint/2010/main" val="310395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1181"/>
            <a:ext cx="9036496" cy="6418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74653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9"/>
          <p:cNvSpPr txBox="1"/>
          <p:nvPr/>
        </p:nvSpPr>
        <p:spPr>
          <a:xfrm flipH="1">
            <a:off x="10953" y="119834"/>
            <a:ext cx="3352801" cy="646331"/>
          </a:xfrm>
          <a:prstGeom prst="rect">
            <a:avLst/>
          </a:prstGeom>
          <a:noFill/>
          <a:ln>
            <a:solidFill>
              <a:srgbClr val="FF66FF"/>
            </a:solidFill>
          </a:ln>
        </p:spPr>
        <p:txBody>
          <a:bodyPr wrap="square" rtlCol="0">
            <a:spAutoFit/>
          </a:bodyPr>
          <a:lstStyle/>
          <a:p>
            <a:pPr lvl="1" algn="r" rtl="1"/>
            <a:r>
              <a:rPr lang="fr-FR" sz="3600" b="1" dirty="0" smtClean="0"/>
              <a:t> -2 </a:t>
            </a:r>
            <a:r>
              <a:rPr lang="ar-MA" sz="3600" b="1" dirty="0" smtClean="0"/>
              <a:t>كن</a:t>
            </a:r>
            <a:r>
              <a:rPr lang="fr-FR" sz="3600" b="1" dirty="0" smtClean="0"/>
              <a:t> </a:t>
            </a:r>
            <a:r>
              <a:rPr lang="ar-MA" sz="3200" b="1" dirty="0"/>
              <a:t>متحديا</a:t>
            </a:r>
            <a:r>
              <a:rPr lang="fr-FR" sz="3200" b="1" dirty="0"/>
              <a:t> </a:t>
            </a:r>
            <a:endParaRPr lang="fr-FR" sz="3200" b="0" i="0" dirty="0">
              <a:latin typeface="Corbel"/>
            </a:endParaRPr>
          </a:p>
        </p:txBody>
      </p:sp>
      <p:pic>
        <p:nvPicPr>
          <p:cNvPr id="5" name="Picture 10" descr="10738245_daisycopy.jpg"/>
          <p:cNvPicPr>
            <a:picLocks noChangeAspect="1"/>
          </p:cNvPicPr>
          <p:nvPr/>
        </p:nvPicPr>
        <p:blipFill>
          <a:blip r:embed="rId2" cstate="print"/>
          <a:srcRect/>
          <a:stretch>
            <a:fillRect/>
          </a:stretch>
        </p:blipFill>
        <p:spPr>
          <a:xfrm>
            <a:off x="3363754" y="0"/>
            <a:ext cx="1100870" cy="1097280"/>
          </a:xfrm>
          <a:prstGeom prst="ellipse">
            <a:avLst/>
          </a:prstGeom>
          <a:ln>
            <a:noFill/>
          </a:ln>
          <a:effectLst>
            <a:outerShdw blurRad="127000" dist="127000" dir="8460000" algn="ctr">
              <a:srgbClr val="000000">
                <a:alpha val="23000"/>
              </a:srgbClr>
            </a:outerShdw>
          </a:effectLst>
          <a:scene3d>
            <a:camera prst="orthographicFront">
              <a:rot lat="0" lon="0" rev="0"/>
            </a:camera>
            <a:lightRig rig="contrasting" dir="t">
              <a:rot lat="0" lon="0" rev="1500000"/>
            </a:lightRig>
          </a:scene3d>
          <a:sp3d prstMaterial="metal">
            <a:bevelT/>
          </a:sp3d>
        </p:spPr>
      </p:pic>
      <p:sp>
        <p:nvSpPr>
          <p:cNvPr id="6" name="ZoneTexte 5"/>
          <p:cNvSpPr txBox="1"/>
          <p:nvPr/>
        </p:nvSpPr>
        <p:spPr>
          <a:xfrm>
            <a:off x="179512" y="3830169"/>
            <a:ext cx="5215830" cy="646331"/>
          </a:xfrm>
          <a:prstGeom prst="rect">
            <a:avLst/>
          </a:prstGeom>
          <a:solidFill>
            <a:srgbClr val="FF99FF"/>
          </a:solidFill>
        </p:spPr>
        <p:txBody>
          <a:bodyPr wrap="square" rtlCol="0">
            <a:spAutoFit/>
          </a:bodyPr>
          <a:lstStyle/>
          <a:p>
            <a:pPr algn="ctr"/>
            <a:r>
              <a:rPr lang="ar-MA" sz="2000" b="1" dirty="0" smtClean="0"/>
              <a:t> </a:t>
            </a:r>
            <a:r>
              <a:rPr lang="ar-MA" sz="3600" b="1" dirty="0" smtClean="0"/>
              <a:t>رمضان مدرسة الأخلاق</a:t>
            </a:r>
            <a:endParaRPr lang="fr-FR" sz="3600" b="1" dirty="0" smtClean="0"/>
          </a:p>
        </p:txBody>
      </p:sp>
      <p:sp>
        <p:nvSpPr>
          <p:cNvPr id="7" name="Rectangle 6"/>
          <p:cNvSpPr/>
          <p:nvPr/>
        </p:nvSpPr>
        <p:spPr>
          <a:xfrm>
            <a:off x="4260946" y="1163588"/>
            <a:ext cx="4269075" cy="2308324"/>
          </a:xfrm>
          <a:prstGeom prst="rect">
            <a:avLst/>
          </a:prstGeom>
          <a:ln>
            <a:solidFill>
              <a:srgbClr val="FF66FF"/>
            </a:solidFill>
          </a:ln>
        </p:spPr>
        <p:txBody>
          <a:bodyPr wrap="square">
            <a:spAutoFit/>
          </a:bodyPr>
          <a:lstStyle/>
          <a:p>
            <a:pPr marL="0" lvl="3" indent="-1371600" algn="r" rtl="1">
              <a:buNone/>
            </a:pPr>
            <a:r>
              <a:rPr lang="ar-MA" sz="2400" dirty="0" smtClean="0"/>
              <a:t>شهر </a:t>
            </a:r>
            <a:r>
              <a:rPr lang="ar-MA" sz="2400" dirty="0"/>
              <a:t>الصوم </a:t>
            </a:r>
            <a:r>
              <a:rPr lang="ar-MA" sz="2400" dirty="0" smtClean="0"/>
              <a:t>هو</a:t>
            </a:r>
            <a:r>
              <a:rPr lang="fr-FR" sz="2400" dirty="0" smtClean="0"/>
              <a:t> </a:t>
            </a:r>
            <a:r>
              <a:rPr lang="ar-MA" sz="2400" dirty="0"/>
              <a:t>شهر </a:t>
            </a:r>
            <a:r>
              <a:rPr lang="ar-MA" sz="2400" dirty="0" smtClean="0"/>
              <a:t>الصبر</a:t>
            </a:r>
            <a:r>
              <a:rPr lang="ar-MA" sz="2400" dirty="0"/>
              <a:t> و </a:t>
            </a:r>
            <a:r>
              <a:rPr lang="ar-MA" sz="2400" dirty="0" smtClean="0"/>
              <a:t>التحدي</a:t>
            </a:r>
            <a:endParaRPr lang="fr-FR" sz="2400" dirty="0"/>
          </a:p>
          <a:p>
            <a:pPr marL="0" lvl="3" indent="-1371600" algn="r" rtl="1">
              <a:buNone/>
            </a:pPr>
            <a:r>
              <a:rPr lang="ar-MA" sz="2400" dirty="0"/>
              <a:t>الصبر على الجوع و العطش</a:t>
            </a:r>
            <a:r>
              <a:rPr lang="fr-FR" sz="2400" dirty="0"/>
              <a:t> </a:t>
            </a:r>
            <a:endParaRPr lang="fr-FR" sz="2400" dirty="0" smtClean="0"/>
          </a:p>
          <a:p>
            <a:pPr marL="0" lvl="3" indent="-1371600" algn="r" rtl="1">
              <a:buNone/>
            </a:pPr>
            <a:r>
              <a:rPr lang="ar-MA" sz="2400" dirty="0" smtClean="0"/>
              <a:t>الأحقاد </a:t>
            </a:r>
            <a:r>
              <a:rPr lang="ar-MA" sz="2400" dirty="0"/>
              <a:t>والضّغائن والكراهية </a:t>
            </a:r>
            <a:r>
              <a:rPr lang="ar-MA" sz="2400" dirty="0" smtClean="0"/>
              <a:t>والعناد</a:t>
            </a:r>
            <a:endParaRPr lang="fr-FR" sz="2400" dirty="0"/>
          </a:p>
          <a:p>
            <a:pPr marL="0" lvl="3" indent="-1371600" algn="r" rtl="1">
              <a:buNone/>
            </a:pPr>
            <a:r>
              <a:rPr lang="ar-MA" sz="2400" dirty="0" smtClean="0"/>
              <a:t>الانتصار </a:t>
            </a:r>
            <a:r>
              <a:rPr lang="ar-MA" sz="2400" dirty="0"/>
              <a:t>على النّفس، </a:t>
            </a:r>
            <a:endParaRPr lang="fr-FR" sz="2400" dirty="0" smtClean="0"/>
          </a:p>
          <a:p>
            <a:pPr marL="0" lvl="3" indent="-1371600" algn="r" rtl="1">
              <a:buNone/>
            </a:pPr>
            <a:r>
              <a:rPr lang="ar-MA" sz="2400" dirty="0" smtClean="0"/>
              <a:t>والتّسامي </a:t>
            </a:r>
            <a:r>
              <a:rPr lang="ar-MA" sz="2400" dirty="0"/>
              <a:t>بها فوق </a:t>
            </a:r>
            <a:r>
              <a:rPr lang="ar-MA" sz="2400" dirty="0" smtClean="0"/>
              <a:t>الشّهوات،</a:t>
            </a:r>
            <a:r>
              <a:rPr lang="fr-FR" sz="2400" dirty="0" smtClean="0"/>
              <a:t> </a:t>
            </a:r>
          </a:p>
          <a:p>
            <a:pPr marL="0" lvl="3" indent="-1371600" algn="r" rtl="1">
              <a:buNone/>
            </a:pPr>
            <a:r>
              <a:rPr lang="ar-MA" sz="2400" dirty="0" smtClean="0"/>
              <a:t>تقوية </a:t>
            </a:r>
            <a:r>
              <a:rPr lang="ar-MA" sz="2400" dirty="0"/>
              <a:t>الإرادة، وصدق العزيمة</a:t>
            </a:r>
            <a:endParaRPr lang="fr-FR" sz="2400" dirty="0"/>
          </a:p>
        </p:txBody>
      </p:sp>
      <p:cxnSp>
        <p:nvCxnSpPr>
          <p:cNvPr id="10" name="Connecteur en arc 9"/>
          <p:cNvCxnSpPr/>
          <p:nvPr/>
        </p:nvCxnSpPr>
        <p:spPr>
          <a:xfrm rot="10800000" flipV="1">
            <a:off x="6422504" y="3703956"/>
            <a:ext cx="1080120" cy="772544"/>
          </a:xfrm>
          <a:prstGeom prst="curvedConnector3">
            <a:avLst>
              <a:gd name="adj1" fmla="val -42216"/>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0" y="5085184"/>
            <a:ext cx="8964488" cy="1569660"/>
          </a:xfrm>
          <a:prstGeom prst="rect">
            <a:avLst/>
          </a:prstGeom>
        </p:spPr>
        <p:txBody>
          <a:bodyPr wrap="square">
            <a:spAutoFit/>
          </a:bodyPr>
          <a:lstStyle/>
          <a:p>
            <a:pPr marL="274320" lvl="1" indent="0" algn="r">
              <a:buNone/>
            </a:pPr>
            <a:r>
              <a:rPr lang="ar-MA" sz="2400" dirty="0"/>
              <a:t>هو وقت لضبط النفس  </a:t>
            </a:r>
            <a:endParaRPr lang="fr-FR" sz="2400" dirty="0"/>
          </a:p>
          <a:p>
            <a:pPr marL="274320" lvl="1" indent="0" algn="l" rtl="1">
              <a:buNone/>
            </a:pPr>
            <a:r>
              <a:rPr lang="ar-MA" sz="2400" dirty="0"/>
              <a:t>وتنقية السلوك من عمل </a:t>
            </a:r>
            <a:r>
              <a:rPr lang="ar-MA" sz="2400" dirty="0" smtClean="0"/>
              <a:t>أي </a:t>
            </a:r>
            <a:r>
              <a:rPr lang="ar-MA" sz="2400" dirty="0"/>
              <a:t>معصيه مثل (</a:t>
            </a:r>
            <a:r>
              <a:rPr lang="ar-MA" sz="2000" b="1" dirty="0">
                <a:solidFill>
                  <a:srgbClr val="FF0000"/>
                </a:solidFill>
              </a:rPr>
              <a:t>ضرب اخوتنا او </a:t>
            </a:r>
            <a:r>
              <a:rPr lang="ar-MA" sz="2000" b="1" dirty="0" smtClean="0">
                <a:solidFill>
                  <a:srgbClr val="FF0000"/>
                </a:solidFill>
              </a:rPr>
              <a:t>أصدقائنا </a:t>
            </a:r>
            <a:r>
              <a:rPr lang="ar-MA" sz="2000" b="1" dirty="0">
                <a:solidFill>
                  <a:srgbClr val="FF0000"/>
                </a:solidFill>
              </a:rPr>
              <a:t>او التلفظ بأقوال </a:t>
            </a:r>
            <a:r>
              <a:rPr lang="ar-MA" sz="2000" b="1" dirty="0" smtClean="0">
                <a:solidFill>
                  <a:srgbClr val="FF0000"/>
                </a:solidFill>
              </a:rPr>
              <a:t>مزعجة</a:t>
            </a:r>
            <a:r>
              <a:rPr lang="fr-FR" sz="2000" b="1" dirty="0" smtClean="0">
                <a:solidFill>
                  <a:srgbClr val="FF0000"/>
                </a:solidFill>
              </a:rPr>
              <a:t>!!!!!</a:t>
            </a:r>
            <a:r>
              <a:rPr lang="ar-MA" sz="2400" dirty="0" smtClean="0"/>
              <a:t>)</a:t>
            </a:r>
            <a:endParaRPr lang="fr-FR" sz="2400" dirty="0"/>
          </a:p>
          <a:p>
            <a:pPr marL="274320" lvl="1" indent="0" algn="r">
              <a:buNone/>
            </a:pPr>
            <a:r>
              <a:rPr lang="ar-MA" sz="2400" dirty="0"/>
              <a:t> فهو يدربنا على السلوك الحسن حتى يصبح هذا من طبعنا طوال العام.</a:t>
            </a:r>
          </a:p>
          <a:p>
            <a:pPr marL="274320" lvl="1" indent="0" algn="r">
              <a:buNone/>
            </a:pPr>
            <a:endParaRPr lang="fr-FR" sz="2400" dirty="0"/>
          </a:p>
        </p:txBody>
      </p:sp>
    </p:spTree>
    <p:extLst>
      <p:ext uri="{BB962C8B-B14F-4D97-AF65-F5344CB8AC3E}">
        <p14:creationId xmlns:p14="http://schemas.microsoft.com/office/powerpoint/2010/main" val="1781284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0" presetClass="path" presetSubtype="0" accel="50000" decel="50000" fill="hold" nodeType="withEffect">
                                  <p:stCondLst>
                                    <p:cond delay="0"/>
                                  </p:stCondLst>
                                  <p:iterate type="lt">
                                    <p:tmPct val="0"/>
                                  </p:iterate>
                                  <p:childTnLst>
                                    <p:animMotion origin="layout" path="M -2.22222E-6 1.26735E-6 C 0.01215 0.05966 0.0243 0.11956 0.03715 0.18686 C 0.05 0.25416 0.06371 0.32886 0.0776 0.40356 " pathEditMode="relative" ptsTypes="aaA">
                                      <p:cBhvr>
                                        <p:cTn id="12" dur="1000" spd="-100000" fill="hold"/>
                                        <p:tgtEl>
                                          <p:spTgt spid="5"/>
                                        </p:tgtEl>
                                        <p:attrNameLst>
                                          <p:attrName>ppt_x</p:attrName>
                                          <p:attrName>ppt_y</p:attrName>
                                        </p:attrNameLst>
                                      </p:cBhvr>
                                    </p:animMotion>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79058"/>
            <a:ext cx="3963830" cy="3911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space réservé du contenu 2"/>
          <p:cNvSpPr>
            <a:spLocks noGrp="1"/>
          </p:cNvSpPr>
          <p:nvPr>
            <p:ph idx="1"/>
          </p:nvPr>
        </p:nvSpPr>
        <p:spPr>
          <a:xfrm>
            <a:off x="457200" y="332656"/>
            <a:ext cx="8147248" cy="5793507"/>
          </a:xfrm>
        </p:spPr>
        <p:txBody>
          <a:bodyPr>
            <a:noAutofit/>
          </a:bodyPr>
          <a:lstStyle/>
          <a:p>
            <a:pPr marL="0" lvl="5" indent="-457200" algn="r" rtl="1">
              <a:buNone/>
            </a:pPr>
            <a:endParaRPr lang="fr-FR" sz="2400" dirty="0" smtClean="0"/>
          </a:p>
          <a:p>
            <a:pPr marL="0" lvl="5" indent="-457200" algn="r" rtl="1">
              <a:buNone/>
            </a:pPr>
            <a:r>
              <a:rPr lang="fr-FR" sz="2400" dirty="0"/>
              <a:t>=</a:t>
            </a:r>
          </a:p>
          <a:p>
            <a:pPr marL="0" lvl="5" indent="-457200" algn="r" rtl="1">
              <a:buNone/>
            </a:pPr>
            <a:r>
              <a:rPr lang="ar-MA" sz="2400" dirty="0" smtClean="0"/>
              <a:t>شهر</a:t>
            </a:r>
            <a:r>
              <a:rPr lang="fr-FR" sz="2400" dirty="0" smtClean="0"/>
              <a:t> </a:t>
            </a:r>
            <a:r>
              <a:rPr lang="ar-MA" sz="2400" dirty="0" smtClean="0"/>
              <a:t>رمضان</a:t>
            </a:r>
            <a:endParaRPr lang="fr-FR" sz="2400" dirty="0" smtClean="0"/>
          </a:p>
          <a:p>
            <a:pPr marL="0" lvl="5" indent="-457200" algn="r" rtl="1">
              <a:buNone/>
            </a:pPr>
            <a:endParaRPr lang="fr-FR" sz="2600" dirty="0" smtClean="0"/>
          </a:p>
          <a:p>
            <a:pPr marL="0" lvl="6" indent="0" algn="r" rtl="1">
              <a:buNone/>
            </a:pPr>
            <a:r>
              <a:rPr lang="fr-FR" sz="3200" dirty="0"/>
              <a:t/>
            </a:r>
            <a:br>
              <a:rPr lang="fr-FR" sz="3200" dirty="0"/>
            </a:br>
            <a:endParaRPr lang="fr-FR" sz="3200" dirty="0"/>
          </a:p>
          <a:p>
            <a:pPr marL="0" lvl="6" indent="0" algn="r" rtl="1">
              <a:buNone/>
            </a:pPr>
            <a:r>
              <a:rPr lang="ar-MA" sz="2400" dirty="0"/>
              <a:t/>
            </a:r>
            <a:br>
              <a:rPr lang="ar-MA" sz="2400" dirty="0"/>
            </a:br>
            <a:r>
              <a:rPr lang="fr-FR" sz="2400" dirty="0"/>
              <a:t/>
            </a:r>
            <a:br>
              <a:rPr lang="fr-FR" sz="2400" dirty="0"/>
            </a:br>
            <a:endParaRPr lang="fr-FR" sz="2400" dirty="0"/>
          </a:p>
          <a:p>
            <a:pPr marL="0" lvl="6" indent="0" algn="r" rtl="1">
              <a:buNone/>
            </a:pPr>
            <a:endParaRPr lang="fr-FR" sz="24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8431" y="2732523"/>
            <a:ext cx="1728194" cy="1728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4445" y="4148105"/>
            <a:ext cx="2771775"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4396" y="4554946"/>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858277" y="6402796"/>
            <a:ext cx="1245854" cy="369332"/>
          </a:xfrm>
          <a:prstGeom prst="rect">
            <a:avLst/>
          </a:prstGeom>
        </p:spPr>
        <p:txBody>
          <a:bodyPr wrap="none">
            <a:spAutoFit/>
          </a:bodyPr>
          <a:lstStyle/>
          <a:p>
            <a:r>
              <a:rPr lang="ar-MA" dirty="0" smtClean="0"/>
              <a:t>غروب الشمس</a:t>
            </a:r>
            <a:endParaRPr lang="fr-FR" dirty="0"/>
          </a:p>
        </p:txBody>
      </p:sp>
      <p:sp>
        <p:nvSpPr>
          <p:cNvPr id="6" name="Rectangle 5"/>
          <p:cNvSpPr/>
          <p:nvPr/>
        </p:nvSpPr>
        <p:spPr>
          <a:xfrm>
            <a:off x="7643326" y="6388233"/>
            <a:ext cx="1101584" cy="369332"/>
          </a:xfrm>
          <a:prstGeom prst="rect">
            <a:avLst/>
          </a:prstGeom>
        </p:spPr>
        <p:txBody>
          <a:bodyPr wrap="none">
            <a:spAutoFit/>
          </a:bodyPr>
          <a:lstStyle/>
          <a:p>
            <a:r>
              <a:rPr lang="ar-MA" dirty="0" smtClean="0"/>
              <a:t>آذان المغرب</a:t>
            </a:r>
            <a:endParaRPr lang="fr-FR" dirty="0"/>
          </a:p>
        </p:txBody>
      </p:sp>
      <p:sp>
        <p:nvSpPr>
          <p:cNvPr id="7" name="Rectangle 6"/>
          <p:cNvSpPr/>
          <p:nvPr/>
        </p:nvSpPr>
        <p:spPr>
          <a:xfrm>
            <a:off x="5436096" y="115634"/>
            <a:ext cx="3473196" cy="646331"/>
          </a:xfrm>
          <a:prstGeom prst="rect">
            <a:avLst/>
          </a:prstGeom>
          <a:solidFill>
            <a:srgbClr val="FFFF00"/>
          </a:solidFill>
        </p:spPr>
        <p:txBody>
          <a:bodyPr wrap="square">
            <a:spAutoFit/>
          </a:bodyPr>
          <a:lstStyle/>
          <a:p>
            <a:pPr marL="0" lvl="3" indent="-1371600" algn="r" rtl="1">
              <a:buNone/>
            </a:pPr>
            <a:r>
              <a:rPr lang="ar-MA" sz="3600" dirty="0" smtClean="0"/>
              <a:t>تحدي الجوع و العطش</a:t>
            </a:r>
            <a:endParaRPr lang="fr-FR" sz="3600" dirty="0"/>
          </a:p>
        </p:txBody>
      </p:sp>
      <p:pic>
        <p:nvPicPr>
          <p:cNvPr id="512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5896" y="934924"/>
            <a:ext cx="1619051" cy="1700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9"/>
          <p:cNvSpPr txBox="1"/>
          <p:nvPr/>
        </p:nvSpPr>
        <p:spPr>
          <a:xfrm flipH="1">
            <a:off x="0" y="115634"/>
            <a:ext cx="3352801" cy="646331"/>
          </a:xfrm>
          <a:prstGeom prst="rect">
            <a:avLst/>
          </a:prstGeom>
          <a:noFill/>
          <a:ln>
            <a:solidFill>
              <a:srgbClr val="FF99FF"/>
            </a:solidFill>
          </a:ln>
        </p:spPr>
        <p:txBody>
          <a:bodyPr wrap="square" rtlCol="0">
            <a:spAutoFit/>
          </a:bodyPr>
          <a:lstStyle/>
          <a:p>
            <a:pPr lvl="1" rtl="1"/>
            <a:r>
              <a:rPr lang="fr-FR" sz="3600" b="1" dirty="0" smtClean="0"/>
              <a:t> -2 </a:t>
            </a:r>
            <a:r>
              <a:rPr lang="ar-MA" sz="3600" b="1" dirty="0" smtClean="0"/>
              <a:t>كن</a:t>
            </a:r>
            <a:r>
              <a:rPr lang="fr-FR" sz="3600" b="1" dirty="0" smtClean="0"/>
              <a:t> </a:t>
            </a:r>
            <a:r>
              <a:rPr lang="ar-MA" sz="3200" b="1" dirty="0"/>
              <a:t>متحديا</a:t>
            </a:r>
            <a:r>
              <a:rPr lang="fr-FR" sz="3200" b="1" dirty="0"/>
              <a:t> </a:t>
            </a:r>
            <a:endParaRPr lang="fr-FR" sz="3200" b="0" i="0" dirty="0">
              <a:latin typeface="Corbel"/>
            </a:endParaRPr>
          </a:p>
        </p:txBody>
      </p:sp>
    </p:spTree>
    <p:extLst>
      <p:ext uri="{BB962C8B-B14F-4D97-AF65-F5344CB8AC3E}">
        <p14:creationId xmlns:p14="http://schemas.microsoft.com/office/powerpoint/2010/main" val="268533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170400" y="4638"/>
            <a:ext cx="1731563" cy="584775"/>
          </a:xfrm>
          <a:prstGeom prst="rect">
            <a:avLst/>
          </a:prstGeom>
          <a:solidFill>
            <a:srgbClr val="FFFF00"/>
          </a:solidFill>
        </p:spPr>
        <p:txBody>
          <a:bodyPr wrap="none">
            <a:spAutoFit/>
          </a:bodyPr>
          <a:lstStyle/>
          <a:p>
            <a:pPr marL="0" lvl="3" indent="-1371600" algn="r" rtl="1">
              <a:buNone/>
            </a:pPr>
            <a:r>
              <a:rPr lang="ar-MA" sz="3200" dirty="0" smtClean="0"/>
              <a:t>تحدي</a:t>
            </a:r>
            <a:r>
              <a:rPr lang="fr-FR" sz="3200" dirty="0" smtClean="0"/>
              <a:t> </a:t>
            </a:r>
            <a:r>
              <a:rPr lang="ar-MA" sz="3200" dirty="0"/>
              <a:t>النّفس</a:t>
            </a:r>
            <a:endParaRPr lang="fr-FR" sz="3200" dirty="0"/>
          </a:p>
        </p:txBody>
      </p:sp>
      <p:sp>
        <p:nvSpPr>
          <p:cNvPr id="2" name="Rectangle 1"/>
          <p:cNvSpPr/>
          <p:nvPr/>
        </p:nvSpPr>
        <p:spPr>
          <a:xfrm>
            <a:off x="6117486" y="1484784"/>
            <a:ext cx="2402115" cy="2677656"/>
          </a:xfrm>
          <a:prstGeom prst="rect">
            <a:avLst/>
          </a:prstGeom>
        </p:spPr>
        <p:txBody>
          <a:bodyPr wrap="square">
            <a:spAutoFit/>
          </a:bodyPr>
          <a:lstStyle/>
          <a:p>
            <a:pPr algn="r" rtl="1"/>
            <a:r>
              <a:rPr lang="ar-MA" sz="2800" dirty="0" smtClean="0"/>
              <a:t>كفّ اللسان عن </a:t>
            </a:r>
            <a:r>
              <a:rPr lang="fr-FR" sz="2800" dirty="0" smtClean="0"/>
              <a:t>: </a:t>
            </a:r>
            <a:r>
              <a:rPr lang="ar-MA" sz="2800" dirty="0" smtClean="0"/>
              <a:t>الكذب والزور واللغو، والسب والشتم، والصخب والجدال، والغيبة والنميمة، </a:t>
            </a:r>
            <a:endParaRPr lang="fr-FR" sz="2800" dirty="0"/>
          </a:p>
        </p:txBody>
      </p:sp>
      <p:sp>
        <p:nvSpPr>
          <p:cNvPr id="5" name="Rectangle 4"/>
          <p:cNvSpPr/>
          <p:nvPr/>
        </p:nvSpPr>
        <p:spPr>
          <a:xfrm>
            <a:off x="1619672" y="5715801"/>
            <a:ext cx="7213833" cy="584775"/>
          </a:xfrm>
          <a:prstGeom prst="rect">
            <a:avLst/>
          </a:prstGeom>
          <a:solidFill>
            <a:srgbClr val="FFFF00"/>
          </a:solidFill>
        </p:spPr>
        <p:txBody>
          <a:bodyPr wrap="none">
            <a:spAutoFit/>
          </a:bodyPr>
          <a:lstStyle/>
          <a:p>
            <a:pPr algn="r"/>
            <a:r>
              <a:rPr lang="ar-MA" sz="3200" dirty="0" smtClean="0"/>
              <a:t>و </a:t>
            </a:r>
            <a:r>
              <a:rPr lang="ar-MA" sz="3200" dirty="0"/>
              <a:t>منع بقية الجوارح من اقتراف جميع المعاصي والآثام</a:t>
            </a:r>
            <a:endParaRPr lang="fr-FR" sz="32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 y="1124744"/>
            <a:ext cx="5495925" cy="412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9"/>
          <p:cNvSpPr txBox="1"/>
          <p:nvPr/>
        </p:nvSpPr>
        <p:spPr>
          <a:xfrm flipH="1">
            <a:off x="0" y="115634"/>
            <a:ext cx="3352801" cy="646331"/>
          </a:xfrm>
          <a:prstGeom prst="rect">
            <a:avLst/>
          </a:prstGeom>
          <a:noFill/>
          <a:ln>
            <a:solidFill>
              <a:srgbClr val="FF99FF"/>
            </a:solidFill>
          </a:ln>
        </p:spPr>
        <p:txBody>
          <a:bodyPr wrap="square" rtlCol="0">
            <a:spAutoFit/>
          </a:bodyPr>
          <a:lstStyle/>
          <a:p>
            <a:pPr lvl="1" rtl="1"/>
            <a:r>
              <a:rPr lang="fr-FR" sz="3600" b="1" dirty="0" smtClean="0"/>
              <a:t> -2 </a:t>
            </a:r>
            <a:r>
              <a:rPr lang="ar-MA" sz="3600" b="1" dirty="0" smtClean="0"/>
              <a:t>كن</a:t>
            </a:r>
            <a:r>
              <a:rPr lang="fr-FR" sz="3600" b="1" dirty="0" smtClean="0"/>
              <a:t> </a:t>
            </a:r>
            <a:r>
              <a:rPr lang="ar-MA" sz="3200" b="1" dirty="0"/>
              <a:t>متحديا</a:t>
            </a:r>
            <a:r>
              <a:rPr lang="fr-FR" sz="3200" b="1" dirty="0"/>
              <a:t> </a:t>
            </a:r>
            <a:endParaRPr lang="fr-FR" sz="3200" b="0" i="0" dirty="0">
              <a:latin typeface="Corbel"/>
            </a:endParaRPr>
          </a:p>
        </p:txBody>
      </p:sp>
    </p:spTree>
    <p:extLst>
      <p:ext uri="{BB962C8B-B14F-4D97-AF65-F5344CB8AC3E}">
        <p14:creationId xmlns:p14="http://schemas.microsoft.com/office/powerpoint/2010/main" val="2297136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6" y="20389"/>
            <a:ext cx="4615875" cy="461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2040956"/>
            <a:ext cx="1728192" cy="127308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300192" y="260648"/>
            <a:ext cx="2520280" cy="707886"/>
          </a:xfrm>
          <a:prstGeom prst="rect">
            <a:avLst/>
          </a:prstGeom>
        </p:spPr>
        <p:txBody>
          <a:bodyPr wrap="square">
            <a:spAutoFit/>
          </a:bodyPr>
          <a:lstStyle/>
          <a:p>
            <a:pPr algn="ctr"/>
            <a:r>
              <a:rPr lang="ar-MA" sz="4000" b="1" dirty="0" smtClean="0"/>
              <a:t>رمضان </a:t>
            </a:r>
            <a:endParaRPr lang="fr-FR" sz="4000" b="1" dirty="0"/>
          </a:p>
        </p:txBody>
      </p:sp>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2175589"/>
            <a:ext cx="3151236" cy="3151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 name="Groupe 15"/>
          <p:cNvGrpSpPr/>
          <p:nvPr/>
        </p:nvGrpSpPr>
        <p:grpSpPr>
          <a:xfrm>
            <a:off x="1253837" y="1366398"/>
            <a:ext cx="6264696" cy="4651595"/>
            <a:chOff x="1035294" y="767218"/>
            <a:chExt cx="6264696" cy="5340786"/>
          </a:xfrm>
        </p:grpSpPr>
        <p:pic>
          <p:nvPicPr>
            <p:cNvPr id="819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4832" y="3796835"/>
              <a:ext cx="1905621" cy="210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5" name="Groupe 14"/>
            <p:cNvGrpSpPr/>
            <p:nvPr/>
          </p:nvGrpSpPr>
          <p:grpSpPr>
            <a:xfrm>
              <a:off x="1035294" y="767218"/>
              <a:ext cx="6264696" cy="5340786"/>
              <a:chOff x="1108232" y="968534"/>
              <a:chExt cx="6264696" cy="5340786"/>
            </a:xfrm>
          </p:grpSpPr>
          <p:cxnSp>
            <p:nvCxnSpPr>
              <p:cNvPr id="7" name="Connecteur droit 6"/>
              <p:cNvCxnSpPr/>
              <p:nvPr/>
            </p:nvCxnSpPr>
            <p:spPr>
              <a:xfrm>
                <a:off x="1108232" y="968534"/>
                <a:ext cx="6264696" cy="534078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flipH="1">
                <a:off x="1691680" y="1216265"/>
                <a:ext cx="5472608" cy="489654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99704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620688"/>
            <a:ext cx="8404537" cy="5949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4799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9"/>
          <p:cNvSpPr txBox="1"/>
          <p:nvPr/>
        </p:nvSpPr>
        <p:spPr>
          <a:xfrm flipH="1">
            <a:off x="23529" y="63532"/>
            <a:ext cx="3352801" cy="646331"/>
          </a:xfrm>
          <a:prstGeom prst="rect">
            <a:avLst/>
          </a:prstGeom>
          <a:noFill/>
          <a:ln>
            <a:solidFill>
              <a:srgbClr val="FF66FF"/>
            </a:solidFill>
          </a:ln>
        </p:spPr>
        <p:txBody>
          <a:bodyPr wrap="square" rtlCol="0">
            <a:spAutoFit/>
          </a:bodyPr>
          <a:lstStyle/>
          <a:p>
            <a:pPr lvl="1" rtl="1"/>
            <a:r>
              <a:rPr lang="fr-FR" sz="3600" b="1" dirty="0" smtClean="0"/>
              <a:t> -3 </a:t>
            </a:r>
            <a:r>
              <a:rPr lang="ar-MA" sz="3600" b="1" dirty="0" smtClean="0"/>
              <a:t>كن قائما</a:t>
            </a:r>
            <a:endParaRPr lang="fr-FR" sz="3200" b="0" i="0" dirty="0">
              <a:latin typeface="Corbel"/>
            </a:endParaRPr>
          </a:p>
        </p:txBody>
      </p:sp>
      <p:graphicFrame>
        <p:nvGraphicFramePr>
          <p:cNvPr id="6" name="Diagramme 5"/>
          <p:cNvGraphicFramePr/>
          <p:nvPr>
            <p:extLst>
              <p:ext uri="{D42A27DB-BD31-4B8C-83A1-F6EECF244321}">
                <p14:modId xmlns:p14="http://schemas.microsoft.com/office/powerpoint/2010/main" val="642516597"/>
              </p:ext>
            </p:extLst>
          </p:nvPr>
        </p:nvGraphicFramePr>
        <p:xfrm>
          <a:off x="189886" y="296723"/>
          <a:ext cx="8630586" cy="65166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179512" y="5157192"/>
            <a:ext cx="2307047" cy="707886"/>
          </a:xfrm>
          <a:prstGeom prst="rect">
            <a:avLst/>
          </a:prstGeom>
        </p:spPr>
        <p:txBody>
          <a:bodyPr wrap="square">
            <a:spAutoFit/>
          </a:bodyPr>
          <a:lstStyle/>
          <a:p>
            <a:pPr algn="ctr"/>
            <a:r>
              <a:rPr lang="ar-MA" sz="2000" dirty="0"/>
              <a:t>قال عليه الصلاة والسلام: </a:t>
            </a:r>
            <a:r>
              <a:rPr lang="ar-MA" sz="2000" b="1" dirty="0">
                <a:solidFill>
                  <a:srgbClr val="C00000"/>
                </a:solidFill>
              </a:rPr>
              <a:t>" ما نقص مال من صدقة</a:t>
            </a:r>
            <a:endParaRPr lang="fr-FR" sz="2000" b="1" dirty="0">
              <a:solidFill>
                <a:srgbClr val="C00000"/>
              </a:solidFill>
            </a:endParaRPr>
          </a:p>
        </p:txBody>
      </p:sp>
      <p:sp>
        <p:nvSpPr>
          <p:cNvPr id="10" name="ZoneTexte 9"/>
          <p:cNvSpPr txBox="1"/>
          <p:nvPr/>
        </p:nvSpPr>
        <p:spPr>
          <a:xfrm>
            <a:off x="3923928" y="548680"/>
            <a:ext cx="1368152" cy="1200329"/>
          </a:xfrm>
          <a:prstGeom prst="rect">
            <a:avLst/>
          </a:prstGeom>
          <a:noFill/>
        </p:spPr>
        <p:txBody>
          <a:bodyPr wrap="square" rtlCol="0">
            <a:spAutoFit/>
          </a:bodyPr>
          <a:lstStyle/>
          <a:p>
            <a:pPr lvl="0"/>
            <a:r>
              <a:rPr lang="ar-MA" sz="2400" dirty="0">
                <a:solidFill>
                  <a:schemeClr val="bg1"/>
                </a:solidFill>
              </a:rPr>
              <a:t>الاعتكاف في العشر</a:t>
            </a:r>
            <a:r>
              <a:rPr lang="ar-MA" sz="1600" b="1" dirty="0">
                <a:solidFill>
                  <a:schemeClr val="bg1"/>
                </a:solidFill>
              </a:rPr>
              <a:t> </a:t>
            </a:r>
            <a:r>
              <a:rPr lang="ar-MA" sz="2400" dirty="0">
                <a:solidFill>
                  <a:schemeClr val="bg1"/>
                </a:solidFill>
              </a:rPr>
              <a:t>الأواخر </a:t>
            </a:r>
            <a:endParaRPr lang="fr-FR" sz="2400" dirty="0">
              <a:solidFill>
                <a:schemeClr val="bg1"/>
              </a:solidFill>
            </a:endParaRPr>
          </a:p>
        </p:txBody>
      </p:sp>
      <p:pic>
        <p:nvPicPr>
          <p:cNvPr id="11"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80312" y="214313"/>
            <a:ext cx="1423045" cy="1423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6499685" y="5157192"/>
            <a:ext cx="2662673" cy="1631216"/>
          </a:xfrm>
          <a:prstGeom prst="rect">
            <a:avLst/>
          </a:prstGeom>
        </p:spPr>
        <p:txBody>
          <a:bodyPr wrap="square">
            <a:spAutoFit/>
          </a:bodyPr>
          <a:lstStyle/>
          <a:p>
            <a:r>
              <a:rPr lang="ar-MA" sz="2000" dirty="0"/>
              <a:t>ال تعالى: ﴿ وَإِذَا سَأَلَكَ عِبَادِي عَنِّي فَإِنِّي قَرِيبٌ أُجِيبُ دَعْوَةَ الدَّاعِ إِذَا دَعَانِ فَلْيَسْتَجِيبُوا لِي وَلْيُؤْمِنُوا بِي لَعَلَّهُمْ يَرْشُدُونَ ﴾ [البقرة: 186</a:t>
            </a:r>
            <a:r>
              <a:rPr lang="ar-MA" sz="2000" dirty="0" smtClean="0"/>
              <a:t>]</a:t>
            </a:r>
            <a:endParaRPr lang="fr-FR" sz="2000" dirty="0"/>
          </a:p>
        </p:txBody>
      </p:sp>
    </p:spTree>
    <p:extLst>
      <p:ext uri="{BB962C8B-B14F-4D97-AF65-F5344CB8AC3E}">
        <p14:creationId xmlns:p14="http://schemas.microsoft.com/office/powerpoint/2010/main" val="3542085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32" y="764704"/>
            <a:ext cx="8799400" cy="5632311"/>
          </a:xfrm>
          <a:prstGeom prst="rect">
            <a:avLst/>
          </a:prstGeom>
        </p:spPr>
        <p:txBody>
          <a:bodyPr wrap="square">
            <a:spAutoFit/>
          </a:bodyPr>
          <a:lstStyle/>
          <a:p>
            <a:pPr algn="r" rtl="1"/>
            <a:r>
              <a:rPr lang="ar-MA" sz="2000" dirty="0"/>
              <a:t>قالت الام لابنتها الصغيرة خديجة وهي تقدم لها طبقاً فيه قطعة </a:t>
            </a:r>
            <a:r>
              <a:rPr lang="ar-MA" sz="2000" dirty="0" smtClean="0"/>
              <a:t>حلوى</a:t>
            </a:r>
            <a:r>
              <a:rPr lang="fr-FR" sz="2000" dirty="0" smtClean="0"/>
              <a:t> </a:t>
            </a:r>
            <a:r>
              <a:rPr lang="ar-MA" sz="2000" dirty="0" smtClean="0"/>
              <a:t>كبيرة </a:t>
            </a:r>
            <a:r>
              <a:rPr lang="ar-MA" sz="2000" dirty="0"/>
              <a:t>وقطائف : افطري يا ابنتي فأنت </a:t>
            </a:r>
            <a:r>
              <a:rPr lang="ar-MA" sz="2000" dirty="0" err="1"/>
              <a:t>مازلت</a:t>
            </a:r>
            <a:r>
              <a:rPr lang="ar-MA" sz="2000" dirty="0"/>
              <a:t> صغيرة، كسا وجه الصغيرة غضب طفولي ثم قالت : ان افطر اليوم ابداً، واحمد ابن عمي ليس افضل مني وقد صام أمس وسأصوم انا </a:t>
            </a:r>
            <a:r>
              <a:rPr lang="ar-MA" sz="2000" dirty="0" smtClean="0"/>
              <a:t>اليوم</a:t>
            </a:r>
            <a:endParaRPr lang="fr-FR" sz="2000" dirty="0" smtClean="0"/>
          </a:p>
          <a:p>
            <a:pPr algn="r" rtl="1"/>
            <a:r>
              <a:rPr lang="ar-MA" sz="2000" dirty="0"/>
              <a:t>بعد هذه الكلمات تبدل الغضب وحلت محلة ابتسامة لطيفة ثم قالت : ولكن يا امي ضعي هذه </a:t>
            </a:r>
            <a:r>
              <a:rPr lang="ar-MA" sz="2000" dirty="0" smtClean="0"/>
              <a:t>الحلوى</a:t>
            </a:r>
            <a:r>
              <a:rPr lang="fr-FR" sz="2000" dirty="0" smtClean="0"/>
              <a:t> </a:t>
            </a:r>
            <a:r>
              <a:rPr lang="ar-MA" sz="2000" dirty="0" smtClean="0"/>
              <a:t>هنا </a:t>
            </a:r>
            <a:r>
              <a:rPr lang="ar-MA" sz="2000" dirty="0"/>
              <a:t>وضعي بجانبها كوباً من عصير الليمون المثلج، لأني جائعة وعطشي فإذا نسيت أكلت الحلوى</a:t>
            </a:r>
            <a:r>
              <a:rPr lang="fr-FR" sz="2000" dirty="0"/>
              <a:t> </a:t>
            </a:r>
            <a:r>
              <a:rPr lang="ar-MA" sz="2000" dirty="0" smtClean="0"/>
              <a:t>وشربت </a:t>
            </a:r>
            <a:r>
              <a:rPr lang="ar-MA" sz="2000" dirty="0"/>
              <a:t>العصير وأظل كما أنا صائمة .</a:t>
            </a:r>
          </a:p>
          <a:p>
            <a:pPr algn="r" rtl="1"/>
            <a:r>
              <a:rPr lang="ar-MA" sz="2000" dirty="0"/>
              <a:t>ضحكت الام ضحكات عالية ثم وضعت الحلوى</a:t>
            </a:r>
            <a:r>
              <a:rPr lang="fr-FR" sz="2000" dirty="0"/>
              <a:t> </a:t>
            </a:r>
            <a:r>
              <a:rPr lang="ar-MA" sz="2000" dirty="0" smtClean="0"/>
              <a:t>علي </a:t>
            </a:r>
            <a:r>
              <a:rPr lang="ar-MA" sz="2000" dirty="0"/>
              <a:t>رف قريب وذهبت لتعد لابنتها عصير الليمون .. في الغرفة كانت الصغيرة تجلس وحدها وتقول : </a:t>
            </a:r>
            <a:r>
              <a:rPr lang="ar-MA" sz="2000" dirty="0" err="1"/>
              <a:t>يارب</a:t>
            </a:r>
            <a:r>
              <a:rPr lang="ar-MA" sz="2000" dirty="0"/>
              <a:t> انسي كما نسيت رشا، وآكل الحلوى</a:t>
            </a:r>
            <a:r>
              <a:rPr lang="fr-FR" sz="2000" dirty="0"/>
              <a:t> </a:t>
            </a:r>
            <a:r>
              <a:rPr lang="ar-MA" sz="2000" dirty="0" smtClean="0"/>
              <a:t>واشرب </a:t>
            </a:r>
            <a:r>
              <a:rPr lang="ar-MA" sz="2000" dirty="0"/>
              <a:t>العصير .. مع ذلك لم تنس </a:t>
            </a:r>
            <a:r>
              <a:rPr lang="ar-MA" sz="2000" dirty="0" err="1"/>
              <a:t>ديجة</a:t>
            </a:r>
            <a:r>
              <a:rPr lang="ar-MA" sz="2000" dirty="0"/>
              <a:t>، فجأة انطلق اذان العصر من المسجد القريب : </a:t>
            </a:r>
            <a:r>
              <a:rPr lang="ar-MA" sz="2000" dirty="0" smtClean="0"/>
              <a:t>الله </a:t>
            </a:r>
            <a:r>
              <a:rPr lang="ar-MA" sz="2000" dirty="0"/>
              <a:t>اكبر الله اكبر </a:t>
            </a:r>
            <a:r>
              <a:rPr lang="ar-MA" sz="2000" dirty="0" smtClean="0"/>
              <a:t>.</a:t>
            </a:r>
            <a:endParaRPr lang="fr-FR" sz="2000" dirty="0" smtClean="0"/>
          </a:p>
          <a:p>
            <a:pPr algn="r" rtl="1"/>
            <a:r>
              <a:rPr lang="ar-MA" sz="2000" dirty="0"/>
              <a:t>فورا قامت خديجة لتتوضأ … توضأت وصلت وقالت في سجودها: «</a:t>
            </a:r>
            <a:r>
              <a:rPr lang="ar-MA" sz="2000" dirty="0" err="1"/>
              <a:t>یا</a:t>
            </a:r>
            <a:r>
              <a:rPr lang="ar-MA" sz="2000" dirty="0"/>
              <a:t> رب أنسى كما نسي الصحابي الذي أكل في رمضان وهو صائم وقال له النبي صلى الله عليه وسلم: « </a:t>
            </a:r>
            <a:r>
              <a:rPr lang="ar-MA" sz="2000" b="1" dirty="0"/>
              <a:t>إنما أطعمك الله وسقاك</a:t>
            </a:r>
            <a:r>
              <a:rPr lang="ar-MA" sz="2000" dirty="0"/>
              <a:t> . أتمت خديجة صلاتها.. جلست في الحجرة قليلا ثم خرجت تمشي بجانب الرف الذي وضعت عليه أمها طبق الحلوى</a:t>
            </a:r>
            <a:r>
              <a:rPr lang="fr-FR" sz="2000" dirty="0"/>
              <a:t> </a:t>
            </a:r>
            <a:r>
              <a:rPr lang="ar-MA" sz="2000" dirty="0" smtClean="0"/>
              <a:t>والعصير</a:t>
            </a:r>
            <a:r>
              <a:rPr lang="ar-MA" sz="2000" dirty="0"/>
              <a:t>، جيئة وذهابا… كانت تنظر إلى العصير وتقول: لماذا لا </a:t>
            </a:r>
            <a:r>
              <a:rPr lang="ar-MA" sz="2000" dirty="0" err="1"/>
              <a:t>أنسی</a:t>
            </a:r>
            <a:r>
              <a:rPr lang="ar-MA" sz="2000" dirty="0"/>
              <a:t> </a:t>
            </a:r>
            <a:r>
              <a:rPr lang="ar-MA" sz="2000" dirty="0" err="1"/>
              <a:t>کمانسيت</a:t>
            </a:r>
            <a:r>
              <a:rPr lang="ar-MA" sz="2000" dirty="0"/>
              <a:t> رشا ؟</a:t>
            </a:r>
          </a:p>
          <a:p>
            <a:pPr algn="r" rtl="1"/>
            <a:r>
              <a:rPr lang="ar-MA" sz="2000" dirty="0"/>
              <a:t>أخيرا، ذهبت إلى غرفتها وجلست تنتظر أن تنسي.. بعد قليل نامت.. عندما دخلت الأم وجدت ابنتها تغط في نوم عميق.. تركتها كما هي وذهبت تعد طعام الإفطار، مر الوقت وأذن المؤذن لصلاة المغرب، حينها أيقظت الأم ابنتها لتفطر مع أفراد العائلة.. كانت خديجة سعيدة جدا… قالت وهي تبتسم: هذا أول يوم أصومه كاملا في رمضان، وسأصوم إن شاء الله أيام أخرى… ولعلمكم أرجو أن أكون اخذت ثوابا كبيراً </a:t>
            </a:r>
            <a:r>
              <a:rPr lang="ar-MA" sz="2000" dirty="0" err="1"/>
              <a:t>فالاستاذ</a:t>
            </a:r>
            <a:r>
              <a:rPr lang="ar-MA" sz="2000" dirty="0"/>
              <a:t> في المدرسة اخبرنا ان نوم الصائم عبادة .. ضحكت الاسرة كلها ثم اقبلوا يفطرون معاً وهم في </a:t>
            </a:r>
            <a:r>
              <a:rPr lang="ar-MA" sz="2000" dirty="0" smtClean="0"/>
              <a:t>سعادة</a:t>
            </a:r>
            <a:endParaRPr lang="ar-MA" sz="2000" dirty="0"/>
          </a:p>
        </p:txBody>
      </p:sp>
    </p:spTree>
    <p:extLst>
      <p:ext uri="{BB962C8B-B14F-4D97-AF65-F5344CB8AC3E}">
        <p14:creationId xmlns:p14="http://schemas.microsoft.com/office/powerpoint/2010/main" val="40004452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a:hlinkClick r:id="rId2"/>
              </a:rPr>
              <a:t>https://</a:t>
            </a:r>
            <a:r>
              <a:rPr lang="fr-FR" dirty="0" smtClean="0">
                <a:hlinkClick r:id="rId2"/>
              </a:rPr>
              <a:t>www.youtube.com/watch?v=jnJdXj3P26M</a:t>
            </a:r>
            <a:endParaRPr lang="fr-FR" dirty="0" smtClean="0"/>
          </a:p>
          <a:p>
            <a:endParaRPr lang="fr-FR" dirty="0" smtClean="0"/>
          </a:p>
          <a:p>
            <a:r>
              <a:rPr lang="fr-FR">
                <a:hlinkClick r:id="rId3"/>
              </a:rPr>
              <a:t>https</a:t>
            </a:r>
            <a:r>
              <a:rPr lang="fr-FR">
                <a:hlinkClick r:id="rId3"/>
              </a:rPr>
              <a:t>://</a:t>
            </a:r>
            <a:r>
              <a:rPr lang="fr-FR" smtClean="0">
                <a:hlinkClick r:id="rId3"/>
              </a:rPr>
              <a:t>www.youtube.com/watch?v=tUrcmLJZx6w</a:t>
            </a:r>
            <a:endParaRPr lang="fr-FR" smtClean="0"/>
          </a:p>
          <a:p>
            <a:endParaRPr lang="fr-FR" dirty="0"/>
          </a:p>
        </p:txBody>
      </p:sp>
    </p:spTree>
    <p:extLst>
      <p:ext uri="{BB962C8B-B14F-4D97-AF65-F5344CB8AC3E}">
        <p14:creationId xmlns:p14="http://schemas.microsoft.com/office/powerpoint/2010/main" val="628785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138" y="3011379"/>
            <a:ext cx="4572000" cy="2677656"/>
          </a:xfrm>
          <a:prstGeom prst="rect">
            <a:avLst/>
          </a:prstGeom>
          <a:ln>
            <a:solidFill>
              <a:srgbClr val="FF66FF"/>
            </a:solidFill>
          </a:ln>
        </p:spPr>
        <p:txBody>
          <a:bodyPr>
            <a:spAutoFit/>
          </a:bodyPr>
          <a:lstStyle/>
          <a:p>
            <a:pPr marL="0" lvl="3" indent="-1371600" algn="r" rtl="1">
              <a:buNone/>
            </a:pPr>
            <a:r>
              <a:rPr lang="ar-MA" sz="2800" dirty="0" smtClean="0"/>
              <a:t>شهر </a:t>
            </a:r>
            <a:r>
              <a:rPr lang="ar-MA" sz="2800" dirty="0"/>
              <a:t>الصوم </a:t>
            </a:r>
            <a:r>
              <a:rPr lang="ar-MA" sz="2800" dirty="0" smtClean="0"/>
              <a:t>هو</a:t>
            </a:r>
            <a:r>
              <a:rPr lang="fr-FR" sz="2800" dirty="0" smtClean="0"/>
              <a:t> </a:t>
            </a:r>
            <a:r>
              <a:rPr lang="ar-MA" sz="2800" dirty="0" smtClean="0"/>
              <a:t>شهر </a:t>
            </a:r>
            <a:r>
              <a:rPr lang="ar-MA" sz="2800" dirty="0"/>
              <a:t>الصبر</a:t>
            </a:r>
            <a:endParaRPr lang="fr-FR" sz="2800" dirty="0"/>
          </a:p>
          <a:p>
            <a:pPr marL="0" lvl="3" indent="-1371600" algn="r" rtl="1">
              <a:buNone/>
            </a:pPr>
            <a:r>
              <a:rPr lang="ar-MA" sz="2800" dirty="0"/>
              <a:t>الصبر على الجوع و العطش</a:t>
            </a:r>
            <a:r>
              <a:rPr lang="fr-FR" sz="2800" dirty="0"/>
              <a:t> </a:t>
            </a:r>
            <a:r>
              <a:rPr lang="ar-MA" sz="2800" dirty="0"/>
              <a:t>و</a:t>
            </a:r>
            <a:r>
              <a:rPr lang="fr-FR" sz="2800" dirty="0"/>
              <a:t> </a:t>
            </a:r>
            <a:r>
              <a:rPr lang="ar-MA" sz="2800" dirty="0"/>
              <a:t>الأحقاد</a:t>
            </a:r>
            <a:endParaRPr lang="fr-FR" sz="2800" dirty="0"/>
          </a:p>
          <a:p>
            <a:pPr marL="0" lvl="3" indent="-1371600" algn="r" rtl="1">
              <a:buNone/>
            </a:pPr>
            <a:r>
              <a:rPr lang="ar-MA" sz="2800" dirty="0" smtClean="0"/>
              <a:t>والضّغائن </a:t>
            </a:r>
            <a:r>
              <a:rPr lang="ar-MA" sz="2800" dirty="0"/>
              <a:t>والكراهية </a:t>
            </a:r>
            <a:r>
              <a:rPr lang="ar-MA" sz="2800" dirty="0" smtClean="0"/>
              <a:t>والعناد</a:t>
            </a:r>
            <a:r>
              <a:rPr lang="ar-MA" sz="2800" dirty="0"/>
              <a:t> ، والانتصار على النّفس، والتّسامي بها فوق </a:t>
            </a:r>
            <a:r>
              <a:rPr lang="ar-MA" sz="2800" dirty="0" smtClean="0"/>
              <a:t>الشّهوات،</a:t>
            </a:r>
            <a:r>
              <a:rPr lang="fr-FR" sz="2800" dirty="0" smtClean="0"/>
              <a:t> </a:t>
            </a:r>
            <a:r>
              <a:rPr lang="ar-MA" sz="2800" dirty="0" smtClean="0"/>
              <a:t>تقوية </a:t>
            </a:r>
            <a:r>
              <a:rPr lang="ar-MA" sz="2800" dirty="0"/>
              <a:t>الإرادة، وصدق العزيمة</a:t>
            </a:r>
            <a:endParaRPr lang="fr-FR" sz="2800" dirty="0"/>
          </a:p>
        </p:txBody>
      </p:sp>
      <p:sp>
        <p:nvSpPr>
          <p:cNvPr id="5" name="Rectangle 4"/>
          <p:cNvSpPr/>
          <p:nvPr/>
        </p:nvSpPr>
        <p:spPr>
          <a:xfrm>
            <a:off x="5148064" y="4581128"/>
            <a:ext cx="3672408" cy="2308324"/>
          </a:xfrm>
          <a:prstGeom prst="rect">
            <a:avLst/>
          </a:prstGeom>
          <a:ln>
            <a:solidFill>
              <a:srgbClr val="FF0000"/>
            </a:solidFill>
          </a:ln>
        </p:spPr>
        <p:txBody>
          <a:bodyPr wrap="square">
            <a:spAutoFit/>
          </a:bodyPr>
          <a:lstStyle/>
          <a:p>
            <a:pPr marL="0" lvl="5" indent="-457200" algn="r" rtl="1"/>
            <a:r>
              <a:rPr lang="ar-MA" sz="2400" dirty="0"/>
              <a:t>شهر الصيام والقيام </a:t>
            </a:r>
            <a:r>
              <a:rPr lang="fr-FR" sz="2400" dirty="0"/>
              <a:t>: </a:t>
            </a:r>
            <a:r>
              <a:rPr lang="ar-MA" sz="2400" dirty="0"/>
              <a:t>موسم الطاعة </a:t>
            </a:r>
            <a:r>
              <a:rPr lang="ar-MA" sz="2400" dirty="0" smtClean="0"/>
              <a:t>والعبادة</a:t>
            </a:r>
            <a:r>
              <a:rPr lang="fr-FR" sz="2400" dirty="0" smtClean="0"/>
              <a:t>, </a:t>
            </a:r>
            <a:r>
              <a:rPr lang="ar-MA" sz="2400" dirty="0" smtClean="0"/>
              <a:t> وتلاوة </a:t>
            </a:r>
            <a:r>
              <a:rPr lang="ar-MA" sz="2400" dirty="0"/>
              <a:t>القرآن، </a:t>
            </a:r>
            <a:endParaRPr lang="fr-FR" sz="2400" dirty="0" smtClean="0"/>
          </a:p>
          <a:p>
            <a:pPr marL="0" lvl="5" indent="-457200" algn="r" rtl="1"/>
            <a:r>
              <a:rPr lang="ar-MA" sz="2400" dirty="0" smtClean="0"/>
              <a:t>شهر الدعاء</a:t>
            </a:r>
            <a:r>
              <a:rPr lang="ar-MA" sz="2400" dirty="0"/>
              <a:t>، والجود والكرم، والصدقة وزكاة الفطر، </a:t>
            </a:r>
            <a:endParaRPr lang="fr-FR" sz="2400" dirty="0" smtClean="0"/>
          </a:p>
          <a:p>
            <a:pPr marL="0" lvl="5" indent="-457200" algn="r" rtl="1"/>
            <a:r>
              <a:rPr lang="ar-MA" sz="2400" dirty="0" smtClean="0"/>
              <a:t>والاعتكاف </a:t>
            </a:r>
            <a:r>
              <a:rPr lang="ar-MA" sz="2400" dirty="0"/>
              <a:t>في العشر الأواخر من رمضان، وسائر الطاعات</a:t>
            </a:r>
            <a:r>
              <a:rPr lang="ar-MA" sz="2400" dirty="0" smtClean="0"/>
              <a:t>.</a:t>
            </a:r>
            <a:endParaRPr lang="ar-MA" sz="2400" dirty="0"/>
          </a:p>
        </p:txBody>
      </p:sp>
      <p:sp>
        <p:nvSpPr>
          <p:cNvPr id="6" name="Rectangle 5"/>
          <p:cNvSpPr/>
          <p:nvPr/>
        </p:nvSpPr>
        <p:spPr>
          <a:xfrm>
            <a:off x="2245369" y="980728"/>
            <a:ext cx="6503095" cy="1384995"/>
          </a:xfrm>
          <a:prstGeom prst="rect">
            <a:avLst/>
          </a:prstGeom>
          <a:ln>
            <a:solidFill>
              <a:schemeClr val="bg2">
                <a:lumMod val="50000"/>
              </a:schemeClr>
            </a:solidFill>
          </a:ln>
        </p:spPr>
        <p:txBody>
          <a:bodyPr wrap="square">
            <a:spAutoFit/>
          </a:bodyPr>
          <a:lstStyle/>
          <a:p>
            <a:pPr marL="0" lvl="4" indent="-914400" algn="r" rtl="1">
              <a:buNone/>
            </a:pPr>
            <a:r>
              <a:rPr lang="ar-MA" sz="2800" dirty="0" smtClean="0"/>
              <a:t> </a:t>
            </a:r>
            <a:r>
              <a:rPr lang="fr-FR" sz="2800" dirty="0" smtClean="0"/>
              <a:t>-</a:t>
            </a:r>
            <a:r>
              <a:rPr lang="ar-MA" sz="2800" dirty="0" smtClean="0"/>
              <a:t>أفضل </a:t>
            </a:r>
            <a:r>
              <a:rPr lang="ar-MA" sz="2800" dirty="0"/>
              <a:t>شهور العام، </a:t>
            </a:r>
            <a:r>
              <a:rPr lang="ar-MA" sz="2800" dirty="0" smtClean="0"/>
              <a:t>أنزل </a:t>
            </a:r>
            <a:r>
              <a:rPr lang="ar-MA" sz="2800" dirty="0"/>
              <a:t>الله فيه القرآن </a:t>
            </a:r>
            <a:r>
              <a:rPr lang="ar-MA" sz="2800" dirty="0" smtClean="0"/>
              <a:t>الكريم </a:t>
            </a:r>
            <a:endParaRPr lang="fr-FR" sz="2800" dirty="0" smtClean="0"/>
          </a:p>
          <a:p>
            <a:pPr marL="0" lvl="4" indent="-914400" algn="r" rtl="1">
              <a:buNone/>
            </a:pPr>
            <a:r>
              <a:rPr lang="ar-MA" sz="2800" dirty="0" smtClean="0"/>
              <a:t>فرض </a:t>
            </a:r>
            <a:r>
              <a:rPr lang="ar-MA" sz="2800" dirty="0"/>
              <a:t>الله فيه الصيام، ومنح للشهر مكارم وفضائل ليست </a:t>
            </a:r>
            <a:r>
              <a:rPr lang="ar-MA" sz="2800" dirty="0" smtClean="0"/>
              <a:t>لمثله</a:t>
            </a:r>
            <a:endParaRPr lang="fr-FR" sz="2800" dirty="0" smtClean="0"/>
          </a:p>
        </p:txBody>
      </p:sp>
      <p:sp>
        <p:nvSpPr>
          <p:cNvPr id="7" name="Flèche droite 6"/>
          <p:cNvSpPr/>
          <p:nvPr/>
        </p:nvSpPr>
        <p:spPr>
          <a:xfrm rot="10800000">
            <a:off x="1704361" y="1412776"/>
            <a:ext cx="491375" cy="4777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85023" y="1383159"/>
            <a:ext cx="1920719" cy="523220"/>
          </a:xfrm>
          <a:prstGeom prst="rect">
            <a:avLst/>
          </a:prstGeom>
        </p:spPr>
        <p:txBody>
          <a:bodyPr wrap="none">
            <a:spAutoFit/>
          </a:bodyPr>
          <a:lstStyle/>
          <a:p>
            <a:pPr algn="l" rtl="1"/>
            <a:r>
              <a:rPr lang="fr-FR" sz="2800" b="1" u="sng" dirty="0" smtClean="0">
                <a:solidFill>
                  <a:schemeClr val="tx2">
                    <a:lumMod val="60000"/>
                    <a:lumOff val="40000"/>
                  </a:schemeClr>
                </a:solidFill>
              </a:rPr>
              <a:t>- 1 </a:t>
            </a:r>
            <a:r>
              <a:rPr lang="ar-MA" sz="2800" b="1" u="sng" dirty="0">
                <a:solidFill>
                  <a:schemeClr val="tx2">
                    <a:lumMod val="60000"/>
                    <a:lumOff val="40000"/>
                  </a:schemeClr>
                </a:solidFill>
              </a:rPr>
              <a:t>كن صائما </a:t>
            </a:r>
            <a:endParaRPr lang="fr-FR" sz="2800" u="sng" dirty="0">
              <a:solidFill>
                <a:schemeClr val="tx2">
                  <a:lumMod val="60000"/>
                  <a:lumOff val="40000"/>
                </a:schemeClr>
              </a:solidFill>
            </a:endParaRPr>
          </a:p>
        </p:txBody>
      </p:sp>
      <p:sp>
        <p:nvSpPr>
          <p:cNvPr id="10" name="Rectangle 9"/>
          <p:cNvSpPr/>
          <p:nvPr/>
        </p:nvSpPr>
        <p:spPr>
          <a:xfrm>
            <a:off x="5148064" y="3789040"/>
            <a:ext cx="1967205" cy="523220"/>
          </a:xfrm>
          <a:prstGeom prst="rect">
            <a:avLst/>
          </a:prstGeom>
        </p:spPr>
        <p:txBody>
          <a:bodyPr wrap="none">
            <a:spAutoFit/>
          </a:bodyPr>
          <a:lstStyle/>
          <a:p>
            <a:pPr rtl="1"/>
            <a:r>
              <a:rPr lang="fr-FR" sz="2800" b="1" u="sng" dirty="0" smtClean="0">
                <a:solidFill>
                  <a:schemeClr val="tx2">
                    <a:lumMod val="60000"/>
                    <a:lumOff val="40000"/>
                  </a:schemeClr>
                </a:solidFill>
              </a:rPr>
              <a:t>- 2 </a:t>
            </a:r>
            <a:r>
              <a:rPr lang="ar-MA" sz="2800" b="1" u="sng" dirty="0">
                <a:solidFill>
                  <a:schemeClr val="tx2">
                    <a:lumMod val="60000"/>
                    <a:lumOff val="40000"/>
                  </a:schemeClr>
                </a:solidFill>
              </a:rPr>
              <a:t>كن متحديا</a:t>
            </a:r>
            <a:r>
              <a:rPr lang="fr-FR" sz="2800" b="1" u="sng" dirty="0">
                <a:solidFill>
                  <a:schemeClr val="tx2">
                    <a:lumMod val="60000"/>
                    <a:lumOff val="40000"/>
                  </a:schemeClr>
                </a:solidFill>
              </a:rPr>
              <a:t> </a:t>
            </a:r>
            <a:endParaRPr lang="fr-FR" sz="2800" u="sng" dirty="0">
              <a:solidFill>
                <a:schemeClr val="tx2">
                  <a:lumMod val="60000"/>
                  <a:lumOff val="40000"/>
                </a:schemeClr>
              </a:solidFill>
            </a:endParaRPr>
          </a:p>
        </p:txBody>
      </p:sp>
      <p:sp>
        <p:nvSpPr>
          <p:cNvPr id="11" name="Flèche droite 10"/>
          <p:cNvSpPr/>
          <p:nvPr/>
        </p:nvSpPr>
        <p:spPr>
          <a:xfrm>
            <a:off x="4630214" y="3817116"/>
            <a:ext cx="580931" cy="3731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droite 11"/>
          <p:cNvSpPr/>
          <p:nvPr/>
        </p:nvSpPr>
        <p:spPr>
          <a:xfrm rot="10800000">
            <a:off x="4355977" y="5848921"/>
            <a:ext cx="491375" cy="4777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2699792" y="5847655"/>
            <a:ext cx="1752403" cy="523220"/>
          </a:xfrm>
          <a:prstGeom prst="rect">
            <a:avLst/>
          </a:prstGeom>
        </p:spPr>
        <p:txBody>
          <a:bodyPr wrap="none">
            <a:spAutoFit/>
          </a:bodyPr>
          <a:lstStyle/>
          <a:p>
            <a:pPr rtl="1"/>
            <a:r>
              <a:rPr lang="fr-FR" sz="2800" b="1" u="sng" dirty="0" smtClean="0">
                <a:solidFill>
                  <a:schemeClr val="tx2">
                    <a:lumMod val="60000"/>
                    <a:lumOff val="40000"/>
                  </a:schemeClr>
                </a:solidFill>
              </a:rPr>
              <a:t>- 3 </a:t>
            </a:r>
            <a:r>
              <a:rPr lang="ar-MA" sz="2800" b="1" u="sng" dirty="0">
                <a:solidFill>
                  <a:schemeClr val="tx2">
                    <a:lumMod val="60000"/>
                    <a:lumOff val="40000"/>
                  </a:schemeClr>
                </a:solidFill>
              </a:rPr>
              <a:t>كن قائما</a:t>
            </a:r>
            <a:r>
              <a:rPr lang="fr-FR" sz="2800" b="1" u="sng" dirty="0">
                <a:solidFill>
                  <a:schemeClr val="tx2">
                    <a:lumMod val="60000"/>
                    <a:lumOff val="40000"/>
                  </a:schemeClr>
                </a:solidFill>
              </a:rPr>
              <a:t> </a:t>
            </a:r>
            <a:endParaRPr lang="fr-FR" sz="2800" u="sng" dirty="0">
              <a:solidFill>
                <a:schemeClr val="tx2">
                  <a:lumMod val="60000"/>
                  <a:lumOff val="40000"/>
                </a:schemeClr>
              </a:solidFill>
            </a:endParaRPr>
          </a:p>
        </p:txBody>
      </p:sp>
      <p:sp>
        <p:nvSpPr>
          <p:cNvPr id="15" name="Titre 14"/>
          <p:cNvSpPr>
            <a:spLocks noGrp="1"/>
          </p:cNvSpPr>
          <p:nvPr>
            <p:ph type="title"/>
          </p:nvPr>
        </p:nvSpPr>
        <p:spPr>
          <a:xfrm>
            <a:off x="323528" y="44624"/>
            <a:ext cx="5791200" cy="683994"/>
          </a:xfrm>
          <a:solidFill>
            <a:schemeClr val="tx2">
              <a:lumMod val="20000"/>
              <a:lumOff val="80000"/>
            </a:schemeClr>
          </a:solidFill>
        </p:spPr>
        <p:txBody>
          <a:bodyPr/>
          <a:lstStyle/>
          <a:p>
            <a:r>
              <a:rPr lang="ar-MA" dirty="0"/>
              <a:t>شهر رمضان المبارك</a:t>
            </a:r>
            <a:endParaRPr lang="fr-FR" dirty="0"/>
          </a:p>
        </p:txBody>
      </p:sp>
    </p:spTree>
    <p:extLst>
      <p:ext uri="{BB962C8B-B14F-4D97-AF65-F5344CB8AC3E}">
        <p14:creationId xmlns:p14="http://schemas.microsoft.com/office/powerpoint/2010/main" val="28478046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lvl="1" algn="r"/>
            <a:endParaRPr lang="fr-F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2838" y="2185988"/>
            <a:ext cx="1838325" cy="248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2" y="0"/>
            <a:ext cx="897432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re 1"/>
          <p:cNvSpPr txBox="1">
            <a:spLocks/>
          </p:cNvSpPr>
          <p:nvPr/>
        </p:nvSpPr>
        <p:spPr>
          <a:xfrm>
            <a:off x="457200" y="152718"/>
            <a:ext cx="7715200" cy="1116042"/>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a:endParaRPr lang="fr-FR" dirty="0">
              <a:solidFill>
                <a:schemeClr val="bg1"/>
              </a:solidFill>
            </a:endParaRPr>
          </a:p>
        </p:txBody>
      </p:sp>
      <p:sp>
        <p:nvSpPr>
          <p:cNvPr id="4" name="Rectangle 3"/>
          <p:cNvSpPr/>
          <p:nvPr/>
        </p:nvSpPr>
        <p:spPr>
          <a:xfrm>
            <a:off x="179512" y="274162"/>
            <a:ext cx="2571538" cy="769441"/>
          </a:xfrm>
          <a:prstGeom prst="rect">
            <a:avLst/>
          </a:prstGeom>
        </p:spPr>
        <p:txBody>
          <a:bodyPr wrap="none">
            <a:spAutoFit/>
          </a:bodyPr>
          <a:lstStyle/>
          <a:p>
            <a:r>
              <a:rPr lang="ar-MA" sz="4400" dirty="0">
                <a:solidFill>
                  <a:schemeClr val="bg1"/>
                </a:solidFill>
              </a:rPr>
              <a:t>رمضان كريم</a:t>
            </a:r>
            <a:endParaRPr lang="fr-FR" sz="4400" dirty="0">
              <a:solidFill>
                <a:schemeClr val="bg1"/>
              </a:solidFill>
            </a:endParaRPr>
          </a:p>
        </p:txBody>
      </p:sp>
    </p:spTree>
    <p:extLst>
      <p:ext uri="{BB962C8B-B14F-4D97-AF65-F5344CB8AC3E}">
        <p14:creationId xmlns:p14="http://schemas.microsoft.com/office/powerpoint/2010/main" val="2298698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3690521" y="242113"/>
            <a:ext cx="5230599" cy="6450272"/>
            <a:chOff x="3676650" y="836712"/>
            <a:chExt cx="4503283" cy="561356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6650" y="908720"/>
              <a:ext cx="4490568" cy="5541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3689365" y="836712"/>
              <a:ext cx="4490568" cy="830343"/>
            </a:xfrm>
            <a:prstGeom prst="rect">
              <a:avLst/>
            </a:prstGeom>
            <a:solidFill>
              <a:srgbClr val="F7CE69"/>
            </a:solidFill>
          </p:spPr>
          <p:txBody>
            <a:bodyPr wrap="square" rtlCol="0">
              <a:spAutoFit/>
            </a:bodyPr>
            <a:lstStyle/>
            <a:p>
              <a:pPr algn="ctr"/>
              <a:r>
                <a:rPr lang="ar-MA" sz="2000" b="1" dirty="0" smtClean="0"/>
                <a:t> </a:t>
              </a:r>
              <a:endParaRPr lang="fr-FR" sz="2000" b="1" dirty="0" smtClean="0"/>
            </a:p>
            <a:p>
              <a:pPr algn="ctr"/>
              <a:r>
                <a:rPr lang="ar-MA" sz="3600" b="1" dirty="0" smtClean="0"/>
                <a:t>رمضان مدرسة الأخلاق</a:t>
              </a:r>
              <a:endParaRPr lang="fr-FR" sz="3600" b="1" dirty="0" smtClean="0"/>
            </a:p>
          </p:txBody>
        </p:sp>
      </p:grpSp>
      <p:pic>
        <p:nvPicPr>
          <p:cNvPr id="9" name="Picture 2" descr="10738245_daisycopy.jpg"/>
          <p:cNvPicPr>
            <a:picLocks noChangeAspect="1"/>
          </p:cNvPicPr>
          <p:nvPr/>
        </p:nvPicPr>
        <p:blipFill>
          <a:blip r:embed="rId3" cstate="print"/>
          <a:srcRect/>
          <a:stretch>
            <a:fillRect/>
          </a:stretch>
        </p:blipFill>
        <p:spPr>
          <a:xfrm>
            <a:off x="3127133" y="3284984"/>
            <a:ext cx="1097280" cy="1097280"/>
          </a:xfrm>
          <a:prstGeom prst="ellipse">
            <a:avLst/>
          </a:prstGeom>
          <a:ln>
            <a:noFill/>
          </a:ln>
          <a:effectLst>
            <a:outerShdw blurRad="127000" dist="127000" dir="8460000" algn="ctr">
              <a:srgbClr val="000000">
                <a:alpha val="23000"/>
              </a:srgbClr>
            </a:outerShdw>
          </a:effectLst>
          <a:scene3d>
            <a:camera prst="orthographicFront">
              <a:rot lat="0" lon="0" rev="0"/>
            </a:camera>
            <a:lightRig rig="contrasting" dir="t">
              <a:rot lat="0" lon="0" rev="1500000"/>
            </a:lightRig>
          </a:scene3d>
          <a:sp3d prstMaterial="metal">
            <a:bevelT w="88900" h="88900"/>
          </a:sp3d>
        </p:spPr>
      </p:pic>
      <p:sp>
        <p:nvSpPr>
          <p:cNvPr id="10" name="TextBox 7"/>
          <p:cNvSpPr txBox="1"/>
          <p:nvPr/>
        </p:nvSpPr>
        <p:spPr>
          <a:xfrm flipH="1">
            <a:off x="67949" y="3541236"/>
            <a:ext cx="2991883" cy="584775"/>
          </a:xfrm>
          <a:prstGeom prst="rect">
            <a:avLst/>
          </a:prstGeom>
          <a:solidFill>
            <a:schemeClr val="tx2">
              <a:lumMod val="60000"/>
              <a:lumOff val="40000"/>
            </a:schemeClr>
          </a:solidFill>
        </p:spPr>
        <p:txBody>
          <a:bodyPr wrap="square" rtlCol="0">
            <a:spAutoFit/>
          </a:bodyPr>
          <a:lstStyle/>
          <a:p>
            <a:pPr lvl="3" indent="-1017588" algn="ctr" rtl="1"/>
            <a:r>
              <a:rPr lang="fr-FR" sz="3200" b="1" dirty="0" smtClean="0">
                <a:solidFill>
                  <a:srgbClr val="FFC000"/>
                </a:solidFill>
              </a:rPr>
              <a:t> -1 </a:t>
            </a:r>
            <a:r>
              <a:rPr lang="ar-MA" sz="3200" b="1" dirty="0" smtClean="0">
                <a:solidFill>
                  <a:srgbClr val="FFC000"/>
                </a:solidFill>
              </a:rPr>
              <a:t>كن صائما </a:t>
            </a:r>
            <a:endParaRPr lang="fr-FR" sz="2800" b="0" i="0" dirty="0">
              <a:solidFill>
                <a:srgbClr val="FFC000"/>
              </a:solidFill>
            </a:endParaRPr>
          </a:p>
        </p:txBody>
      </p:sp>
      <p:pic>
        <p:nvPicPr>
          <p:cNvPr id="11" name="Picture 4" descr="10738245_daisycopy.jpg"/>
          <p:cNvPicPr>
            <a:picLocks noChangeAspect="1"/>
          </p:cNvPicPr>
          <p:nvPr/>
        </p:nvPicPr>
        <p:blipFill>
          <a:blip r:embed="rId4" cstate="print"/>
          <a:srcRect/>
          <a:stretch>
            <a:fillRect/>
          </a:stretch>
        </p:blipFill>
        <p:spPr>
          <a:xfrm>
            <a:off x="3128010" y="1300262"/>
            <a:ext cx="1097280" cy="1097280"/>
          </a:xfrm>
          <a:prstGeom prst="ellipse">
            <a:avLst/>
          </a:prstGeom>
          <a:ln>
            <a:noFill/>
          </a:ln>
          <a:effectLst>
            <a:outerShdw blurRad="127000" dist="127000" dir="8460000" algn="ctr">
              <a:srgbClr val="000000">
                <a:alpha val="23000"/>
              </a:srgbClr>
            </a:outerShdw>
          </a:effectLst>
          <a:scene3d>
            <a:camera prst="orthographicFront">
              <a:rot lat="0" lon="0" rev="0"/>
            </a:camera>
            <a:lightRig rig="contrasting" dir="t">
              <a:rot lat="0" lon="0" rev="1500000"/>
            </a:lightRig>
          </a:scene3d>
          <a:sp3d prstMaterial="metal">
            <a:bevelT w="88900" h="88900"/>
          </a:sp3d>
        </p:spPr>
      </p:pic>
      <p:pic>
        <p:nvPicPr>
          <p:cNvPr id="12" name="Picture 10" descr="10738245_daisycopy.jpg"/>
          <p:cNvPicPr>
            <a:picLocks noChangeAspect="1"/>
          </p:cNvPicPr>
          <p:nvPr/>
        </p:nvPicPr>
        <p:blipFill>
          <a:blip r:embed="rId5" cstate="print"/>
          <a:srcRect/>
          <a:stretch>
            <a:fillRect/>
          </a:stretch>
        </p:blipFill>
        <p:spPr>
          <a:xfrm>
            <a:off x="3203848" y="4797152"/>
            <a:ext cx="1100870" cy="1097280"/>
          </a:xfrm>
          <a:prstGeom prst="ellipse">
            <a:avLst/>
          </a:prstGeom>
          <a:ln>
            <a:noFill/>
          </a:ln>
          <a:effectLst>
            <a:outerShdw blurRad="127000" dist="127000" dir="8460000" algn="ctr">
              <a:srgbClr val="000000">
                <a:alpha val="23000"/>
              </a:srgbClr>
            </a:outerShdw>
          </a:effectLst>
          <a:scene3d>
            <a:camera prst="orthographicFront">
              <a:rot lat="0" lon="0" rev="0"/>
            </a:camera>
            <a:lightRig rig="contrasting" dir="t">
              <a:rot lat="0" lon="0" rev="1500000"/>
            </a:lightRig>
          </a:scene3d>
          <a:sp3d prstMaterial="metal">
            <a:bevelT/>
          </a:sp3d>
        </p:spPr>
      </p:pic>
      <p:sp>
        <p:nvSpPr>
          <p:cNvPr id="15" name="TextBox 8"/>
          <p:cNvSpPr txBox="1"/>
          <p:nvPr/>
        </p:nvSpPr>
        <p:spPr>
          <a:xfrm flipH="1">
            <a:off x="99574" y="1525736"/>
            <a:ext cx="2960258" cy="646331"/>
          </a:xfrm>
          <a:prstGeom prst="rect">
            <a:avLst/>
          </a:prstGeom>
          <a:solidFill>
            <a:schemeClr val="accent5">
              <a:lumMod val="20000"/>
              <a:lumOff val="80000"/>
            </a:schemeClr>
          </a:solidFill>
        </p:spPr>
        <p:txBody>
          <a:bodyPr wrap="square" rtlCol="0">
            <a:spAutoFit/>
          </a:bodyPr>
          <a:lstStyle/>
          <a:p>
            <a:pPr lvl="1" algn="ctr" rtl="1"/>
            <a:r>
              <a:rPr lang="fr-FR" sz="3600" b="1" dirty="0" smtClean="0"/>
              <a:t> -2 </a:t>
            </a:r>
            <a:r>
              <a:rPr lang="ar-MA" sz="3600" b="1" dirty="0" smtClean="0"/>
              <a:t>كن متحديا</a:t>
            </a:r>
            <a:r>
              <a:rPr lang="fr-FR" sz="3600" b="1" dirty="0" smtClean="0"/>
              <a:t> </a:t>
            </a:r>
            <a:endParaRPr lang="fr-FR" sz="3200" b="0" i="0" dirty="0">
              <a:latin typeface="Corbel"/>
            </a:endParaRPr>
          </a:p>
        </p:txBody>
      </p:sp>
      <p:sp>
        <p:nvSpPr>
          <p:cNvPr id="18" name="TextBox 9"/>
          <p:cNvSpPr txBox="1"/>
          <p:nvPr/>
        </p:nvSpPr>
        <p:spPr>
          <a:xfrm flipH="1">
            <a:off x="-1" y="5127353"/>
            <a:ext cx="3127133" cy="646331"/>
          </a:xfrm>
          <a:prstGeom prst="rect">
            <a:avLst/>
          </a:prstGeom>
          <a:solidFill>
            <a:srgbClr val="FF99FF"/>
          </a:solidFill>
        </p:spPr>
        <p:txBody>
          <a:bodyPr wrap="square" rtlCol="0">
            <a:spAutoFit/>
          </a:bodyPr>
          <a:lstStyle/>
          <a:p>
            <a:pPr lvl="1" algn="ctr" rtl="1"/>
            <a:r>
              <a:rPr lang="fr-FR" sz="3600" b="1" dirty="0" smtClean="0"/>
              <a:t> -3 </a:t>
            </a:r>
            <a:r>
              <a:rPr lang="ar-MA" sz="3600" b="1" dirty="0" smtClean="0"/>
              <a:t>كن قائما</a:t>
            </a:r>
            <a:endParaRPr lang="fr-FR" sz="3200" b="0" i="0" dirty="0">
              <a:latin typeface="Corbel"/>
            </a:endParaRPr>
          </a:p>
        </p:txBody>
      </p:sp>
    </p:spTree>
    <p:extLst>
      <p:ext uri="{BB962C8B-B14F-4D97-AF65-F5344CB8AC3E}">
        <p14:creationId xmlns:p14="http://schemas.microsoft.com/office/powerpoint/2010/main" val="223237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0" presetClass="path" presetSubtype="0" accel="50000" decel="50000" fill="hold" nodeType="withEffect">
                                  <p:stCondLst>
                                    <p:cond delay="0"/>
                                  </p:stCondLst>
                                  <p:iterate type="lt">
                                    <p:tmPct val="0"/>
                                  </p:iterate>
                                  <p:childTnLst>
                                    <p:animMotion origin="layout" path="M 4.16667E-6 -3.89454E-6 C 0.06632 0.09598 0.13298 0.19219 0.18559 0.34991 C 0.23819 0.50764 0.27656 0.72688 0.3151 0.94635 " pathEditMode="relative" rAng="0" ptsTypes="aaA">
                                      <p:cBhvr>
                                        <p:cTn id="12" dur="1000" spd="-100000" fill="hold"/>
                                        <p:tgtEl>
                                          <p:spTgt spid="9"/>
                                        </p:tgtEl>
                                        <p:attrNameLst>
                                          <p:attrName>ppt_x</p:attrName>
                                          <p:attrName>ppt_y</p:attrName>
                                        </p:attrNameLst>
                                      </p:cBhvr>
                                      <p:rCtr x="15700" y="47300"/>
                                    </p:animMotion>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iterate type="lt">
                                    <p:tmPct val="5000"/>
                                  </p:iterate>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anim calcmode="lin" valueType="num">
                                      <p:cBhvr>
                                        <p:cTn id="23" dur="1000" fill="hold"/>
                                        <p:tgtEl>
                                          <p:spTgt spid="11"/>
                                        </p:tgtEl>
                                        <p:attrNameLst>
                                          <p:attrName>style.rotation</p:attrName>
                                        </p:attrNameLst>
                                      </p:cBhvr>
                                      <p:tavLst>
                                        <p:tav tm="0">
                                          <p:val>
                                            <p:fltVal val="90"/>
                                          </p:val>
                                        </p:tav>
                                        <p:tav tm="100000">
                                          <p:val>
                                            <p:fltVal val="0"/>
                                          </p:val>
                                        </p:tav>
                                      </p:tavLst>
                                    </p:anim>
                                    <p:animEffect transition="in" filter="fade">
                                      <p:cBhvr>
                                        <p:cTn id="24" dur="1000"/>
                                        <p:tgtEl>
                                          <p:spTgt spid="11"/>
                                        </p:tgtEl>
                                      </p:cBhvr>
                                    </p:animEffect>
                                  </p:childTnLst>
                                </p:cTn>
                              </p:par>
                              <p:par>
                                <p:cTn id="25" presetID="0" presetClass="path" presetSubtype="0" accel="50000" decel="50000" fill="hold" nodeType="withEffect">
                                  <p:stCondLst>
                                    <p:cond delay="0"/>
                                  </p:stCondLst>
                                  <p:iterate type="lt">
                                    <p:tmPct val="0"/>
                                  </p:iterate>
                                  <p:childTnLst>
                                    <p:animMotion origin="layout" path="M 8.33333E-7 2.78446E-6 C 0.05608 0.10522 0.08767 0.20583 0.1217 0.3358 C 0.15573 0.46577 0.18733 0.68709 0.20451 0.77937 " pathEditMode="relative" rAng="0" ptsTypes="faf">
                                      <p:cBhvr>
                                        <p:cTn id="26" dur="1000" spd="-100000" fill="hold"/>
                                        <p:tgtEl>
                                          <p:spTgt spid="11"/>
                                        </p:tgtEl>
                                        <p:attrNameLst>
                                          <p:attrName>ppt_x</p:attrName>
                                          <p:attrName>ppt_y</p:attrName>
                                        </p:attrNameLst>
                                      </p:cBhvr>
                                      <p:rCtr x="10200" y="39000"/>
                                    </p:animMotion>
                                  </p:childTnLst>
                                </p:cTn>
                              </p:par>
                              <p:par>
                                <p:cTn id="27" presetID="10"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iterate type="lt">
                                    <p:tmPct val="5000"/>
                                  </p:iterate>
                                  <p:childTnLst>
                                    <p:set>
                                      <p:cBhvr>
                                        <p:cTn id="33" dur="1" fill="hold">
                                          <p:stCondLst>
                                            <p:cond delay="0"/>
                                          </p:stCondLst>
                                        </p:cTn>
                                        <p:tgtEl>
                                          <p:spTgt spid="12"/>
                                        </p:tgtEl>
                                        <p:attrNameLst>
                                          <p:attrName>style.visibility</p:attrName>
                                        </p:attrNameLst>
                                      </p:cBhvr>
                                      <p:to>
                                        <p:strVal val="visible"/>
                                      </p:to>
                                    </p:set>
                                    <p:anim calcmode="lin" valueType="num">
                                      <p:cBhvr>
                                        <p:cTn id="34" dur="1000" fill="hold"/>
                                        <p:tgtEl>
                                          <p:spTgt spid="12"/>
                                        </p:tgtEl>
                                        <p:attrNameLst>
                                          <p:attrName>ppt_w</p:attrName>
                                        </p:attrNameLst>
                                      </p:cBhvr>
                                      <p:tavLst>
                                        <p:tav tm="0">
                                          <p:val>
                                            <p:fltVal val="0"/>
                                          </p:val>
                                        </p:tav>
                                        <p:tav tm="100000">
                                          <p:val>
                                            <p:strVal val="#ppt_w"/>
                                          </p:val>
                                        </p:tav>
                                      </p:tavLst>
                                    </p:anim>
                                    <p:anim calcmode="lin" valueType="num">
                                      <p:cBhvr>
                                        <p:cTn id="35" dur="1000" fill="hold"/>
                                        <p:tgtEl>
                                          <p:spTgt spid="12"/>
                                        </p:tgtEl>
                                        <p:attrNameLst>
                                          <p:attrName>ppt_h</p:attrName>
                                        </p:attrNameLst>
                                      </p:cBhvr>
                                      <p:tavLst>
                                        <p:tav tm="0">
                                          <p:val>
                                            <p:fltVal val="0"/>
                                          </p:val>
                                        </p:tav>
                                        <p:tav tm="100000">
                                          <p:val>
                                            <p:strVal val="#ppt_h"/>
                                          </p:val>
                                        </p:tav>
                                      </p:tavLst>
                                    </p:anim>
                                    <p:anim calcmode="lin" valueType="num">
                                      <p:cBhvr>
                                        <p:cTn id="36" dur="1000" fill="hold"/>
                                        <p:tgtEl>
                                          <p:spTgt spid="12"/>
                                        </p:tgtEl>
                                        <p:attrNameLst>
                                          <p:attrName>style.rotation</p:attrName>
                                        </p:attrNameLst>
                                      </p:cBhvr>
                                      <p:tavLst>
                                        <p:tav tm="0">
                                          <p:val>
                                            <p:fltVal val="90"/>
                                          </p:val>
                                        </p:tav>
                                        <p:tav tm="100000">
                                          <p:val>
                                            <p:fltVal val="0"/>
                                          </p:val>
                                        </p:tav>
                                      </p:tavLst>
                                    </p:anim>
                                    <p:animEffect transition="in" filter="fade">
                                      <p:cBhvr>
                                        <p:cTn id="37" dur="1000"/>
                                        <p:tgtEl>
                                          <p:spTgt spid="12"/>
                                        </p:tgtEl>
                                      </p:cBhvr>
                                    </p:animEffect>
                                  </p:childTnLst>
                                </p:cTn>
                              </p:par>
                              <p:par>
                                <p:cTn id="38" presetID="0" presetClass="path" presetSubtype="0" accel="50000" decel="50000" fill="hold" nodeType="withEffect">
                                  <p:stCondLst>
                                    <p:cond delay="0"/>
                                  </p:stCondLst>
                                  <p:iterate type="lt">
                                    <p:tmPct val="0"/>
                                  </p:iterate>
                                  <p:childTnLst>
                                    <p:animMotion origin="layout" path="M -2.22222E-6 1.26735E-6 C 0.01215 0.05966 0.0243 0.11956 0.03715 0.18686 C 0.05 0.25416 0.06371 0.32886 0.0776 0.40356 " pathEditMode="relative" ptsTypes="aaA">
                                      <p:cBhvr>
                                        <p:cTn id="39" dur="1000" spd="-100000" fill="hold"/>
                                        <p:tgtEl>
                                          <p:spTgt spid="12"/>
                                        </p:tgtEl>
                                        <p:attrNameLst>
                                          <p:attrName>ppt_x</p:attrName>
                                          <p:attrName>ppt_y</p:attrName>
                                        </p:attrNameLst>
                                      </p:cBhvr>
                                    </p:animMotion>
                                  </p:childTnLst>
                                </p:cTn>
                              </p:par>
                              <p:par>
                                <p:cTn id="40" presetID="10"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1322765"/>
            <a:ext cx="8028384" cy="954107"/>
          </a:xfrm>
          <a:prstGeom prst="rect">
            <a:avLst/>
          </a:prstGeom>
        </p:spPr>
        <p:txBody>
          <a:bodyPr wrap="square">
            <a:spAutoFit/>
          </a:bodyPr>
          <a:lstStyle/>
          <a:p>
            <a:pPr algn="r"/>
            <a:r>
              <a:rPr lang="ar-MA" sz="2800" dirty="0" smtClean="0"/>
              <a:t>فرض </a:t>
            </a:r>
            <a:r>
              <a:rPr lang="ar-MA" sz="2800" dirty="0"/>
              <a:t>الله </a:t>
            </a:r>
            <a:r>
              <a:rPr lang="ar-MA" sz="2800" dirty="0" smtClean="0"/>
              <a:t>تعالى </a:t>
            </a:r>
            <a:r>
              <a:rPr lang="ar-MA" sz="2800" dirty="0"/>
              <a:t>على المسلمين صوم رمضان، وجعل صيامه ركن من أركان الإسلام، حيث قال</a:t>
            </a:r>
            <a:r>
              <a:rPr lang="ar-MA" sz="2800" dirty="0" smtClean="0"/>
              <a:t>:</a:t>
            </a:r>
            <a:endParaRPr lang="fr-FR" sz="2800" dirty="0">
              <a:effectLs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426648"/>
            <a:ext cx="7704856" cy="4314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9"/>
          <p:cNvSpPr txBox="1"/>
          <p:nvPr/>
        </p:nvSpPr>
        <p:spPr>
          <a:xfrm flipH="1">
            <a:off x="0" y="74904"/>
            <a:ext cx="3928865" cy="707886"/>
          </a:xfrm>
          <a:prstGeom prst="rect">
            <a:avLst/>
          </a:prstGeom>
          <a:noFill/>
          <a:ln w="38100">
            <a:solidFill>
              <a:srgbClr val="FF66FF"/>
            </a:solidFill>
          </a:ln>
        </p:spPr>
        <p:txBody>
          <a:bodyPr wrap="square" rtlCol="0">
            <a:spAutoFit/>
          </a:bodyPr>
          <a:lstStyle/>
          <a:p>
            <a:pPr lvl="1" algn="r" rtl="1"/>
            <a:r>
              <a:rPr lang="fr-FR" sz="4000" b="1" dirty="0" smtClean="0"/>
              <a:t> -1 </a:t>
            </a:r>
            <a:r>
              <a:rPr lang="ar-MA" sz="4000" b="1" dirty="0" smtClean="0"/>
              <a:t>كن </a:t>
            </a:r>
            <a:r>
              <a:rPr lang="ar-MA" sz="4000" b="1" dirty="0"/>
              <a:t>صائما </a:t>
            </a:r>
            <a:endParaRPr lang="fr-FR" sz="3600" b="0" i="0" dirty="0">
              <a:latin typeface="Corbel"/>
            </a:endParaRPr>
          </a:p>
        </p:txBody>
      </p:sp>
      <p:pic>
        <p:nvPicPr>
          <p:cNvPr id="7" name="Picture 10" descr="10738245_daisycopy.jpg"/>
          <p:cNvPicPr>
            <a:picLocks noChangeAspect="1"/>
          </p:cNvPicPr>
          <p:nvPr/>
        </p:nvPicPr>
        <p:blipFill>
          <a:blip r:embed="rId3" cstate="print"/>
          <a:srcRect/>
          <a:stretch>
            <a:fillRect/>
          </a:stretch>
        </p:blipFill>
        <p:spPr>
          <a:xfrm>
            <a:off x="3931301" y="0"/>
            <a:ext cx="1100870" cy="1097280"/>
          </a:xfrm>
          <a:prstGeom prst="ellipse">
            <a:avLst/>
          </a:prstGeom>
          <a:ln>
            <a:noFill/>
          </a:ln>
          <a:effectLst>
            <a:outerShdw blurRad="127000" dist="127000" dir="8460000" algn="ctr">
              <a:srgbClr val="000000">
                <a:alpha val="23000"/>
              </a:srgbClr>
            </a:outerShdw>
          </a:effectLst>
          <a:scene3d>
            <a:camera prst="orthographicFront">
              <a:rot lat="0" lon="0" rev="0"/>
            </a:camera>
            <a:lightRig rig="contrasting" dir="t">
              <a:rot lat="0" lon="0" rev="1500000"/>
            </a:lightRig>
          </a:scene3d>
          <a:sp3d prstMaterial="metal">
            <a:bevelT/>
          </a:sp3d>
        </p:spPr>
      </p:pic>
    </p:spTree>
    <p:extLst>
      <p:ext uri="{BB962C8B-B14F-4D97-AF65-F5344CB8AC3E}">
        <p14:creationId xmlns:p14="http://schemas.microsoft.com/office/powerpoint/2010/main" val="4059497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31" presetClass="entr" presetSubtype="0" fill="hold" nodeType="withEffect">
                                  <p:stCondLst>
                                    <p:cond delay="0"/>
                                  </p:stCondLst>
                                  <p:iterate type="lt">
                                    <p:tmPct val="5000"/>
                                  </p:iterate>
                                  <p:childTnLst>
                                    <p:set>
                                      <p:cBhvr>
                                        <p:cTn id="9" dur="1" fill="hold">
                                          <p:stCondLst>
                                            <p:cond delay="0"/>
                                          </p:stCondLst>
                                        </p:cTn>
                                        <p:tgtEl>
                                          <p:spTgt spid="7"/>
                                        </p:tgtEl>
                                        <p:attrNameLst>
                                          <p:attrName>style.visibility</p:attrName>
                                        </p:attrNameLst>
                                      </p:cBhvr>
                                      <p:to>
                                        <p:strVal val="visible"/>
                                      </p:to>
                                    </p:set>
                                    <p:anim calcmode="lin" valueType="num">
                                      <p:cBhvr>
                                        <p:cTn id="10" dur="1000" fill="hold"/>
                                        <p:tgtEl>
                                          <p:spTgt spid="7"/>
                                        </p:tgtEl>
                                        <p:attrNameLst>
                                          <p:attrName>ppt_w</p:attrName>
                                        </p:attrNameLst>
                                      </p:cBhvr>
                                      <p:tavLst>
                                        <p:tav tm="0">
                                          <p:val>
                                            <p:fltVal val="0"/>
                                          </p:val>
                                        </p:tav>
                                        <p:tav tm="100000">
                                          <p:val>
                                            <p:strVal val="#ppt_w"/>
                                          </p:val>
                                        </p:tav>
                                      </p:tavLst>
                                    </p:anim>
                                    <p:anim calcmode="lin" valueType="num">
                                      <p:cBhvr>
                                        <p:cTn id="11" dur="1000" fill="hold"/>
                                        <p:tgtEl>
                                          <p:spTgt spid="7"/>
                                        </p:tgtEl>
                                        <p:attrNameLst>
                                          <p:attrName>ppt_h</p:attrName>
                                        </p:attrNameLst>
                                      </p:cBhvr>
                                      <p:tavLst>
                                        <p:tav tm="0">
                                          <p:val>
                                            <p:fltVal val="0"/>
                                          </p:val>
                                        </p:tav>
                                        <p:tav tm="100000">
                                          <p:val>
                                            <p:strVal val="#ppt_h"/>
                                          </p:val>
                                        </p:tav>
                                      </p:tavLst>
                                    </p:anim>
                                    <p:anim calcmode="lin" valueType="num">
                                      <p:cBhvr>
                                        <p:cTn id="12" dur="1000" fill="hold"/>
                                        <p:tgtEl>
                                          <p:spTgt spid="7"/>
                                        </p:tgtEl>
                                        <p:attrNameLst>
                                          <p:attrName>style.rotation</p:attrName>
                                        </p:attrNameLst>
                                      </p:cBhvr>
                                      <p:tavLst>
                                        <p:tav tm="0">
                                          <p:val>
                                            <p:fltVal val="90"/>
                                          </p:val>
                                        </p:tav>
                                        <p:tav tm="100000">
                                          <p:val>
                                            <p:fltVal val="0"/>
                                          </p:val>
                                        </p:tav>
                                      </p:tavLst>
                                    </p:anim>
                                    <p:animEffect transition="in" filter="fade">
                                      <p:cBhvr>
                                        <p:cTn id="13" dur="1000"/>
                                        <p:tgtEl>
                                          <p:spTgt spid="7"/>
                                        </p:tgtEl>
                                      </p:cBhvr>
                                    </p:animEffect>
                                  </p:childTnLst>
                                </p:cTn>
                              </p:par>
                              <p:par>
                                <p:cTn id="14" presetID="0" presetClass="path" presetSubtype="0" accel="50000" decel="50000" fill="hold" nodeType="withEffect">
                                  <p:stCondLst>
                                    <p:cond delay="0"/>
                                  </p:stCondLst>
                                  <p:iterate type="lt">
                                    <p:tmPct val="0"/>
                                  </p:iterate>
                                  <p:childTnLst>
                                    <p:animMotion origin="layout" path="M -2.22222E-6 1.26735E-6 C 0.01215 0.05966 0.0243 0.11956 0.03715 0.18686 C 0.05 0.25416 0.06371 0.32886 0.0776 0.40356 " pathEditMode="relative" ptsTypes="aaA">
                                      <p:cBhvr>
                                        <p:cTn id="15" dur="1000" spd="-100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9"/>
          <p:cNvSpPr txBox="1"/>
          <p:nvPr/>
        </p:nvSpPr>
        <p:spPr>
          <a:xfrm flipH="1">
            <a:off x="-30021" y="74904"/>
            <a:ext cx="3928865" cy="707886"/>
          </a:xfrm>
          <a:prstGeom prst="rect">
            <a:avLst/>
          </a:prstGeom>
          <a:noFill/>
          <a:ln w="38100">
            <a:solidFill>
              <a:srgbClr val="FF66FF"/>
            </a:solidFill>
          </a:ln>
        </p:spPr>
        <p:txBody>
          <a:bodyPr wrap="square" rtlCol="0">
            <a:spAutoFit/>
          </a:bodyPr>
          <a:lstStyle/>
          <a:p>
            <a:pPr lvl="1" algn="r" rtl="1"/>
            <a:r>
              <a:rPr lang="fr-FR" sz="4000" b="1" dirty="0" smtClean="0"/>
              <a:t> -1 </a:t>
            </a:r>
            <a:r>
              <a:rPr lang="ar-MA" sz="4000" b="1" dirty="0" smtClean="0"/>
              <a:t>كن </a:t>
            </a:r>
            <a:r>
              <a:rPr lang="ar-MA" sz="4000" b="1" dirty="0"/>
              <a:t>صائما </a:t>
            </a:r>
            <a:endParaRPr lang="fr-FR" sz="3600" b="0" i="0" dirty="0">
              <a:latin typeface="Corbel"/>
            </a:endParaRPr>
          </a:p>
        </p:txBody>
      </p:sp>
      <p:pic>
        <p:nvPicPr>
          <p:cNvPr id="7" name="Picture 10" descr="10738245_daisycopy.jpg"/>
          <p:cNvPicPr>
            <a:picLocks noChangeAspect="1"/>
          </p:cNvPicPr>
          <p:nvPr/>
        </p:nvPicPr>
        <p:blipFill>
          <a:blip r:embed="rId2" cstate="print"/>
          <a:srcRect/>
          <a:stretch>
            <a:fillRect/>
          </a:stretch>
        </p:blipFill>
        <p:spPr>
          <a:xfrm>
            <a:off x="3947476" y="-119793"/>
            <a:ext cx="1100870" cy="1097280"/>
          </a:xfrm>
          <a:prstGeom prst="ellipse">
            <a:avLst/>
          </a:prstGeom>
          <a:ln>
            <a:noFill/>
          </a:ln>
          <a:effectLst>
            <a:outerShdw blurRad="127000" dist="127000" dir="8460000" algn="ctr">
              <a:srgbClr val="000000">
                <a:alpha val="23000"/>
              </a:srgbClr>
            </a:outerShdw>
          </a:effectLst>
          <a:scene3d>
            <a:camera prst="orthographicFront">
              <a:rot lat="0" lon="0" rev="0"/>
            </a:camera>
            <a:lightRig rig="contrasting" dir="t">
              <a:rot lat="0" lon="0" rev="1500000"/>
            </a:lightRig>
          </a:scene3d>
          <a:sp3d prstMaterial="metal">
            <a:bevelT/>
          </a:sp3d>
        </p:spPr>
      </p:pic>
      <p:sp>
        <p:nvSpPr>
          <p:cNvPr id="8" name="ZoneTexte 7"/>
          <p:cNvSpPr txBox="1"/>
          <p:nvPr/>
        </p:nvSpPr>
        <p:spPr>
          <a:xfrm>
            <a:off x="5220072" y="1310642"/>
            <a:ext cx="2960969" cy="523220"/>
          </a:xfrm>
          <a:prstGeom prst="rect">
            <a:avLst/>
          </a:prstGeom>
          <a:solidFill>
            <a:srgbClr val="FFCCFF"/>
          </a:solidFill>
        </p:spPr>
        <p:txBody>
          <a:bodyPr wrap="square" rtlCol="0">
            <a:spAutoFit/>
          </a:bodyPr>
          <a:lstStyle/>
          <a:p>
            <a:pPr algn="r" rtl="1"/>
            <a:r>
              <a:rPr lang="ar-MA" sz="2800" dirty="0"/>
              <a:t>الفوائد </a:t>
            </a:r>
            <a:r>
              <a:rPr lang="ar-MA" sz="2800" dirty="0" smtClean="0"/>
              <a:t>الصحيّة</a:t>
            </a:r>
            <a:r>
              <a:rPr lang="fr-FR" sz="2800" dirty="0" smtClean="0"/>
              <a:t>  </a:t>
            </a:r>
            <a:r>
              <a:rPr lang="ar-MA" sz="2800" dirty="0" smtClean="0"/>
              <a:t>للصيام </a:t>
            </a:r>
            <a:endParaRPr lang="fr-FR" sz="2800" dirty="0">
              <a:effectLst/>
            </a:endParaRPr>
          </a:p>
        </p:txBody>
      </p:sp>
      <p:sp>
        <p:nvSpPr>
          <p:cNvPr id="13" name="ZoneTexte 12"/>
          <p:cNvSpPr txBox="1"/>
          <p:nvPr/>
        </p:nvSpPr>
        <p:spPr>
          <a:xfrm>
            <a:off x="465463" y="2204864"/>
            <a:ext cx="8064896" cy="830997"/>
          </a:xfrm>
          <a:prstGeom prst="rect">
            <a:avLst/>
          </a:prstGeom>
          <a:noFill/>
          <a:ln>
            <a:solidFill>
              <a:srgbClr val="FF66FF"/>
            </a:solidFill>
          </a:ln>
        </p:spPr>
        <p:txBody>
          <a:bodyPr wrap="square" rtlCol="0">
            <a:spAutoFit/>
          </a:bodyPr>
          <a:lstStyle/>
          <a:p>
            <a:pPr algn="r"/>
            <a:r>
              <a:rPr lang="ar-MA" sz="2400" dirty="0"/>
              <a:t>الانقطاع عن الغذاء طوال اليوم يجعل الجسم يغذي نفسه من المخزون الداخلي في الأنسجة وحرقها (باستثناء القلب والأعصاب)، ما يحافظ على أنسجة الجسم </a:t>
            </a:r>
            <a:r>
              <a:rPr lang="ar-MA" sz="2400" dirty="0" smtClean="0"/>
              <a:t>صحيّة.</a:t>
            </a:r>
            <a:endParaRPr lang="fr-FR" sz="2400" dirty="0"/>
          </a:p>
        </p:txBody>
      </p:sp>
      <p:sp>
        <p:nvSpPr>
          <p:cNvPr id="14" name="ZoneTexte 13"/>
          <p:cNvSpPr txBox="1"/>
          <p:nvPr/>
        </p:nvSpPr>
        <p:spPr>
          <a:xfrm>
            <a:off x="465463" y="3625780"/>
            <a:ext cx="7994969" cy="830997"/>
          </a:xfrm>
          <a:prstGeom prst="rect">
            <a:avLst/>
          </a:prstGeom>
          <a:noFill/>
          <a:ln>
            <a:solidFill>
              <a:srgbClr val="FF66CC"/>
            </a:solidFill>
          </a:ln>
        </p:spPr>
        <p:txBody>
          <a:bodyPr wrap="square" rtlCol="0">
            <a:spAutoFit/>
          </a:bodyPr>
          <a:lstStyle/>
          <a:p>
            <a:pPr algn="r" rtl="1"/>
            <a:r>
              <a:rPr lang="ar-MA" sz="2400" dirty="0"/>
              <a:t>يحسّن وينشط من عمل وأداء الجهاز الهضمي، حيث يوفّر له الراحة التي تساهم في علاج اضطراباته ومشاكله</a:t>
            </a:r>
            <a:r>
              <a:rPr lang="ar-MA" sz="2400" dirty="0" smtClean="0"/>
              <a:t>.</a:t>
            </a:r>
            <a:endParaRPr lang="fr-FR" sz="2400" dirty="0"/>
          </a:p>
        </p:txBody>
      </p:sp>
      <p:sp>
        <p:nvSpPr>
          <p:cNvPr id="15" name="ZoneTexte 14"/>
          <p:cNvSpPr txBox="1"/>
          <p:nvPr/>
        </p:nvSpPr>
        <p:spPr>
          <a:xfrm>
            <a:off x="468280" y="5128061"/>
            <a:ext cx="8064896" cy="1200329"/>
          </a:xfrm>
          <a:prstGeom prst="rect">
            <a:avLst/>
          </a:prstGeom>
          <a:noFill/>
          <a:ln>
            <a:solidFill>
              <a:srgbClr val="FF6699"/>
            </a:solidFill>
          </a:ln>
        </p:spPr>
        <p:txBody>
          <a:bodyPr wrap="square" rtlCol="0">
            <a:spAutoFit/>
          </a:bodyPr>
          <a:lstStyle/>
          <a:p>
            <a:pPr lvl="1" algn="r"/>
            <a:r>
              <a:rPr lang="ar-MA" sz="2400" dirty="0"/>
              <a:t>يحصل القلب في فترة الصِّيام على </a:t>
            </a:r>
            <a:r>
              <a:rPr lang="ar-MA" sz="2400" dirty="0" smtClean="0"/>
              <a:t>راحة </a:t>
            </a:r>
            <a:r>
              <a:rPr lang="ar-MA" sz="2400" dirty="0"/>
              <a:t>أعلى من الأيام العادية، فتنخفض الضربات القلبية إلى 60 نبضة، ليخفّ العبء بمعدّل 28800 دقة كل 24 ساعة</a:t>
            </a:r>
            <a:r>
              <a:rPr lang="ar-MA" sz="2400" dirty="0" smtClean="0"/>
              <a:t>.</a:t>
            </a:r>
            <a:endParaRPr lang="fr-FR" sz="2400" dirty="0"/>
          </a:p>
        </p:txBody>
      </p:sp>
    </p:spTree>
    <p:extLst>
      <p:ext uri="{BB962C8B-B14F-4D97-AF65-F5344CB8AC3E}">
        <p14:creationId xmlns:p14="http://schemas.microsoft.com/office/powerpoint/2010/main" val="13755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31" presetClass="entr" presetSubtype="0" fill="hold" nodeType="withEffect">
                                  <p:stCondLst>
                                    <p:cond delay="0"/>
                                  </p:stCondLst>
                                  <p:iterate type="lt">
                                    <p:tmPct val="5000"/>
                                  </p:iterate>
                                  <p:childTnLst>
                                    <p:set>
                                      <p:cBhvr>
                                        <p:cTn id="9" dur="1" fill="hold">
                                          <p:stCondLst>
                                            <p:cond delay="0"/>
                                          </p:stCondLst>
                                        </p:cTn>
                                        <p:tgtEl>
                                          <p:spTgt spid="7"/>
                                        </p:tgtEl>
                                        <p:attrNameLst>
                                          <p:attrName>style.visibility</p:attrName>
                                        </p:attrNameLst>
                                      </p:cBhvr>
                                      <p:to>
                                        <p:strVal val="visible"/>
                                      </p:to>
                                    </p:set>
                                    <p:anim calcmode="lin" valueType="num">
                                      <p:cBhvr>
                                        <p:cTn id="10" dur="1000" fill="hold"/>
                                        <p:tgtEl>
                                          <p:spTgt spid="7"/>
                                        </p:tgtEl>
                                        <p:attrNameLst>
                                          <p:attrName>ppt_w</p:attrName>
                                        </p:attrNameLst>
                                      </p:cBhvr>
                                      <p:tavLst>
                                        <p:tav tm="0">
                                          <p:val>
                                            <p:fltVal val="0"/>
                                          </p:val>
                                        </p:tav>
                                        <p:tav tm="100000">
                                          <p:val>
                                            <p:strVal val="#ppt_w"/>
                                          </p:val>
                                        </p:tav>
                                      </p:tavLst>
                                    </p:anim>
                                    <p:anim calcmode="lin" valueType="num">
                                      <p:cBhvr>
                                        <p:cTn id="11" dur="1000" fill="hold"/>
                                        <p:tgtEl>
                                          <p:spTgt spid="7"/>
                                        </p:tgtEl>
                                        <p:attrNameLst>
                                          <p:attrName>ppt_h</p:attrName>
                                        </p:attrNameLst>
                                      </p:cBhvr>
                                      <p:tavLst>
                                        <p:tav tm="0">
                                          <p:val>
                                            <p:fltVal val="0"/>
                                          </p:val>
                                        </p:tav>
                                        <p:tav tm="100000">
                                          <p:val>
                                            <p:strVal val="#ppt_h"/>
                                          </p:val>
                                        </p:tav>
                                      </p:tavLst>
                                    </p:anim>
                                    <p:anim calcmode="lin" valueType="num">
                                      <p:cBhvr>
                                        <p:cTn id="12" dur="1000" fill="hold"/>
                                        <p:tgtEl>
                                          <p:spTgt spid="7"/>
                                        </p:tgtEl>
                                        <p:attrNameLst>
                                          <p:attrName>style.rotation</p:attrName>
                                        </p:attrNameLst>
                                      </p:cBhvr>
                                      <p:tavLst>
                                        <p:tav tm="0">
                                          <p:val>
                                            <p:fltVal val="90"/>
                                          </p:val>
                                        </p:tav>
                                        <p:tav tm="100000">
                                          <p:val>
                                            <p:fltVal val="0"/>
                                          </p:val>
                                        </p:tav>
                                      </p:tavLst>
                                    </p:anim>
                                    <p:animEffect transition="in" filter="fade">
                                      <p:cBhvr>
                                        <p:cTn id="13" dur="1000"/>
                                        <p:tgtEl>
                                          <p:spTgt spid="7"/>
                                        </p:tgtEl>
                                      </p:cBhvr>
                                    </p:animEffect>
                                  </p:childTnLst>
                                </p:cTn>
                              </p:par>
                              <p:par>
                                <p:cTn id="14" presetID="0" presetClass="path" presetSubtype="0" accel="50000" decel="50000" fill="hold" nodeType="withEffect">
                                  <p:stCondLst>
                                    <p:cond delay="0"/>
                                  </p:stCondLst>
                                  <p:iterate type="lt">
                                    <p:tmPct val="0"/>
                                  </p:iterate>
                                  <p:childTnLst>
                                    <p:animMotion origin="layout" path="M -2.22222E-6 1.26735E-6 C 0.01215 0.05966 0.0243 0.11956 0.03715 0.18686 C 0.05 0.25416 0.06371 0.32886 0.0776 0.40356 " pathEditMode="relative" ptsTypes="aaA">
                                      <p:cBhvr>
                                        <p:cTn id="15" dur="1000" spd="-100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9"/>
          <p:cNvSpPr txBox="1"/>
          <p:nvPr/>
        </p:nvSpPr>
        <p:spPr>
          <a:xfrm flipH="1">
            <a:off x="0" y="156423"/>
            <a:ext cx="2771800" cy="646331"/>
          </a:xfrm>
          <a:prstGeom prst="rect">
            <a:avLst/>
          </a:prstGeom>
          <a:noFill/>
          <a:ln w="38100">
            <a:solidFill>
              <a:srgbClr val="FF66FF"/>
            </a:solidFill>
          </a:ln>
        </p:spPr>
        <p:txBody>
          <a:bodyPr wrap="square" rtlCol="0">
            <a:spAutoFit/>
          </a:bodyPr>
          <a:lstStyle/>
          <a:p>
            <a:pPr lvl="1" rtl="1"/>
            <a:r>
              <a:rPr lang="fr-FR" sz="3600" b="1" dirty="0" smtClean="0"/>
              <a:t> -1 </a:t>
            </a:r>
            <a:r>
              <a:rPr lang="ar-MA" sz="3600" b="1" dirty="0" smtClean="0"/>
              <a:t>كن </a:t>
            </a:r>
            <a:r>
              <a:rPr lang="ar-MA" sz="3600" b="1" dirty="0"/>
              <a:t>صائما </a:t>
            </a:r>
            <a:endParaRPr lang="fr-FR" sz="3200" b="0" i="0" dirty="0">
              <a:latin typeface="Corbel"/>
            </a:endParaRPr>
          </a:p>
        </p:txBody>
      </p:sp>
      <p:graphicFrame>
        <p:nvGraphicFramePr>
          <p:cNvPr id="3" name="Diagramme 2"/>
          <p:cNvGraphicFramePr/>
          <p:nvPr>
            <p:extLst>
              <p:ext uri="{D42A27DB-BD31-4B8C-83A1-F6EECF244321}">
                <p14:modId xmlns:p14="http://schemas.microsoft.com/office/powerpoint/2010/main" val="4011527839"/>
              </p:ext>
            </p:extLst>
          </p:nvPr>
        </p:nvGraphicFramePr>
        <p:xfrm>
          <a:off x="971600" y="1772816"/>
          <a:ext cx="648072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5599493" y="826553"/>
            <a:ext cx="2533066" cy="523220"/>
          </a:xfrm>
          <a:prstGeom prst="rect">
            <a:avLst/>
          </a:prstGeom>
          <a:solidFill>
            <a:srgbClr val="FFCCFF"/>
          </a:solidFill>
        </p:spPr>
        <p:txBody>
          <a:bodyPr wrap="none">
            <a:spAutoFit/>
          </a:bodyPr>
          <a:lstStyle/>
          <a:p>
            <a:pPr lvl="0" algn="r"/>
            <a:r>
              <a:rPr lang="ar-MA" sz="2800" dirty="0"/>
              <a:t>فضائل شهر رمضان</a:t>
            </a:r>
            <a:endParaRPr lang="fr-FR" sz="2800" dirty="0"/>
          </a:p>
        </p:txBody>
      </p:sp>
    </p:spTree>
    <p:extLst>
      <p:ext uri="{BB962C8B-B14F-4D97-AF65-F5344CB8AC3E}">
        <p14:creationId xmlns:p14="http://schemas.microsoft.com/office/powerpoint/2010/main" val="47838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125049"/>
            <a:ext cx="4927781" cy="5408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3718" y="4551693"/>
            <a:ext cx="3854346" cy="1982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e 6"/>
          <p:cNvGrpSpPr/>
          <p:nvPr/>
        </p:nvGrpSpPr>
        <p:grpSpPr>
          <a:xfrm>
            <a:off x="4788024" y="548680"/>
            <a:ext cx="4212649" cy="839008"/>
            <a:chOff x="115446" y="1141480"/>
            <a:chExt cx="5736930" cy="839008"/>
          </a:xfrm>
        </p:grpSpPr>
        <p:sp>
          <p:nvSpPr>
            <p:cNvPr id="8" name="Rectangle 7"/>
            <p:cNvSpPr/>
            <p:nvPr/>
          </p:nvSpPr>
          <p:spPr>
            <a:xfrm>
              <a:off x="115446" y="1141480"/>
              <a:ext cx="5736930" cy="839008"/>
            </a:xfrm>
            <a:prstGeom prst="rect">
              <a:avLst/>
            </a:prstGeom>
          </p:spPr>
          <p:style>
            <a:lnRef idx="2">
              <a:schemeClr val="accent4">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 name="Rectangle 8"/>
            <p:cNvSpPr/>
            <p:nvPr/>
          </p:nvSpPr>
          <p:spPr>
            <a:xfrm>
              <a:off x="115446" y="1141480"/>
              <a:ext cx="5736930" cy="8390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1066800" rtl="1">
                <a:lnSpc>
                  <a:spcPct val="90000"/>
                </a:lnSpc>
                <a:spcBef>
                  <a:spcPct val="0"/>
                </a:spcBef>
                <a:spcAft>
                  <a:spcPct val="35000"/>
                </a:spcAft>
              </a:pPr>
              <a:r>
                <a:rPr lang="ar-MA" sz="2400" kern="1200" dirty="0" smtClean="0"/>
                <a:t>تفتح فيه أبواب الجنة وتغلق أبواب النار</a:t>
              </a:r>
              <a:r>
                <a:rPr lang="fr-FR" sz="2400" kern="1200" dirty="0" smtClean="0"/>
                <a:t> </a:t>
              </a:r>
              <a:r>
                <a:rPr lang="ar-MA" sz="2400" kern="1200" dirty="0" smtClean="0"/>
                <a:t>وتقيد الشياطين </a:t>
              </a:r>
              <a:endParaRPr lang="fr-FR" sz="2400" kern="1200" dirty="0"/>
            </a:p>
          </p:txBody>
        </p:sp>
      </p:grpSp>
      <p:sp>
        <p:nvSpPr>
          <p:cNvPr id="10" name="TextBox 9"/>
          <p:cNvSpPr txBox="1"/>
          <p:nvPr/>
        </p:nvSpPr>
        <p:spPr>
          <a:xfrm flipH="1">
            <a:off x="0" y="156423"/>
            <a:ext cx="2771800" cy="646331"/>
          </a:xfrm>
          <a:prstGeom prst="rect">
            <a:avLst/>
          </a:prstGeom>
          <a:noFill/>
          <a:ln w="38100">
            <a:solidFill>
              <a:srgbClr val="FF66FF"/>
            </a:solidFill>
          </a:ln>
        </p:spPr>
        <p:txBody>
          <a:bodyPr wrap="square" rtlCol="0">
            <a:spAutoFit/>
          </a:bodyPr>
          <a:lstStyle/>
          <a:p>
            <a:pPr lvl="1" rtl="1"/>
            <a:r>
              <a:rPr lang="fr-FR" sz="3600" b="1" dirty="0" smtClean="0"/>
              <a:t> -1 </a:t>
            </a:r>
            <a:r>
              <a:rPr lang="ar-MA" sz="3600" b="1" dirty="0" smtClean="0"/>
              <a:t>كن </a:t>
            </a:r>
            <a:r>
              <a:rPr lang="ar-MA" sz="3600" b="1" dirty="0"/>
              <a:t>صائما </a:t>
            </a:r>
            <a:endParaRPr lang="fr-FR" sz="3200" b="0" i="0" dirty="0">
              <a:latin typeface="Corbel"/>
            </a:endParaRPr>
          </a:p>
        </p:txBody>
      </p:sp>
    </p:spTree>
    <p:extLst>
      <p:ext uri="{BB962C8B-B14F-4D97-AF65-F5344CB8AC3E}">
        <p14:creationId xmlns:p14="http://schemas.microsoft.com/office/powerpoint/2010/main" val="422897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9"/>
          <p:cNvSpPr txBox="1"/>
          <p:nvPr/>
        </p:nvSpPr>
        <p:spPr>
          <a:xfrm flipH="1">
            <a:off x="0" y="175947"/>
            <a:ext cx="2987824" cy="707886"/>
          </a:xfrm>
          <a:prstGeom prst="rect">
            <a:avLst/>
          </a:prstGeom>
          <a:noFill/>
          <a:ln w="38100">
            <a:solidFill>
              <a:srgbClr val="FF66FF"/>
            </a:solidFill>
          </a:ln>
        </p:spPr>
        <p:txBody>
          <a:bodyPr wrap="square" rtlCol="0">
            <a:spAutoFit/>
          </a:bodyPr>
          <a:lstStyle/>
          <a:p>
            <a:pPr lvl="1" rtl="1"/>
            <a:r>
              <a:rPr lang="fr-FR" sz="4000" b="1" dirty="0" smtClean="0"/>
              <a:t> -1 </a:t>
            </a:r>
            <a:r>
              <a:rPr lang="ar-MA" sz="4000" b="1" dirty="0" smtClean="0"/>
              <a:t>كن </a:t>
            </a:r>
            <a:r>
              <a:rPr lang="ar-MA" sz="4000" b="1" dirty="0"/>
              <a:t>صائما </a:t>
            </a:r>
            <a:endParaRPr lang="fr-FR" sz="3600" b="0" i="0" dirty="0">
              <a:latin typeface="Corbe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409639"/>
            <a:ext cx="5220130" cy="5220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e 5"/>
          <p:cNvGrpSpPr/>
          <p:nvPr/>
        </p:nvGrpSpPr>
        <p:grpSpPr>
          <a:xfrm>
            <a:off x="6012160" y="656668"/>
            <a:ext cx="3066214" cy="1426461"/>
            <a:chOff x="393729" y="1589880"/>
            <a:chExt cx="5360118" cy="1426461"/>
          </a:xfrm>
        </p:grpSpPr>
        <p:sp>
          <p:nvSpPr>
            <p:cNvPr id="7" name="Rectangle 6"/>
            <p:cNvSpPr/>
            <p:nvPr/>
          </p:nvSpPr>
          <p:spPr>
            <a:xfrm>
              <a:off x="756225" y="2562012"/>
              <a:ext cx="4997622" cy="45432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Rectangle 7"/>
            <p:cNvSpPr/>
            <p:nvPr/>
          </p:nvSpPr>
          <p:spPr>
            <a:xfrm>
              <a:off x="393729" y="1589880"/>
              <a:ext cx="4997622" cy="454329"/>
            </a:xfrm>
            <a:prstGeom prst="rect">
              <a:avLst/>
            </a:prstGeom>
            <a:ln>
              <a:solidFill>
                <a:schemeClr val="accent6">
                  <a:lumMod val="75000"/>
                </a:schemeClr>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1440" tIns="91440" rIns="91440" bIns="91440" numCol="1" spcCol="1270" anchor="b" anchorCtr="0">
              <a:noAutofit/>
            </a:bodyPr>
            <a:lstStyle/>
            <a:p>
              <a:pPr algn="ctr" defTabSz="1066800">
                <a:lnSpc>
                  <a:spcPct val="90000"/>
                </a:lnSpc>
                <a:spcBef>
                  <a:spcPct val="0"/>
                </a:spcBef>
                <a:spcAft>
                  <a:spcPct val="35000"/>
                </a:spcAft>
              </a:pPr>
              <a:r>
                <a:rPr lang="fr-FR" sz="2800" dirty="0"/>
                <a:t>   </a:t>
              </a:r>
              <a:r>
                <a:rPr lang="ar-MA" sz="2800" dirty="0"/>
                <a:t> تغفر فيه الذنوب</a:t>
              </a:r>
              <a:endParaRPr lang="fr-FR" sz="2800" dirty="0"/>
            </a:p>
          </p:txBody>
        </p:sp>
      </p:grpSp>
    </p:spTree>
    <p:extLst>
      <p:ext uri="{BB962C8B-B14F-4D97-AF65-F5344CB8AC3E}">
        <p14:creationId xmlns:p14="http://schemas.microsoft.com/office/powerpoint/2010/main" val="1892845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32380"/>
            <a:ext cx="6264696" cy="4260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e 4"/>
          <p:cNvGrpSpPr/>
          <p:nvPr/>
        </p:nvGrpSpPr>
        <p:grpSpPr>
          <a:xfrm>
            <a:off x="3246951" y="824168"/>
            <a:ext cx="5736930" cy="839008"/>
            <a:chOff x="115446" y="2798859"/>
            <a:chExt cx="5736930" cy="839008"/>
          </a:xfrm>
        </p:grpSpPr>
        <p:sp>
          <p:nvSpPr>
            <p:cNvPr id="6" name="Rectangle 5"/>
            <p:cNvSpPr/>
            <p:nvPr/>
          </p:nvSpPr>
          <p:spPr>
            <a:xfrm>
              <a:off x="115446" y="2798859"/>
              <a:ext cx="5736930" cy="839008"/>
            </a:xfrm>
            <a:prstGeom prst="rect">
              <a:avLst/>
            </a:prstGeom>
          </p:spPr>
          <p:style>
            <a:lnRef idx="2">
              <a:schemeClr val="accent4">
                <a:hueOff val="-4135930"/>
                <a:satOff val="23223"/>
                <a:lumOff val="-1078"/>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 name="Rectangle 6"/>
            <p:cNvSpPr/>
            <p:nvPr/>
          </p:nvSpPr>
          <p:spPr>
            <a:xfrm>
              <a:off x="115446" y="2798859"/>
              <a:ext cx="5736930" cy="8390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ar-MA" sz="2400" kern="1200" dirty="0" smtClean="0"/>
                <a:t>فيه ليلة القدر وهى خير من 1000 شهر</a:t>
              </a:r>
              <a:endParaRPr lang="fr-FR" sz="2400" kern="1200" dirty="0"/>
            </a:p>
          </p:txBody>
        </p:sp>
      </p:grpSp>
      <p:sp>
        <p:nvSpPr>
          <p:cNvPr id="9" name="TextBox 9"/>
          <p:cNvSpPr txBox="1"/>
          <p:nvPr/>
        </p:nvSpPr>
        <p:spPr>
          <a:xfrm flipH="1">
            <a:off x="0" y="156423"/>
            <a:ext cx="2771800" cy="646331"/>
          </a:xfrm>
          <a:prstGeom prst="rect">
            <a:avLst/>
          </a:prstGeom>
          <a:noFill/>
          <a:ln w="38100">
            <a:solidFill>
              <a:srgbClr val="FF66FF"/>
            </a:solidFill>
          </a:ln>
        </p:spPr>
        <p:txBody>
          <a:bodyPr wrap="square" rtlCol="0">
            <a:spAutoFit/>
          </a:bodyPr>
          <a:lstStyle/>
          <a:p>
            <a:pPr lvl="1" rtl="1"/>
            <a:r>
              <a:rPr lang="fr-FR" sz="3600" b="1" dirty="0" smtClean="0"/>
              <a:t> -1 </a:t>
            </a:r>
            <a:r>
              <a:rPr lang="ar-MA" sz="3600" b="1" dirty="0" smtClean="0"/>
              <a:t>كن </a:t>
            </a:r>
            <a:r>
              <a:rPr lang="ar-MA" sz="3600" b="1" dirty="0"/>
              <a:t>صائما </a:t>
            </a:r>
            <a:endParaRPr lang="fr-FR" sz="3200" b="0" i="0" dirty="0">
              <a:latin typeface="Corbel"/>
            </a:endParaRPr>
          </a:p>
        </p:txBody>
      </p:sp>
    </p:spTree>
    <p:extLst>
      <p:ext uri="{BB962C8B-B14F-4D97-AF65-F5344CB8AC3E}">
        <p14:creationId xmlns:p14="http://schemas.microsoft.com/office/powerpoint/2010/main" val="13688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el">
  <a:themeElements>
    <a:clrScheme name="Sillage">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Essentie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e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793</TotalTime>
  <Words>894</Words>
  <Application>Microsoft Office PowerPoint</Application>
  <PresentationFormat>Affichage à l'écran (4:3)</PresentationFormat>
  <Paragraphs>94</Paragraphs>
  <Slides>20</Slides>
  <Notes>4</Notes>
  <HiddenSlides>0</HiddenSlides>
  <MMClips>0</MMClips>
  <ScaleCrop>false</ScaleCrop>
  <HeadingPairs>
    <vt:vector size="4" baseType="variant">
      <vt:variant>
        <vt:lpstr>Thème</vt:lpstr>
      </vt:variant>
      <vt:variant>
        <vt:i4>1</vt:i4>
      </vt:variant>
      <vt:variant>
        <vt:lpstr>Titres des diapositives</vt:lpstr>
      </vt:variant>
      <vt:variant>
        <vt:i4>20</vt:i4>
      </vt:variant>
    </vt:vector>
  </HeadingPairs>
  <TitlesOfParts>
    <vt:vector size="21" baseType="lpstr">
      <vt:lpstr>Essentiel</vt:lpstr>
      <vt:lpstr>كن متحديا صائما قائما</vt:lpstr>
      <vt:lpstr>شهر رمضان المبارك</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BOUCHRA</dc:creator>
  <cp:lastModifiedBy>BOUCHRA</cp:lastModifiedBy>
  <cp:revision>152</cp:revision>
  <dcterms:created xsi:type="dcterms:W3CDTF">2020-04-19T13:27:20Z</dcterms:created>
  <dcterms:modified xsi:type="dcterms:W3CDTF">2020-04-21T22:39:22Z</dcterms:modified>
</cp:coreProperties>
</file>