
<file path=[Content_Types].xml><?xml version="1.0" encoding="utf-8"?>
<Types xmlns="http://schemas.openxmlformats.org/package/2006/content-types">
  <Default ContentType="image/gif" Extension="gif"/>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21.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33.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ar-MA"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MA"/>
              <a:pPr marL="0" lvl="0" indent="0" algn="r" rtl="0">
                <a:spcBef>
                  <a:spcPts val="0"/>
                </a:spcBef>
                <a:spcAft>
                  <a:spcPts val="0"/>
                </a:spcAft>
                <a:buNone/>
              </a:pPr>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MA"/>
              <a:pPr marL="0" lvl="0" indent="0" algn="r" rtl="0">
                <a:spcBef>
                  <a:spcPts val="0"/>
                </a:spcBef>
                <a:spcAft>
                  <a:spcPts val="0"/>
                </a:spcAft>
                <a:buNone/>
              </a:pPr>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MA"/>
              <a:pPr marL="0" lvl="0" indent="0" algn="r" rtl="0">
                <a:spcBef>
                  <a:spcPts val="0"/>
                </a:spcBef>
                <a:spcAft>
                  <a:spcPts val="0"/>
                </a:spcAft>
                <a:buNone/>
              </a:pPr>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MA"/>
              <a:pPr marL="0" lvl="0" indent="0" algn="r" rtl="0">
                <a:spcBef>
                  <a:spcPts val="0"/>
                </a:spcBef>
                <a:spcAft>
                  <a:spcPts val="0"/>
                </a:spcAft>
                <a:buNone/>
              </a:pPr>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MA"/>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MA"/>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MA"/>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MA"/>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MA"/>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32"/>
        <p:cNvGrpSpPr/>
        <p:nvPr/>
      </p:nvGrpSpPr>
      <p:grpSpPr>
        <a:xfrm>
          <a:off x="0" y="0"/>
          <a:ext cx="0" cy="0"/>
          <a:chOff x="0" y="0"/>
          <a:chExt cx="0" cy="0"/>
        </a:xfrm>
      </p:grpSpPr>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MA"/>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9" name="Google Shape;39;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MA"/>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MA"/>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MA"/>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MA"/>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MA"/>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r-MA"/>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683568" y="1268760"/>
            <a:ext cx="7772400" cy="147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endParaRPr/>
          </a:p>
        </p:txBody>
      </p:sp>
      <p:pic>
        <p:nvPicPr>
          <p:cNvPr id="89" name="Google Shape;89;p13" descr="Résultat de recherche d'images pour &quot;‫الإنسان بلا أخلاق كالشجرة بلا أوراق‬‎&quot;"/>
          <p:cNvPicPr preferRelativeResize="0"/>
          <p:nvPr/>
        </p:nvPicPr>
        <p:blipFill rotWithShape="1">
          <a:blip r:embed="rId3">
            <a:alphaModFix/>
          </a:blip>
          <a:srcRect/>
          <a:stretch/>
        </p:blipFill>
        <p:spPr>
          <a:xfrm>
            <a:off x="0" y="0"/>
            <a:ext cx="9144000" cy="4354286"/>
          </a:xfrm>
          <a:prstGeom prst="rect">
            <a:avLst/>
          </a:prstGeom>
          <a:noFill/>
          <a:ln>
            <a:noFill/>
          </a:ln>
        </p:spPr>
      </p:pic>
      <p:sp>
        <p:nvSpPr>
          <p:cNvPr id="90" name="Google Shape;90;p13"/>
          <p:cNvSpPr txBox="1"/>
          <p:nvPr/>
        </p:nvSpPr>
        <p:spPr>
          <a:xfrm>
            <a:off x="1232992" y="3791596"/>
            <a:ext cx="7236900" cy="306640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rgbClr val="FF0000"/>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2400"/>
              <a:buFont typeface="Arial"/>
              <a:buNone/>
            </a:pPr>
            <a:r>
              <a:rPr lang="ar-MA" sz="2400" b="1" i="0" u="none" strike="noStrike" cap="none" dirty="0">
                <a:solidFill>
                  <a:srgbClr val="FF0000"/>
                </a:solidFill>
                <a:latin typeface="Arial"/>
                <a:ea typeface="Arial"/>
                <a:cs typeface="Arial"/>
                <a:sym typeface="Arial"/>
              </a:rPr>
              <a:t>الحمد لله الذي وهب </a:t>
            </a:r>
            <a:endParaRPr sz="2800" b="1" i="0" u="none" strike="noStrike" cap="none" dirty="0">
              <a:solidFill>
                <a:srgbClr val="FF0000"/>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2400"/>
              <a:buFont typeface="Arial"/>
              <a:buNone/>
            </a:pPr>
            <a:r>
              <a:rPr lang="ar-MA" sz="2800" b="1" i="0" u="none" strike="noStrike" cap="none" dirty="0">
                <a:solidFill>
                  <a:srgbClr val="FF0000"/>
                </a:solidFill>
                <a:latin typeface="Arial"/>
                <a:ea typeface="Arial"/>
                <a:cs typeface="Arial"/>
                <a:sym typeface="Arial"/>
              </a:rPr>
              <a:t>             عباده المقرّبين </a:t>
            </a:r>
            <a:r>
              <a:rPr lang="ar-MA" sz="2800" b="1" i="0" u="none" strike="noStrike" cap="none" dirty="0" err="1">
                <a:solidFill>
                  <a:srgbClr val="FF0000"/>
                </a:solidFill>
                <a:latin typeface="Arial"/>
                <a:ea typeface="Arial"/>
                <a:cs typeface="Arial"/>
                <a:sym typeface="Arial"/>
              </a:rPr>
              <a:t>الأدبا</a:t>
            </a:r>
            <a:endParaRPr sz="2800" b="1" i="0" u="none" strike="noStrike" cap="none" dirty="0">
              <a:solidFill>
                <a:srgbClr val="FF0000"/>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2400"/>
              <a:buFont typeface="Arial"/>
              <a:buNone/>
            </a:pPr>
            <a:r>
              <a:rPr lang="ar-MA" sz="2800" b="1" i="0" u="none" strike="noStrike" cap="none" dirty="0">
                <a:solidFill>
                  <a:srgbClr val="FF0000"/>
                </a:solidFill>
                <a:latin typeface="Arial"/>
                <a:ea typeface="Arial"/>
                <a:cs typeface="Arial"/>
                <a:sym typeface="Arial"/>
              </a:rPr>
              <a:t>ثم الصلاة والسلام تلتقي </a:t>
            </a:r>
            <a:endParaRPr sz="2800" b="1" i="0" u="none" strike="noStrike" cap="none" dirty="0">
              <a:solidFill>
                <a:srgbClr val="FF0000"/>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2400"/>
              <a:buFont typeface="Arial"/>
              <a:buNone/>
            </a:pPr>
            <a:r>
              <a:rPr lang="ar-MA" sz="2800" b="1" i="0" u="none" strike="noStrike" cap="none" dirty="0">
                <a:solidFill>
                  <a:srgbClr val="FF0000"/>
                </a:solidFill>
                <a:latin typeface="Arial"/>
                <a:ea typeface="Arial"/>
                <a:cs typeface="Arial"/>
                <a:sym typeface="Arial"/>
              </a:rPr>
              <a:t>          على نبينا عظيم الخلق</a:t>
            </a:r>
            <a:endParaRPr sz="2800" b="1" i="0" u="none" strike="noStrike" cap="none" dirty="0">
              <a:solidFill>
                <a:srgbClr val="FF0000"/>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2400"/>
              <a:buFont typeface="Arial"/>
              <a:buNone/>
            </a:pPr>
            <a:r>
              <a:rPr lang="ar-MA" sz="2800" b="1" i="0" u="none" strike="noStrike" cap="none" dirty="0">
                <a:solidFill>
                  <a:srgbClr val="FF0000"/>
                </a:solidFill>
                <a:latin typeface="Arial"/>
                <a:ea typeface="Arial"/>
                <a:cs typeface="Arial"/>
                <a:sym typeface="Arial"/>
              </a:rPr>
              <a:t>وبعدها </a:t>
            </a:r>
            <a:r>
              <a:rPr lang="ar-MA" sz="2800" b="1" i="0" u="none" strike="noStrike" cap="none" dirty="0" err="1">
                <a:solidFill>
                  <a:srgbClr val="FF0000"/>
                </a:solidFill>
                <a:latin typeface="Arial"/>
                <a:ea typeface="Arial"/>
                <a:cs typeface="Arial"/>
                <a:sym typeface="Arial"/>
              </a:rPr>
              <a:t>هاك</a:t>
            </a:r>
            <a:r>
              <a:rPr lang="ar-MA" sz="2800" b="1" i="0" u="none" strike="noStrike" cap="none" dirty="0">
                <a:solidFill>
                  <a:srgbClr val="FF0000"/>
                </a:solidFill>
                <a:latin typeface="Arial"/>
                <a:ea typeface="Arial"/>
                <a:cs typeface="Arial"/>
                <a:sym typeface="Arial"/>
              </a:rPr>
              <a:t> أحسن الأخلاق</a:t>
            </a:r>
            <a:endParaRPr sz="2800" b="1" i="0" u="none" strike="noStrike" cap="none" dirty="0">
              <a:solidFill>
                <a:srgbClr val="FF0000"/>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2400"/>
              <a:buFont typeface="Arial"/>
              <a:buNone/>
            </a:pPr>
            <a:r>
              <a:rPr lang="ar-MA" sz="2800" b="1" i="0" u="none" strike="noStrike" cap="none" dirty="0">
                <a:solidFill>
                  <a:srgbClr val="FF0000"/>
                </a:solidFill>
                <a:latin typeface="Arial"/>
                <a:ea typeface="Arial"/>
                <a:cs typeface="Arial"/>
                <a:sym typeface="Arial"/>
              </a:rPr>
              <a:t>      يرقى </a:t>
            </a:r>
            <a:r>
              <a:rPr lang="ar-MA" sz="2800" b="1" i="0" u="none" strike="noStrike" cap="none" dirty="0" err="1">
                <a:solidFill>
                  <a:srgbClr val="FF0000"/>
                </a:solidFill>
                <a:latin typeface="Arial"/>
                <a:ea typeface="Arial"/>
                <a:cs typeface="Arial"/>
                <a:sym typeface="Arial"/>
              </a:rPr>
              <a:t>بها</a:t>
            </a:r>
            <a:r>
              <a:rPr lang="ar-MA" sz="2800" b="1" i="0" u="none" strike="noStrike" cap="none" dirty="0">
                <a:solidFill>
                  <a:srgbClr val="FF0000"/>
                </a:solidFill>
                <a:latin typeface="Arial"/>
                <a:ea typeface="Arial"/>
                <a:cs typeface="Arial"/>
                <a:sym typeface="Arial"/>
              </a:rPr>
              <a:t> صاحبها المراقي</a:t>
            </a:r>
            <a:endParaRPr sz="2800" b="1"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1" descr="Résultat de recherche d'images pour &quot;‫المؤمن أمنه الناس على‬‎&quot;"/>
          <p:cNvPicPr preferRelativeResize="0"/>
          <p:nvPr/>
        </p:nvPicPr>
        <p:blipFill rotWithShape="1">
          <a:blip r:embed="rId3">
            <a:alphaModFix/>
          </a:blip>
          <a:srcRect l="25677" t="14652" r="23346" b="15555"/>
          <a:stretch/>
        </p:blipFill>
        <p:spPr>
          <a:xfrm>
            <a:off x="214282" y="357166"/>
            <a:ext cx="3857652" cy="2970835"/>
          </a:xfrm>
          <a:prstGeom prst="rect">
            <a:avLst/>
          </a:prstGeom>
          <a:noFill/>
          <a:ln>
            <a:noFill/>
          </a:ln>
        </p:spPr>
      </p:pic>
      <p:pic>
        <p:nvPicPr>
          <p:cNvPr id="157" name="Google Shape;157;p21" descr="Résultat de recherche d'images pour &quot;‫المؤمن أمنه الناس على‬‎&quot;"/>
          <p:cNvPicPr preferRelativeResize="0"/>
          <p:nvPr/>
        </p:nvPicPr>
        <p:blipFill rotWithShape="1">
          <a:blip r:embed="rId4">
            <a:alphaModFix/>
          </a:blip>
          <a:srcRect/>
          <a:stretch/>
        </p:blipFill>
        <p:spPr>
          <a:xfrm>
            <a:off x="4286248" y="285728"/>
            <a:ext cx="4564571" cy="29289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a:spLocks noGrp="1"/>
          </p:cNvSpPr>
          <p:nvPr>
            <p:ph type="title"/>
          </p:nvPr>
        </p:nvSpPr>
        <p:spPr>
          <a:xfrm>
            <a:off x="642910" y="57148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4800"/>
              <a:buFont typeface="Arial"/>
              <a:buNone/>
            </a:pPr>
            <a:r>
              <a:rPr lang="ar-MA" sz="4800" b="1">
                <a:solidFill>
                  <a:srgbClr val="C00000"/>
                </a:solidFill>
                <a:latin typeface="Arial"/>
                <a:ea typeface="Arial"/>
                <a:cs typeface="Arial"/>
                <a:sym typeface="Arial"/>
              </a:rPr>
              <a:t>أركان الأخلاق</a:t>
            </a:r>
            <a:endParaRPr sz="4800" b="1">
              <a:solidFill>
                <a:srgbClr val="C00000"/>
              </a:solidFill>
              <a:latin typeface="Arial"/>
              <a:ea typeface="Arial"/>
              <a:cs typeface="Arial"/>
              <a:sym typeface="Arial"/>
            </a:endParaRPr>
          </a:p>
        </p:txBody>
      </p:sp>
      <p:sp>
        <p:nvSpPr>
          <p:cNvPr id="163" name="Google Shape;163;p22"/>
          <p:cNvSpPr/>
          <p:nvPr/>
        </p:nvSpPr>
        <p:spPr>
          <a:xfrm>
            <a:off x="3500398" y="1571612"/>
            <a:ext cx="4071900" cy="1143000"/>
          </a:xfrm>
          <a:prstGeom prst="leftArrow">
            <a:avLst>
              <a:gd name="adj1" fmla="val 50000"/>
              <a:gd name="adj2" fmla="val 50000"/>
            </a:avLst>
          </a:prstGeom>
          <a:solidFill>
            <a:srgbClr val="DAEEF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64" name="Google Shape;164;p22"/>
          <p:cNvSpPr/>
          <p:nvPr/>
        </p:nvSpPr>
        <p:spPr>
          <a:xfrm>
            <a:off x="2714612" y="2714620"/>
            <a:ext cx="4214700" cy="1143000"/>
          </a:xfrm>
          <a:prstGeom prst="leftArrow">
            <a:avLst>
              <a:gd name="adj1" fmla="val 50000"/>
              <a:gd name="adj2" fmla="val 50000"/>
            </a:avLst>
          </a:prstGeom>
          <a:solidFill>
            <a:srgbClr val="DAEEF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ar-MA" sz="1800">
                <a:solidFill>
                  <a:schemeClr val="lt1"/>
                </a:solidFill>
                <a:latin typeface="Calibri"/>
                <a:ea typeface="Calibri"/>
                <a:cs typeface="Calibri"/>
                <a:sym typeface="Calibri"/>
              </a:rPr>
              <a:t>الجود</a:t>
            </a:r>
            <a:endParaRPr sz="1800">
              <a:solidFill>
                <a:schemeClr val="lt1"/>
              </a:solidFill>
              <a:latin typeface="Calibri"/>
              <a:ea typeface="Calibri"/>
              <a:cs typeface="Calibri"/>
              <a:sym typeface="Calibri"/>
            </a:endParaRPr>
          </a:p>
        </p:txBody>
      </p:sp>
      <p:sp>
        <p:nvSpPr>
          <p:cNvPr id="165" name="Google Shape;165;p22"/>
          <p:cNvSpPr/>
          <p:nvPr/>
        </p:nvSpPr>
        <p:spPr>
          <a:xfrm>
            <a:off x="1571604" y="3571876"/>
            <a:ext cx="4643400" cy="1143000"/>
          </a:xfrm>
          <a:prstGeom prst="leftArrow">
            <a:avLst>
              <a:gd name="adj1" fmla="val 50000"/>
              <a:gd name="adj2" fmla="val 50000"/>
            </a:avLst>
          </a:prstGeom>
          <a:solidFill>
            <a:srgbClr val="DAEEF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66" name="Google Shape;166;p22"/>
          <p:cNvSpPr/>
          <p:nvPr/>
        </p:nvSpPr>
        <p:spPr>
          <a:xfrm>
            <a:off x="785786" y="4429132"/>
            <a:ext cx="4643400" cy="1143000"/>
          </a:xfrm>
          <a:prstGeom prst="leftArrow">
            <a:avLst>
              <a:gd name="adj1" fmla="val 50000"/>
              <a:gd name="adj2" fmla="val 50000"/>
            </a:avLst>
          </a:prstGeom>
          <a:solidFill>
            <a:srgbClr val="DAEEF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67" name="Google Shape;167;p22"/>
          <p:cNvSpPr/>
          <p:nvPr/>
        </p:nvSpPr>
        <p:spPr>
          <a:xfrm>
            <a:off x="214282" y="5357826"/>
            <a:ext cx="4643400" cy="1143000"/>
          </a:xfrm>
          <a:prstGeom prst="leftArrow">
            <a:avLst>
              <a:gd name="adj1" fmla="val 50000"/>
              <a:gd name="adj2" fmla="val 50000"/>
            </a:avLst>
          </a:prstGeom>
          <a:solidFill>
            <a:srgbClr val="DAEEF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68" name="Google Shape;168;p22"/>
          <p:cNvSpPr txBox="1"/>
          <p:nvPr/>
        </p:nvSpPr>
        <p:spPr>
          <a:xfrm>
            <a:off x="5357818" y="1928802"/>
            <a:ext cx="34290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66092"/>
              </a:buClr>
              <a:buSzPts val="2800"/>
              <a:buFont typeface="Calibri"/>
              <a:buNone/>
            </a:pPr>
            <a:r>
              <a:rPr lang="ar-MA" sz="2800" b="1">
                <a:solidFill>
                  <a:srgbClr val="366092"/>
                </a:solidFill>
                <a:latin typeface="Calibri"/>
                <a:ea typeface="Calibri"/>
                <a:cs typeface="Calibri"/>
                <a:sym typeface="Calibri"/>
              </a:rPr>
              <a:t>العلم</a:t>
            </a:r>
            <a:endParaRPr sz="2800" b="1">
              <a:solidFill>
                <a:srgbClr val="366092"/>
              </a:solidFill>
              <a:latin typeface="Calibri"/>
              <a:ea typeface="Calibri"/>
              <a:cs typeface="Calibri"/>
              <a:sym typeface="Calibri"/>
            </a:endParaRPr>
          </a:p>
        </p:txBody>
      </p:sp>
      <p:sp>
        <p:nvSpPr>
          <p:cNvPr id="169" name="Google Shape;169;p22"/>
          <p:cNvSpPr txBox="1"/>
          <p:nvPr/>
        </p:nvSpPr>
        <p:spPr>
          <a:xfrm>
            <a:off x="4857752" y="3071810"/>
            <a:ext cx="15717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66092"/>
              </a:buClr>
              <a:buSzPts val="2800"/>
              <a:buFont typeface="Calibri"/>
              <a:buNone/>
            </a:pPr>
            <a:r>
              <a:rPr lang="ar-MA" sz="2800" b="1">
                <a:solidFill>
                  <a:srgbClr val="366092"/>
                </a:solidFill>
                <a:latin typeface="Calibri"/>
                <a:ea typeface="Calibri"/>
                <a:cs typeface="Calibri"/>
                <a:sym typeface="Calibri"/>
              </a:rPr>
              <a:t>الجود</a:t>
            </a:r>
            <a:endParaRPr sz="2800" b="1">
              <a:solidFill>
                <a:srgbClr val="366092"/>
              </a:solidFill>
              <a:latin typeface="Calibri"/>
              <a:ea typeface="Calibri"/>
              <a:cs typeface="Calibri"/>
              <a:sym typeface="Calibri"/>
            </a:endParaRPr>
          </a:p>
        </p:txBody>
      </p:sp>
      <p:sp>
        <p:nvSpPr>
          <p:cNvPr id="170" name="Google Shape;170;p22"/>
          <p:cNvSpPr txBox="1"/>
          <p:nvPr/>
        </p:nvSpPr>
        <p:spPr>
          <a:xfrm>
            <a:off x="4357686" y="3929066"/>
            <a:ext cx="11430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66092"/>
              </a:buClr>
              <a:buSzPts val="2800"/>
              <a:buFont typeface="Calibri"/>
              <a:buNone/>
            </a:pPr>
            <a:r>
              <a:rPr lang="ar-MA" sz="2800" b="1">
                <a:solidFill>
                  <a:srgbClr val="366092"/>
                </a:solidFill>
                <a:latin typeface="Calibri"/>
                <a:ea typeface="Calibri"/>
                <a:cs typeface="Calibri"/>
                <a:sym typeface="Calibri"/>
              </a:rPr>
              <a:t>الصبر</a:t>
            </a:r>
            <a:endParaRPr sz="2800" b="1">
              <a:solidFill>
                <a:srgbClr val="366092"/>
              </a:solidFill>
              <a:latin typeface="Calibri"/>
              <a:ea typeface="Calibri"/>
              <a:cs typeface="Calibri"/>
              <a:sym typeface="Calibri"/>
            </a:endParaRPr>
          </a:p>
        </p:txBody>
      </p:sp>
      <p:sp>
        <p:nvSpPr>
          <p:cNvPr id="171" name="Google Shape;171;p22"/>
          <p:cNvSpPr txBox="1"/>
          <p:nvPr/>
        </p:nvSpPr>
        <p:spPr>
          <a:xfrm>
            <a:off x="3857634" y="4786324"/>
            <a:ext cx="4215000" cy="39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66092"/>
              </a:buClr>
              <a:buSzPts val="2800"/>
              <a:buFont typeface="Calibri"/>
              <a:buNone/>
            </a:pPr>
            <a:r>
              <a:rPr lang="ar-MA" sz="2800" b="1">
                <a:solidFill>
                  <a:srgbClr val="366092"/>
                </a:solidFill>
                <a:latin typeface="Calibri"/>
                <a:ea typeface="Calibri"/>
                <a:cs typeface="Calibri"/>
                <a:sym typeface="Calibri"/>
              </a:rPr>
              <a:t>طيب</a:t>
            </a:r>
            <a:r>
              <a:rPr lang="ar-MA" sz="1800">
                <a:solidFill>
                  <a:schemeClr val="dk1"/>
                </a:solidFill>
                <a:latin typeface="Calibri"/>
                <a:ea typeface="Calibri"/>
                <a:cs typeface="Calibri"/>
                <a:sym typeface="Calibri"/>
              </a:rPr>
              <a:t> </a:t>
            </a:r>
            <a:r>
              <a:rPr lang="ar-MA" sz="2800" b="1">
                <a:solidFill>
                  <a:srgbClr val="366092"/>
                </a:solidFill>
                <a:latin typeface="Calibri"/>
                <a:ea typeface="Calibri"/>
                <a:cs typeface="Calibri"/>
                <a:sym typeface="Calibri"/>
              </a:rPr>
              <a:t>النفس</a:t>
            </a:r>
            <a:endParaRPr sz="2800" b="1">
              <a:solidFill>
                <a:srgbClr val="366092"/>
              </a:solidFill>
              <a:latin typeface="Calibri"/>
              <a:ea typeface="Calibri"/>
              <a:cs typeface="Calibri"/>
              <a:sym typeface="Calibri"/>
            </a:endParaRPr>
          </a:p>
        </p:txBody>
      </p:sp>
      <p:sp>
        <p:nvSpPr>
          <p:cNvPr id="172" name="Google Shape;172;p22"/>
          <p:cNvSpPr txBox="1"/>
          <p:nvPr/>
        </p:nvSpPr>
        <p:spPr>
          <a:xfrm>
            <a:off x="3071800" y="5786428"/>
            <a:ext cx="40719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66092"/>
              </a:buClr>
              <a:buSzPts val="2800"/>
              <a:buFont typeface="Calibri"/>
              <a:buNone/>
            </a:pPr>
            <a:r>
              <a:rPr lang="ar-MA" sz="2800" b="1">
                <a:solidFill>
                  <a:srgbClr val="366092"/>
                </a:solidFill>
                <a:latin typeface="Calibri"/>
                <a:ea typeface="Calibri"/>
                <a:cs typeface="Calibri"/>
                <a:sym typeface="Calibri"/>
              </a:rPr>
              <a:t>صحة</a:t>
            </a:r>
            <a:r>
              <a:rPr lang="ar-MA" sz="1800">
                <a:solidFill>
                  <a:schemeClr val="dk1"/>
                </a:solidFill>
                <a:latin typeface="Calibri"/>
                <a:ea typeface="Calibri"/>
                <a:cs typeface="Calibri"/>
                <a:sym typeface="Calibri"/>
              </a:rPr>
              <a:t> </a:t>
            </a:r>
            <a:r>
              <a:rPr lang="ar-MA" sz="2800" b="1">
                <a:solidFill>
                  <a:srgbClr val="366092"/>
                </a:solidFill>
                <a:latin typeface="Calibri"/>
                <a:ea typeface="Calibri"/>
                <a:cs typeface="Calibri"/>
                <a:sym typeface="Calibri"/>
              </a:rPr>
              <a:t>الإسلام</a:t>
            </a:r>
            <a:endParaRPr sz="2800" b="1">
              <a:solidFill>
                <a:srgbClr val="366092"/>
              </a:solidFill>
              <a:latin typeface="Calibri"/>
              <a:ea typeface="Calibri"/>
              <a:cs typeface="Calibri"/>
              <a:sym typeface="Calibri"/>
            </a:endParaRPr>
          </a:p>
        </p:txBody>
      </p:sp>
      <p:pic>
        <p:nvPicPr>
          <p:cNvPr id="173" name="Google Shape;173;p22" descr="Résultat de recherche d'images pour &quot;‫أركان‬‎&quot;"/>
          <p:cNvPicPr preferRelativeResize="0"/>
          <p:nvPr/>
        </p:nvPicPr>
        <p:blipFill rotWithShape="1">
          <a:blip r:embed="rId3">
            <a:alphaModFix/>
          </a:blip>
          <a:srcRect/>
          <a:stretch/>
        </p:blipFill>
        <p:spPr>
          <a:xfrm>
            <a:off x="0" y="857232"/>
            <a:ext cx="3105150" cy="1476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85B"/>
        </a:solidFill>
        <a:effectLst/>
      </p:bgPr>
    </p:bg>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060"/>
              </a:buClr>
              <a:buSzPts val="6600"/>
              <a:buFont typeface="Arial"/>
              <a:buNone/>
            </a:pPr>
            <a:r>
              <a:rPr lang="ar-MA" sz="6600">
                <a:solidFill>
                  <a:srgbClr val="002060"/>
                </a:solidFill>
                <a:latin typeface="Arial"/>
                <a:ea typeface="Arial"/>
                <a:cs typeface="Arial"/>
                <a:sym typeface="Arial"/>
              </a:rPr>
              <a:t>مصادر سوء الخلق</a:t>
            </a:r>
            <a:endParaRPr sz="6600">
              <a:solidFill>
                <a:srgbClr val="002060"/>
              </a:solidFill>
              <a:latin typeface="Arial"/>
              <a:ea typeface="Arial"/>
              <a:cs typeface="Arial"/>
              <a:sym typeface="Arial"/>
            </a:endParaRPr>
          </a:p>
        </p:txBody>
      </p:sp>
      <p:sp>
        <p:nvSpPr>
          <p:cNvPr id="179" name="Google Shape;179;p23"/>
          <p:cNvSpPr txBox="1"/>
          <p:nvPr/>
        </p:nvSpPr>
        <p:spPr>
          <a:xfrm>
            <a:off x="6286512" y="2071678"/>
            <a:ext cx="2571768"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ar-MA" sz="6000">
                <a:solidFill>
                  <a:srgbClr val="002060"/>
                </a:solidFill>
                <a:latin typeface="Arial"/>
                <a:ea typeface="Arial"/>
                <a:cs typeface="Arial"/>
                <a:sym typeface="Arial"/>
              </a:rPr>
              <a:t>الجهل</a:t>
            </a:r>
            <a:endParaRPr sz="4000">
              <a:solidFill>
                <a:srgbClr val="002060"/>
              </a:solidFill>
              <a:latin typeface="Arial"/>
              <a:ea typeface="Arial"/>
              <a:cs typeface="Arial"/>
              <a:sym typeface="Arial"/>
            </a:endParaRPr>
          </a:p>
        </p:txBody>
      </p:sp>
      <p:sp>
        <p:nvSpPr>
          <p:cNvPr id="180" name="Google Shape;180;p23"/>
          <p:cNvSpPr txBox="1"/>
          <p:nvPr/>
        </p:nvSpPr>
        <p:spPr>
          <a:xfrm>
            <a:off x="500034" y="2428868"/>
            <a:ext cx="2286016" cy="12926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ar-MA" sz="5400">
                <a:solidFill>
                  <a:srgbClr val="002060"/>
                </a:solidFill>
                <a:latin typeface="Arial"/>
                <a:ea typeface="Arial"/>
                <a:cs typeface="Arial"/>
                <a:sym typeface="Arial"/>
              </a:rPr>
              <a:t>ا</a:t>
            </a:r>
            <a:r>
              <a:rPr lang="ar-MA" sz="6000">
                <a:solidFill>
                  <a:srgbClr val="002060"/>
                </a:solidFill>
                <a:latin typeface="Arial"/>
                <a:ea typeface="Arial"/>
                <a:cs typeface="Arial"/>
                <a:sym typeface="Arial"/>
              </a:rPr>
              <a:t>لغضب</a:t>
            </a:r>
            <a:endParaRPr sz="2800">
              <a:solidFill>
                <a:srgbClr val="002060"/>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23"/>
          <p:cNvSpPr txBox="1"/>
          <p:nvPr/>
        </p:nvSpPr>
        <p:spPr>
          <a:xfrm>
            <a:off x="2071670" y="4071942"/>
            <a:ext cx="1785950"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ar-MA" sz="6600">
                <a:solidFill>
                  <a:srgbClr val="002060"/>
                </a:solidFill>
                <a:latin typeface="Arial"/>
                <a:ea typeface="Arial"/>
                <a:cs typeface="Arial"/>
                <a:sym typeface="Arial"/>
              </a:rPr>
              <a:t>الظلم</a:t>
            </a:r>
            <a:r>
              <a:rPr lang="ar-MA" sz="18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23"/>
          <p:cNvSpPr txBox="1"/>
          <p:nvPr/>
        </p:nvSpPr>
        <p:spPr>
          <a:xfrm>
            <a:off x="5857884" y="5196007"/>
            <a:ext cx="1928826" cy="166199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ar-MA" sz="6600">
                <a:solidFill>
                  <a:srgbClr val="002060"/>
                </a:solidFill>
                <a:latin typeface="Arial"/>
                <a:ea typeface="Arial"/>
                <a:cs typeface="Arial"/>
                <a:sym typeface="Arial"/>
              </a:rPr>
              <a:t>الشهوة</a:t>
            </a:r>
            <a:endParaRPr sz="3600">
              <a:solidFill>
                <a:srgbClr val="002060"/>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23" descr="Résultat de recherche d'images pour &quot;‫سؤ الخلق‬‎&quo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23" descr="Résultat de recherche d'images pour &quot;‫سؤ الخلق‬‎&quo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5" name="Google Shape;185;p23" descr="Résultat de recherche d'images pour &quot;‫سؤ الخلق‬‎&quot;"/>
          <p:cNvPicPr preferRelativeResize="0"/>
          <p:nvPr/>
        </p:nvPicPr>
        <p:blipFill rotWithShape="1">
          <a:blip r:embed="rId3">
            <a:alphaModFix/>
          </a:blip>
          <a:srcRect/>
          <a:stretch/>
        </p:blipFill>
        <p:spPr>
          <a:xfrm>
            <a:off x="3357554" y="2428868"/>
            <a:ext cx="2552700" cy="17907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4" descr="Résultat de recherche d'images pour &quot;‫الإنسان بلا أخلاق كالشجرة بلا أوراق‬‎&quot;"/>
          <p:cNvPicPr preferRelativeResize="0"/>
          <p:nvPr/>
        </p:nvPicPr>
        <p:blipFill rotWithShape="1">
          <a:blip r:embed="rId3">
            <a:alphaModFix/>
          </a:blip>
          <a:srcRect/>
          <a:stretch/>
        </p:blipFill>
        <p:spPr>
          <a:xfrm>
            <a:off x="1785918" y="285728"/>
            <a:ext cx="6096000" cy="6096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5"/>
          <p:cNvSpPr txBox="1">
            <a:spLocks noGrp="1"/>
          </p:cNvSpPr>
          <p:nvPr>
            <p:ph type="title"/>
          </p:nvPr>
        </p:nvSpPr>
        <p:spPr>
          <a:xfrm>
            <a:off x="5050302" y="274638"/>
            <a:ext cx="3636497" cy="1143000"/>
          </a:xfrm>
          <a:prstGeom prst="rect">
            <a:avLst/>
          </a:prstGeom>
          <a:noFill/>
          <a:ln>
            <a:noFill/>
          </a:ln>
        </p:spPr>
        <p:txBody>
          <a:bodyPr spcFirstLastPara="1" wrap="square" lIns="91425" tIns="45700" rIns="91425" bIns="45700" anchor="ctr" anchorCtr="0">
            <a:noAutofit/>
          </a:bodyPr>
          <a:lstStyle/>
          <a:p>
            <a:pPr marL="0" lvl="0" indent="0" algn="ctr" rtl="1">
              <a:lnSpc>
                <a:spcPct val="80000"/>
              </a:lnSpc>
              <a:spcBef>
                <a:spcPts val="0"/>
              </a:spcBef>
              <a:spcAft>
                <a:spcPts val="0"/>
              </a:spcAft>
              <a:buClr>
                <a:srgbClr val="00B0F0"/>
              </a:buClr>
              <a:buSzPts val="4800"/>
              <a:buFont typeface="Calibri"/>
              <a:buNone/>
            </a:pPr>
            <a:r>
              <a:rPr lang="ar-MA" sz="4800" b="1" dirty="0">
                <a:solidFill>
                  <a:srgbClr val="00B0F0"/>
                </a:solidFill>
              </a:rPr>
              <a:t>مكانة الأخلاق في الإسلام:</a:t>
            </a:r>
            <a:endParaRPr dirty="0"/>
          </a:p>
        </p:txBody>
      </p:sp>
      <p:sp>
        <p:nvSpPr>
          <p:cNvPr id="196" name="Google Shape;196;p25"/>
          <p:cNvSpPr txBox="1">
            <a:spLocks noGrp="1"/>
          </p:cNvSpPr>
          <p:nvPr>
            <p:ph type="body" idx="1"/>
          </p:nvPr>
        </p:nvSpPr>
        <p:spPr>
          <a:xfrm>
            <a:off x="1" y="2630657"/>
            <a:ext cx="8947052" cy="3871253"/>
          </a:xfrm>
          <a:prstGeom prst="rect">
            <a:avLst/>
          </a:prstGeom>
          <a:noFill/>
          <a:ln>
            <a:noFill/>
          </a:ln>
        </p:spPr>
        <p:txBody>
          <a:bodyPr spcFirstLastPara="1" wrap="square" lIns="91425" tIns="45700" rIns="91425" bIns="45700" anchor="t" anchorCtr="0">
            <a:noAutofit/>
          </a:bodyPr>
          <a:lstStyle/>
          <a:p>
            <a:pPr marL="365760" lvl="0" indent="-283464" algn="r" rtl="1">
              <a:lnSpc>
                <a:spcPct val="80000"/>
              </a:lnSpc>
              <a:spcBef>
                <a:spcPts val="0"/>
              </a:spcBef>
              <a:spcAft>
                <a:spcPts val="0"/>
              </a:spcAft>
              <a:buClr>
                <a:srgbClr val="102C33"/>
              </a:buClr>
              <a:buSzPts val="2400"/>
              <a:buFont typeface="Noto Sans Symbols"/>
              <a:buChar char="⚫"/>
            </a:pPr>
            <a:r>
              <a:rPr lang="ar-MA" sz="2400" b="1" u="sng" dirty="0">
                <a:solidFill>
                  <a:srgbClr val="102C33"/>
                </a:solidFill>
              </a:rPr>
              <a:t>تتضح مكانة الأخلاق في الإسلام من خلال عدة أمور:</a:t>
            </a:r>
            <a:endParaRPr dirty="0"/>
          </a:p>
          <a:p>
            <a:pPr marL="365760" lvl="0" indent="-131064" algn="r" rtl="1">
              <a:lnSpc>
                <a:spcPct val="80000"/>
              </a:lnSpc>
              <a:spcBef>
                <a:spcPts val="480"/>
              </a:spcBef>
              <a:spcAft>
                <a:spcPts val="0"/>
              </a:spcAft>
              <a:buClr>
                <a:schemeClr val="dk1"/>
              </a:buClr>
              <a:buSzPts val="2400"/>
              <a:buFont typeface="Noto Sans Symbols"/>
              <a:buNone/>
            </a:pPr>
            <a:endParaRPr sz="2400" b="1" u="sng" dirty="0">
              <a:solidFill>
                <a:srgbClr val="102C33"/>
              </a:solidFill>
            </a:endParaRPr>
          </a:p>
          <a:p>
            <a:pPr marL="365760" lvl="0" indent="-283464" algn="r" rtl="1">
              <a:lnSpc>
                <a:spcPct val="80000"/>
              </a:lnSpc>
              <a:spcBef>
                <a:spcPts val="480"/>
              </a:spcBef>
              <a:spcAft>
                <a:spcPts val="0"/>
              </a:spcAft>
              <a:buClr>
                <a:srgbClr val="102C33"/>
              </a:buClr>
              <a:buSzPts val="2400"/>
              <a:buFont typeface="Noto Sans Symbols"/>
              <a:buChar char="⚫"/>
            </a:pPr>
            <a:r>
              <a:rPr lang="ar-MA" sz="2400" b="1" dirty="0">
                <a:solidFill>
                  <a:srgbClr val="102C33"/>
                </a:solidFill>
              </a:rPr>
              <a:t>الأول: كثرة النصوص الواردة فيها في الكتاب والسنة: ففي القرآن الكريم أكثر </a:t>
            </a:r>
            <a:r>
              <a:rPr lang="ar-MA" sz="2400" b="1" dirty="0" err="1">
                <a:solidFill>
                  <a:srgbClr val="102C33"/>
                </a:solidFill>
              </a:rPr>
              <a:t>من </a:t>
            </a:r>
            <a:r>
              <a:rPr lang="ar-MA" sz="2400" b="1" dirty="0">
                <a:solidFill>
                  <a:srgbClr val="102C33"/>
                </a:solidFill>
              </a:rPr>
              <a:t>( </a:t>
            </a:r>
            <a:r>
              <a:rPr lang="ar-MA" sz="2400" b="1" dirty="0" err="1">
                <a:solidFill>
                  <a:srgbClr val="102C33"/>
                </a:solidFill>
              </a:rPr>
              <a:t>300 </a:t>
            </a:r>
            <a:r>
              <a:rPr lang="ar-MA" sz="2400" b="1" dirty="0">
                <a:solidFill>
                  <a:srgbClr val="102C33"/>
                </a:solidFill>
              </a:rPr>
              <a:t>) آية تتحدث عن الفضائل الخلقية صراحةً</a:t>
            </a:r>
            <a:endParaRPr dirty="0"/>
          </a:p>
          <a:p>
            <a:pPr marL="365760" lvl="0" indent="-283464" algn="r" rtl="1">
              <a:lnSpc>
                <a:spcPct val="80000"/>
              </a:lnSpc>
              <a:spcBef>
                <a:spcPts val="480"/>
              </a:spcBef>
              <a:spcAft>
                <a:spcPts val="0"/>
              </a:spcAft>
              <a:buClr>
                <a:srgbClr val="102C33"/>
              </a:buClr>
              <a:buSzPts val="2400"/>
              <a:buFont typeface="Noto Sans Symbols"/>
              <a:buChar char="⚫"/>
            </a:pPr>
            <a:r>
              <a:rPr lang="ar-MA" sz="2400" b="1" dirty="0">
                <a:solidFill>
                  <a:srgbClr val="102C33"/>
                </a:solidFill>
              </a:rPr>
              <a:t>وفي السنة الشريفة أكثر من 2200 حديث في الفضائل </a:t>
            </a:r>
            <a:r>
              <a:rPr lang="ar-MA" sz="2400" b="1" dirty="0" err="1">
                <a:solidFill>
                  <a:srgbClr val="102C33"/>
                </a:solidFill>
              </a:rPr>
              <a:t>الخلقية .</a:t>
            </a:r>
            <a:endParaRPr dirty="0"/>
          </a:p>
          <a:p>
            <a:pPr marL="365760" lvl="0" indent="-283464" algn="r" rtl="1">
              <a:lnSpc>
                <a:spcPct val="80000"/>
              </a:lnSpc>
              <a:spcBef>
                <a:spcPts val="480"/>
              </a:spcBef>
              <a:spcAft>
                <a:spcPts val="0"/>
              </a:spcAft>
              <a:buClr>
                <a:srgbClr val="102C33"/>
              </a:buClr>
              <a:buSzPts val="2400"/>
              <a:buFont typeface="Noto Sans Symbols"/>
              <a:buChar char="⚫"/>
            </a:pPr>
            <a:r>
              <a:rPr lang="ar-MA" sz="2400" b="1" dirty="0">
                <a:solidFill>
                  <a:srgbClr val="102C33"/>
                </a:solidFill>
              </a:rPr>
              <a:t>الثاني: المنزلة العظيمة التي جعلت لها في ميزان </a:t>
            </a:r>
            <a:r>
              <a:rPr lang="ar-MA" sz="2400" b="1" dirty="0" err="1">
                <a:solidFill>
                  <a:srgbClr val="102C33"/>
                </a:solidFill>
              </a:rPr>
              <a:t>الإسلام </a:t>
            </a:r>
            <a:r>
              <a:rPr lang="ar-MA" sz="2400" b="1" dirty="0">
                <a:solidFill>
                  <a:srgbClr val="102C33"/>
                </a:solidFill>
              </a:rPr>
              <a:t>: حيث مدِح </a:t>
            </a:r>
            <a:r>
              <a:rPr lang="ar-MA" sz="2400" b="1" dirty="0" err="1">
                <a:solidFill>
                  <a:srgbClr val="102C33"/>
                </a:solidFill>
              </a:rPr>
              <a:t>بها</a:t>
            </a:r>
            <a:r>
              <a:rPr lang="ar-MA" sz="2400" b="1" dirty="0">
                <a:solidFill>
                  <a:srgbClr val="102C33"/>
                </a:solidFill>
              </a:rPr>
              <a:t> النبي صلى الله عليه وسلم في قوله </a:t>
            </a:r>
            <a:r>
              <a:rPr lang="ar-MA" sz="2400" b="1" dirty="0" err="1">
                <a:solidFill>
                  <a:srgbClr val="102C33"/>
                </a:solidFill>
              </a:rPr>
              <a:t>سبحانه   </a:t>
            </a:r>
            <a:r>
              <a:rPr lang="ar-MA" sz="2400" b="1" dirty="0">
                <a:solidFill>
                  <a:srgbClr val="102C33"/>
                </a:solidFill>
              </a:rPr>
              <a:t>]وَإِنَّكَ لَعَلى خُلُقٍ </a:t>
            </a:r>
            <a:r>
              <a:rPr lang="ar-MA" sz="2400" b="1" dirty="0" err="1">
                <a:solidFill>
                  <a:srgbClr val="102C33"/>
                </a:solidFill>
              </a:rPr>
              <a:t>عَظِيمٍ [</a:t>
            </a:r>
            <a:r>
              <a:rPr lang="ar-MA" sz="2400" b="1" dirty="0">
                <a:solidFill>
                  <a:srgbClr val="102C33"/>
                </a:solidFill>
              </a:rPr>
              <a:t> </a:t>
            </a:r>
            <a:endParaRPr dirty="0"/>
          </a:p>
          <a:p>
            <a:pPr marL="365760" lvl="0" indent="-283464" algn="r" rtl="1">
              <a:lnSpc>
                <a:spcPct val="80000"/>
              </a:lnSpc>
              <a:spcBef>
                <a:spcPts val="480"/>
              </a:spcBef>
              <a:spcAft>
                <a:spcPts val="0"/>
              </a:spcAft>
              <a:buClr>
                <a:srgbClr val="102C33"/>
              </a:buClr>
              <a:buSzPts val="2400"/>
              <a:buFont typeface="Noto Sans Symbols"/>
              <a:buChar char="⚫"/>
            </a:pPr>
            <a:r>
              <a:rPr lang="ar-MA" sz="2400" b="1" dirty="0">
                <a:solidFill>
                  <a:srgbClr val="102C33"/>
                </a:solidFill>
              </a:rPr>
              <a:t>وجعل النبي صلى الله عليه وسلم أعلى درجة في الجنة لمن حسُن </a:t>
            </a:r>
            <a:r>
              <a:rPr lang="ar-MA" sz="2400" b="1" dirty="0" err="1">
                <a:solidFill>
                  <a:srgbClr val="102C33"/>
                </a:solidFill>
              </a:rPr>
              <a:t>خلقه </a:t>
            </a:r>
            <a:r>
              <a:rPr lang="ar-MA" sz="2400" b="1" dirty="0">
                <a:solidFill>
                  <a:srgbClr val="102C33"/>
                </a:solidFill>
              </a:rPr>
              <a:t>،وبيَّن أن رسالته جاءت لتكمِّل مكارم </a:t>
            </a:r>
            <a:r>
              <a:rPr lang="ar-MA" sz="2400" b="1" dirty="0" err="1">
                <a:solidFill>
                  <a:srgbClr val="102C33"/>
                </a:solidFill>
              </a:rPr>
              <a:t>الأخلاق </a:t>
            </a:r>
            <a:r>
              <a:rPr lang="ar-MA" sz="2400" b="1" dirty="0">
                <a:solidFill>
                  <a:srgbClr val="102C33"/>
                </a:solidFill>
              </a:rPr>
              <a:t>، </a:t>
            </a:r>
            <a:r>
              <a:rPr lang="ar-MA" sz="2400" b="1" dirty="0" err="1">
                <a:solidFill>
                  <a:srgbClr val="102C33"/>
                </a:solidFill>
              </a:rPr>
              <a:t>فقال </a:t>
            </a:r>
            <a:r>
              <a:rPr lang="ar-MA" sz="2400" b="1" dirty="0">
                <a:solidFill>
                  <a:srgbClr val="102C33"/>
                </a:solidFill>
              </a:rPr>
              <a:t>" إنما بعثت لأتمم مكارم الأخلاق"</a:t>
            </a:r>
            <a:endParaRPr dirty="0"/>
          </a:p>
          <a:p>
            <a:pPr marL="365760" lvl="0" indent="-283464" algn="r" rtl="1">
              <a:lnSpc>
                <a:spcPct val="80000"/>
              </a:lnSpc>
              <a:spcBef>
                <a:spcPts val="480"/>
              </a:spcBef>
              <a:spcAft>
                <a:spcPts val="0"/>
              </a:spcAft>
              <a:buClr>
                <a:srgbClr val="102C33"/>
              </a:buClr>
              <a:buSzPts val="2400"/>
              <a:buFont typeface="Noto Sans Symbols"/>
              <a:buChar char="⚫"/>
            </a:pPr>
            <a:r>
              <a:rPr lang="ar-MA" sz="2400" b="1" dirty="0">
                <a:solidFill>
                  <a:srgbClr val="102C33"/>
                </a:solidFill>
              </a:rPr>
              <a:t>وبيَّن صلى الله عليه وسلم  أن أكمل المؤمنين إيماناً أحسنهم </a:t>
            </a:r>
            <a:r>
              <a:rPr lang="ar-MA" sz="2400" b="1" dirty="0" err="1">
                <a:solidFill>
                  <a:srgbClr val="102C33"/>
                </a:solidFill>
              </a:rPr>
              <a:t>خلُقاً.</a:t>
            </a:r>
            <a:r>
              <a:rPr lang="ar-MA" sz="2400" b="1" dirty="0">
                <a:solidFill>
                  <a:srgbClr val="102C33"/>
                </a:solidFill>
              </a:rPr>
              <a:t> وبيَّن أن أثقل شيء في ميزان الأعمال يوم القيامة الخلق الحسن.</a:t>
            </a:r>
            <a:endParaRPr dirty="0"/>
          </a:p>
          <a:p>
            <a:pPr marL="365760" lvl="0" indent="-283464" algn="r" rtl="1">
              <a:lnSpc>
                <a:spcPct val="80000"/>
              </a:lnSpc>
              <a:spcBef>
                <a:spcPts val="480"/>
              </a:spcBef>
              <a:spcAft>
                <a:spcPts val="0"/>
              </a:spcAft>
              <a:buClr>
                <a:schemeClr val="dk1"/>
              </a:buClr>
              <a:buSzPts val="2400"/>
              <a:buFont typeface="Calibri"/>
              <a:buNone/>
            </a:pPr>
            <a:endParaRPr sz="2400" b="1" dirty="0">
              <a:solidFill>
                <a:srgbClr val="102C33"/>
              </a:solidFill>
            </a:endParaRPr>
          </a:p>
        </p:txBody>
      </p:sp>
      <p:sp>
        <p:nvSpPr>
          <p:cNvPr id="197" name="Google Shape;19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ar-MA"/>
              <a:pPr marL="0" lvl="0" indent="0" algn="r" rtl="0">
                <a:spcBef>
                  <a:spcPts val="0"/>
                </a:spcBef>
                <a:spcAft>
                  <a:spcPts val="0"/>
                </a:spcAft>
                <a:buNone/>
              </a:pPr>
              <a:t>14</a:t>
            </a:fld>
            <a:endParaRPr/>
          </a:p>
        </p:txBody>
      </p:sp>
      <p:pic>
        <p:nvPicPr>
          <p:cNvPr id="44034" name="Picture 2" descr="https://iqraa.com/Media/Blog_Post_Pictures/ea603f4b-3080-44da-b46a-57bdd3e27a60.jpg"/>
          <p:cNvPicPr>
            <a:picLocks noChangeAspect="1" noChangeArrowheads="1"/>
          </p:cNvPicPr>
          <p:nvPr/>
        </p:nvPicPr>
        <p:blipFill>
          <a:blip r:embed="rId3"/>
          <a:srcRect/>
          <a:stretch>
            <a:fillRect/>
          </a:stretch>
        </p:blipFill>
        <p:spPr bwMode="auto">
          <a:xfrm>
            <a:off x="0" y="0"/>
            <a:ext cx="4515729" cy="259654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4400"/>
              <a:buFont typeface="Arial"/>
              <a:buNone/>
            </a:pPr>
            <a:r>
              <a:rPr lang="ar-MA" b="1">
                <a:solidFill>
                  <a:srgbClr val="C00000"/>
                </a:solidFill>
                <a:latin typeface="Arial"/>
                <a:ea typeface="Arial"/>
                <a:cs typeface="Arial"/>
                <a:sym typeface="Arial"/>
              </a:rPr>
              <a:t>لماذا لا بد أن أكون خلوقا؟</a:t>
            </a:r>
            <a:endParaRPr b="1">
              <a:solidFill>
                <a:srgbClr val="C00000"/>
              </a:solidFill>
              <a:latin typeface="Arial"/>
              <a:ea typeface="Arial"/>
              <a:cs typeface="Arial"/>
              <a:sym typeface="Arial"/>
            </a:endParaRPr>
          </a:p>
        </p:txBody>
      </p:sp>
      <p:sp>
        <p:nvSpPr>
          <p:cNvPr id="204" name="Google Shape;204;p26" descr="Résultat de recherche d'images pour &quot;‫سؤ الخلق‬‎&quot;"/>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5" name="Google Shape;205;p26" descr="Résultat de recherche d'images pour &quot;‫وَإِنَّكَ لَعَلَى خُلُقٍ عَظِيمٍ‬‎&quot;"/>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206" name="Google Shape;206;p26" descr="Résultat de recherche d'images pour &quot;‫وَإِنَّكَ لَعَلَى خُلُقٍ عَظِيمٍ‬‎&quot;"/>
          <p:cNvPicPr preferRelativeResize="0"/>
          <p:nvPr/>
        </p:nvPicPr>
        <p:blipFill rotWithShape="1">
          <a:blip r:embed="rId3">
            <a:alphaModFix/>
          </a:blip>
          <a:srcRect/>
          <a:stretch/>
        </p:blipFill>
        <p:spPr>
          <a:xfrm>
            <a:off x="0" y="1285860"/>
            <a:ext cx="8572518" cy="5000636"/>
          </a:xfrm>
          <a:prstGeom prst="rect">
            <a:avLst/>
          </a:prstGeom>
          <a:noFill/>
          <a:ln>
            <a:noFill/>
          </a:ln>
        </p:spPr>
      </p:pic>
      <p:sp>
        <p:nvSpPr>
          <p:cNvPr id="207" name="Google Shape;207;p26"/>
          <p:cNvSpPr txBox="1"/>
          <p:nvPr/>
        </p:nvSpPr>
        <p:spPr>
          <a:xfrm>
            <a:off x="214282" y="1285860"/>
            <a:ext cx="8286900" cy="9540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FFFF00"/>
              </a:buClr>
              <a:buSzPts val="2400"/>
              <a:buFont typeface="Arial"/>
              <a:buNone/>
            </a:pPr>
            <a:r>
              <a:rPr lang="ar-MA" sz="2400" b="1">
                <a:solidFill>
                  <a:srgbClr val="FFFF00"/>
                </a:solidFill>
                <a:latin typeface="Arial"/>
                <a:ea typeface="Arial"/>
                <a:cs typeface="Arial"/>
                <a:sym typeface="Arial"/>
              </a:rPr>
              <a:t>م</a:t>
            </a:r>
            <a:r>
              <a:rPr lang="ar-MA" sz="2800" b="1">
                <a:solidFill>
                  <a:srgbClr val="FFFF00"/>
                </a:solidFill>
                <a:latin typeface="Arial"/>
                <a:ea typeface="Arial"/>
                <a:cs typeface="Arial"/>
                <a:sym typeface="Arial"/>
              </a:rPr>
              <a:t>ع أن رسول الله صلي الله عليه و سلم تميز في عدة مجالات</a:t>
            </a:r>
            <a:endParaRPr sz="1800">
              <a:solidFill>
                <a:schemeClr val="dk1"/>
              </a:solidFill>
              <a:latin typeface="Calibri"/>
              <a:ea typeface="Calibri"/>
              <a:cs typeface="Calibri"/>
              <a:sym typeface="Calibri"/>
            </a:endParaRPr>
          </a:p>
          <a:p>
            <a:pPr marL="0" marR="0" lvl="0" indent="0" algn="r" rtl="0">
              <a:spcBef>
                <a:spcPts val="0"/>
              </a:spcBef>
              <a:spcAft>
                <a:spcPts val="0"/>
              </a:spcAft>
              <a:buClr>
                <a:srgbClr val="FFFF00"/>
              </a:buClr>
              <a:buSzPts val="2800"/>
              <a:buFont typeface="Arial"/>
              <a:buNone/>
            </a:pPr>
            <a:r>
              <a:rPr lang="ar-MA" sz="2800" b="1">
                <a:solidFill>
                  <a:srgbClr val="FFFF00"/>
                </a:solidFill>
                <a:latin typeface="Arial"/>
                <a:ea typeface="Arial"/>
                <a:cs typeface="Arial"/>
                <a:sym typeface="Arial"/>
              </a:rPr>
              <a:t>لكن الله مدحه في أخلاقه</a:t>
            </a:r>
            <a:endParaRPr sz="2400" b="1">
              <a:solidFill>
                <a:srgbClr val="FFFF00"/>
              </a:solidFill>
              <a:latin typeface="Arial"/>
              <a:ea typeface="Arial"/>
              <a:cs typeface="Arial"/>
              <a:sym typeface="Arial"/>
            </a:endParaRPr>
          </a:p>
        </p:txBody>
      </p:sp>
      <p:sp>
        <p:nvSpPr>
          <p:cNvPr id="208" name="Google Shape;208;p26"/>
          <p:cNvSpPr txBox="1"/>
          <p:nvPr/>
        </p:nvSpPr>
        <p:spPr>
          <a:xfrm>
            <a:off x="714348" y="6286520"/>
            <a:ext cx="74295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2060"/>
              </a:buClr>
              <a:buSzPts val="2000"/>
              <a:buFont typeface="Calibri"/>
              <a:buNone/>
            </a:pPr>
            <a:r>
              <a:rPr lang="ar-MA" sz="2000" b="1">
                <a:solidFill>
                  <a:srgbClr val="002060"/>
                </a:solidFill>
                <a:latin typeface="Calibri"/>
                <a:ea typeface="Calibri"/>
                <a:cs typeface="Calibri"/>
                <a:sym typeface="Calibri"/>
              </a:rPr>
              <a:t>و لأهمية الأخلاق وصف بها رسول الله قبل البعثة و لقب بالصادق الأمين</a:t>
            </a:r>
            <a:endParaRPr sz="2000" b="1">
              <a:solidFill>
                <a:srgbClr val="00206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27" descr="Résultat de recherche d'images pour &quot;‫الأخلاق شجرة يجب الاعتناء بها‬‎&quot;"/>
          <p:cNvPicPr preferRelativeResize="0"/>
          <p:nvPr/>
        </p:nvPicPr>
        <p:blipFill rotWithShape="1">
          <a:blip r:embed="rId3">
            <a:alphaModFix/>
          </a:blip>
          <a:srcRect/>
          <a:stretch/>
        </p:blipFill>
        <p:spPr>
          <a:xfrm>
            <a:off x="357157" y="1285860"/>
            <a:ext cx="8703503" cy="41445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8"/>
          <p:cNvSpPr txBox="1">
            <a:spLocks noGrp="1"/>
          </p:cNvSpPr>
          <p:nvPr>
            <p:ph type="title"/>
          </p:nvPr>
        </p:nvSpPr>
        <p:spPr>
          <a:xfrm>
            <a:off x="571472" y="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4400"/>
              <a:buFont typeface="Arial"/>
              <a:buNone/>
            </a:pPr>
            <a:r>
              <a:rPr lang="ar-MA" b="1">
                <a:solidFill>
                  <a:srgbClr val="C00000"/>
                </a:solidFill>
                <a:latin typeface="Arial"/>
                <a:ea typeface="Arial"/>
                <a:cs typeface="Arial"/>
                <a:sym typeface="Arial"/>
              </a:rPr>
              <a:t>لماذا لا بد أن أكون خلوقا؟</a:t>
            </a:r>
            <a:endParaRPr b="1">
              <a:solidFill>
                <a:srgbClr val="C00000"/>
              </a:solidFill>
              <a:latin typeface="Arial"/>
              <a:ea typeface="Arial"/>
              <a:cs typeface="Arial"/>
              <a:sym typeface="Arial"/>
            </a:endParaRPr>
          </a:p>
        </p:txBody>
      </p:sp>
      <p:sp>
        <p:nvSpPr>
          <p:cNvPr id="220" name="Google Shape;220;p28" descr="Résultat de recherche d'images pour &quot;‫سؤ الخلق‬‎&quot;"/>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1" name="Google Shape;221;p28" descr="Résultat de recherche d'images pour &quot;‫وَإِنَّكَ لَعَلَى خُلُقٍ عَظِيمٍ‬‎&quot;"/>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2" name="Google Shape;222;p28"/>
          <p:cNvSpPr txBox="1"/>
          <p:nvPr/>
        </p:nvSpPr>
        <p:spPr>
          <a:xfrm>
            <a:off x="0" y="6334780"/>
            <a:ext cx="8858400" cy="523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002060"/>
              </a:buClr>
              <a:buSzPts val="2800"/>
              <a:buFont typeface="Calibri"/>
              <a:buNone/>
            </a:pPr>
            <a:r>
              <a:rPr lang="ar-MA" sz="2800" b="1">
                <a:solidFill>
                  <a:srgbClr val="002060"/>
                </a:solidFill>
                <a:latin typeface="Calibri"/>
                <a:ea typeface="Calibri"/>
                <a:cs typeface="Calibri"/>
                <a:sym typeface="Calibri"/>
              </a:rPr>
              <a:t>هي أساس دعوة كل  الأنبياءو ما أرسل الله الرسل إلا ليصححوا أخلاق الناس</a:t>
            </a:r>
            <a:endParaRPr sz="2800" b="1">
              <a:solidFill>
                <a:srgbClr val="002060"/>
              </a:solidFill>
              <a:latin typeface="Calibri"/>
              <a:ea typeface="Calibri"/>
              <a:cs typeface="Calibri"/>
              <a:sym typeface="Calibri"/>
            </a:endParaRPr>
          </a:p>
        </p:txBody>
      </p:sp>
      <p:pic>
        <p:nvPicPr>
          <p:cNvPr id="223" name="Google Shape;223;p28" descr="Résultat de recherche d'images pour &quot;‫إنما بعثت لأتمم م‬‎&quot;"/>
          <p:cNvPicPr preferRelativeResize="0"/>
          <p:nvPr/>
        </p:nvPicPr>
        <p:blipFill rotWithShape="1">
          <a:blip r:embed="rId3">
            <a:alphaModFix/>
          </a:blip>
          <a:srcRect/>
          <a:stretch/>
        </p:blipFill>
        <p:spPr>
          <a:xfrm>
            <a:off x="285720" y="785794"/>
            <a:ext cx="7362845" cy="547649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29" descr="Résultat de recherche d'images pour &quot;‫الإنسان بلا أخلاق كالشجرة بلا أوراق‬‎&quot;"/>
          <p:cNvPicPr preferRelativeResize="0"/>
          <p:nvPr/>
        </p:nvPicPr>
        <p:blipFill rotWithShape="1">
          <a:blip r:embed="rId3">
            <a:alphaModFix/>
          </a:blip>
          <a:srcRect/>
          <a:stretch/>
        </p:blipFill>
        <p:spPr>
          <a:xfrm>
            <a:off x="367943" y="1142984"/>
            <a:ext cx="8251089" cy="392909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0"/>
          <p:cNvSpPr txBox="1">
            <a:spLocks noGrp="1"/>
          </p:cNvSpPr>
          <p:nvPr>
            <p:ph type="title"/>
          </p:nvPr>
        </p:nvSpPr>
        <p:spPr>
          <a:xfrm>
            <a:off x="571472" y="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4400"/>
              <a:buFont typeface="Arial"/>
              <a:buNone/>
            </a:pPr>
            <a:r>
              <a:rPr lang="ar-MA" b="1">
                <a:solidFill>
                  <a:srgbClr val="C00000"/>
                </a:solidFill>
                <a:latin typeface="Arial"/>
                <a:ea typeface="Arial"/>
                <a:cs typeface="Arial"/>
                <a:sym typeface="Arial"/>
              </a:rPr>
              <a:t>لماذا لا بد أن أكون خلوقا؟</a:t>
            </a:r>
            <a:endParaRPr b="1">
              <a:solidFill>
                <a:srgbClr val="C00000"/>
              </a:solidFill>
              <a:latin typeface="Arial"/>
              <a:ea typeface="Arial"/>
              <a:cs typeface="Arial"/>
              <a:sym typeface="Arial"/>
            </a:endParaRPr>
          </a:p>
        </p:txBody>
      </p:sp>
      <p:sp>
        <p:nvSpPr>
          <p:cNvPr id="235" name="Google Shape;235;p30" descr="Résultat de recherche d'images pour &quot;‫سؤ الخلق‬‎&quot;"/>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6" name="Google Shape;236;p30" descr="Résultat de recherche d'images pour &quot;‫وَإِنَّكَ لَعَلَى خُلُقٍ عَظِيمٍ‬‎&quot;"/>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7" name="Google Shape;237;p30"/>
          <p:cNvSpPr/>
          <p:nvPr/>
        </p:nvSpPr>
        <p:spPr>
          <a:xfrm>
            <a:off x="1571604" y="1857364"/>
            <a:ext cx="6929400" cy="4143300"/>
          </a:xfrm>
          <a:prstGeom prst="plaque">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38" name="Google Shape;238;p30"/>
          <p:cNvSpPr txBox="1"/>
          <p:nvPr/>
        </p:nvSpPr>
        <p:spPr>
          <a:xfrm>
            <a:off x="1857356" y="2285992"/>
            <a:ext cx="6357900" cy="381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Calibri"/>
              <a:buNone/>
            </a:pPr>
            <a:r>
              <a:rPr lang="ar-MA" sz="3200">
                <a:solidFill>
                  <a:schemeClr val="dk1"/>
                </a:solidFill>
                <a:latin typeface="Calibri"/>
                <a:ea typeface="Calibri"/>
                <a:cs typeface="Calibri"/>
                <a:sym typeface="Calibri"/>
              </a:rPr>
              <a:t>الأخلاق من أسباب دخول الجنة</a:t>
            </a:r>
            <a:br>
              <a:rPr lang="ar-MA" sz="3200">
                <a:solidFill>
                  <a:schemeClr val="dk1"/>
                </a:solidFill>
                <a:latin typeface="Calibri"/>
                <a:ea typeface="Calibri"/>
                <a:cs typeface="Calibri"/>
                <a:sym typeface="Calibri"/>
              </a:rPr>
            </a:br>
            <a:r>
              <a:rPr lang="ar-MA" sz="3200">
                <a:solidFill>
                  <a:schemeClr val="dk1"/>
                </a:solidFill>
                <a:latin typeface="Calibri"/>
                <a:ea typeface="Calibri"/>
                <a:cs typeface="Calibri"/>
                <a:sym typeface="Calibri"/>
              </a:rPr>
              <a:t>و القرب من رسول الله</a:t>
            </a:r>
            <a:endParaRPr sz="3200">
              <a:solidFill>
                <a:schemeClr val="dk1"/>
              </a:solidFill>
              <a:latin typeface="Calibri"/>
              <a:ea typeface="Calibri"/>
              <a:cs typeface="Calibri"/>
              <a:sym typeface="Calibri"/>
            </a:endParaRPr>
          </a:p>
          <a:p>
            <a:pPr marL="0" marR="0" lvl="0" indent="0" algn="ctr" rtl="0">
              <a:spcBef>
                <a:spcPts val="0"/>
              </a:spcBef>
              <a:spcAft>
                <a:spcPts val="0"/>
              </a:spcAft>
              <a:buClr>
                <a:srgbClr val="FFFF00"/>
              </a:buClr>
              <a:buSzPts val="3200"/>
              <a:buFont typeface="Calibri"/>
              <a:buNone/>
            </a:pPr>
            <a:r>
              <a:rPr lang="ar-MA" sz="3200" b="1">
                <a:solidFill>
                  <a:srgbClr val="FFFF00"/>
                </a:solidFill>
                <a:latin typeface="Calibri"/>
                <a:ea typeface="Calibri"/>
                <a:cs typeface="Calibri"/>
                <a:sym typeface="Calibri"/>
              </a:rPr>
              <a:t>قال صلى الله عليه و سلم</a:t>
            </a:r>
            <a:endParaRPr sz="3200" b="1">
              <a:solidFill>
                <a:srgbClr val="FFFF00"/>
              </a:solidFill>
              <a:latin typeface="Calibri"/>
              <a:ea typeface="Calibri"/>
              <a:cs typeface="Calibri"/>
              <a:sym typeface="Calibri"/>
            </a:endParaRPr>
          </a:p>
          <a:p>
            <a:pPr marL="0" marR="0" lvl="0" indent="0" algn="ctr" rtl="0">
              <a:spcBef>
                <a:spcPts val="0"/>
              </a:spcBef>
              <a:spcAft>
                <a:spcPts val="0"/>
              </a:spcAft>
              <a:buClr>
                <a:srgbClr val="FFFF00"/>
              </a:buClr>
              <a:buSzPts val="3200"/>
              <a:buFont typeface="Calibri"/>
              <a:buNone/>
            </a:pPr>
            <a:r>
              <a:rPr lang="ar-MA" sz="3200" b="1">
                <a:solidFill>
                  <a:srgbClr val="FFFF00"/>
                </a:solidFill>
                <a:latin typeface="Calibri"/>
                <a:ea typeface="Calibri"/>
                <a:cs typeface="Calibri"/>
                <a:sym typeface="Calibri"/>
              </a:rPr>
              <a:t>(إنَّ أحبَّكم إليَّ و أقربَكم مني في الآخرةِ مجالسَ أحاسنُكم أخلاقًا ، و إنَّ أبغضَكم إليَّ وأبعدَكم مني في الآخرةِ أسوؤكم أخلاقًا ، الثَّرْثَارُونَ المُتَشَدِّقُونَ المُتَفَيْهِقونَ) [صحيح</a:t>
            </a:r>
            <a:r>
              <a:rPr lang="ar-MA" sz="1800" b="1">
                <a:solidFill>
                  <a:srgbClr val="FFFF00"/>
                </a:solidFill>
                <a:latin typeface="Calibri"/>
                <a:ea typeface="Calibri"/>
                <a:cs typeface="Calibri"/>
                <a:sym typeface="Calibri"/>
              </a:rPr>
              <a:t>]</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060"/>
              </a:buClr>
              <a:buSzPts val="4800"/>
              <a:buFont typeface="Arial"/>
              <a:buNone/>
            </a:pPr>
            <a:r>
              <a:rPr lang="ar-MA" sz="4800">
                <a:solidFill>
                  <a:srgbClr val="002060"/>
                </a:solidFill>
                <a:latin typeface="Arial"/>
                <a:ea typeface="Arial"/>
                <a:cs typeface="Arial"/>
                <a:sym typeface="Arial"/>
              </a:rPr>
              <a:t>ما هوالخلق؟</a:t>
            </a:r>
            <a:endParaRPr sz="4800">
              <a:solidFill>
                <a:srgbClr val="002060"/>
              </a:solidFill>
              <a:latin typeface="Arial"/>
              <a:ea typeface="Arial"/>
              <a:cs typeface="Arial"/>
              <a:sym typeface="Arial"/>
            </a:endParaRPr>
          </a:p>
        </p:txBody>
      </p:sp>
      <p:sp>
        <p:nvSpPr>
          <p:cNvPr id="96" name="Google Shape;96;p14"/>
          <p:cNvSpPr txBox="1">
            <a:spLocks noGrp="1"/>
          </p:cNvSpPr>
          <p:nvPr>
            <p:ph type="body" idx="1"/>
          </p:nvPr>
        </p:nvSpPr>
        <p:spPr>
          <a:xfrm>
            <a:off x="928662" y="1600200"/>
            <a:ext cx="7758138" cy="4525963"/>
          </a:xfrm>
          <a:prstGeom prst="rect">
            <a:avLst/>
          </a:prstGeom>
          <a:noFill/>
          <a:ln>
            <a:noFill/>
          </a:ln>
        </p:spPr>
        <p:txBody>
          <a:bodyPr spcFirstLastPara="1" wrap="square" lIns="91425" tIns="45700" rIns="91425" bIns="45700" anchor="t" anchorCtr="0">
            <a:noAutofit/>
          </a:bodyPr>
          <a:lstStyle/>
          <a:p>
            <a:pPr marL="342900" lvl="0" indent="-342900" algn="r" rtl="1">
              <a:lnSpc>
                <a:spcPct val="90000"/>
              </a:lnSpc>
              <a:spcBef>
                <a:spcPts val="0"/>
              </a:spcBef>
              <a:spcAft>
                <a:spcPts val="0"/>
              </a:spcAft>
              <a:buClr>
                <a:srgbClr val="002060"/>
              </a:buClr>
              <a:buSzPts val="2960"/>
              <a:buNone/>
            </a:pPr>
            <a:r>
              <a:rPr lang="ar-MA" sz="2960">
                <a:solidFill>
                  <a:srgbClr val="002060"/>
                </a:solidFill>
                <a:latin typeface="Arial"/>
                <a:ea typeface="Arial"/>
                <a:cs typeface="Arial"/>
                <a:sym typeface="Arial"/>
              </a:rPr>
              <a:t>هيئةٍ راسخةٍ في النفس</a:t>
            </a:r>
            <a:endParaRPr sz="2960">
              <a:solidFill>
                <a:srgbClr val="002060"/>
              </a:solidFill>
              <a:latin typeface="Arial"/>
              <a:ea typeface="Arial"/>
              <a:cs typeface="Arial"/>
              <a:sym typeface="Arial"/>
            </a:endParaRPr>
          </a:p>
          <a:p>
            <a:pPr marL="342900" lvl="0" indent="-342900" algn="r" rtl="1">
              <a:lnSpc>
                <a:spcPct val="90000"/>
              </a:lnSpc>
              <a:spcBef>
                <a:spcPts val="592"/>
              </a:spcBef>
              <a:spcAft>
                <a:spcPts val="0"/>
              </a:spcAft>
              <a:buClr>
                <a:srgbClr val="002060"/>
              </a:buClr>
              <a:buSzPts val="2960"/>
              <a:buNone/>
            </a:pPr>
            <a:r>
              <a:rPr lang="ar-MA" sz="2960">
                <a:solidFill>
                  <a:srgbClr val="002060"/>
                </a:solidFill>
                <a:latin typeface="Arial"/>
                <a:ea typeface="Arial"/>
                <a:cs typeface="Arial"/>
                <a:sym typeface="Arial"/>
              </a:rPr>
              <a:t> تصدر عنها الأفعال بسهولةٍ ويسرٍ،</a:t>
            </a:r>
            <a:endParaRPr sz="2960">
              <a:solidFill>
                <a:srgbClr val="002060"/>
              </a:solidFill>
              <a:latin typeface="Arial"/>
              <a:ea typeface="Arial"/>
              <a:cs typeface="Arial"/>
              <a:sym typeface="Arial"/>
            </a:endParaRPr>
          </a:p>
          <a:p>
            <a:pPr marL="342900" lvl="0" indent="-342900" algn="r" rtl="1">
              <a:lnSpc>
                <a:spcPct val="90000"/>
              </a:lnSpc>
              <a:spcBef>
                <a:spcPts val="592"/>
              </a:spcBef>
              <a:spcAft>
                <a:spcPts val="0"/>
              </a:spcAft>
              <a:buClr>
                <a:srgbClr val="002060"/>
              </a:buClr>
              <a:buSzPts val="2960"/>
              <a:buNone/>
            </a:pPr>
            <a:r>
              <a:rPr lang="ar-MA" sz="2960">
                <a:solidFill>
                  <a:srgbClr val="002060"/>
                </a:solidFill>
                <a:latin typeface="Arial"/>
                <a:ea typeface="Arial"/>
                <a:cs typeface="Arial"/>
                <a:sym typeface="Arial"/>
              </a:rPr>
              <a:t> من غير حاجةٍ إلى فكرٍ ورويَّةٍ</a:t>
            </a:r>
            <a:endParaRPr sz="2960">
              <a:solidFill>
                <a:srgbClr val="002060"/>
              </a:solidFill>
              <a:latin typeface="Arial"/>
              <a:ea typeface="Arial"/>
              <a:cs typeface="Arial"/>
              <a:sym typeface="Arial"/>
            </a:endParaRPr>
          </a:p>
          <a:p>
            <a:pPr marL="342900" lvl="0" indent="-342900" algn="r" rtl="1">
              <a:lnSpc>
                <a:spcPct val="90000"/>
              </a:lnSpc>
              <a:spcBef>
                <a:spcPts val="592"/>
              </a:spcBef>
              <a:spcAft>
                <a:spcPts val="0"/>
              </a:spcAft>
              <a:buClr>
                <a:srgbClr val="C00000"/>
              </a:buClr>
              <a:buSzPts val="2960"/>
              <a:buNone/>
            </a:pPr>
            <a:r>
              <a:rPr lang="ar-MA" sz="2960">
                <a:solidFill>
                  <a:srgbClr val="C00000"/>
                </a:solidFill>
                <a:latin typeface="Arial"/>
                <a:ea typeface="Arial"/>
                <a:cs typeface="Arial"/>
                <a:sym typeface="Arial"/>
              </a:rPr>
              <a:t> </a:t>
            </a:r>
            <a:r>
              <a:rPr lang="ar-MA" sz="2960" b="1">
                <a:solidFill>
                  <a:srgbClr val="C00000"/>
                </a:solidFill>
                <a:latin typeface="Arial"/>
                <a:ea typeface="Arial"/>
                <a:cs typeface="Arial"/>
                <a:sym typeface="Arial"/>
              </a:rPr>
              <a:t>باختصار: أخلاقك هي تصرفاتك التي تتصرفها بدون ما تفكر فيها</a:t>
            </a:r>
            <a:endParaRPr sz="2960" b="1">
              <a:solidFill>
                <a:srgbClr val="C00000"/>
              </a:solidFill>
              <a:latin typeface="Arial"/>
              <a:ea typeface="Arial"/>
              <a:cs typeface="Arial"/>
              <a:sym typeface="Arial"/>
            </a:endParaRPr>
          </a:p>
          <a:p>
            <a:pPr marL="342900" lvl="0" indent="-342900" algn="r" rtl="1">
              <a:lnSpc>
                <a:spcPct val="90000"/>
              </a:lnSpc>
              <a:spcBef>
                <a:spcPts val="592"/>
              </a:spcBef>
              <a:spcAft>
                <a:spcPts val="0"/>
              </a:spcAft>
              <a:buClr>
                <a:srgbClr val="002060"/>
              </a:buClr>
              <a:buSzPts val="2960"/>
              <a:buNone/>
            </a:pPr>
            <a:r>
              <a:rPr lang="ar-MA" sz="2960">
                <a:solidFill>
                  <a:srgbClr val="002060"/>
                </a:solidFill>
                <a:latin typeface="Arial"/>
                <a:ea typeface="Arial"/>
                <a:cs typeface="Arial"/>
                <a:sym typeface="Arial"/>
              </a:rPr>
              <a:t>≠ الدهاء-  التصنع- التخلق</a:t>
            </a:r>
            <a:endParaRPr sz="2960">
              <a:solidFill>
                <a:srgbClr val="002060"/>
              </a:solidFill>
              <a:latin typeface="Arial"/>
              <a:ea typeface="Arial"/>
              <a:cs typeface="Arial"/>
              <a:sym typeface="Arial"/>
            </a:endParaRPr>
          </a:p>
          <a:p>
            <a:pPr marL="342900" lvl="0" indent="-342900" algn="r" rtl="1">
              <a:lnSpc>
                <a:spcPct val="90000"/>
              </a:lnSpc>
              <a:spcBef>
                <a:spcPts val="592"/>
              </a:spcBef>
              <a:spcAft>
                <a:spcPts val="0"/>
              </a:spcAft>
              <a:buClr>
                <a:srgbClr val="002060"/>
              </a:buClr>
              <a:buSzPts val="2960"/>
              <a:buNone/>
            </a:pPr>
            <a:r>
              <a:rPr lang="ar-MA" sz="2960">
                <a:solidFill>
                  <a:srgbClr val="002060"/>
                </a:solidFill>
                <a:latin typeface="Arial"/>
                <a:ea typeface="Arial"/>
                <a:cs typeface="Arial"/>
                <a:sym typeface="Arial"/>
              </a:rPr>
              <a:t>وهناك فرقٌ بين الخُلق والتخلّق، فالتخلّق يصدر عن صاحبه متكلّفاً فيه، أمّا الخُلق فيصاحبه يسرٌ وسهولةٌ وعفويّةٌ، ولا يصير التخلّق خُلُقاً إلّا إنّ صار عادةً وصفةً راسخةً في النفس</a:t>
            </a:r>
            <a:endParaRPr sz="2960">
              <a:solidFill>
                <a:srgbClr val="002060"/>
              </a:solidFill>
              <a:latin typeface="Arial"/>
              <a:ea typeface="Arial"/>
              <a:cs typeface="Arial"/>
              <a:sym typeface="Arial"/>
            </a:endParaRPr>
          </a:p>
        </p:txBody>
      </p:sp>
      <p:pic>
        <p:nvPicPr>
          <p:cNvPr id="97" name="Google Shape;97;p14" descr="https://pbs.twimg.com/media/DS1gd-aWkAAoyFz.jpg"/>
          <p:cNvPicPr preferRelativeResize="0"/>
          <p:nvPr/>
        </p:nvPicPr>
        <p:blipFill rotWithShape="1">
          <a:blip r:embed="rId3">
            <a:alphaModFix/>
          </a:blip>
          <a:srcRect/>
          <a:stretch/>
        </p:blipFill>
        <p:spPr>
          <a:xfrm>
            <a:off x="0" y="0"/>
            <a:ext cx="2857488" cy="2843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1"/>
          <p:cNvSpPr txBox="1">
            <a:spLocks noGrp="1"/>
          </p:cNvSpPr>
          <p:nvPr>
            <p:ph type="title"/>
          </p:nvPr>
        </p:nvSpPr>
        <p:spPr>
          <a:xfrm>
            <a:off x="571472" y="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4400"/>
              <a:buFont typeface="Arial"/>
              <a:buNone/>
            </a:pPr>
            <a:r>
              <a:rPr lang="ar-MA" b="1">
                <a:solidFill>
                  <a:srgbClr val="C00000"/>
                </a:solidFill>
                <a:latin typeface="Arial"/>
                <a:ea typeface="Arial"/>
                <a:cs typeface="Arial"/>
                <a:sym typeface="Arial"/>
              </a:rPr>
              <a:t>لماذا لا بد أن أكون خلوقا؟</a:t>
            </a:r>
            <a:endParaRPr b="1">
              <a:solidFill>
                <a:srgbClr val="C00000"/>
              </a:solidFill>
              <a:latin typeface="Arial"/>
              <a:ea typeface="Arial"/>
              <a:cs typeface="Arial"/>
              <a:sym typeface="Arial"/>
            </a:endParaRPr>
          </a:p>
        </p:txBody>
      </p:sp>
      <p:sp>
        <p:nvSpPr>
          <p:cNvPr id="245" name="Google Shape;245;p31" descr="Résultat de recherche d'images pour &quot;‫سؤ الخلق‬‎&quot;"/>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6" name="Google Shape;246;p31" descr="Résultat de recherche d'images pour &quot;‫وَإِنَّكَ لَعَلَى خُلُقٍ عَظِيمٍ‬‎&quot;"/>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7" name="Google Shape;247;p31"/>
          <p:cNvSpPr txBox="1"/>
          <p:nvPr/>
        </p:nvSpPr>
        <p:spPr>
          <a:xfrm>
            <a:off x="571472" y="6357958"/>
            <a:ext cx="8286900" cy="523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2800"/>
              <a:buFont typeface="Calibri"/>
              <a:buNone/>
            </a:pPr>
            <a:r>
              <a:rPr lang="ar-MA" sz="2800">
                <a:solidFill>
                  <a:schemeClr val="dk1"/>
                </a:solidFill>
                <a:latin typeface="Calibri"/>
                <a:ea typeface="Calibri"/>
                <a:cs typeface="Calibri"/>
                <a:sym typeface="Calibri"/>
              </a:rPr>
              <a:t>هي أساس دعوة كل  الأنبياء</a:t>
            </a:r>
            <a:endParaRPr sz="1800">
              <a:solidFill>
                <a:schemeClr val="dk1"/>
              </a:solidFill>
              <a:latin typeface="Calibri"/>
              <a:ea typeface="Calibri"/>
              <a:cs typeface="Calibri"/>
              <a:sym typeface="Calibri"/>
            </a:endParaRPr>
          </a:p>
        </p:txBody>
      </p:sp>
      <p:pic>
        <p:nvPicPr>
          <p:cNvPr id="248" name="Google Shape;248;p31" descr="Résultat de recherche d'images pour &quot;‫ما شيءٌ أثقَلَ في ميزانِ المؤمِنِ يومَ القيامَةِ من خُلُقٍ حسنٍ‬‎&quot;"/>
          <p:cNvPicPr preferRelativeResize="0"/>
          <p:nvPr/>
        </p:nvPicPr>
        <p:blipFill rotWithShape="1">
          <a:blip r:embed="rId3">
            <a:alphaModFix/>
          </a:blip>
          <a:srcRect/>
          <a:stretch/>
        </p:blipFill>
        <p:spPr>
          <a:xfrm>
            <a:off x="500034" y="1143000"/>
            <a:ext cx="7620000" cy="5715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32" descr="https://pbs.twimg.com/media/CsUZzUqXEAAL82W.jpg"/>
          <p:cNvPicPr preferRelativeResize="0"/>
          <p:nvPr/>
        </p:nvPicPr>
        <p:blipFill rotWithShape="1">
          <a:blip r:embed="rId3">
            <a:alphaModFix/>
          </a:blip>
          <a:srcRect/>
          <a:stretch/>
        </p:blipFill>
        <p:spPr>
          <a:xfrm>
            <a:off x="0" y="1071546"/>
            <a:ext cx="9175104" cy="478634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33" descr="Résultat de recherche d'images pour &quot;‫وَإِذا أَرَدنا أَن نُهلِكَ قَريَةً أَمَرنا مُترَفيها فَفَسَقوا فيها فَحَقَّ عَلَيهَا القَولُ فَدَمَّرناها تَدميرًا‬‎&quot;"/>
          <p:cNvPicPr preferRelativeResize="0"/>
          <p:nvPr/>
        </p:nvPicPr>
        <p:blipFill rotWithShape="1">
          <a:blip r:embed="rId3">
            <a:alphaModFix/>
          </a:blip>
          <a:srcRect/>
          <a:stretch/>
        </p:blipFill>
        <p:spPr>
          <a:xfrm>
            <a:off x="1142976" y="2071678"/>
            <a:ext cx="6181725" cy="4610100"/>
          </a:xfrm>
          <a:prstGeom prst="rect">
            <a:avLst/>
          </a:prstGeom>
          <a:noFill/>
          <a:ln>
            <a:noFill/>
          </a:ln>
        </p:spPr>
      </p:pic>
      <p:sp>
        <p:nvSpPr>
          <p:cNvPr id="259" name="Google Shape;259;p33"/>
          <p:cNvSpPr txBox="1"/>
          <p:nvPr/>
        </p:nvSpPr>
        <p:spPr>
          <a:xfrm>
            <a:off x="2786050" y="428604"/>
            <a:ext cx="4071966" cy="193899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ar-MA" sz="2400" b="1">
                <a:solidFill>
                  <a:srgbClr val="7030A0"/>
                </a:solidFill>
                <a:latin typeface="Arial"/>
                <a:ea typeface="Arial"/>
                <a:cs typeface="Arial"/>
                <a:sym typeface="Arial"/>
              </a:rPr>
              <a:t>الاخلاق من الأسباب التي تؤدي إلى نشر المحبة، والمودة بين الناس، وإنهاء العداوة والخصومة، ومما يدل على ذلك قول الله تعالى</a:t>
            </a:r>
            <a:br>
              <a:rPr lang="ar-MA" sz="2400" b="1">
                <a:solidFill>
                  <a:srgbClr val="7030A0"/>
                </a:solidFill>
                <a:latin typeface="Arial"/>
                <a:ea typeface="Arial"/>
                <a:cs typeface="Arial"/>
                <a:sym typeface="Arial"/>
              </a:rPr>
            </a:br>
            <a:endParaRPr sz="2400" b="1">
              <a:solidFill>
                <a:srgbClr val="7030A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4"/>
          <p:cNvSpPr txBox="1"/>
          <p:nvPr/>
        </p:nvSpPr>
        <p:spPr>
          <a:xfrm>
            <a:off x="1142976" y="642918"/>
            <a:ext cx="6643734" cy="501675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ar-MA" sz="3200" b="1">
                <a:solidFill>
                  <a:srgbClr val="002060"/>
                </a:solidFill>
                <a:latin typeface="Calibri"/>
                <a:ea typeface="Calibri"/>
                <a:cs typeface="Calibri"/>
                <a:sym typeface="Calibri"/>
              </a:rPr>
              <a:t>الاخلاق من الأسباب التي تؤدي إلى نشر المحبة، والمودة بين الناس، وإنهاء العداوة والخصومة، ومما يدل على ذلك قول الله تعالى: </a:t>
            </a:r>
            <a:endParaRPr sz="3200" b="1">
              <a:solidFill>
                <a:srgbClr val="002060"/>
              </a:solidFill>
              <a:latin typeface="Calibri"/>
              <a:ea typeface="Calibri"/>
              <a:cs typeface="Calibri"/>
              <a:sym typeface="Calibri"/>
            </a:endParaRPr>
          </a:p>
          <a:p>
            <a:pPr marL="0" marR="0" lvl="0" indent="0" algn="ctr" rtl="0">
              <a:spcBef>
                <a:spcPts val="0"/>
              </a:spcBef>
              <a:spcAft>
                <a:spcPts val="0"/>
              </a:spcAft>
              <a:buNone/>
            </a:pPr>
            <a:endParaRPr sz="3200" b="1">
              <a:solidFill>
                <a:srgbClr val="002060"/>
              </a:solidFill>
              <a:latin typeface="Calibri"/>
              <a:ea typeface="Calibri"/>
              <a:cs typeface="Calibri"/>
              <a:sym typeface="Calibri"/>
            </a:endParaRPr>
          </a:p>
          <a:p>
            <a:pPr marL="0" marR="0" lvl="0" indent="0" algn="ctr" rtl="0">
              <a:spcBef>
                <a:spcPts val="0"/>
              </a:spcBef>
              <a:spcAft>
                <a:spcPts val="0"/>
              </a:spcAft>
              <a:buNone/>
            </a:pPr>
            <a:endParaRPr sz="3200" b="1">
              <a:solidFill>
                <a:srgbClr val="002060"/>
              </a:solidFill>
              <a:latin typeface="Calibri"/>
              <a:ea typeface="Calibri"/>
              <a:cs typeface="Calibri"/>
              <a:sym typeface="Calibri"/>
            </a:endParaRPr>
          </a:p>
          <a:p>
            <a:pPr marL="0" marR="0" lvl="0" indent="0" algn="ctr" rtl="0">
              <a:spcBef>
                <a:spcPts val="0"/>
              </a:spcBef>
              <a:spcAft>
                <a:spcPts val="0"/>
              </a:spcAft>
              <a:buNone/>
            </a:pPr>
            <a:r>
              <a:rPr lang="ar-MA" sz="3200" b="1">
                <a:solidFill>
                  <a:srgbClr val="C00000"/>
                </a:solidFill>
                <a:latin typeface="Calibri"/>
                <a:ea typeface="Calibri"/>
                <a:cs typeface="Calibri"/>
                <a:sym typeface="Calibri"/>
              </a:rPr>
              <a:t>(وَلَا تَسْتَوِي الْحَسَنَةُ وَلَا السَّيِّئَةُ ادْفَعْ بِالَّتِي هِيَ أَحْسَنُ فَإِذَا الَّذِي بَيْنَكَ وَبَيْنَهُ عَدَاوَةٌ كَأَنَّهُ وَلِيٌّ حَمِيمٌ)</a:t>
            </a:r>
            <a:r>
              <a:rPr lang="ar-MA" sz="3200" b="1">
                <a:solidFill>
                  <a:srgbClr val="002060"/>
                </a:solidFill>
                <a:latin typeface="Calibri"/>
                <a:ea typeface="Calibri"/>
                <a:cs typeface="Calibri"/>
                <a:sym typeface="Calibri"/>
              </a:rPr>
              <a:t/>
            </a:r>
            <a:br>
              <a:rPr lang="ar-MA" sz="3200" b="1">
                <a:solidFill>
                  <a:srgbClr val="002060"/>
                </a:solidFill>
                <a:latin typeface="Calibri"/>
                <a:ea typeface="Calibri"/>
                <a:cs typeface="Calibri"/>
                <a:sym typeface="Calibri"/>
              </a:rPr>
            </a:br>
            <a:r>
              <a:rPr lang="ar-MA" sz="3200" b="1">
                <a:solidFill>
                  <a:srgbClr val="002060"/>
                </a:solidFill>
                <a:latin typeface="Calibri"/>
                <a:ea typeface="Calibri"/>
                <a:cs typeface="Calibri"/>
                <a:sym typeface="Calibri"/>
              </a:rPr>
              <a:t/>
            </a:r>
            <a:br>
              <a:rPr lang="ar-MA" sz="3200" b="1">
                <a:solidFill>
                  <a:srgbClr val="002060"/>
                </a:solidFill>
                <a:latin typeface="Calibri"/>
                <a:ea typeface="Calibri"/>
                <a:cs typeface="Calibri"/>
                <a:sym typeface="Calibri"/>
              </a:rPr>
            </a:br>
            <a:endParaRPr sz="3200" b="1">
              <a:solidFill>
                <a:srgbClr val="00206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5"/>
          <p:cNvSpPr txBox="1"/>
          <p:nvPr/>
        </p:nvSpPr>
        <p:spPr>
          <a:xfrm>
            <a:off x="0" y="642918"/>
            <a:ext cx="9144000" cy="747897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ar-MA" sz="3200" b="1">
                <a:solidFill>
                  <a:srgbClr val="002060"/>
                </a:solidFill>
                <a:latin typeface="Calibri"/>
                <a:ea typeface="Calibri"/>
                <a:cs typeface="Calibri"/>
                <a:sym typeface="Calibri"/>
              </a:rPr>
              <a:t>إنّ حسن الخلق من أنواع الجمال، فالجمال نوعان: فإمّا أن يكون جمالٌ حسيٌ أو معنويٌ، فالجمال الحسي: يتمثل بالشكل، والهيئة، والزينة، واللباس، أمّا الجمال المعنوي: فيتمثل بالنفس، والسلوك، والذكاء، والعلم، والأدب، ومن الجدير بالذّكر أنّ للإنسان عورتين، وهما: عورة الجسم، وعورة النفس، وستر الجسم يكون بالملابس، وستر النفس يكون بالأخلاق الحسنة، وبيّن الله ءتعالىء أنّ الستر المعنوي، أهم من الستر المادي، حيث قال الله تعالى:</a:t>
            </a:r>
            <a:endParaRPr/>
          </a:p>
          <a:p>
            <a:pPr marL="0" marR="0" lvl="0" indent="0" algn="ctr" rtl="0">
              <a:spcBef>
                <a:spcPts val="0"/>
              </a:spcBef>
              <a:spcAft>
                <a:spcPts val="0"/>
              </a:spcAft>
              <a:buNone/>
            </a:pPr>
            <a:r>
              <a:rPr lang="ar-MA" sz="3200" b="1">
                <a:solidFill>
                  <a:srgbClr val="C00000"/>
                </a:solidFill>
                <a:latin typeface="Calibri"/>
                <a:ea typeface="Calibri"/>
                <a:cs typeface="Calibri"/>
                <a:sym typeface="Calibri"/>
              </a:rPr>
              <a:t> </a:t>
            </a:r>
            <a:endParaRPr sz="3200" b="1">
              <a:solidFill>
                <a:srgbClr val="C00000"/>
              </a:solidFill>
              <a:latin typeface="Calibri"/>
              <a:ea typeface="Calibri"/>
              <a:cs typeface="Calibri"/>
              <a:sym typeface="Calibri"/>
            </a:endParaRPr>
          </a:p>
          <a:p>
            <a:pPr marL="0" marR="0" lvl="0" indent="0" algn="ctr" rtl="0">
              <a:spcBef>
                <a:spcPts val="0"/>
              </a:spcBef>
              <a:spcAft>
                <a:spcPts val="0"/>
              </a:spcAft>
              <a:buNone/>
            </a:pPr>
            <a:endParaRPr sz="3200" b="1">
              <a:solidFill>
                <a:srgbClr val="C00000"/>
              </a:solidFill>
              <a:latin typeface="Calibri"/>
              <a:ea typeface="Calibri"/>
              <a:cs typeface="Calibri"/>
              <a:sym typeface="Calibri"/>
            </a:endParaRPr>
          </a:p>
          <a:p>
            <a:pPr marL="0" marR="0" lvl="0" indent="0" algn="ctr" rtl="0">
              <a:spcBef>
                <a:spcPts val="0"/>
              </a:spcBef>
              <a:spcAft>
                <a:spcPts val="0"/>
              </a:spcAft>
              <a:buNone/>
            </a:pPr>
            <a:r>
              <a:rPr lang="ar-MA" sz="3200" b="1">
                <a:solidFill>
                  <a:srgbClr val="C00000"/>
                </a:solidFill>
                <a:latin typeface="Calibri"/>
                <a:ea typeface="Calibri"/>
                <a:cs typeface="Calibri"/>
                <a:sym typeface="Calibri"/>
              </a:rPr>
              <a:t>(يا بَني آدَمَ قَد أَنزَلنا عَلَيكُم لِباسًا يُواري سَوآتِكُم وَريشًا وَلِباسُ التَّقوى ذلِكَ خَيرٌ ذلِكَ مِن آياتِ اللَّهِ لَعَلَّهُم يَذَّكَّرونَ)</a:t>
            </a:r>
            <a:endParaRPr sz="3200" b="1">
              <a:solidFill>
                <a:srgbClr val="C00000"/>
              </a:solidFill>
              <a:latin typeface="Calibri"/>
              <a:ea typeface="Calibri"/>
              <a:cs typeface="Calibri"/>
              <a:sym typeface="Calibri"/>
            </a:endParaRPr>
          </a:p>
          <a:p>
            <a:pPr marL="0" marR="0" lvl="0" indent="0" algn="ctr" rtl="0">
              <a:spcBef>
                <a:spcPts val="0"/>
              </a:spcBef>
              <a:spcAft>
                <a:spcPts val="0"/>
              </a:spcAft>
              <a:buNone/>
            </a:pPr>
            <a:endParaRPr sz="3200" b="1">
              <a:solidFill>
                <a:srgbClr val="002060"/>
              </a:solidFill>
              <a:latin typeface="Calibri"/>
              <a:ea typeface="Calibri"/>
              <a:cs typeface="Calibri"/>
              <a:sym typeface="Calibri"/>
            </a:endParaRPr>
          </a:p>
          <a:p>
            <a:pPr marL="0" marR="0" lvl="0" indent="0" algn="ctr" rtl="0">
              <a:spcBef>
                <a:spcPts val="0"/>
              </a:spcBef>
              <a:spcAft>
                <a:spcPts val="0"/>
              </a:spcAft>
              <a:buNone/>
            </a:pPr>
            <a:r>
              <a:rPr lang="ar-MA" sz="3200" b="1">
                <a:solidFill>
                  <a:srgbClr val="002060"/>
                </a:solidFill>
                <a:latin typeface="Calibri"/>
                <a:ea typeface="Calibri"/>
                <a:cs typeface="Calibri"/>
                <a:sym typeface="Calibri"/>
              </a:rPr>
              <a:t/>
            </a:r>
            <a:br>
              <a:rPr lang="ar-MA" sz="3200" b="1">
                <a:solidFill>
                  <a:srgbClr val="002060"/>
                </a:solidFill>
                <a:latin typeface="Calibri"/>
                <a:ea typeface="Calibri"/>
                <a:cs typeface="Calibri"/>
                <a:sym typeface="Calibri"/>
              </a:rPr>
            </a:br>
            <a:r>
              <a:rPr lang="ar-MA" sz="3200" b="1">
                <a:solidFill>
                  <a:srgbClr val="002060"/>
                </a:solidFill>
                <a:latin typeface="Calibri"/>
                <a:ea typeface="Calibri"/>
                <a:cs typeface="Calibri"/>
                <a:sym typeface="Calibri"/>
              </a:rPr>
              <a:t/>
            </a:r>
            <a:br>
              <a:rPr lang="ar-MA" sz="3200" b="1">
                <a:solidFill>
                  <a:srgbClr val="002060"/>
                </a:solidFill>
                <a:latin typeface="Calibri"/>
                <a:ea typeface="Calibri"/>
                <a:cs typeface="Calibri"/>
                <a:sym typeface="Calibri"/>
              </a:rPr>
            </a:br>
            <a:endParaRPr sz="3200" b="1">
              <a:solidFill>
                <a:srgbClr val="00206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36" descr="Résultat de recherche d'images pour &quot;‫الأخلاق شجرة يجب الاعتناء بها‬‎&quot;"/>
          <p:cNvPicPr preferRelativeResize="0"/>
          <p:nvPr/>
        </p:nvPicPr>
        <p:blipFill rotWithShape="1">
          <a:blip r:embed="rId3">
            <a:alphaModFix/>
          </a:blip>
          <a:srcRect/>
          <a:stretch/>
        </p:blipFill>
        <p:spPr>
          <a:xfrm>
            <a:off x="1071538" y="0"/>
            <a:ext cx="6767933" cy="67679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37" descr="Résultat de recherche d'images pour &quot;‫الإنسان بلا أخلاق كالشجرة بلا أوراق‬‎&quot;"/>
          <p:cNvPicPr preferRelativeResize="0"/>
          <p:nvPr/>
        </p:nvPicPr>
        <p:blipFill rotWithShape="1">
          <a:blip r:embed="rId3">
            <a:alphaModFix/>
          </a:blip>
          <a:srcRect/>
          <a:stretch/>
        </p:blipFill>
        <p:spPr>
          <a:xfrm>
            <a:off x="428596" y="428604"/>
            <a:ext cx="7816444" cy="586233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38" descr="https://pbs.twimg.com/media/BJSGN_wCIAAdNNz.jpg"/>
          <p:cNvPicPr preferRelativeResize="0"/>
          <p:nvPr/>
        </p:nvPicPr>
        <p:blipFill rotWithShape="1">
          <a:blip r:embed="rId3">
            <a:alphaModFix/>
          </a:blip>
          <a:srcRect/>
          <a:stretch/>
        </p:blipFill>
        <p:spPr>
          <a:xfrm>
            <a:off x="0" y="517734"/>
            <a:ext cx="9144000" cy="61519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39" descr="Résultat de recherche d'images pour &quot;‫الإنسان بلا أخلاق كالشجرة بلا أوراق‬‎&quot;"/>
          <p:cNvPicPr preferRelativeResize="0"/>
          <p:nvPr/>
        </p:nvPicPr>
        <p:blipFill rotWithShape="1">
          <a:blip r:embed="rId3">
            <a:alphaModFix/>
          </a:blip>
          <a:srcRect/>
          <a:stretch/>
        </p:blipFill>
        <p:spPr>
          <a:xfrm>
            <a:off x="1043608" y="332656"/>
            <a:ext cx="6228184" cy="624115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40" descr="Résultat de recherche d'images pour &quot;‫الأخلاق شجرة يجب الاعتناء بها‬‎&quot;"/>
          <p:cNvPicPr preferRelativeResize="0"/>
          <p:nvPr/>
        </p:nvPicPr>
        <p:blipFill rotWithShape="1">
          <a:blip r:embed="rId3">
            <a:alphaModFix/>
          </a:blip>
          <a:srcRect b="8227"/>
          <a:stretch/>
        </p:blipFill>
        <p:spPr>
          <a:xfrm>
            <a:off x="827584" y="0"/>
            <a:ext cx="6696744"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5400"/>
              <a:buFont typeface="Calibri"/>
              <a:buNone/>
            </a:pPr>
            <a:r>
              <a:rPr lang="ar-MA" sz="5400" b="1">
                <a:solidFill>
                  <a:srgbClr val="C00000"/>
                </a:solidFill>
              </a:rPr>
              <a:t>ما هوالخلق؟</a:t>
            </a:r>
            <a:endParaRPr sz="5400" b="1">
              <a:solidFill>
                <a:srgbClr val="C00000"/>
              </a:solidFill>
            </a:endParaRPr>
          </a:p>
        </p:txBody>
      </p:sp>
      <p:sp>
        <p:nvSpPr>
          <p:cNvPr id="103" name="Google Shape;103;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r" rtl="0">
              <a:lnSpc>
                <a:spcPct val="90000"/>
              </a:lnSpc>
              <a:spcBef>
                <a:spcPts val="0"/>
              </a:spcBef>
              <a:spcAft>
                <a:spcPts val="0"/>
              </a:spcAft>
              <a:buClr>
                <a:srgbClr val="002060"/>
              </a:buClr>
              <a:buSzPts val="3200"/>
              <a:buNone/>
            </a:pPr>
            <a:r>
              <a:rPr lang="ar-MA">
                <a:solidFill>
                  <a:srgbClr val="002060"/>
                </a:solidFill>
                <a:latin typeface="Arial"/>
                <a:ea typeface="Arial"/>
                <a:cs typeface="Arial"/>
                <a:sym typeface="Arial"/>
              </a:rPr>
              <a:t>الخلق: حال للنفس، داعية إلى أفعالها من غير فكر ولا رويَّة، وهذه الحال تنقسم إلى قسمين: منها ما يكون </a:t>
            </a:r>
            <a:endParaRPr>
              <a:solidFill>
                <a:srgbClr val="002060"/>
              </a:solidFill>
              <a:latin typeface="Arial"/>
              <a:ea typeface="Arial"/>
              <a:cs typeface="Arial"/>
              <a:sym typeface="Arial"/>
            </a:endParaRPr>
          </a:p>
          <a:p>
            <a:pPr marL="342900" lvl="0" indent="-342900" algn="r" rtl="0">
              <a:lnSpc>
                <a:spcPct val="90000"/>
              </a:lnSpc>
              <a:spcBef>
                <a:spcPts val="640"/>
              </a:spcBef>
              <a:spcAft>
                <a:spcPts val="0"/>
              </a:spcAft>
              <a:buClr>
                <a:srgbClr val="002060"/>
              </a:buClr>
              <a:buSzPts val="3200"/>
              <a:buNone/>
            </a:pPr>
            <a:r>
              <a:rPr lang="ar-MA" b="1" u="sng">
                <a:solidFill>
                  <a:srgbClr val="002060"/>
                </a:solidFill>
                <a:latin typeface="Arial"/>
                <a:ea typeface="Arial"/>
                <a:cs typeface="Arial"/>
                <a:sym typeface="Arial"/>
              </a:rPr>
              <a:t>طبيعيًّا</a:t>
            </a:r>
            <a:r>
              <a:rPr lang="ar-MA">
                <a:solidFill>
                  <a:srgbClr val="002060"/>
                </a:solidFill>
                <a:latin typeface="Arial"/>
                <a:ea typeface="Arial"/>
                <a:cs typeface="Arial"/>
                <a:sym typeface="Arial"/>
              </a:rPr>
              <a:t> من أصل المزاج، كالإنسان الذي يحركه أدنى شيء نحو غضب، ويهيج من أقل سبب، وكالإنسان الذي يجبن من أيسر شيء، أو كالذي يفزع من أدنى صوت يطرق سمعه، أو يرتاع من خبر يسمعه، وكالذي يضحك ضحكًا مفرطًا من أدنى شيء يعجبه، وكالذي يغتمُّ ويحزن من أيسر شيء يناله. </a:t>
            </a:r>
            <a:endParaRPr>
              <a:solidFill>
                <a:srgbClr val="002060"/>
              </a:solidFill>
              <a:latin typeface="Arial"/>
              <a:ea typeface="Arial"/>
              <a:cs typeface="Arial"/>
              <a:sym typeface="Arial"/>
            </a:endParaRPr>
          </a:p>
          <a:p>
            <a:pPr marL="342900" lvl="0" indent="-342900" algn="r" rtl="0">
              <a:lnSpc>
                <a:spcPct val="90000"/>
              </a:lnSpc>
              <a:spcBef>
                <a:spcPts val="640"/>
              </a:spcBef>
              <a:spcAft>
                <a:spcPts val="0"/>
              </a:spcAft>
              <a:buClr>
                <a:srgbClr val="002060"/>
              </a:buClr>
              <a:buSzPts val="3200"/>
              <a:buNone/>
            </a:pPr>
            <a:r>
              <a:rPr lang="ar-MA">
                <a:solidFill>
                  <a:srgbClr val="002060"/>
                </a:solidFill>
                <a:latin typeface="Arial"/>
                <a:ea typeface="Arial"/>
                <a:cs typeface="Arial"/>
                <a:sym typeface="Arial"/>
              </a:rPr>
              <a:t>ومنها ما يكون </a:t>
            </a:r>
            <a:r>
              <a:rPr lang="ar-MA" b="1" u="sng">
                <a:solidFill>
                  <a:srgbClr val="002060"/>
                </a:solidFill>
                <a:latin typeface="Arial"/>
                <a:ea typeface="Arial"/>
                <a:cs typeface="Arial"/>
                <a:sym typeface="Arial"/>
              </a:rPr>
              <a:t>مستفادًا بالعادة والتدرب</a:t>
            </a:r>
            <a:r>
              <a:rPr lang="ar-MA">
                <a:solidFill>
                  <a:srgbClr val="002060"/>
                </a:solidFill>
                <a:latin typeface="Arial"/>
                <a:ea typeface="Arial"/>
                <a:cs typeface="Arial"/>
                <a:sym typeface="Arial"/>
              </a:rPr>
              <a:t>، وربما كان مبدؤه بالرويَّة والفكر، ثم يستمر أولًا فأولًا، حتى يصير ملكة وخلقًا</a:t>
            </a:r>
            <a:endParaRPr>
              <a:solidFill>
                <a:srgbClr val="00206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41" descr="Résultat de recherche d'images pour &quot;‫الأخلاق شجرة يجب الاعتناء بها‬‎&quot;"/>
          <p:cNvPicPr preferRelativeResize="0"/>
          <p:nvPr/>
        </p:nvPicPr>
        <p:blipFill rotWithShape="1">
          <a:blip r:embed="rId3">
            <a:alphaModFix/>
          </a:blip>
          <a:srcRect/>
          <a:stretch/>
        </p:blipFill>
        <p:spPr>
          <a:xfrm>
            <a:off x="0" y="-2705472"/>
            <a:ext cx="9563472" cy="956347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42" descr="Résultat de recherche d'images pour &quot;‫الإنسان بلا أخلاق كالشجرة بلا أوراق‬‎&quot;"/>
          <p:cNvPicPr preferRelativeResize="0"/>
          <p:nvPr/>
        </p:nvPicPr>
        <p:blipFill rotWithShape="1">
          <a:blip r:embed="rId3">
            <a:alphaModFix/>
          </a:blip>
          <a:srcRect/>
          <a:stretch/>
        </p:blipFill>
        <p:spPr>
          <a:xfrm>
            <a:off x="723943" y="364361"/>
            <a:ext cx="7705709" cy="577928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43" descr="Résultat de recherche d'images pour &quot;‫الإنسان بلا أخلاق كالشجرة بلا أوراق‬‎&quot;"/>
          <p:cNvPicPr preferRelativeResize="0"/>
          <p:nvPr/>
        </p:nvPicPr>
        <p:blipFill rotWithShape="1">
          <a:blip r:embed="rId3">
            <a:alphaModFix/>
          </a:blip>
          <a:srcRect/>
          <a:stretch/>
        </p:blipFill>
        <p:spPr>
          <a:xfrm>
            <a:off x="690535" y="785794"/>
            <a:ext cx="7524803" cy="564360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44" descr="Résultat de recherche d'images pour &quot;‫الإنسان بلا أخلاق كالشجرة بلا أوراق‬‎&quot;"/>
          <p:cNvPicPr preferRelativeResize="0"/>
          <p:nvPr/>
        </p:nvPicPr>
        <p:blipFill rotWithShape="1">
          <a:blip r:embed="rId3">
            <a:alphaModFix/>
          </a:blip>
          <a:srcRect/>
          <a:stretch/>
        </p:blipFill>
        <p:spPr>
          <a:xfrm>
            <a:off x="1071538" y="714356"/>
            <a:ext cx="6380212" cy="539641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5"/>
          <p:cNvSpPr txBox="1"/>
          <p:nvPr/>
        </p:nvSpPr>
        <p:spPr>
          <a:xfrm>
            <a:off x="2428860" y="642918"/>
            <a:ext cx="4572032" cy="8002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ar-MA" sz="2800">
                <a:solidFill>
                  <a:srgbClr val="FF0000"/>
                </a:solidFill>
                <a:latin typeface="Arial"/>
                <a:ea typeface="Arial"/>
                <a:cs typeface="Arial"/>
                <a:sym typeface="Arial"/>
              </a:rPr>
              <a:t>الارتباط الوثيق بين العبادة والأخلاق</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45"/>
          <p:cNvSpPr txBox="1"/>
          <p:nvPr/>
        </p:nvSpPr>
        <p:spPr>
          <a:xfrm>
            <a:off x="4214778" y="1500174"/>
            <a:ext cx="4929222"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ar-MA" sz="2000" b="1">
                <a:solidFill>
                  <a:srgbClr val="002060"/>
                </a:solidFill>
                <a:latin typeface="Arial"/>
                <a:ea typeface="Arial"/>
                <a:cs typeface="Arial"/>
                <a:sym typeface="Arial"/>
              </a:rPr>
              <a:t>{وَأَقِمِ الصَّلاةَ إِنَّ الصَّلاةَ تَنهَى عَنِ الفَحشَاءِ وَالمُنكَرِ} [العنكبوت 45]  ويقول-جل من قال-: {فَوَيلٌ لِّلمُصَلِّينَ الَّذِينَ هُم عَن صَلاتِهِم سَاهُونَ، الَّذِينَ هُم يُرَاءُونَ، وَيَمنَعُونَ المَاعُونَ)[الماعون: 4-7].</a:t>
            </a:r>
            <a:endParaRPr sz="2000" b="1">
              <a:solidFill>
                <a:srgbClr val="002060"/>
              </a:solidFill>
              <a:latin typeface="Arial"/>
              <a:ea typeface="Arial"/>
              <a:cs typeface="Arial"/>
              <a:sym typeface="Arial"/>
            </a:endParaRPr>
          </a:p>
        </p:txBody>
      </p:sp>
      <p:sp>
        <p:nvSpPr>
          <p:cNvPr id="321" name="Google Shape;321;p45"/>
          <p:cNvSpPr txBox="1"/>
          <p:nvPr/>
        </p:nvSpPr>
        <p:spPr>
          <a:xfrm>
            <a:off x="571472" y="3000372"/>
            <a:ext cx="5286412"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ar-MA" sz="1800">
                <a:solidFill>
                  <a:srgbClr val="002060"/>
                </a:solidFill>
                <a:latin typeface="Arial"/>
                <a:ea typeface="Arial"/>
                <a:cs typeface="Arial"/>
                <a:sym typeface="Arial"/>
              </a:rPr>
              <a:t>{</a:t>
            </a:r>
            <a:r>
              <a:rPr lang="ar-MA" sz="2000" b="1">
                <a:solidFill>
                  <a:srgbClr val="002060"/>
                </a:solidFill>
                <a:latin typeface="Arial"/>
                <a:ea typeface="Arial"/>
                <a:cs typeface="Arial"/>
                <a:sym typeface="Arial"/>
              </a:rPr>
              <a:t>خُذ مِن أَموَالِهِم صَدَقَةً تُطَهِّرُهُم وَتُزَكِّيهِم بِهَا}</a:t>
            </a:r>
            <a:endParaRPr sz="2000" b="1">
              <a:solidFill>
                <a:srgbClr val="002060"/>
              </a:solidFill>
              <a:latin typeface="Arial"/>
              <a:ea typeface="Arial"/>
              <a:cs typeface="Arial"/>
              <a:sym typeface="Arial"/>
            </a:endParaRPr>
          </a:p>
        </p:txBody>
      </p:sp>
      <p:sp>
        <p:nvSpPr>
          <p:cNvPr id="322" name="Google Shape;322;p45"/>
          <p:cNvSpPr txBox="1"/>
          <p:nvPr/>
        </p:nvSpPr>
        <p:spPr>
          <a:xfrm>
            <a:off x="500034" y="3714752"/>
            <a:ext cx="6929486"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ar-MA" sz="2000" b="1">
                <a:solidFill>
                  <a:srgbClr val="FF0000"/>
                </a:solidFill>
                <a:latin typeface="Arial"/>
                <a:ea typeface="Arial"/>
                <a:cs typeface="Arial"/>
                <a:sym typeface="Arial"/>
              </a:rPr>
              <a:t> قال - عليه الصلاة والسلام -: من لم يدع قول الزور والعمل به فليس لله حاجة في أن يدع طعامه وشراب رواه البخاري.</a:t>
            </a:r>
            <a:endParaRPr sz="1800" b="1">
              <a:solidFill>
                <a:srgbClr val="FF0000"/>
              </a:solidFill>
              <a:latin typeface="Arial"/>
              <a:ea typeface="Arial"/>
              <a:cs typeface="Arial"/>
              <a:sym typeface="Arial"/>
            </a:endParaRPr>
          </a:p>
        </p:txBody>
      </p:sp>
      <p:sp>
        <p:nvSpPr>
          <p:cNvPr id="323" name="Google Shape;323;p45"/>
          <p:cNvSpPr txBox="1"/>
          <p:nvPr/>
        </p:nvSpPr>
        <p:spPr>
          <a:xfrm>
            <a:off x="2714612" y="4429132"/>
            <a:ext cx="6429388" cy="2215991"/>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MA" sz="2000" b="1">
                <a:solidFill>
                  <a:srgbClr val="7030A0"/>
                </a:solidFill>
                <a:latin typeface="Arial"/>
                <a:ea typeface="Arial"/>
                <a:cs typeface="Arial"/>
                <a:sym typeface="Arial"/>
              </a:rPr>
              <a:t>سأل الرسول - صلى الله عليه وسلم - يوماً أصحابه فقال: </a:t>
            </a:r>
            <a:endParaRPr sz="2000" b="1">
              <a:solidFill>
                <a:srgbClr val="7030A0"/>
              </a:solidFill>
              <a:latin typeface="Arial"/>
              <a:ea typeface="Arial"/>
              <a:cs typeface="Arial"/>
              <a:sym typeface="Arial"/>
            </a:endParaRPr>
          </a:p>
          <a:p>
            <a:pPr marL="0" marR="0" lvl="0" indent="0" algn="ctr" rtl="1">
              <a:spcBef>
                <a:spcPts val="0"/>
              </a:spcBef>
              <a:spcAft>
                <a:spcPts val="0"/>
              </a:spcAft>
              <a:buNone/>
            </a:pPr>
            <a:r>
              <a:rPr lang="ar-MA" sz="2000" b="1">
                <a:solidFill>
                  <a:srgbClr val="7030A0"/>
                </a:solidFill>
                <a:latin typeface="Arial"/>
                <a:ea typeface="Arial"/>
                <a:cs typeface="Arial"/>
                <a:sym typeface="Arial"/>
              </a:rPr>
              <a:t> (أتدرون من المفلس، قالوا: المفلس فينا من لا درهم له ولا متاع.</a:t>
            </a:r>
            <a:endParaRPr/>
          </a:p>
          <a:p>
            <a:pPr marL="0" marR="0" lvl="0" indent="0" algn="ctr" rtl="1">
              <a:spcBef>
                <a:spcPts val="0"/>
              </a:spcBef>
              <a:spcAft>
                <a:spcPts val="0"/>
              </a:spcAft>
              <a:buNone/>
            </a:pPr>
            <a:r>
              <a:rPr lang="ar-MA" sz="2000" b="1">
                <a:solidFill>
                  <a:srgbClr val="7030A0"/>
                </a:solidFill>
                <a:latin typeface="Arial"/>
                <a:ea typeface="Arial"/>
                <a:cs typeface="Arial"/>
                <a:sym typeface="Arial"/>
              </a:rPr>
              <a:t>فقال: المفلس من أمتي من يأتي يوم القيامة بصلاة وزكاة وصيام، ويأتي وقد شتم هذا وقذف هذا، وأكل مال هذا وسفك دم هذا، وضرب هذا، فيعطى هذا من حسناته، وهذا من حسناته، فإن فنيت حسناته قبل أن يقضى ما عليه، أخذ من خطاياهم فطرحت عليه، ثم طرح في النار ( رواه مسلم.</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4" name="Google Shape;324;p45"/>
          <p:cNvSpPr txBox="1"/>
          <p:nvPr/>
        </p:nvSpPr>
        <p:spPr>
          <a:xfrm>
            <a:off x="0" y="4786322"/>
            <a:ext cx="2571768"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ar-MA" sz="2400" b="1">
                <a:solidFill>
                  <a:srgbClr val="953734"/>
                </a:solidFill>
                <a:latin typeface="Arial"/>
                <a:ea typeface="Arial"/>
                <a:cs typeface="Arial"/>
                <a:sym typeface="Arial"/>
              </a:rPr>
              <a:t>المسلم من سلم المسلمون من لسانه ويده</a:t>
            </a:r>
            <a:endParaRPr sz="2400" b="1">
              <a:solidFill>
                <a:srgbClr val="953734"/>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59655" y="252236"/>
            <a:ext cx="7793502" cy="621882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500034" y="278605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5400"/>
              <a:buFont typeface="Arial"/>
              <a:buNone/>
            </a:pPr>
            <a:r>
              <a:rPr lang="ar-MA" sz="5400" b="1">
                <a:solidFill>
                  <a:srgbClr val="C00000"/>
                </a:solidFill>
                <a:latin typeface="Arial"/>
                <a:ea typeface="Arial"/>
                <a:cs typeface="Arial"/>
                <a:sym typeface="Arial"/>
              </a:rPr>
              <a:t>كيف نعرف صاحب الخلق الحسن؟</a:t>
            </a:r>
            <a:endParaRPr sz="5400" b="1">
              <a:solidFill>
                <a:srgbClr val="C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7" descr="موضوع-تعبير-عن-حسن-الخلق"/>
          <p:cNvPicPr preferRelativeResize="0"/>
          <p:nvPr/>
        </p:nvPicPr>
        <p:blipFill rotWithShape="1">
          <a:blip r:embed="rId3">
            <a:alphaModFix/>
          </a:blip>
          <a:srcRect l="5207" r="6250"/>
          <a:stretch/>
        </p:blipFill>
        <p:spPr>
          <a:xfrm>
            <a:off x="2643174" y="642918"/>
            <a:ext cx="3714776" cy="2791162"/>
          </a:xfrm>
          <a:prstGeom prst="rect">
            <a:avLst/>
          </a:prstGeom>
          <a:noFill/>
          <a:ln>
            <a:noFill/>
          </a:ln>
        </p:spPr>
      </p:pic>
      <p:sp>
        <p:nvSpPr>
          <p:cNvPr id="114" name="Google Shape;114;p17"/>
          <p:cNvSpPr/>
          <p:nvPr/>
        </p:nvSpPr>
        <p:spPr>
          <a:xfrm>
            <a:off x="1071538" y="3714752"/>
            <a:ext cx="1928826" cy="1214446"/>
          </a:xfrm>
          <a:prstGeom prst="flowChartOnlineStorage">
            <a:avLst/>
          </a:prstGeom>
          <a:solidFill>
            <a:srgbClr val="F2DAD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2800"/>
              <a:buFont typeface="Calibri"/>
              <a:buNone/>
            </a:pPr>
            <a:r>
              <a:rPr lang="ar-MA" sz="2800" b="1" i="0" u="none" strike="noStrike" cap="none">
                <a:solidFill>
                  <a:srgbClr val="C00000"/>
                </a:solidFill>
                <a:latin typeface="Calibri"/>
                <a:ea typeface="Calibri"/>
                <a:cs typeface="Calibri"/>
                <a:sym typeface="Calibri"/>
              </a:rPr>
              <a:t>سهل العريكة</a:t>
            </a:r>
            <a:endParaRPr sz="2800" b="1" i="0" u="none" strike="noStrike" cap="none">
              <a:solidFill>
                <a:srgbClr val="C00000"/>
              </a:solidFill>
              <a:latin typeface="Calibri"/>
              <a:ea typeface="Calibri"/>
              <a:cs typeface="Calibri"/>
              <a:sym typeface="Calibri"/>
            </a:endParaRPr>
          </a:p>
        </p:txBody>
      </p:sp>
      <p:sp>
        <p:nvSpPr>
          <p:cNvPr id="115" name="Google Shape;115;p17"/>
          <p:cNvSpPr/>
          <p:nvPr/>
        </p:nvSpPr>
        <p:spPr>
          <a:xfrm rot="10800000">
            <a:off x="6858016" y="3643314"/>
            <a:ext cx="2000232" cy="1214446"/>
          </a:xfrm>
          <a:prstGeom prst="flowChartOnlineStorage">
            <a:avLst/>
          </a:prstGeom>
          <a:solidFill>
            <a:srgbClr val="F2DAD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17"/>
          <p:cNvSpPr txBox="1"/>
          <p:nvPr/>
        </p:nvSpPr>
        <p:spPr>
          <a:xfrm>
            <a:off x="7429520" y="3929066"/>
            <a:ext cx="1500198"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ar-MA" sz="2800" b="1" i="0" u="none" strike="noStrike" cap="none">
                <a:solidFill>
                  <a:srgbClr val="C00000"/>
                </a:solidFill>
                <a:latin typeface="Calibri"/>
                <a:ea typeface="Calibri"/>
                <a:cs typeface="Calibri"/>
                <a:sym typeface="Calibri"/>
              </a:rPr>
              <a:t>قليل النفور</a:t>
            </a:r>
            <a:endParaRPr sz="2800" b="1">
              <a:solidFill>
                <a:srgbClr val="C00000"/>
              </a:solidFill>
              <a:latin typeface="Calibri"/>
              <a:ea typeface="Calibri"/>
              <a:cs typeface="Calibri"/>
              <a:sym typeface="Calibri"/>
            </a:endParaRPr>
          </a:p>
        </p:txBody>
      </p:sp>
      <p:sp>
        <p:nvSpPr>
          <p:cNvPr id="117" name="Google Shape;117;p17"/>
          <p:cNvSpPr/>
          <p:nvPr/>
        </p:nvSpPr>
        <p:spPr>
          <a:xfrm rot="-5400000">
            <a:off x="4214810" y="5000636"/>
            <a:ext cx="1643074" cy="1928826"/>
          </a:xfrm>
          <a:prstGeom prst="flowChartOnlineStorage">
            <a:avLst/>
          </a:prstGeom>
          <a:solidFill>
            <a:srgbClr val="F2DAD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7"/>
          <p:cNvSpPr txBox="1"/>
          <p:nvPr/>
        </p:nvSpPr>
        <p:spPr>
          <a:xfrm>
            <a:off x="4214810" y="5643578"/>
            <a:ext cx="1571636"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ar-MA" sz="2800" b="1">
                <a:solidFill>
                  <a:srgbClr val="C00000"/>
                </a:solidFill>
                <a:latin typeface="Calibri"/>
                <a:ea typeface="Calibri"/>
                <a:cs typeface="Calibri"/>
                <a:sym typeface="Calibri"/>
              </a:rPr>
              <a:t>لين</a:t>
            </a:r>
            <a:r>
              <a:rPr lang="ar-MA" sz="2800">
                <a:solidFill>
                  <a:schemeClr val="dk1"/>
                </a:solidFill>
                <a:latin typeface="Calibri"/>
                <a:ea typeface="Calibri"/>
                <a:cs typeface="Calibri"/>
                <a:sym typeface="Calibri"/>
              </a:rPr>
              <a:t> </a:t>
            </a:r>
            <a:r>
              <a:rPr lang="ar-MA" sz="2800" b="1">
                <a:solidFill>
                  <a:srgbClr val="C00000"/>
                </a:solidFill>
                <a:latin typeface="Calibri"/>
                <a:ea typeface="Calibri"/>
                <a:cs typeface="Calibri"/>
                <a:sym typeface="Calibri"/>
              </a:rPr>
              <a:t>الجانب</a:t>
            </a:r>
            <a:endParaRPr sz="2800" b="1">
              <a:solidFill>
                <a:srgbClr val="C00000"/>
              </a:solidFill>
              <a:latin typeface="Calibri"/>
              <a:ea typeface="Calibri"/>
              <a:cs typeface="Calibri"/>
              <a:sym typeface="Calibri"/>
            </a:endParaRPr>
          </a:p>
        </p:txBody>
      </p:sp>
      <p:sp>
        <p:nvSpPr>
          <p:cNvPr id="119" name="Google Shape;119;p17"/>
          <p:cNvSpPr/>
          <p:nvPr/>
        </p:nvSpPr>
        <p:spPr>
          <a:xfrm rot="3420000">
            <a:off x="6268270" y="360718"/>
            <a:ext cx="2507486" cy="2340116"/>
          </a:xfrm>
          <a:prstGeom prst="wedgeEllipseCallout">
            <a:avLst>
              <a:gd name="adj1" fmla="val -20833"/>
              <a:gd name="adj2" fmla="val 62500"/>
            </a:avLst>
          </a:prstGeom>
          <a:solidFill>
            <a:srgbClr val="F2DAD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17"/>
          <p:cNvSpPr txBox="1"/>
          <p:nvPr/>
        </p:nvSpPr>
        <p:spPr>
          <a:xfrm>
            <a:off x="6500826" y="1142984"/>
            <a:ext cx="2357454"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ar-MA" sz="3200" b="1">
                <a:solidFill>
                  <a:srgbClr val="C00000"/>
                </a:solidFill>
                <a:latin typeface="Calibri"/>
                <a:ea typeface="Calibri"/>
                <a:cs typeface="Calibri"/>
                <a:sym typeface="Calibri"/>
              </a:rPr>
              <a:t>طيب</a:t>
            </a:r>
            <a:r>
              <a:rPr lang="ar-MA" sz="3200">
                <a:solidFill>
                  <a:schemeClr val="dk1"/>
                </a:solidFill>
                <a:latin typeface="Calibri"/>
                <a:ea typeface="Calibri"/>
                <a:cs typeface="Calibri"/>
                <a:sym typeface="Calibri"/>
              </a:rPr>
              <a:t> </a:t>
            </a:r>
            <a:r>
              <a:rPr lang="ar-MA" sz="3200" b="1">
                <a:solidFill>
                  <a:srgbClr val="C00000"/>
                </a:solidFill>
                <a:latin typeface="Calibri"/>
                <a:ea typeface="Calibri"/>
                <a:cs typeface="Calibri"/>
                <a:sym typeface="Calibri"/>
              </a:rPr>
              <a:t>الكلمة</a:t>
            </a:r>
            <a:endParaRPr sz="3200" b="1">
              <a:solidFill>
                <a:srgbClr val="C00000"/>
              </a:solidFill>
              <a:latin typeface="Calibri"/>
              <a:ea typeface="Calibri"/>
              <a:cs typeface="Calibri"/>
              <a:sym typeface="Calibri"/>
            </a:endParaRPr>
          </a:p>
        </p:txBody>
      </p:sp>
      <p:sp>
        <p:nvSpPr>
          <p:cNvPr id="121" name="Google Shape;121;p17"/>
          <p:cNvSpPr/>
          <p:nvPr/>
        </p:nvSpPr>
        <p:spPr>
          <a:xfrm>
            <a:off x="2928926" y="3500438"/>
            <a:ext cx="4143404" cy="1643074"/>
          </a:xfrm>
          <a:prstGeom prst="ellipse">
            <a:avLst/>
          </a:prstGeom>
          <a:solidFill>
            <a:srgbClr val="F2DAD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17"/>
          <p:cNvSpPr txBox="1"/>
          <p:nvPr/>
        </p:nvSpPr>
        <p:spPr>
          <a:xfrm>
            <a:off x="3286116" y="4000504"/>
            <a:ext cx="3500462"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ar-MA" sz="3600" b="1">
                <a:solidFill>
                  <a:srgbClr val="002060"/>
                </a:solidFill>
                <a:latin typeface="Arial"/>
                <a:ea typeface="Arial"/>
                <a:cs typeface="Arial"/>
                <a:sym typeface="Arial"/>
              </a:rPr>
              <a:t>صاحب الخلق الحسن</a:t>
            </a:r>
            <a:endParaRPr sz="3600">
              <a:solidFill>
                <a:schemeClr val="dk1"/>
              </a:solidFill>
              <a:latin typeface="Arial"/>
              <a:ea typeface="Arial"/>
              <a:cs typeface="Arial"/>
              <a:sym typeface="Arial"/>
            </a:endParaRPr>
          </a:p>
        </p:txBody>
      </p:sp>
      <p:sp>
        <p:nvSpPr>
          <p:cNvPr id="123" name="Google Shape;123;p17"/>
          <p:cNvSpPr/>
          <p:nvPr/>
        </p:nvSpPr>
        <p:spPr>
          <a:xfrm rot="-5400000">
            <a:off x="-71454" y="357182"/>
            <a:ext cx="2714644" cy="2571736"/>
          </a:xfrm>
          <a:prstGeom prst="wedgeEllipseCallout">
            <a:avLst>
              <a:gd name="adj1" fmla="val -20833"/>
              <a:gd name="adj2" fmla="val 62500"/>
            </a:avLst>
          </a:prstGeom>
          <a:solidFill>
            <a:srgbClr val="F2DAD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17"/>
          <p:cNvSpPr txBox="1"/>
          <p:nvPr/>
        </p:nvSpPr>
        <p:spPr>
          <a:xfrm>
            <a:off x="285720" y="1285860"/>
            <a:ext cx="2071702"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ar-MA" sz="3200" b="1">
                <a:solidFill>
                  <a:srgbClr val="C00000"/>
                </a:solidFill>
                <a:latin typeface="Arial"/>
                <a:ea typeface="Arial"/>
                <a:cs typeface="Arial"/>
                <a:sym typeface="Arial"/>
              </a:rPr>
              <a:t>طلق</a:t>
            </a:r>
            <a:r>
              <a:rPr lang="ar-MA" sz="3200">
                <a:solidFill>
                  <a:schemeClr val="dk1"/>
                </a:solidFill>
                <a:latin typeface="Arial"/>
                <a:ea typeface="Arial"/>
                <a:cs typeface="Arial"/>
                <a:sym typeface="Arial"/>
              </a:rPr>
              <a:t> </a:t>
            </a:r>
            <a:r>
              <a:rPr lang="ar-MA" sz="3200" b="1">
                <a:solidFill>
                  <a:srgbClr val="C00000"/>
                </a:solidFill>
                <a:latin typeface="Arial"/>
                <a:ea typeface="Arial"/>
                <a:cs typeface="Arial"/>
                <a:sym typeface="Arial"/>
              </a:rPr>
              <a:t>الوجه</a:t>
            </a:r>
            <a:endParaRPr sz="3200" b="1">
              <a:solidFill>
                <a:srgbClr val="C00000"/>
              </a:solidFill>
              <a:latin typeface="Arial"/>
              <a:ea typeface="Arial"/>
              <a:cs typeface="Arial"/>
              <a:sym typeface="Arial"/>
            </a:endParaRPr>
          </a:p>
        </p:txBody>
      </p:sp>
      <p:sp>
        <p:nvSpPr>
          <p:cNvPr id="125" name="Google Shape;125;p17"/>
          <p:cNvSpPr/>
          <p:nvPr/>
        </p:nvSpPr>
        <p:spPr>
          <a:xfrm>
            <a:off x="2571736" y="4143380"/>
            <a:ext cx="357190" cy="35719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MA" sz="1800">
                <a:solidFill>
                  <a:schemeClr val="lt1"/>
                </a:solidFill>
                <a:latin typeface="Calibri"/>
                <a:ea typeface="Calibri"/>
                <a:cs typeface="Calibri"/>
                <a:sym typeface="Calibri"/>
              </a:rPr>
              <a:t>1</a:t>
            </a:r>
            <a:endParaRPr sz="1800">
              <a:solidFill>
                <a:schemeClr val="lt1"/>
              </a:solidFill>
              <a:latin typeface="Calibri"/>
              <a:ea typeface="Calibri"/>
              <a:cs typeface="Calibri"/>
              <a:sym typeface="Calibri"/>
            </a:endParaRPr>
          </a:p>
        </p:txBody>
      </p:sp>
      <p:sp>
        <p:nvSpPr>
          <p:cNvPr id="126" name="Google Shape;126;p17"/>
          <p:cNvSpPr/>
          <p:nvPr/>
        </p:nvSpPr>
        <p:spPr>
          <a:xfrm>
            <a:off x="7000892" y="4071942"/>
            <a:ext cx="357190" cy="35719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MA" sz="1800">
                <a:solidFill>
                  <a:schemeClr val="lt1"/>
                </a:solidFill>
                <a:latin typeface="Calibri"/>
                <a:ea typeface="Calibri"/>
                <a:cs typeface="Calibri"/>
                <a:sym typeface="Calibri"/>
              </a:rPr>
              <a:t>3</a:t>
            </a:r>
            <a:endParaRPr sz="1800">
              <a:solidFill>
                <a:schemeClr val="lt1"/>
              </a:solidFill>
              <a:latin typeface="Calibri"/>
              <a:ea typeface="Calibri"/>
              <a:cs typeface="Calibri"/>
              <a:sym typeface="Calibri"/>
            </a:endParaRPr>
          </a:p>
        </p:txBody>
      </p:sp>
      <p:sp>
        <p:nvSpPr>
          <p:cNvPr id="127" name="Google Shape;127;p17"/>
          <p:cNvSpPr/>
          <p:nvPr/>
        </p:nvSpPr>
        <p:spPr>
          <a:xfrm>
            <a:off x="4786314" y="5214950"/>
            <a:ext cx="357190" cy="35719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MA" sz="1800">
                <a:solidFill>
                  <a:schemeClr val="lt1"/>
                </a:solidFill>
                <a:latin typeface="Calibri"/>
                <a:ea typeface="Calibri"/>
                <a:cs typeface="Calibri"/>
                <a:sym typeface="Calibri"/>
              </a:rPr>
              <a:t>2</a:t>
            </a:r>
            <a:endParaRPr sz="1800">
              <a:solidFill>
                <a:schemeClr val="lt1"/>
              </a:solidFill>
              <a:latin typeface="Calibri"/>
              <a:ea typeface="Calibri"/>
              <a:cs typeface="Calibri"/>
              <a:sym typeface="Calibri"/>
            </a:endParaRPr>
          </a:p>
        </p:txBody>
      </p:sp>
      <p:sp>
        <p:nvSpPr>
          <p:cNvPr id="128" name="Google Shape;128;p17"/>
          <p:cNvSpPr/>
          <p:nvPr/>
        </p:nvSpPr>
        <p:spPr>
          <a:xfrm>
            <a:off x="6215074" y="1643050"/>
            <a:ext cx="357190" cy="35719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MA" sz="1800">
                <a:solidFill>
                  <a:schemeClr val="lt1"/>
                </a:solidFill>
                <a:latin typeface="Calibri"/>
                <a:ea typeface="Calibri"/>
                <a:cs typeface="Calibri"/>
                <a:sym typeface="Calibri"/>
              </a:rPr>
              <a:t>4</a:t>
            </a:r>
            <a:endParaRPr sz="1800">
              <a:solidFill>
                <a:schemeClr val="lt1"/>
              </a:solidFill>
              <a:latin typeface="Calibri"/>
              <a:ea typeface="Calibri"/>
              <a:cs typeface="Calibri"/>
              <a:sym typeface="Calibri"/>
            </a:endParaRPr>
          </a:p>
        </p:txBody>
      </p:sp>
      <p:sp>
        <p:nvSpPr>
          <p:cNvPr id="129" name="Google Shape;129;p17"/>
          <p:cNvSpPr/>
          <p:nvPr/>
        </p:nvSpPr>
        <p:spPr>
          <a:xfrm>
            <a:off x="2285984" y="1857364"/>
            <a:ext cx="357190" cy="35719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MA" sz="1800">
                <a:solidFill>
                  <a:schemeClr val="lt1"/>
                </a:solidFill>
                <a:latin typeface="Calibri"/>
                <a:ea typeface="Calibri"/>
                <a:cs typeface="Calibri"/>
                <a:sym typeface="Calibri"/>
              </a:rPr>
              <a:t>5</a:t>
            </a: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r" rtl="0">
              <a:spcBef>
                <a:spcPts val="0"/>
              </a:spcBef>
              <a:spcAft>
                <a:spcPts val="0"/>
              </a:spcAft>
              <a:buClr>
                <a:schemeClr val="dk1"/>
              </a:buClr>
              <a:buSzPts val="3200"/>
              <a:buNone/>
            </a:pPr>
            <a:r>
              <a:rPr lang="ar-MA"/>
              <a:t>سهل العريكة: سَلِس الخُلُق ، سَهْل الانقياد ، سَمْح</a:t>
            </a:r>
            <a:endParaRPr/>
          </a:p>
          <a:p>
            <a:pPr marL="342900" lvl="0" indent="-342900" algn="r" rtl="0">
              <a:spcBef>
                <a:spcPts val="640"/>
              </a:spcBef>
              <a:spcAft>
                <a:spcPts val="0"/>
              </a:spcAft>
              <a:buClr>
                <a:schemeClr val="dk1"/>
              </a:buClr>
              <a:buSzPts val="3200"/>
              <a:buNone/>
            </a:pPr>
            <a:r>
              <a:rPr lang="ar-MA" b="1"/>
              <a:t>ليِّن </a:t>
            </a:r>
            <a:r>
              <a:rPr lang="ar-MA"/>
              <a:t>الجانب : سهل التعامل</a:t>
            </a:r>
            <a:endParaRPr/>
          </a:p>
          <a:p>
            <a:pPr marL="342900" lvl="0" indent="-342900" algn="r" rtl="0">
              <a:spcBef>
                <a:spcPts val="640"/>
              </a:spcBef>
              <a:spcAft>
                <a:spcPts val="0"/>
              </a:spcAft>
              <a:buClr>
                <a:schemeClr val="dk1"/>
              </a:buClr>
              <a:buSzPts val="3200"/>
              <a:buNone/>
            </a:pPr>
            <a:r>
              <a:rPr lang="ar-MA"/>
              <a:t>لا تحتاج عناء لتصل إليه أوتكلمه  </a:t>
            </a:r>
            <a:endParaRPr/>
          </a:p>
          <a:p>
            <a:pPr marL="342900" lvl="0" indent="-342900" algn="r" rtl="0">
              <a:spcBef>
                <a:spcPts val="640"/>
              </a:spcBef>
              <a:spcAft>
                <a:spcPts val="0"/>
              </a:spcAft>
              <a:buClr>
                <a:schemeClr val="dk1"/>
              </a:buClr>
              <a:buSzPts val="3200"/>
              <a:buNone/>
            </a:pPr>
            <a:r>
              <a:rPr lang="ar-MA"/>
              <a:t>قليل النفور: لا يغضب بسهولة</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9" descr="Résultat de recherche d'images pour &quot;‫الإنسان بلا أخلاق كالشجرة بلا أوراق‬‎&quot;"/>
          <p:cNvPicPr preferRelativeResize="0"/>
          <p:nvPr/>
        </p:nvPicPr>
        <p:blipFill rotWithShape="1">
          <a:blip r:embed="rId3">
            <a:alphaModFix/>
          </a:blip>
          <a:srcRect/>
          <a:stretch/>
        </p:blipFill>
        <p:spPr>
          <a:xfrm>
            <a:off x="357158" y="1285860"/>
            <a:ext cx="7832152" cy="37295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p:nvPr/>
        </p:nvSpPr>
        <p:spPr>
          <a:xfrm>
            <a:off x="4643438" y="0"/>
            <a:ext cx="4714876" cy="3786190"/>
          </a:xfrm>
          <a:prstGeom prst="star6">
            <a:avLst>
              <a:gd name="adj" fmla="val 28868"/>
              <a:gd name="hf" fmla="val 115470"/>
            </a:avLst>
          </a:prstGeom>
          <a:solidFill>
            <a:srgbClr val="F2DAD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20"/>
          <p:cNvSpPr txBox="1"/>
          <p:nvPr/>
        </p:nvSpPr>
        <p:spPr>
          <a:xfrm>
            <a:off x="5500694" y="1357298"/>
            <a:ext cx="321471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ar-MA" sz="2800" b="1">
                <a:solidFill>
                  <a:srgbClr val="7030A0"/>
                </a:solidFill>
                <a:latin typeface="Arial"/>
                <a:ea typeface="Arial"/>
                <a:cs typeface="Arial"/>
                <a:sym typeface="Arial"/>
              </a:rPr>
              <a:t>بذل المعروف قولا و فعلا</a:t>
            </a:r>
            <a:endParaRPr sz="2800" b="1">
              <a:solidFill>
                <a:srgbClr val="7030A0"/>
              </a:solidFill>
              <a:latin typeface="Arial"/>
              <a:ea typeface="Arial"/>
              <a:cs typeface="Arial"/>
              <a:sym typeface="Arial"/>
            </a:endParaRPr>
          </a:p>
        </p:txBody>
      </p:sp>
      <p:sp>
        <p:nvSpPr>
          <p:cNvPr id="146" name="Google Shape;146;p20"/>
          <p:cNvSpPr/>
          <p:nvPr/>
        </p:nvSpPr>
        <p:spPr>
          <a:xfrm>
            <a:off x="0" y="3071810"/>
            <a:ext cx="4714876" cy="3786190"/>
          </a:xfrm>
          <a:prstGeom prst="star6">
            <a:avLst>
              <a:gd name="adj" fmla="val 28868"/>
              <a:gd name="hf" fmla="val 115470"/>
            </a:avLst>
          </a:prstGeom>
          <a:solidFill>
            <a:srgbClr val="F2DAD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20"/>
          <p:cNvSpPr txBox="1"/>
          <p:nvPr/>
        </p:nvSpPr>
        <p:spPr>
          <a:xfrm>
            <a:off x="1000100" y="4572008"/>
            <a:ext cx="2714644"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ar-MA" sz="2800" b="1">
                <a:solidFill>
                  <a:srgbClr val="7030A0"/>
                </a:solidFill>
                <a:latin typeface="Arial"/>
                <a:ea typeface="Arial"/>
                <a:cs typeface="Arial"/>
                <a:sym typeface="Arial"/>
              </a:rPr>
              <a:t>كف الأذى قولا و فعلا</a:t>
            </a:r>
            <a:endParaRPr sz="2800" b="1">
              <a:solidFill>
                <a:srgbClr val="7030A0"/>
              </a:solidFill>
              <a:latin typeface="Arial"/>
              <a:ea typeface="Arial"/>
              <a:cs typeface="Arial"/>
              <a:sym typeface="Arial"/>
            </a:endParaRPr>
          </a:p>
        </p:txBody>
      </p:sp>
      <p:sp>
        <p:nvSpPr>
          <p:cNvPr id="148" name="Google Shape;148;p20"/>
          <p:cNvSpPr/>
          <p:nvPr/>
        </p:nvSpPr>
        <p:spPr>
          <a:xfrm>
            <a:off x="3071802" y="2857496"/>
            <a:ext cx="3286148" cy="1143008"/>
          </a:xfrm>
          <a:prstGeom prst="roundRect">
            <a:avLst>
              <a:gd name="adj" fmla="val 16667"/>
            </a:avLst>
          </a:prstGeom>
          <a:solidFill>
            <a:srgbClr val="B2A0C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20"/>
          <p:cNvSpPr txBox="1"/>
          <p:nvPr/>
        </p:nvSpPr>
        <p:spPr>
          <a:xfrm>
            <a:off x="3143240" y="3000372"/>
            <a:ext cx="2928958"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ar-MA" sz="2800" b="1">
                <a:solidFill>
                  <a:srgbClr val="17365D"/>
                </a:solidFill>
                <a:latin typeface="Arial"/>
                <a:ea typeface="Arial"/>
                <a:cs typeface="Arial"/>
                <a:sym typeface="Arial"/>
              </a:rPr>
              <a:t>أساس الخلق الحسن</a:t>
            </a:r>
            <a:endParaRPr sz="2800" b="1">
              <a:solidFill>
                <a:srgbClr val="17365D"/>
              </a:solidFill>
              <a:latin typeface="Arial"/>
              <a:ea typeface="Arial"/>
              <a:cs typeface="Arial"/>
              <a:sym typeface="Arial"/>
            </a:endParaRPr>
          </a:p>
        </p:txBody>
      </p:sp>
      <p:pic>
        <p:nvPicPr>
          <p:cNvPr id="150" name="Google Shape;150;p20" descr="Résultat de recherche d'images pour &quot;‫أساس الشجرة‬‎&quot;"/>
          <p:cNvPicPr preferRelativeResize="0"/>
          <p:nvPr/>
        </p:nvPicPr>
        <p:blipFill rotWithShape="1">
          <a:blip r:embed="rId3">
            <a:alphaModFix/>
          </a:blip>
          <a:srcRect/>
          <a:stretch/>
        </p:blipFill>
        <p:spPr>
          <a:xfrm>
            <a:off x="-357222" y="0"/>
            <a:ext cx="3214710" cy="3214710"/>
          </a:xfrm>
          <a:prstGeom prst="rect">
            <a:avLst/>
          </a:prstGeom>
          <a:noFill/>
          <a:ln>
            <a:noFill/>
          </a:ln>
        </p:spPr>
      </p:pic>
      <p:pic>
        <p:nvPicPr>
          <p:cNvPr id="151" name="Google Shape;151;p20" descr="Résultat de recherche d'images pour &quot;‫أساس الشجرة‬‎&quot;"/>
          <p:cNvPicPr preferRelativeResize="0"/>
          <p:nvPr/>
        </p:nvPicPr>
        <p:blipFill rotWithShape="1">
          <a:blip r:embed="rId3">
            <a:alphaModFix/>
          </a:blip>
          <a:srcRect/>
          <a:stretch/>
        </p:blipFill>
        <p:spPr>
          <a:xfrm>
            <a:off x="5929290" y="3643290"/>
            <a:ext cx="3214710" cy="3214710"/>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