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44" r:id="rId1"/>
  </p:sldMasterIdLst>
  <p:sldIdLst>
    <p:sldId id="256" r:id="rId2"/>
    <p:sldId id="262" r:id="rId3"/>
    <p:sldId id="270" r:id="rId4"/>
    <p:sldId id="267" r:id="rId5"/>
    <p:sldId id="269" r:id="rId6"/>
    <p:sldId id="271" r:id="rId7"/>
    <p:sldId id="272" r:id="rId8"/>
    <p:sldId id="264" r:id="rId9"/>
    <p:sldId id="266" r:id="rId10"/>
    <p:sldId id="265" r:id="rId11"/>
    <p:sldId id="263" r:id="rId12"/>
    <p:sldId id="260" r:id="rId13"/>
    <p:sldId id="273" r:id="rId14"/>
    <p:sldId id="25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73961C-58D5-4C0C-8317-5F99BB52B54E}" type="datetimeFigureOut">
              <a:rPr lang="ar-SA" smtClean="0"/>
              <a:pPr/>
              <a:t>08/08/1432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FA93D0-5697-432E-960C-668E7321668F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14546" y="150017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ar-MA" sz="4800" dirty="0" smtClean="0">
                <a:solidFill>
                  <a:srgbClr val="FF3300"/>
                </a:solidFill>
              </a:rPr>
              <a:t>الرضا </a:t>
            </a:r>
            <a:br>
              <a:rPr lang="ar-MA" sz="4800" dirty="0" smtClean="0">
                <a:solidFill>
                  <a:srgbClr val="FF3300"/>
                </a:solidFill>
              </a:rPr>
            </a:br>
            <a:r>
              <a:rPr lang="ar-MA" sz="4800" dirty="0" smtClean="0">
                <a:solidFill>
                  <a:srgbClr val="C00000"/>
                </a:solidFill>
              </a:rPr>
              <a:t>أساس الحياة النفسية السليمة </a:t>
            </a:r>
            <a:endParaRPr lang="ar-SA" sz="4800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36" y="4786322"/>
            <a:ext cx="5572142" cy="157164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MA" sz="3200" dirty="0">
                <a:solidFill>
                  <a:schemeClr val="accent3">
                    <a:lumMod val="75000"/>
                  </a:schemeClr>
                </a:solidFill>
              </a:rPr>
              <a:t>جمعية سراج للأعمال الاجتماعية </a:t>
            </a:r>
            <a:br>
              <a:rPr lang="ar-MA" sz="3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MA" sz="3200" dirty="0">
                <a:solidFill>
                  <a:schemeClr val="accent3">
                    <a:lumMod val="75000"/>
                  </a:schemeClr>
                </a:solidFill>
              </a:rPr>
              <a:t>فرع الدار البيضاء</a:t>
            </a:r>
          </a:p>
          <a:p>
            <a:pPr algn="ctr">
              <a:lnSpc>
                <a:spcPct val="80000"/>
              </a:lnSpc>
            </a:pPr>
            <a:r>
              <a:rPr lang="ar-MA" sz="3200" dirty="0" smtClean="0">
                <a:solidFill>
                  <a:schemeClr val="accent3">
                    <a:lumMod val="75000"/>
                  </a:schemeClr>
                </a:solidFill>
              </a:rPr>
              <a:t>09/7/2011</a:t>
            </a:r>
            <a:endParaRPr lang="fr-FR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846158"/>
          </a:xfrm>
        </p:spPr>
        <p:txBody>
          <a:bodyPr>
            <a:normAutofit/>
          </a:bodyPr>
          <a:lstStyle/>
          <a:p>
            <a:pPr algn="ctr"/>
            <a:r>
              <a:rPr lang="ar-MA" sz="4000" dirty="0" smtClean="0">
                <a:solidFill>
                  <a:srgbClr val="C00000"/>
                </a:solidFill>
              </a:rPr>
              <a:t>أفكار ذكية </a:t>
            </a:r>
            <a:endParaRPr lang="ar-SA" sz="4000" dirty="0">
              <a:solidFill>
                <a:srgbClr val="C000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7643866" cy="4873752"/>
          </a:xfrm>
        </p:spPr>
        <p:txBody>
          <a:bodyPr>
            <a:normAutofit/>
          </a:bodyPr>
          <a:lstStyle/>
          <a:p>
            <a:r>
              <a:rPr lang="ar-MA" dirty="0" err="1" smtClean="0"/>
              <a:t>إصنع</a:t>
            </a:r>
            <a:r>
              <a:rPr lang="ar-MA" dirty="0" smtClean="0"/>
              <a:t> كل ما يحب الله أن </a:t>
            </a:r>
            <a:r>
              <a:rPr lang="ar-MA" dirty="0" smtClean="0"/>
              <a:t>تصنعه</a:t>
            </a:r>
          </a:p>
          <a:p>
            <a:r>
              <a:rPr lang="ar-MA" dirty="0" err="1" smtClean="0"/>
              <a:t>إرض</a:t>
            </a:r>
            <a:r>
              <a:rPr lang="ar-MA" dirty="0" smtClean="0"/>
              <a:t> عن ثلاث </a:t>
            </a:r>
            <a:r>
              <a:rPr lang="ar-MA" sz="2000" dirty="0" smtClean="0"/>
              <a:t>( ضاق طعم الإيمان من رضي بالله ربا وبالإسلام دينا وبمحمد رسولا )</a:t>
            </a:r>
            <a:r>
              <a:rPr lang="ar-MA" sz="2000" dirty="0" smtClean="0"/>
              <a:t> </a:t>
            </a:r>
          </a:p>
          <a:p>
            <a:r>
              <a:rPr lang="ar-MA" dirty="0" err="1" smtClean="0"/>
              <a:t>إرض</a:t>
            </a:r>
            <a:r>
              <a:rPr lang="ar-MA" dirty="0" smtClean="0"/>
              <a:t> بقدر الله حلوه ومره </a:t>
            </a:r>
            <a:r>
              <a:rPr lang="ar-MA" sz="2000" dirty="0" smtClean="0"/>
              <a:t>( ما شاء الله كان وما لم يشأ لم يكن)</a:t>
            </a:r>
          </a:p>
          <a:p>
            <a:r>
              <a:rPr lang="ar-MA" dirty="0" err="1" smtClean="0"/>
              <a:t>إرض</a:t>
            </a:r>
            <a:r>
              <a:rPr lang="ar-MA" dirty="0" smtClean="0"/>
              <a:t> بالمقسوم من الرزق </a:t>
            </a:r>
          </a:p>
          <a:p>
            <a:r>
              <a:rPr lang="ar-MA" dirty="0" smtClean="0"/>
              <a:t>عدم الرضا عن الخطيئة </a:t>
            </a:r>
            <a:r>
              <a:rPr lang="ar-MA" sz="2000" dirty="0" smtClean="0"/>
              <a:t>( إذا عملت الخطيئة في الأرض كان من</a:t>
            </a:r>
          </a:p>
          <a:p>
            <a:pPr>
              <a:buNone/>
            </a:pPr>
            <a:r>
              <a:rPr lang="ar-MA" sz="2000" dirty="0" smtClean="0"/>
              <a:t> </a:t>
            </a:r>
            <a:r>
              <a:rPr lang="ar-MA" sz="2000" dirty="0" smtClean="0"/>
              <a:t>   شهدها فأنكرها كمن غاب عنها ، ومن غاب عنها فرضيها  كمن شهدها )</a:t>
            </a:r>
          </a:p>
          <a:p>
            <a:r>
              <a:rPr lang="ar-MA" dirty="0" smtClean="0"/>
              <a:t>التوكل الحقيقي عن الله </a:t>
            </a:r>
            <a:r>
              <a:rPr lang="ar-MA" dirty="0" smtClean="0">
                <a:solidFill>
                  <a:srgbClr val="00B050"/>
                </a:solidFill>
                <a:cs typeface="Andalus" pitchFamily="2" charset="-78"/>
              </a:rPr>
              <a:t>” حسبنا الله </a:t>
            </a:r>
            <a:r>
              <a:rPr lang="ar-MA" dirty="0" err="1" smtClean="0">
                <a:solidFill>
                  <a:srgbClr val="00B050"/>
                </a:solidFill>
                <a:cs typeface="Andalus" pitchFamily="2" charset="-78"/>
              </a:rPr>
              <a:t>سيؤتينا</a:t>
            </a:r>
            <a:r>
              <a:rPr lang="ar-MA" dirty="0" smtClean="0">
                <a:solidFill>
                  <a:srgbClr val="00B050"/>
                </a:solidFill>
                <a:cs typeface="Andalus" pitchFamily="2" charset="-78"/>
              </a:rPr>
              <a:t> الله من فضله“</a:t>
            </a:r>
          </a:p>
          <a:p>
            <a:r>
              <a:rPr lang="ar-MA" dirty="0" err="1" smtClean="0"/>
              <a:t>الإبتعاد</a:t>
            </a:r>
            <a:r>
              <a:rPr lang="ar-MA" dirty="0" smtClean="0"/>
              <a:t> عن </a:t>
            </a:r>
            <a:r>
              <a:rPr lang="ar-MA" dirty="0" smtClean="0"/>
              <a:t>السخط </a:t>
            </a:r>
            <a:r>
              <a:rPr lang="ar-MA" sz="2000" dirty="0" smtClean="0"/>
              <a:t>:( إن الله لا يعذب بدمع العين ولا بحزن</a:t>
            </a:r>
          </a:p>
          <a:p>
            <a:pPr>
              <a:buNone/>
            </a:pPr>
            <a:r>
              <a:rPr lang="ar-MA" sz="2000" dirty="0" smtClean="0"/>
              <a:t> </a:t>
            </a:r>
            <a:r>
              <a:rPr lang="ar-MA" sz="2000" dirty="0" smtClean="0"/>
              <a:t>  القلب ولكن يعذب بهذا ، وأشار إلى لسانه.) </a:t>
            </a:r>
          </a:p>
          <a:p>
            <a:r>
              <a:rPr lang="ar-MA" dirty="0" smtClean="0"/>
              <a:t>الرضا بالمصيبة </a:t>
            </a:r>
            <a:r>
              <a:rPr lang="ar-MA" dirty="0" smtClean="0">
                <a:solidFill>
                  <a:srgbClr val="00B050"/>
                </a:solidFill>
                <a:cs typeface="Andalus" pitchFamily="2" charset="-78"/>
              </a:rPr>
              <a:t>” ما أصاب من مصيبة إلا بإذن الله ”</a:t>
            </a:r>
          </a:p>
        </p:txBody>
      </p:sp>
      <p:pic>
        <p:nvPicPr>
          <p:cNvPr id="8" name="Picture 6" descr="reflechir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4000504"/>
            <a:ext cx="1696624" cy="268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MA" sz="4000" dirty="0" smtClean="0">
                <a:solidFill>
                  <a:srgbClr val="C00000"/>
                </a:solidFill>
              </a:rPr>
              <a:t>تحقيق الرضا </a:t>
            </a:r>
            <a:endParaRPr lang="ar-SA" sz="4000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150"/>
          </a:xfrm>
        </p:spPr>
        <p:txBody>
          <a:bodyPr/>
          <a:lstStyle/>
          <a:p>
            <a:r>
              <a:rPr lang="ar-MA" dirty="0" smtClean="0"/>
              <a:t>رضينا قسمة الجبار فينا               لنا علم وللأعداء مال</a:t>
            </a:r>
          </a:p>
          <a:p>
            <a:pPr>
              <a:buNone/>
            </a:pPr>
            <a:r>
              <a:rPr lang="ar-MA" dirty="0" smtClean="0"/>
              <a:t> </a:t>
            </a:r>
            <a:r>
              <a:rPr lang="ar-MA" dirty="0" smtClean="0"/>
              <a:t>   فإن المال يفنى عن قريب             وإن العلم يبقى لا يزال</a:t>
            </a:r>
          </a:p>
          <a:p>
            <a:pPr>
              <a:buNone/>
            </a:pPr>
            <a:endParaRPr lang="ar-MA" sz="800" dirty="0" smtClean="0"/>
          </a:p>
          <a:p>
            <a:r>
              <a:rPr lang="ar-MA" dirty="0" err="1" smtClean="0"/>
              <a:t>إجعل</a:t>
            </a:r>
            <a:r>
              <a:rPr lang="ar-MA" dirty="0" smtClean="0"/>
              <a:t> ذكر الله سكنك ولقاءه غايتك وأقداره هداياه إليك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929190" y="2071678"/>
            <a:ext cx="3071834" cy="2571768"/>
          </a:xfrm>
        </p:spPr>
        <p:txBody>
          <a:bodyPr/>
          <a:lstStyle/>
          <a:p>
            <a:pPr>
              <a:buNone/>
            </a:pPr>
            <a:r>
              <a:rPr lang="ar-MA" dirty="0" smtClean="0"/>
              <a:t> </a:t>
            </a:r>
            <a:r>
              <a:rPr lang="ar-MA" sz="3600" dirty="0" smtClean="0">
                <a:solidFill>
                  <a:srgbClr val="C00000"/>
                </a:solidFill>
              </a:rPr>
              <a:t>ما أجمل أن تكون كالطفل في فرحه ورضاه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857232"/>
            <a:ext cx="771530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500" dirty="0" smtClean="0">
                <a:solidFill>
                  <a:srgbClr val="C00000"/>
                </a:solidFill>
              </a:rPr>
              <a:t>رحمـاك </a:t>
            </a:r>
            <a:r>
              <a:rPr lang="ar-SA" sz="2500" dirty="0" err="1" smtClean="0">
                <a:solidFill>
                  <a:srgbClr val="C00000"/>
                </a:solidFill>
              </a:rPr>
              <a:t>يارب</a:t>
            </a:r>
            <a:r>
              <a:rPr lang="ar-SA" sz="2500" dirty="0" smtClean="0">
                <a:solidFill>
                  <a:srgbClr val="C00000"/>
                </a:solidFill>
              </a:rPr>
              <a:t> العباد رجائي </a:t>
            </a:r>
            <a:r>
              <a:rPr lang="fr-FR" sz="2500" dirty="0" smtClean="0">
                <a:solidFill>
                  <a:srgbClr val="C00000"/>
                </a:solidFill>
              </a:rPr>
              <a:t>              </a:t>
            </a:r>
            <a:r>
              <a:rPr lang="ar-SA" sz="2500" dirty="0" smtClean="0">
                <a:solidFill>
                  <a:srgbClr val="C00000"/>
                </a:solidFill>
              </a:rPr>
              <a:t>ورضاك قصدي فاستجب </a:t>
            </a:r>
            <a:r>
              <a:rPr lang="ar-SA" sz="2500" dirty="0" smtClean="0">
                <a:solidFill>
                  <a:srgbClr val="C00000"/>
                </a:solidFill>
              </a:rPr>
              <a:t>لدعـــائي</a:t>
            </a:r>
            <a:r>
              <a:rPr lang="ar-SA" sz="2500" dirty="0" smtClean="0">
                <a:solidFill>
                  <a:srgbClr val="C00000"/>
                </a:solidFill>
              </a:rPr>
              <a:t/>
            </a:r>
            <a:br>
              <a:rPr lang="ar-SA" sz="2500" dirty="0" smtClean="0">
                <a:solidFill>
                  <a:srgbClr val="C00000"/>
                </a:solidFill>
              </a:rPr>
            </a:br>
            <a:r>
              <a:rPr lang="ar-SA" sz="2500" dirty="0" smtClean="0">
                <a:solidFill>
                  <a:srgbClr val="C00000"/>
                </a:solidFill>
              </a:rPr>
              <a:t>وحمــاك أبغي يا إلهي راجياً </a:t>
            </a:r>
            <a:r>
              <a:rPr lang="fr-FR" sz="2500" dirty="0" smtClean="0">
                <a:solidFill>
                  <a:srgbClr val="C00000"/>
                </a:solidFill>
              </a:rPr>
              <a:t>              </a:t>
            </a:r>
            <a:r>
              <a:rPr lang="ar-SA" sz="2500" dirty="0" smtClean="0">
                <a:solidFill>
                  <a:srgbClr val="C00000"/>
                </a:solidFill>
              </a:rPr>
              <a:t>منك الرضـــــــــا فجــــــد بولائي</a:t>
            </a:r>
            <a:r>
              <a:rPr lang="ar-SA" sz="2500" dirty="0" smtClean="0"/>
              <a:t/>
            </a:r>
            <a:br>
              <a:rPr lang="ar-SA" sz="2500" dirty="0" smtClean="0"/>
            </a:br>
            <a:r>
              <a:rPr lang="ar-SA" sz="2500" dirty="0" smtClean="0"/>
              <a:t/>
            </a:r>
            <a:br>
              <a:rPr lang="ar-SA" sz="2500" dirty="0" smtClean="0"/>
            </a:br>
            <a:r>
              <a:rPr lang="ar-SA" sz="2500" dirty="0" err="1" smtClean="0"/>
              <a:t>ناديت</a:t>
            </a:r>
            <a:r>
              <a:rPr lang="ar-SA" sz="2500" dirty="0" smtClean="0"/>
              <a:t> باسمك يا إلهي ضارعاً </a:t>
            </a:r>
            <a:r>
              <a:rPr lang="fr-FR" sz="2500" dirty="0" smtClean="0"/>
              <a:t>             </a:t>
            </a:r>
            <a:r>
              <a:rPr lang="ar-SA" sz="2500" dirty="0" smtClean="0"/>
              <a:t>إن لم تجبني فمن يجيب </a:t>
            </a:r>
            <a:r>
              <a:rPr lang="ar-SA" sz="2500" dirty="0" smtClean="0"/>
              <a:t>بكـائي</a:t>
            </a:r>
            <a:r>
              <a:rPr lang="ar-SA" sz="2500" dirty="0" smtClean="0"/>
              <a:t/>
            </a:r>
            <a:br>
              <a:rPr lang="ar-SA" sz="2500" dirty="0" smtClean="0"/>
            </a:br>
            <a:r>
              <a:rPr lang="ar-SA" sz="2500" dirty="0" smtClean="0"/>
              <a:t>أنت الكريم</a:t>
            </a:r>
            <a:r>
              <a:rPr lang="fr-FR" sz="2500" dirty="0" smtClean="0"/>
              <a:t> </a:t>
            </a:r>
            <a:r>
              <a:rPr lang="ar-SA" sz="2500" dirty="0" smtClean="0"/>
              <a:t> فلا تدعني</a:t>
            </a:r>
            <a:r>
              <a:rPr lang="fr-FR" sz="2500" dirty="0" smtClean="0"/>
              <a:t> </a:t>
            </a:r>
            <a:r>
              <a:rPr lang="ar-SA" sz="2500" dirty="0" smtClean="0"/>
              <a:t> </a:t>
            </a:r>
            <a:r>
              <a:rPr lang="ar-SA" sz="2500" dirty="0" smtClean="0"/>
              <a:t>تائهاً</a:t>
            </a:r>
            <a:r>
              <a:rPr lang="fr-FR" sz="2500" dirty="0" smtClean="0"/>
              <a:t>               </a:t>
            </a:r>
            <a:r>
              <a:rPr lang="ar-SA" sz="2500" dirty="0" smtClean="0"/>
              <a:t>فلقد </a:t>
            </a:r>
            <a:r>
              <a:rPr lang="ar-SA" sz="2500" dirty="0" smtClean="0"/>
              <a:t>عييت من البعـــــــــاد النائي</a:t>
            </a:r>
            <a:br>
              <a:rPr lang="ar-SA" sz="2500" dirty="0" smtClean="0"/>
            </a:br>
            <a:r>
              <a:rPr lang="ar-SA" sz="2500" dirty="0" smtClean="0"/>
              <a:t> </a:t>
            </a:r>
            <a:endParaRPr lang="fr-FR" sz="2500" dirty="0" smtClean="0"/>
          </a:p>
          <a:p>
            <a:r>
              <a:rPr lang="ar-SA" sz="2500" dirty="0" smtClean="0">
                <a:solidFill>
                  <a:srgbClr val="C00000"/>
                </a:solidFill>
              </a:rPr>
              <a:t>رحمـاك </a:t>
            </a:r>
            <a:r>
              <a:rPr lang="ar-SA" sz="2500" dirty="0" err="1" smtClean="0">
                <a:solidFill>
                  <a:srgbClr val="C00000"/>
                </a:solidFill>
              </a:rPr>
              <a:t>يارب</a:t>
            </a:r>
            <a:r>
              <a:rPr lang="ar-SA" sz="2500" dirty="0" smtClean="0">
                <a:solidFill>
                  <a:srgbClr val="C00000"/>
                </a:solidFill>
              </a:rPr>
              <a:t> العباد رجائي </a:t>
            </a:r>
            <a:r>
              <a:rPr lang="fr-FR" sz="2500" dirty="0" smtClean="0">
                <a:solidFill>
                  <a:srgbClr val="C00000"/>
                </a:solidFill>
              </a:rPr>
              <a:t>              </a:t>
            </a:r>
            <a:r>
              <a:rPr lang="ar-SA" sz="2500" dirty="0" smtClean="0">
                <a:solidFill>
                  <a:srgbClr val="C00000"/>
                </a:solidFill>
              </a:rPr>
              <a:t>ورضاك قصدي فاستجب لدعـــائي</a:t>
            </a:r>
            <a:br>
              <a:rPr lang="ar-SA" sz="2500" dirty="0" smtClean="0">
                <a:solidFill>
                  <a:srgbClr val="C00000"/>
                </a:solidFill>
              </a:rPr>
            </a:br>
            <a:r>
              <a:rPr lang="ar-SA" sz="2500" dirty="0" smtClean="0">
                <a:solidFill>
                  <a:srgbClr val="C00000"/>
                </a:solidFill>
              </a:rPr>
              <a:t>وحمــاك أبغي يا إلهي راجياً </a:t>
            </a:r>
            <a:r>
              <a:rPr lang="fr-FR" sz="2500" dirty="0" smtClean="0">
                <a:solidFill>
                  <a:srgbClr val="C00000"/>
                </a:solidFill>
              </a:rPr>
              <a:t>              </a:t>
            </a:r>
            <a:r>
              <a:rPr lang="ar-SA" sz="2500" dirty="0" smtClean="0">
                <a:solidFill>
                  <a:srgbClr val="C00000"/>
                </a:solidFill>
              </a:rPr>
              <a:t>منك الرضـــــــــا فجــــــد بولائي </a:t>
            </a:r>
            <a:r>
              <a:rPr lang="ar-SA" sz="2500" dirty="0" smtClean="0"/>
              <a:t/>
            </a:r>
            <a:br>
              <a:rPr lang="ar-SA" sz="2500" dirty="0" smtClean="0"/>
            </a:br>
            <a:endParaRPr lang="fr-FR" sz="2500" dirty="0" smtClean="0"/>
          </a:p>
          <a:p>
            <a:r>
              <a:rPr lang="ar-SA" sz="2500" dirty="0" smtClean="0"/>
              <a:t>مالي </a:t>
            </a:r>
            <a:r>
              <a:rPr lang="ar-SA" sz="2500" dirty="0" smtClean="0"/>
              <a:t>سوى أعتاب جودك موئلاً</a:t>
            </a:r>
            <a:r>
              <a:rPr lang="fr-FR" sz="2500" dirty="0" smtClean="0"/>
              <a:t>      </a:t>
            </a:r>
            <a:r>
              <a:rPr lang="ar-SA" sz="2500" dirty="0" smtClean="0"/>
              <a:t> </a:t>
            </a:r>
            <a:r>
              <a:rPr lang="fr-FR" sz="2500" dirty="0" smtClean="0"/>
              <a:t>      </a:t>
            </a:r>
            <a:r>
              <a:rPr lang="ar-SA" sz="2500" dirty="0" smtClean="0"/>
              <a:t>فلئن رددت فمن سواك </a:t>
            </a:r>
            <a:r>
              <a:rPr lang="ar-SA" sz="2500" dirty="0" smtClean="0"/>
              <a:t>رجائي</a:t>
            </a:r>
            <a:r>
              <a:rPr lang="ar-SA" sz="2500" dirty="0" smtClean="0"/>
              <a:t/>
            </a:r>
            <a:br>
              <a:rPr lang="ar-SA" sz="2500" dirty="0" smtClean="0"/>
            </a:br>
            <a:r>
              <a:rPr lang="ar-SA" sz="2500" dirty="0" smtClean="0"/>
              <a:t>ولقد رجوتك يا إلهي </a:t>
            </a:r>
            <a:r>
              <a:rPr lang="ar-SA" sz="2500" dirty="0" smtClean="0"/>
              <a:t>ضارعاً </a:t>
            </a:r>
            <a:r>
              <a:rPr lang="fr-FR" sz="2500" dirty="0" smtClean="0"/>
              <a:t>               </a:t>
            </a:r>
            <a:r>
              <a:rPr lang="ar-SA" sz="2500" dirty="0" smtClean="0"/>
              <a:t>متذللاً فـــــــــــــلا ترد رجـــائي</a:t>
            </a:r>
            <a:endParaRPr lang="ar-SA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1472" y="714356"/>
            <a:ext cx="7467600" cy="714380"/>
          </a:xfrm>
        </p:spPr>
        <p:txBody>
          <a:bodyPr>
            <a:noAutofit/>
          </a:bodyPr>
          <a:lstStyle/>
          <a:p>
            <a:pPr algn="ctr"/>
            <a:r>
              <a:rPr lang="ar-MA" sz="4000" dirty="0" smtClean="0"/>
              <a:t/>
            </a:r>
            <a:br>
              <a:rPr lang="ar-MA" sz="4000" dirty="0" smtClean="0"/>
            </a:br>
            <a:r>
              <a:rPr lang="ar-MA" sz="4000" dirty="0" smtClean="0"/>
              <a:t/>
            </a:r>
            <a:br>
              <a:rPr lang="ar-MA" sz="4000" dirty="0" smtClean="0"/>
            </a:br>
            <a:r>
              <a:rPr lang="ar-MA" sz="4000" dirty="0" smtClean="0"/>
              <a:t/>
            </a:r>
            <a:br>
              <a:rPr lang="ar-MA" sz="4000" dirty="0" smtClean="0"/>
            </a:br>
            <a:r>
              <a:rPr lang="ar-MA" sz="4000" dirty="0" smtClean="0">
                <a:solidFill>
                  <a:schemeClr val="accent3">
                    <a:lumMod val="75000"/>
                  </a:schemeClr>
                </a:solidFill>
              </a:rPr>
              <a:t>تعريف </a:t>
            </a:r>
            <a:r>
              <a:rPr lang="ar-MA" sz="4000" dirty="0" smtClean="0">
                <a:solidFill>
                  <a:schemeClr val="accent3">
                    <a:lumMod val="75000"/>
                  </a:schemeClr>
                </a:solidFill>
              </a:rPr>
              <a:t>الرضا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7643866" cy="43577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ar-MA" dirty="0" smtClean="0"/>
              <a:t>الرضا : </a:t>
            </a:r>
            <a:r>
              <a:rPr lang="ar-MA" dirty="0" smtClean="0"/>
              <a:t>تقبل ما يقضي </a:t>
            </a:r>
            <a:r>
              <a:rPr lang="ar-MA" dirty="0" err="1" smtClean="0"/>
              <a:t>به</a:t>
            </a:r>
            <a:r>
              <a:rPr lang="ar-MA" dirty="0" smtClean="0"/>
              <a:t> الله من </a:t>
            </a:r>
            <a:r>
              <a:rPr lang="ar-MA" dirty="0" smtClean="0"/>
              <a:t>غير تردد ولا معارضة.</a:t>
            </a:r>
            <a:endParaRPr lang="ar-MA" dirty="0" smtClean="0"/>
          </a:p>
          <a:p>
            <a:r>
              <a:rPr lang="ar-MA" dirty="0" smtClean="0"/>
              <a:t>الرضا بالله وعن الله : يرجوه العبد من ربه </a:t>
            </a:r>
            <a:r>
              <a:rPr lang="ar-MA" dirty="0" err="1" smtClean="0"/>
              <a:t>وبه</a:t>
            </a:r>
            <a:r>
              <a:rPr lang="ar-MA" dirty="0" smtClean="0"/>
              <a:t> تتحقق السعادة في الدنيا والآخرة - الرضا بالقضاء -  </a:t>
            </a:r>
          </a:p>
          <a:p>
            <a:pPr>
              <a:buNone/>
            </a:pPr>
            <a:r>
              <a:rPr lang="ar-MA" dirty="0" smtClean="0"/>
              <a:t>    “ إذا أحب الله قوما </a:t>
            </a:r>
            <a:r>
              <a:rPr lang="ar-MA" dirty="0" err="1" smtClean="0"/>
              <a:t>إبتلاهم</a:t>
            </a:r>
            <a:r>
              <a:rPr lang="ar-MA" dirty="0" smtClean="0"/>
              <a:t> فمن رضي فله الرضا ومن سخط فله السخط ”</a:t>
            </a:r>
          </a:p>
          <a:p>
            <a:r>
              <a:rPr lang="ar-MA" dirty="0" smtClean="0"/>
              <a:t>رضا الله : مطلوب من العبد </a:t>
            </a:r>
            <a:r>
              <a:rPr lang="ar-MA" dirty="0" err="1" smtClean="0"/>
              <a:t>وبه</a:t>
            </a:r>
            <a:r>
              <a:rPr lang="ar-MA" dirty="0" smtClean="0"/>
              <a:t> تتحقق السعادة الدنيوية. ويتم تحصيله بإرضاء الله </a:t>
            </a:r>
            <a:r>
              <a:rPr lang="ar-MA" dirty="0" err="1" smtClean="0"/>
              <a:t>عزوجل</a:t>
            </a:r>
            <a:r>
              <a:rPr lang="ar-MA" dirty="0" smtClean="0"/>
              <a:t> في كل ما يحب </a:t>
            </a:r>
            <a:r>
              <a:rPr lang="ar-MA" dirty="0" err="1" smtClean="0"/>
              <a:t>وإسترضاء</a:t>
            </a:r>
            <a:r>
              <a:rPr lang="ar-MA" dirty="0" smtClean="0"/>
              <a:t> من طلب رضاهم ( رسول الله ، الوالدين ، الزوج ، الصالحين</a:t>
            </a:r>
            <a:r>
              <a:rPr lang="ar-MA" dirty="0" smtClean="0"/>
              <a:t>....)</a:t>
            </a:r>
          </a:p>
          <a:p>
            <a:pPr algn="ctr">
              <a:buNone/>
            </a:pPr>
            <a:r>
              <a:rPr lang="ar-MA" dirty="0" smtClean="0"/>
              <a:t>   </a:t>
            </a:r>
            <a:r>
              <a:rPr lang="ar-MA" b="1" dirty="0" smtClean="0">
                <a:solidFill>
                  <a:srgbClr val="FF0000"/>
                </a:solidFill>
              </a:rPr>
              <a:t>الرض</a:t>
            </a:r>
            <a:r>
              <a:rPr lang="ar-MA" b="1" dirty="0" smtClean="0">
                <a:solidFill>
                  <a:srgbClr val="FF0000"/>
                </a:solidFill>
              </a:rPr>
              <a:t>ا بالله هو أثر لرضا الله</a:t>
            </a:r>
            <a:endParaRPr lang="ar-M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MA" sz="2800" dirty="0" smtClean="0"/>
              <a:t> </a:t>
            </a:r>
            <a:r>
              <a:rPr lang="ar-MA" sz="2800" dirty="0" smtClean="0"/>
              <a:t>  </a:t>
            </a:r>
            <a:r>
              <a:rPr lang="ar-MA" sz="2800" dirty="0" smtClean="0">
                <a:solidFill>
                  <a:srgbClr val="00B050"/>
                </a:solidFill>
                <a:cs typeface="Andalus" pitchFamily="2" charset="-78"/>
              </a:rPr>
              <a:t>” رضي الله عنهم ورضوا عنه ورضوا عنه وأعد لهم جنات تجري تحتها </a:t>
            </a:r>
            <a:r>
              <a:rPr lang="ar-MA" sz="2800" dirty="0" smtClean="0">
                <a:solidFill>
                  <a:srgbClr val="00B050"/>
                </a:solidFill>
                <a:cs typeface="Andalus" pitchFamily="2" charset="-78"/>
              </a:rPr>
              <a:t>الأنهار خالدين فيها أبدا ذلك الفوز العظيم“</a:t>
            </a:r>
            <a:endParaRPr lang="ar-SA" sz="2800" dirty="0">
              <a:solidFill>
                <a:srgbClr val="00B050"/>
              </a:solidFill>
              <a:cs typeface="Andal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7467600" cy="4230810"/>
          </a:xfrm>
        </p:spPr>
        <p:txBody>
          <a:bodyPr/>
          <a:lstStyle/>
          <a:p>
            <a:r>
              <a:rPr lang="ar-MA" dirty="0" smtClean="0"/>
              <a:t>الإمام </a:t>
            </a:r>
            <a:r>
              <a:rPr lang="ar-MA" dirty="0" err="1" smtClean="0"/>
              <a:t>إبن</a:t>
            </a:r>
            <a:r>
              <a:rPr lang="ar-MA" dirty="0" smtClean="0"/>
              <a:t> العطاء : سكون القلب إلى قديم </a:t>
            </a:r>
            <a:r>
              <a:rPr lang="ar-MA" dirty="0" err="1" smtClean="0"/>
              <a:t>إختيار</a:t>
            </a:r>
            <a:r>
              <a:rPr lang="ar-MA" dirty="0" smtClean="0"/>
              <a:t> الله للعبد أنه </a:t>
            </a:r>
            <a:r>
              <a:rPr lang="ar-MA" dirty="0" err="1" smtClean="0"/>
              <a:t>إختار</a:t>
            </a:r>
            <a:r>
              <a:rPr lang="ar-MA" dirty="0" smtClean="0"/>
              <a:t> الأفضل فيرضى </a:t>
            </a:r>
            <a:r>
              <a:rPr lang="ar-MA" dirty="0" err="1" smtClean="0"/>
              <a:t>به</a:t>
            </a:r>
            <a:r>
              <a:rPr lang="ar-MA" dirty="0" smtClean="0"/>
              <a:t> </a:t>
            </a:r>
          </a:p>
          <a:p>
            <a:r>
              <a:rPr lang="ar-MA" dirty="0" smtClean="0"/>
              <a:t>الإمام </a:t>
            </a:r>
            <a:r>
              <a:rPr lang="ar-MA" dirty="0" err="1" smtClean="0"/>
              <a:t>الجنيد</a:t>
            </a:r>
            <a:r>
              <a:rPr lang="ar-MA" dirty="0" smtClean="0"/>
              <a:t> : صحة العلم الواصل إلى القلب ، فإذا باشر القلب حقيقة العلم أداه إلى الرضا </a:t>
            </a:r>
          </a:p>
          <a:p>
            <a:r>
              <a:rPr lang="ar-MA" dirty="0" smtClean="0"/>
              <a:t>باب الله الأعظم </a:t>
            </a:r>
          </a:p>
          <a:p>
            <a:r>
              <a:rPr lang="ar-MA" dirty="0" smtClean="0"/>
              <a:t>مستراح العابدين وجنة الدنيا</a:t>
            </a:r>
          </a:p>
          <a:p>
            <a:r>
              <a:rPr lang="ar-MA" dirty="0" smtClean="0"/>
              <a:t>الرضا يفرغ القلب لله والسخط يفرغ القلب من الله </a:t>
            </a:r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67600" cy="774720"/>
          </a:xfrm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solidFill>
                  <a:srgbClr val="C00000"/>
                </a:solidFill>
              </a:rPr>
              <a:t>الرضا بالله نعيم  الدنيا والآخرة 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7467600" cy="4873752"/>
          </a:xfrm>
        </p:spPr>
        <p:txBody>
          <a:bodyPr>
            <a:normAutofit/>
          </a:bodyPr>
          <a:lstStyle/>
          <a:p>
            <a:r>
              <a:rPr lang="ar-MA" dirty="0" smtClean="0"/>
              <a:t>الرضا ثمرة من ثمرات المعرفة بالله : إذا عرفته رضيت عن قضائه والعارف تقل عنده مرارات القضاء لقوة حلاوة المعرفة.......المحبة </a:t>
            </a:r>
          </a:p>
          <a:p>
            <a:pPr algn="ctr">
              <a:buNone/>
            </a:pPr>
            <a:r>
              <a:rPr lang="ar-MA" dirty="0" smtClean="0">
                <a:solidFill>
                  <a:srgbClr val="00B0F0"/>
                </a:solidFill>
              </a:rPr>
              <a:t>عذابه فيك عذب وبعده فيك قرب  </a:t>
            </a:r>
          </a:p>
          <a:p>
            <a:pPr algn="ctr">
              <a:buNone/>
            </a:pPr>
            <a:r>
              <a:rPr lang="ar-MA" dirty="0" smtClean="0">
                <a:solidFill>
                  <a:srgbClr val="00B0F0"/>
                </a:solidFill>
              </a:rPr>
              <a:t>وأنت عندي كروحي بل أنت منها أحب</a:t>
            </a:r>
          </a:p>
          <a:p>
            <a:pPr algn="ctr">
              <a:buNone/>
            </a:pPr>
            <a:r>
              <a:rPr lang="ar-MA" dirty="0" smtClean="0">
                <a:solidFill>
                  <a:srgbClr val="00B0F0"/>
                </a:solidFill>
              </a:rPr>
              <a:t>حسبي من الحب أني لما تحب أحب</a:t>
            </a:r>
          </a:p>
          <a:p>
            <a:r>
              <a:rPr lang="ar-MA" dirty="0" smtClean="0"/>
              <a:t>الرضا ثمرة القناعة : ( قد أفلح من أسلم ورزق </a:t>
            </a:r>
            <a:r>
              <a:rPr lang="ar-MA" dirty="0" err="1" smtClean="0"/>
              <a:t>كفافا</a:t>
            </a:r>
            <a:r>
              <a:rPr lang="ar-MA" dirty="0" smtClean="0"/>
              <a:t> وقنعه الله بما آتاه)</a:t>
            </a:r>
          </a:p>
          <a:p>
            <a:pPr>
              <a:buNone/>
            </a:pPr>
            <a:r>
              <a:rPr lang="ar-MA" dirty="0" smtClean="0"/>
              <a:t>                </a:t>
            </a:r>
            <a:r>
              <a:rPr lang="ar-MA" dirty="0" smtClean="0">
                <a:solidFill>
                  <a:srgbClr val="00B050"/>
                </a:solidFill>
              </a:rPr>
              <a:t>” من لم يرض بقضائي ويصبر على بلائي فليعبد ربا </a:t>
            </a:r>
            <a:r>
              <a:rPr lang="ar-MA" dirty="0" err="1" smtClean="0">
                <a:solidFill>
                  <a:srgbClr val="00B050"/>
                </a:solidFill>
              </a:rPr>
              <a:t>سواي</a:t>
            </a:r>
            <a:r>
              <a:rPr lang="ar-MA" dirty="0" smtClean="0">
                <a:solidFill>
                  <a:srgbClr val="00B050"/>
                </a:solidFill>
              </a:rPr>
              <a:t>“</a:t>
            </a:r>
          </a:p>
          <a:p>
            <a:pPr algn="ctr">
              <a:buNone/>
            </a:pPr>
            <a:endParaRPr lang="ar-MA" sz="800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ar-MA" dirty="0" smtClean="0">
                <a:solidFill>
                  <a:srgbClr val="00B0F0"/>
                </a:solidFill>
              </a:rPr>
              <a:t>ألا </a:t>
            </a:r>
            <a:r>
              <a:rPr lang="ar-MA" dirty="0" smtClean="0">
                <a:solidFill>
                  <a:srgbClr val="00B0F0"/>
                </a:solidFill>
              </a:rPr>
              <a:t>قل لمن كان لي حاسدا أتدري على من أسأت الأدب</a:t>
            </a:r>
          </a:p>
          <a:p>
            <a:pPr algn="ctr">
              <a:buNone/>
            </a:pPr>
            <a:r>
              <a:rPr lang="ar-MA" dirty="0" smtClean="0">
                <a:solidFill>
                  <a:srgbClr val="00B0F0"/>
                </a:solidFill>
              </a:rPr>
              <a:t>أسأت على الله في حكمه لأنك لم ترض ما قد وهب</a:t>
            </a:r>
          </a:p>
          <a:p>
            <a:pPr algn="ctr">
              <a:buNone/>
            </a:pPr>
            <a:r>
              <a:rPr lang="ar-MA" dirty="0" smtClean="0">
                <a:solidFill>
                  <a:srgbClr val="00B0F0"/>
                </a:solidFill>
              </a:rPr>
              <a:t>فجازاك ربي بأن زادني وسد عليك وجوه الطلب </a:t>
            </a:r>
            <a:endParaRPr lang="ar-SA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7467600" cy="4873752"/>
          </a:xfrm>
        </p:spPr>
        <p:txBody>
          <a:bodyPr/>
          <a:lstStyle/>
          <a:p>
            <a:r>
              <a:rPr lang="ar-MA" dirty="0" smtClean="0">
                <a:solidFill>
                  <a:srgbClr val="00B050"/>
                </a:solidFill>
                <a:cs typeface="Andalus" pitchFamily="2" charset="-78"/>
              </a:rPr>
              <a:t>”</a:t>
            </a:r>
            <a:r>
              <a:rPr lang="ar-MA" sz="2800" dirty="0" smtClean="0">
                <a:solidFill>
                  <a:srgbClr val="00B050"/>
                </a:solidFill>
                <a:cs typeface="Andalus" pitchFamily="2" charset="-78"/>
              </a:rPr>
              <a:t>من عمل صالحا من ذكر وأنثى وهو مؤمن </a:t>
            </a:r>
            <a:r>
              <a:rPr lang="ar-MA" sz="2800" dirty="0" err="1" smtClean="0">
                <a:solidFill>
                  <a:srgbClr val="00B050"/>
                </a:solidFill>
                <a:cs typeface="Andalus" pitchFamily="2" charset="-78"/>
              </a:rPr>
              <a:t>فلنحيينه</a:t>
            </a:r>
            <a:r>
              <a:rPr lang="ar-MA" sz="2800" dirty="0" smtClean="0">
                <a:solidFill>
                  <a:srgbClr val="00B050"/>
                </a:solidFill>
                <a:cs typeface="Andalus" pitchFamily="2" charset="-78"/>
              </a:rPr>
              <a:t> حياة طيبة ”</a:t>
            </a:r>
          </a:p>
          <a:p>
            <a:r>
              <a:rPr lang="ar-MA" sz="2800" dirty="0" smtClean="0">
                <a:solidFill>
                  <a:srgbClr val="00B050"/>
                </a:solidFill>
                <a:cs typeface="Andalus" pitchFamily="2" charset="-78"/>
              </a:rPr>
              <a:t>” وعجلت إليك ربي لترضى ”</a:t>
            </a:r>
          </a:p>
          <a:p>
            <a:r>
              <a:rPr lang="ar-MA" dirty="0" smtClean="0"/>
              <a:t>صهيب </a:t>
            </a:r>
            <a:r>
              <a:rPr lang="ar-MA" sz="2800" dirty="0" smtClean="0">
                <a:solidFill>
                  <a:srgbClr val="00B050"/>
                </a:solidFill>
                <a:cs typeface="Andalus" pitchFamily="2" charset="-78"/>
              </a:rPr>
              <a:t>” ومن الناس من يشري نفسه ابتغاء مرضاة الله“</a:t>
            </a:r>
            <a:endParaRPr lang="ar-SA" sz="2800" dirty="0">
              <a:solidFill>
                <a:srgbClr val="00B050"/>
              </a:solidFill>
              <a:cs typeface="Andalus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4348" y="1142984"/>
            <a:ext cx="7467600" cy="4659438"/>
          </a:xfrm>
        </p:spPr>
        <p:txBody>
          <a:bodyPr/>
          <a:lstStyle/>
          <a:p>
            <a:r>
              <a:rPr lang="ar-MA" dirty="0" smtClean="0"/>
              <a:t>ليس من شرط الرضا ألا تحس بالألم </a:t>
            </a:r>
            <a:r>
              <a:rPr lang="ar-MA" dirty="0" err="1" smtClean="0"/>
              <a:t>والمكاره</a:t>
            </a:r>
            <a:r>
              <a:rPr lang="ar-MA" dirty="0" smtClean="0"/>
              <a:t> </a:t>
            </a:r>
            <a:r>
              <a:rPr lang="ar-MA" dirty="0" smtClean="0"/>
              <a:t>، بل ألا تعترض على الحكم ولا </a:t>
            </a:r>
            <a:r>
              <a:rPr lang="ar-MA" dirty="0" err="1" smtClean="0"/>
              <a:t>تتسخطه</a:t>
            </a:r>
            <a:r>
              <a:rPr lang="ar-MA" dirty="0" smtClean="0"/>
              <a:t> </a:t>
            </a:r>
          </a:p>
          <a:p>
            <a:r>
              <a:rPr lang="ar-MA" dirty="0" smtClean="0"/>
              <a:t>طريق الرضا </a:t>
            </a:r>
            <a:r>
              <a:rPr lang="ar-MA" dirty="0" err="1" smtClean="0"/>
              <a:t>بها</a:t>
            </a:r>
            <a:r>
              <a:rPr lang="ar-MA" dirty="0" smtClean="0"/>
              <a:t> مشقة المجاهدة وتحتاج إلى :</a:t>
            </a:r>
          </a:p>
          <a:p>
            <a:pPr lvl="1"/>
            <a:r>
              <a:rPr lang="ar-MA" dirty="0" smtClean="0"/>
              <a:t>الهمة العالية.</a:t>
            </a:r>
          </a:p>
          <a:p>
            <a:pPr lvl="1"/>
            <a:r>
              <a:rPr lang="ar-MA" dirty="0" smtClean="0"/>
              <a:t>النفس الزكية.</a:t>
            </a:r>
          </a:p>
          <a:p>
            <a:pPr lvl="1"/>
            <a:r>
              <a:rPr lang="ar-MA" dirty="0" smtClean="0"/>
              <a:t>توطين النفس. </a:t>
            </a:r>
          </a:p>
          <a:p>
            <a:pPr lvl="1"/>
            <a:r>
              <a:rPr lang="ar-MA" dirty="0" smtClean="0"/>
              <a:t>علم المرء بضعفه وعجزه وافتقاره لمولاه.</a:t>
            </a:r>
          </a:p>
          <a:p>
            <a:pPr lvl="1"/>
            <a:r>
              <a:rPr lang="ar-MA" dirty="0" smtClean="0"/>
              <a:t>التوكل على الله والرجوع إليه في كل أمر</a:t>
            </a:r>
          </a:p>
          <a:p>
            <a:pPr lvl="1">
              <a:buNone/>
            </a:pPr>
            <a:endParaRPr lang="ar-MA" dirty="0" smtClean="0"/>
          </a:p>
          <a:p>
            <a:pPr lvl="1">
              <a:buFont typeface="Wingdings" pitchFamily="2" charset="2"/>
              <a:buChar char="q"/>
            </a:pPr>
            <a:r>
              <a:rPr lang="ar-MA" dirty="0" smtClean="0"/>
              <a:t>رجل مبتلى ( وعزتك لو أمرت الهوام فقسمني مضغا ما </a:t>
            </a:r>
            <a:r>
              <a:rPr lang="ar-MA" dirty="0" err="1" smtClean="0"/>
              <a:t>إزددت</a:t>
            </a:r>
            <a:r>
              <a:rPr lang="ar-MA" dirty="0" smtClean="0"/>
              <a:t> </a:t>
            </a:r>
            <a:r>
              <a:rPr lang="ar-MA" dirty="0" err="1" smtClean="0"/>
              <a:t>لك</a:t>
            </a:r>
            <a:r>
              <a:rPr lang="ar-MA" dirty="0" smtClean="0"/>
              <a:t> بتوفيقك إلا صبرا وعنك بمنك وحمدك إلا رضا )</a:t>
            </a:r>
          </a:p>
          <a:p>
            <a:pPr lvl="1">
              <a:buFont typeface="Wingdings" pitchFamily="2" charset="2"/>
              <a:buChar char="q"/>
            </a:pPr>
            <a:r>
              <a:rPr lang="ar-MA" dirty="0" smtClean="0"/>
              <a:t>ملك الدنيا  منقطع إلى الله ما لي إليه حاجة إلا أن يتوفاني على الإسلام </a:t>
            </a:r>
            <a:endParaRPr lang="ar-MA" dirty="0" smtClean="0"/>
          </a:p>
          <a:p>
            <a:pPr lvl="1">
              <a:buNone/>
            </a:pPr>
            <a:endParaRPr lang="ar-MA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69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846158"/>
          </a:xfrm>
        </p:spPr>
        <p:txBody>
          <a:bodyPr>
            <a:normAutofit/>
          </a:bodyPr>
          <a:lstStyle/>
          <a:p>
            <a:pPr algn="ctr"/>
            <a:r>
              <a:rPr lang="ar-MA" sz="4000" dirty="0" smtClean="0">
                <a:solidFill>
                  <a:schemeClr val="accent3">
                    <a:lumMod val="75000"/>
                  </a:schemeClr>
                </a:solidFill>
              </a:rPr>
              <a:t>ثمرات الرضا </a:t>
            </a:r>
            <a:endParaRPr lang="ar-SA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7715304" cy="4543444"/>
          </a:xfrm>
        </p:spPr>
        <p:txBody>
          <a:bodyPr/>
          <a:lstStyle/>
          <a:p>
            <a:r>
              <a:rPr lang="ar-MA" dirty="0" smtClean="0"/>
              <a:t>رضا الله عز </a:t>
            </a:r>
            <a:r>
              <a:rPr lang="ar-MA" dirty="0" smtClean="0"/>
              <a:t>وجل </a:t>
            </a:r>
            <a:r>
              <a:rPr lang="ar-MA" sz="2000" dirty="0" smtClean="0">
                <a:solidFill>
                  <a:srgbClr val="002060"/>
                </a:solidFill>
              </a:rPr>
              <a:t>( من رضي </a:t>
            </a:r>
            <a:r>
              <a:rPr lang="ar-MA" sz="2000" dirty="0" smtClean="0">
                <a:solidFill>
                  <a:srgbClr val="002060"/>
                </a:solidFill>
              </a:rPr>
              <a:t>فله الرضا ).</a:t>
            </a:r>
          </a:p>
          <a:p>
            <a:r>
              <a:rPr lang="ar-MA" dirty="0" smtClean="0"/>
              <a:t>رضا الملائكة. </a:t>
            </a:r>
          </a:p>
          <a:p>
            <a:r>
              <a:rPr lang="ar-MA" dirty="0" smtClean="0"/>
              <a:t>الزيادة والبركة </a:t>
            </a:r>
            <a:r>
              <a:rPr lang="ar-MA" dirty="0" smtClean="0">
                <a:solidFill>
                  <a:srgbClr val="002060"/>
                </a:solidFill>
              </a:rPr>
              <a:t>( إن الله ليبتلي العبد فيما أعطاه فإن رضي بما قسم له بورك له ووسعه ، وإن لم يرض لم يبارك له ولم نزد على ما كتب له ).</a:t>
            </a:r>
          </a:p>
          <a:p>
            <a:r>
              <a:rPr lang="ar-MA" dirty="0" smtClean="0"/>
              <a:t>الرضا يثمر الشكر وهو أعلى مقامات الإيمان.</a:t>
            </a:r>
          </a:p>
          <a:p>
            <a:r>
              <a:rPr lang="ar-MA" dirty="0" smtClean="0"/>
              <a:t>الرضا يفرغ قلب العبد ويقلل همه فيتفرغ لعبادة ربه.</a:t>
            </a:r>
          </a:p>
          <a:p>
            <a:r>
              <a:rPr lang="ar-MA" dirty="0" smtClean="0"/>
              <a:t>سرعة المرور على الصراط </a:t>
            </a:r>
            <a:r>
              <a:rPr lang="ar-MA" dirty="0" smtClean="0">
                <a:solidFill>
                  <a:srgbClr val="002060"/>
                </a:solidFill>
              </a:rPr>
              <a:t>( الذين يرضون بحكمي وألسنتهم رطبة من ذكري)</a:t>
            </a:r>
          </a:p>
          <a:p>
            <a:r>
              <a:rPr lang="ar-MA" dirty="0" smtClean="0"/>
              <a:t>الرضوان الأكبر </a:t>
            </a:r>
            <a:r>
              <a:rPr lang="ar-MA" sz="2800" dirty="0" smtClean="0">
                <a:solidFill>
                  <a:srgbClr val="00B050"/>
                </a:solidFill>
                <a:cs typeface="Andalus" pitchFamily="2" charset="-78"/>
              </a:rPr>
              <a:t>” ورضوان من الله أكبر ذلك الفوز العظيم“.</a:t>
            </a:r>
          </a:p>
          <a:p>
            <a:r>
              <a:rPr lang="ar-MA" dirty="0" smtClean="0"/>
              <a:t>البشارة </a:t>
            </a:r>
            <a:r>
              <a:rPr lang="ar-MA" dirty="0" smtClean="0"/>
              <a:t>بالجنة </a:t>
            </a:r>
            <a:r>
              <a:rPr lang="ar-MA" sz="2800" dirty="0" smtClean="0">
                <a:solidFill>
                  <a:srgbClr val="00B050"/>
                </a:solidFill>
                <a:cs typeface="Andalus" pitchFamily="2" charset="-78"/>
              </a:rPr>
              <a:t>” فهو في عيشة راضية </a:t>
            </a:r>
            <a:r>
              <a:rPr lang="ar-MA" sz="2800" dirty="0" smtClean="0">
                <a:solidFill>
                  <a:srgbClr val="00B050"/>
                </a:solidFill>
                <a:cs typeface="Andalus" pitchFamily="2" charset="-78"/>
              </a:rPr>
              <a:t>”. </a:t>
            </a:r>
            <a:endParaRPr lang="ar-SA" sz="2800" dirty="0">
              <a:solidFill>
                <a:srgbClr val="00B050"/>
              </a:solidFill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solidFill>
                  <a:srgbClr val="C00000"/>
                </a:solidFill>
              </a:rPr>
              <a:t>رضا رسول الله صلى الله عليه وسلم 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467600" cy="4572032"/>
          </a:xfrm>
        </p:spPr>
        <p:txBody>
          <a:bodyPr>
            <a:normAutofit/>
          </a:bodyPr>
          <a:lstStyle/>
          <a:p>
            <a:r>
              <a:rPr lang="ar-MA" dirty="0" smtClean="0"/>
              <a:t>راض في الغنى والفقر ” </a:t>
            </a:r>
            <a:r>
              <a:rPr lang="ar-MA" dirty="0" smtClean="0">
                <a:solidFill>
                  <a:srgbClr val="00B050"/>
                </a:solidFill>
                <a:cs typeface="Andalus" pitchFamily="2" charset="-78"/>
              </a:rPr>
              <a:t>تبارك الذي إن شاء جعل </a:t>
            </a:r>
            <a:r>
              <a:rPr lang="ar-MA" dirty="0" err="1" smtClean="0">
                <a:solidFill>
                  <a:srgbClr val="00B050"/>
                </a:solidFill>
                <a:cs typeface="Andalus" pitchFamily="2" charset="-78"/>
              </a:rPr>
              <a:t>لك</a:t>
            </a:r>
            <a:r>
              <a:rPr lang="ar-MA" dirty="0" smtClean="0">
                <a:solidFill>
                  <a:srgbClr val="00B050"/>
                </a:solidFill>
                <a:cs typeface="Andalus" pitchFamily="2" charset="-78"/>
              </a:rPr>
              <a:t> خيرا من ذلك جنات تجري من تحتها الأنهار ويجعل </a:t>
            </a:r>
            <a:r>
              <a:rPr lang="ar-MA" dirty="0" err="1" smtClean="0">
                <a:solidFill>
                  <a:srgbClr val="00B050"/>
                </a:solidFill>
                <a:cs typeface="Andalus" pitchFamily="2" charset="-78"/>
              </a:rPr>
              <a:t>لك</a:t>
            </a:r>
            <a:r>
              <a:rPr lang="ar-MA" dirty="0" smtClean="0">
                <a:solidFill>
                  <a:srgbClr val="00B050"/>
                </a:solidFill>
                <a:cs typeface="Andalus" pitchFamily="2" charset="-78"/>
              </a:rPr>
              <a:t> قصورا</a:t>
            </a:r>
            <a:r>
              <a:rPr lang="ar-MA" dirty="0" smtClean="0"/>
              <a:t>“</a:t>
            </a:r>
          </a:p>
          <a:p>
            <a:r>
              <a:rPr lang="ar-MA" dirty="0" smtClean="0"/>
              <a:t>راض في السلم والحرب : غزوة أحد ( صفوا ورائي لأثني على ربي)</a:t>
            </a:r>
          </a:p>
          <a:p>
            <a:r>
              <a:rPr lang="ar-MA" dirty="0" smtClean="0"/>
              <a:t>راض في الوطن والمنفى (إنك أحب بلاد الله إلي ولولا أن أهلك أخرجوني منك ما خرجت)</a:t>
            </a:r>
          </a:p>
          <a:p>
            <a:r>
              <a:rPr lang="ar-MA" dirty="0" smtClean="0"/>
              <a:t>راض وقت الشدة والرخاء : موت أحبابه وتكذيبه/ ساحر ومجنون...</a:t>
            </a:r>
          </a:p>
          <a:p>
            <a:r>
              <a:rPr lang="ar-MA" dirty="0" smtClean="0"/>
              <a:t>راض وقت القوة والضعف :يوم الطائف</a:t>
            </a:r>
          </a:p>
          <a:p>
            <a:endParaRPr lang="ar-MA" dirty="0" smtClean="0"/>
          </a:p>
          <a:p>
            <a:pPr algn="ctr">
              <a:buNone/>
            </a:pPr>
            <a:r>
              <a:rPr lang="ar-MA" dirty="0" smtClean="0"/>
              <a:t> </a:t>
            </a:r>
            <a:r>
              <a:rPr lang="ar-MA" dirty="0" smtClean="0"/>
              <a:t>   </a:t>
            </a:r>
            <a:r>
              <a:rPr lang="ar-MA" b="1" dirty="0" smtClean="0">
                <a:solidFill>
                  <a:srgbClr val="FF0000"/>
                </a:solidFill>
              </a:rPr>
              <a:t>فكان جزاء رضاه عن ربه الرضا من ربه </a:t>
            </a:r>
          </a:p>
          <a:p>
            <a:pPr algn="ctr">
              <a:buNone/>
            </a:pPr>
            <a:r>
              <a:rPr lang="ar-MA" dirty="0" smtClean="0"/>
              <a:t> </a:t>
            </a:r>
            <a:r>
              <a:rPr lang="ar-MA" dirty="0" smtClean="0"/>
              <a:t>   </a:t>
            </a:r>
            <a:r>
              <a:rPr lang="ar-MA" sz="3200" dirty="0" smtClean="0">
                <a:solidFill>
                  <a:srgbClr val="00B050"/>
                </a:solidFill>
                <a:cs typeface="Andalus" pitchFamily="2" charset="-78"/>
              </a:rPr>
              <a:t>” ولسوف يعطيك ربك فترضى“</a:t>
            </a:r>
            <a:endParaRPr lang="ar-SA" sz="3200" dirty="0">
              <a:solidFill>
                <a:srgbClr val="00B050"/>
              </a:solidFill>
              <a:cs typeface="Andalus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592</TotalTime>
  <Words>740</Words>
  <Application>Microsoft Office PowerPoint</Application>
  <PresentationFormat>Affichage à l'écran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Oriel</vt:lpstr>
      <vt:lpstr>الرضا  أساس الحياة النفسية السليمة </vt:lpstr>
      <vt:lpstr>   تعريف الرضا</vt:lpstr>
      <vt:lpstr>Diapositive 3</vt:lpstr>
      <vt:lpstr>الرضا بالله نعيم  الدنيا والآخرة </vt:lpstr>
      <vt:lpstr>Diapositive 5</vt:lpstr>
      <vt:lpstr>Diapositive 6</vt:lpstr>
      <vt:lpstr>Diapositive 7</vt:lpstr>
      <vt:lpstr>ثمرات الرضا </vt:lpstr>
      <vt:lpstr>رضا رسول الله صلى الله عليه وسلم </vt:lpstr>
      <vt:lpstr>أفكار ذكية </vt:lpstr>
      <vt:lpstr>Diapositive 11</vt:lpstr>
      <vt:lpstr>تحقيق الرضا </vt:lpstr>
      <vt:lpstr>Diapositive 13</vt:lpstr>
      <vt:lpstr>Diapositive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51</cp:revision>
  <dcterms:created xsi:type="dcterms:W3CDTF">2011-07-07T08:37:31Z</dcterms:created>
  <dcterms:modified xsi:type="dcterms:W3CDTF">2011-07-09T12:32:57Z</dcterms:modified>
</cp:coreProperties>
</file>