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56" r:id="rId1"/>
  </p:sldMasterIdLst>
  <p:sldIdLst>
    <p:sldId id="279" r:id="rId2"/>
    <p:sldId id="276" r:id="rId3"/>
    <p:sldId id="300" r:id="rId4"/>
    <p:sldId id="271" r:id="rId5"/>
    <p:sldId id="299" r:id="rId6"/>
    <p:sldId id="267" r:id="rId7"/>
    <p:sldId id="284" r:id="rId8"/>
    <p:sldId id="285" r:id="rId9"/>
    <p:sldId id="286" r:id="rId10"/>
    <p:sldId id="258" r:id="rId11"/>
    <p:sldId id="268" r:id="rId12"/>
    <p:sldId id="287" r:id="rId13"/>
    <p:sldId id="289" r:id="rId14"/>
    <p:sldId id="293" r:id="rId15"/>
    <p:sldId id="294" r:id="rId16"/>
    <p:sldId id="283" r:id="rId17"/>
    <p:sldId id="270" r:id="rId18"/>
    <p:sldId id="297" r:id="rId19"/>
    <p:sldId id="301" r:id="rId20"/>
    <p:sldId id="264"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4929"/>
    <a:srgbClr val="BBBB2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81" autoAdjust="0"/>
  </p:normalViewPr>
  <p:slideViewPr>
    <p:cSldViewPr>
      <p:cViewPr varScale="1">
        <p:scale>
          <a:sx n="70" d="100"/>
          <a:sy n="70" d="100"/>
        </p:scale>
        <p:origin x="-1386" y="-102"/>
      </p:cViewPr>
      <p:guideLst>
        <p:guide orient="horz" pos="2160"/>
        <p:guide pos="2880"/>
      </p:guideLst>
    </p:cSldViewPr>
  </p:slideViewPr>
  <p:outlineViewPr>
    <p:cViewPr>
      <p:scale>
        <a:sx n="33" d="100"/>
        <a:sy n="33" d="100"/>
      </p:scale>
      <p:origin x="0" y="193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7492D0-EC19-429F-B02B-00C88E5F4B96}" type="doc">
      <dgm:prSet loTypeId="urn:microsoft.com/office/officeart/2005/8/layout/cycle6" loCatId="cycle" qsTypeId="urn:microsoft.com/office/officeart/2005/8/quickstyle/simple1" qsCatId="simple" csTypeId="urn:microsoft.com/office/officeart/2005/8/colors/accent1_2" csCatId="accent1" phldr="1"/>
      <dgm:spPr/>
      <dgm:t>
        <a:bodyPr/>
        <a:lstStyle/>
        <a:p>
          <a:pPr rtl="1"/>
          <a:endParaRPr lang="ar-MA"/>
        </a:p>
      </dgm:t>
    </dgm:pt>
    <dgm:pt modelId="{108CC031-82D3-4F65-9532-394BD4DC6AE7}">
      <dgm:prSet phldrT="[Texte]"/>
      <dgm:spPr/>
      <dgm:t>
        <a:bodyPr/>
        <a:lstStyle/>
        <a:p>
          <a:pPr rtl="1"/>
          <a:r>
            <a:rPr lang="ar-MA" dirty="0" smtClean="0"/>
            <a:t>الديني</a:t>
          </a:r>
          <a:endParaRPr lang="ar-MA" dirty="0"/>
        </a:p>
      </dgm:t>
    </dgm:pt>
    <dgm:pt modelId="{18DAC1F5-569A-4AD6-95ED-F26ECC58B3FE}" type="parTrans" cxnId="{C9C2F392-1CDF-4FB8-A6E5-16CCB74DC52F}">
      <dgm:prSet/>
      <dgm:spPr/>
      <dgm:t>
        <a:bodyPr/>
        <a:lstStyle/>
        <a:p>
          <a:pPr rtl="1"/>
          <a:endParaRPr lang="ar-MA"/>
        </a:p>
      </dgm:t>
    </dgm:pt>
    <dgm:pt modelId="{6DE43AE2-DB79-4258-8C6A-23B441042926}" type="sibTrans" cxnId="{C9C2F392-1CDF-4FB8-A6E5-16CCB74DC52F}">
      <dgm:prSet/>
      <dgm:spPr/>
      <dgm:t>
        <a:bodyPr/>
        <a:lstStyle/>
        <a:p>
          <a:pPr rtl="1"/>
          <a:endParaRPr lang="ar-MA" dirty="0"/>
        </a:p>
      </dgm:t>
    </dgm:pt>
    <dgm:pt modelId="{B3E33E1A-99C9-4483-80EC-7BB4A302706F}">
      <dgm:prSet phldrT="[Texte]"/>
      <dgm:spPr/>
      <dgm:t>
        <a:bodyPr/>
        <a:lstStyle/>
        <a:p>
          <a:pPr rtl="1"/>
          <a:r>
            <a:rPr lang="ar-MA" dirty="0" smtClean="0"/>
            <a:t>الإنساني</a:t>
          </a:r>
          <a:endParaRPr lang="ar-MA" dirty="0"/>
        </a:p>
      </dgm:t>
    </dgm:pt>
    <dgm:pt modelId="{F67BAF41-948A-4645-B355-46F7AE78D347}" type="parTrans" cxnId="{C0417B9D-4319-446D-B552-B9DDE3E31DB2}">
      <dgm:prSet/>
      <dgm:spPr/>
      <dgm:t>
        <a:bodyPr/>
        <a:lstStyle/>
        <a:p>
          <a:pPr rtl="1"/>
          <a:endParaRPr lang="ar-MA"/>
        </a:p>
      </dgm:t>
    </dgm:pt>
    <dgm:pt modelId="{457AAB83-27B4-4064-9F94-053069D3F22A}" type="sibTrans" cxnId="{C0417B9D-4319-446D-B552-B9DDE3E31DB2}">
      <dgm:prSet/>
      <dgm:spPr/>
      <dgm:t>
        <a:bodyPr/>
        <a:lstStyle/>
        <a:p>
          <a:pPr rtl="1"/>
          <a:endParaRPr lang="ar-MA" dirty="0"/>
        </a:p>
      </dgm:t>
    </dgm:pt>
    <dgm:pt modelId="{1D4618B8-AEAB-490B-843A-4B7565E33E72}">
      <dgm:prSet phldrT="[Texte]"/>
      <dgm:spPr/>
      <dgm:t>
        <a:bodyPr/>
        <a:lstStyle/>
        <a:p>
          <a:pPr rtl="1"/>
          <a:r>
            <a:rPr lang="ar-MA" dirty="0" smtClean="0"/>
            <a:t>النفسي</a:t>
          </a:r>
          <a:endParaRPr lang="ar-MA" dirty="0"/>
        </a:p>
      </dgm:t>
    </dgm:pt>
    <dgm:pt modelId="{84A5CEDA-4977-4178-BE3A-B14D8E24B98C}" type="parTrans" cxnId="{7CF6293E-55D7-4BE9-AE74-B6383A2AD66D}">
      <dgm:prSet/>
      <dgm:spPr/>
      <dgm:t>
        <a:bodyPr/>
        <a:lstStyle/>
        <a:p>
          <a:pPr rtl="1"/>
          <a:endParaRPr lang="ar-MA"/>
        </a:p>
      </dgm:t>
    </dgm:pt>
    <dgm:pt modelId="{A9E76B8A-C6BC-4DBB-80AF-F75083BF67A1}" type="sibTrans" cxnId="{7CF6293E-55D7-4BE9-AE74-B6383A2AD66D}">
      <dgm:prSet/>
      <dgm:spPr/>
      <dgm:t>
        <a:bodyPr/>
        <a:lstStyle/>
        <a:p>
          <a:pPr rtl="1"/>
          <a:endParaRPr lang="ar-MA" dirty="0"/>
        </a:p>
      </dgm:t>
    </dgm:pt>
    <dgm:pt modelId="{1232B9A8-BCFB-48A9-A180-2E1C99BCF923}">
      <dgm:prSet phldrT="[Texte]"/>
      <dgm:spPr/>
      <dgm:t>
        <a:bodyPr/>
        <a:lstStyle/>
        <a:p>
          <a:pPr rtl="1"/>
          <a:r>
            <a:rPr lang="ar-MA" dirty="0" smtClean="0"/>
            <a:t>الزمني</a:t>
          </a:r>
          <a:endParaRPr lang="ar-MA" dirty="0"/>
        </a:p>
      </dgm:t>
    </dgm:pt>
    <dgm:pt modelId="{E8C76187-1E8C-4036-8389-827C68139AC5}" type="parTrans" cxnId="{59A6A608-2BEF-4B0F-9C55-CD8C08247008}">
      <dgm:prSet/>
      <dgm:spPr/>
      <dgm:t>
        <a:bodyPr/>
        <a:lstStyle/>
        <a:p>
          <a:pPr rtl="1"/>
          <a:endParaRPr lang="ar-MA"/>
        </a:p>
      </dgm:t>
    </dgm:pt>
    <dgm:pt modelId="{63693C86-F01C-403C-88F9-1B20978A1D6B}" type="sibTrans" cxnId="{59A6A608-2BEF-4B0F-9C55-CD8C08247008}">
      <dgm:prSet/>
      <dgm:spPr/>
      <dgm:t>
        <a:bodyPr/>
        <a:lstStyle/>
        <a:p>
          <a:pPr rtl="1"/>
          <a:endParaRPr lang="ar-MA" dirty="0"/>
        </a:p>
      </dgm:t>
    </dgm:pt>
    <dgm:pt modelId="{76F36A8E-4ECE-475B-A060-1D58A57D8B83}">
      <dgm:prSet phldrT="[Texte]"/>
      <dgm:spPr/>
      <dgm:t>
        <a:bodyPr/>
        <a:lstStyle/>
        <a:p>
          <a:pPr rtl="1"/>
          <a:r>
            <a:rPr lang="ar-MA" dirty="0" smtClean="0"/>
            <a:t>الاجتماعي</a:t>
          </a:r>
          <a:endParaRPr lang="ar-MA" dirty="0"/>
        </a:p>
      </dgm:t>
    </dgm:pt>
    <dgm:pt modelId="{AEC6A8A4-B6F6-4813-825B-0B53D9CDC432}" type="parTrans" cxnId="{351B19B7-56DE-426C-A66B-4893B04194AE}">
      <dgm:prSet/>
      <dgm:spPr/>
      <dgm:t>
        <a:bodyPr/>
        <a:lstStyle/>
        <a:p>
          <a:pPr rtl="1"/>
          <a:endParaRPr lang="ar-MA"/>
        </a:p>
      </dgm:t>
    </dgm:pt>
    <dgm:pt modelId="{37B5C793-37C2-4E84-95D6-E791ED0344F2}" type="sibTrans" cxnId="{351B19B7-56DE-426C-A66B-4893B04194AE}">
      <dgm:prSet/>
      <dgm:spPr/>
      <dgm:t>
        <a:bodyPr/>
        <a:lstStyle/>
        <a:p>
          <a:pPr rtl="1"/>
          <a:endParaRPr lang="ar-MA" dirty="0"/>
        </a:p>
      </dgm:t>
    </dgm:pt>
    <dgm:pt modelId="{A9398595-E953-48FF-B0FF-C080073FFBF2}" type="pres">
      <dgm:prSet presAssocID="{B47492D0-EC19-429F-B02B-00C88E5F4B96}" presName="cycle" presStyleCnt="0">
        <dgm:presLayoutVars>
          <dgm:dir/>
          <dgm:resizeHandles val="exact"/>
        </dgm:presLayoutVars>
      </dgm:prSet>
      <dgm:spPr/>
      <dgm:t>
        <a:bodyPr/>
        <a:lstStyle/>
        <a:p>
          <a:pPr rtl="1"/>
          <a:endParaRPr lang="ar-MA"/>
        </a:p>
      </dgm:t>
    </dgm:pt>
    <dgm:pt modelId="{58A10D0D-9770-4F6E-ABD7-2BB51C21EE8E}" type="pres">
      <dgm:prSet presAssocID="{108CC031-82D3-4F65-9532-394BD4DC6AE7}" presName="node" presStyleLbl="node1" presStyleIdx="0" presStyleCnt="5">
        <dgm:presLayoutVars>
          <dgm:bulletEnabled val="1"/>
        </dgm:presLayoutVars>
      </dgm:prSet>
      <dgm:spPr/>
      <dgm:t>
        <a:bodyPr/>
        <a:lstStyle/>
        <a:p>
          <a:pPr rtl="1"/>
          <a:endParaRPr lang="ar-MA"/>
        </a:p>
      </dgm:t>
    </dgm:pt>
    <dgm:pt modelId="{719B7EBF-7882-47E5-9BA1-63E36F9A554D}" type="pres">
      <dgm:prSet presAssocID="{108CC031-82D3-4F65-9532-394BD4DC6AE7}" presName="spNode" presStyleCnt="0"/>
      <dgm:spPr/>
    </dgm:pt>
    <dgm:pt modelId="{6415F89F-92D9-499C-8F55-2F0284D1482E}" type="pres">
      <dgm:prSet presAssocID="{6DE43AE2-DB79-4258-8C6A-23B441042926}" presName="sibTrans" presStyleLbl="sibTrans1D1" presStyleIdx="0" presStyleCnt="5"/>
      <dgm:spPr/>
      <dgm:t>
        <a:bodyPr/>
        <a:lstStyle/>
        <a:p>
          <a:pPr rtl="1"/>
          <a:endParaRPr lang="ar-MA"/>
        </a:p>
      </dgm:t>
    </dgm:pt>
    <dgm:pt modelId="{9A2405B6-95D8-442E-AD74-E2C0CD3E163D}" type="pres">
      <dgm:prSet presAssocID="{B3E33E1A-99C9-4483-80EC-7BB4A302706F}" presName="node" presStyleLbl="node1" presStyleIdx="1" presStyleCnt="5">
        <dgm:presLayoutVars>
          <dgm:bulletEnabled val="1"/>
        </dgm:presLayoutVars>
      </dgm:prSet>
      <dgm:spPr/>
      <dgm:t>
        <a:bodyPr/>
        <a:lstStyle/>
        <a:p>
          <a:pPr rtl="1"/>
          <a:endParaRPr lang="ar-MA"/>
        </a:p>
      </dgm:t>
    </dgm:pt>
    <dgm:pt modelId="{EAEBECDC-30BA-44C9-BFCA-F3F8A2DE7EA5}" type="pres">
      <dgm:prSet presAssocID="{B3E33E1A-99C9-4483-80EC-7BB4A302706F}" presName="spNode" presStyleCnt="0"/>
      <dgm:spPr/>
    </dgm:pt>
    <dgm:pt modelId="{A3C411E0-E145-48DB-91D4-DFAD93EA0B3A}" type="pres">
      <dgm:prSet presAssocID="{457AAB83-27B4-4064-9F94-053069D3F22A}" presName="sibTrans" presStyleLbl="sibTrans1D1" presStyleIdx="1" presStyleCnt="5"/>
      <dgm:spPr/>
      <dgm:t>
        <a:bodyPr/>
        <a:lstStyle/>
        <a:p>
          <a:pPr rtl="1"/>
          <a:endParaRPr lang="ar-MA"/>
        </a:p>
      </dgm:t>
    </dgm:pt>
    <dgm:pt modelId="{BE5116A4-AFB2-42B5-80DB-7A08F794C9CD}" type="pres">
      <dgm:prSet presAssocID="{1D4618B8-AEAB-490B-843A-4B7565E33E72}" presName="node" presStyleLbl="node1" presStyleIdx="2" presStyleCnt="5">
        <dgm:presLayoutVars>
          <dgm:bulletEnabled val="1"/>
        </dgm:presLayoutVars>
      </dgm:prSet>
      <dgm:spPr/>
      <dgm:t>
        <a:bodyPr/>
        <a:lstStyle/>
        <a:p>
          <a:pPr rtl="1"/>
          <a:endParaRPr lang="ar-MA"/>
        </a:p>
      </dgm:t>
    </dgm:pt>
    <dgm:pt modelId="{6E2A8BB0-A6F1-4BC7-921A-9851E295F1E2}" type="pres">
      <dgm:prSet presAssocID="{1D4618B8-AEAB-490B-843A-4B7565E33E72}" presName="spNode" presStyleCnt="0"/>
      <dgm:spPr/>
    </dgm:pt>
    <dgm:pt modelId="{C714359D-AE5D-42B8-B0CE-930B041A8F37}" type="pres">
      <dgm:prSet presAssocID="{A9E76B8A-C6BC-4DBB-80AF-F75083BF67A1}" presName="sibTrans" presStyleLbl="sibTrans1D1" presStyleIdx="2" presStyleCnt="5"/>
      <dgm:spPr/>
      <dgm:t>
        <a:bodyPr/>
        <a:lstStyle/>
        <a:p>
          <a:pPr rtl="1"/>
          <a:endParaRPr lang="ar-MA"/>
        </a:p>
      </dgm:t>
    </dgm:pt>
    <dgm:pt modelId="{FF468B03-1D70-405B-ADD2-26B62B807CB4}" type="pres">
      <dgm:prSet presAssocID="{1232B9A8-BCFB-48A9-A180-2E1C99BCF923}" presName="node" presStyleLbl="node1" presStyleIdx="3" presStyleCnt="5">
        <dgm:presLayoutVars>
          <dgm:bulletEnabled val="1"/>
        </dgm:presLayoutVars>
      </dgm:prSet>
      <dgm:spPr/>
      <dgm:t>
        <a:bodyPr/>
        <a:lstStyle/>
        <a:p>
          <a:pPr rtl="1"/>
          <a:endParaRPr lang="ar-MA"/>
        </a:p>
      </dgm:t>
    </dgm:pt>
    <dgm:pt modelId="{FB33CCFC-B9D1-44CD-9909-FCAE31E8F204}" type="pres">
      <dgm:prSet presAssocID="{1232B9A8-BCFB-48A9-A180-2E1C99BCF923}" presName="spNode" presStyleCnt="0"/>
      <dgm:spPr/>
    </dgm:pt>
    <dgm:pt modelId="{BBD88642-EE3E-4E0E-99CE-8D32E8F61CD7}" type="pres">
      <dgm:prSet presAssocID="{63693C86-F01C-403C-88F9-1B20978A1D6B}" presName="sibTrans" presStyleLbl="sibTrans1D1" presStyleIdx="3" presStyleCnt="5"/>
      <dgm:spPr/>
      <dgm:t>
        <a:bodyPr/>
        <a:lstStyle/>
        <a:p>
          <a:pPr rtl="1"/>
          <a:endParaRPr lang="ar-MA"/>
        </a:p>
      </dgm:t>
    </dgm:pt>
    <dgm:pt modelId="{7D8EFF3C-CA8C-448F-B7DF-3B3097EDE8CB}" type="pres">
      <dgm:prSet presAssocID="{76F36A8E-4ECE-475B-A060-1D58A57D8B83}" presName="node" presStyleLbl="node1" presStyleIdx="4" presStyleCnt="5">
        <dgm:presLayoutVars>
          <dgm:bulletEnabled val="1"/>
        </dgm:presLayoutVars>
      </dgm:prSet>
      <dgm:spPr/>
      <dgm:t>
        <a:bodyPr/>
        <a:lstStyle/>
        <a:p>
          <a:pPr rtl="1"/>
          <a:endParaRPr lang="ar-MA"/>
        </a:p>
      </dgm:t>
    </dgm:pt>
    <dgm:pt modelId="{B48E8AEF-06CB-49D4-B3E5-546924A9EDFD}" type="pres">
      <dgm:prSet presAssocID="{76F36A8E-4ECE-475B-A060-1D58A57D8B83}" presName="spNode" presStyleCnt="0"/>
      <dgm:spPr/>
    </dgm:pt>
    <dgm:pt modelId="{F8A60AA9-46A2-4B5D-A837-BB817F7E3652}" type="pres">
      <dgm:prSet presAssocID="{37B5C793-37C2-4E84-95D6-E791ED0344F2}" presName="sibTrans" presStyleLbl="sibTrans1D1" presStyleIdx="4" presStyleCnt="5"/>
      <dgm:spPr/>
      <dgm:t>
        <a:bodyPr/>
        <a:lstStyle/>
        <a:p>
          <a:pPr rtl="1"/>
          <a:endParaRPr lang="ar-MA"/>
        </a:p>
      </dgm:t>
    </dgm:pt>
  </dgm:ptLst>
  <dgm:cxnLst>
    <dgm:cxn modelId="{84A66AC3-7003-4707-B285-F08FA6F6A3A6}" type="presOf" srcId="{108CC031-82D3-4F65-9532-394BD4DC6AE7}" destId="{58A10D0D-9770-4F6E-ABD7-2BB51C21EE8E}" srcOrd="0" destOrd="0" presId="urn:microsoft.com/office/officeart/2005/8/layout/cycle6"/>
    <dgm:cxn modelId="{84AB09D6-842D-4F12-B4EA-CDE60702FC89}" type="presOf" srcId="{76F36A8E-4ECE-475B-A060-1D58A57D8B83}" destId="{7D8EFF3C-CA8C-448F-B7DF-3B3097EDE8CB}" srcOrd="0" destOrd="0" presId="urn:microsoft.com/office/officeart/2005/8/layout/cycle6"/>
    <dgm:cxn modelId="{351B19B7-56DE-426C-A66B-4893B04194AE}" srcId="{B47492D0-EC19-429F-B02B-00C88E5F4B96}" destId="{76F36A8E-4ECE-475B-A060-1D58A57D8B83}" srcOrd="4" destOrd="0" parTransId="{AEC6A8A4-B6F6-4813-825B-0B53D9CDC432}" sibTransId="{37B5C793-37C2-4E84-95D6-E791ED0344F2}"/>
    <dgm:cxn modelId="{7FD3A8A6-7E25-4FE7-A7DC-5B6C2A61A45A}" type="presOf" srcId="{B3E33E1A-99C9-4483-80EC-7BB4A302706F}" destId="{9A2405B6-95D8-442E-AD74-E2C0CD3E163D}" srcOrd="0" destOrd="0" presId="urn:microsoft.com/office/officeart/2005/8/layout/cycle6"/>
    <dgm:cxn modelId="{59A6A608-2BEF-4B0F-9C55-CD8C08247008}" srcId="{B47492D0-EC19-429F-B02B-00C88E5F4B96}" destId="{1232B9A8-BCFB-48A9-A180-2E1C99BCF923}" srcOrd="3" destOrd="0" parTransId="{E8C76187-1E8C-4036-8389-827C68139AC5}" sibTransId="{63693C86-F01C-403C-88F9-1B20978A1D6B}"/>
    <dgm:cxn modelId="{C0417B9D-4319-446D-B552-B9DDE3E31DB2}" srcId="{B47492D0-EC19-429F-B02B-00C88E5F4B96}" destId="{B3E33E1A-99C9-4483-80EC-7BB4A302706F}" srcOrd="1" destOrd="0" parTransId="{F67BAF41-948A-4645-B355-46F7AE78D347}" sibTransId="{457AAB83-27B4-4064-9F94-053069D3F22A}"/>
    <dgm:cxn modelId="{88ADFD45-22F1-458F-8587-2294DFBB6F8A}" type="presOf" srcId="{A9E76B8A-C6BC-4DBB-80AF-F75083BF67A1}" destId="{C714359D-AE5D-42B8-B0CE-930B041A8F37}" srcOrd="0" destOrd="0" presId="urn:microsoft.com/office/officeart/2005/8/layout/cycle6"/>
    <dgm:cxn modelId="{C9C2F392-1CDF-4FB8-A6E5-16CCB74DC52F}" srcId="{B47492D0-EC19-429F-B02B-00C88E5F4B96}" destId="{108CC031-82D3-4F65-9532-394BD4DC6AE7}" srcOrd="0" destOrd="0" parTransId="{18DAC1F5-569A-4AD6-95ED-F26ECC58B3FE}" sibTransId="{6DE43AE2-DB79-4258-8C6A-23B441042926}"/>
    <dgm:cxn modelId="{F0D57734-E152-441C-AA7E-6991A801F876}" type="presOf" srcId="{1D4618B8-AEAB-490B-843A-4B7565E33E72}" destId="{BE5116A4-AFB2-42B5-80DB-7A08F794C9CD}" srcOrd="0" destOrd="0" presId="urn:microsoft.com/office/officeart/2005/8/layout/cycle6"/>
    <dgm:cxn modelId="{FD1D355A-261F-45D0-B4F2-EA38B85C7990}" type="presOf" srcId="{6DE43AE2-DB79-4258-8C6A-23B441042926}" destId="{6415F89F-92D9-499C-8F55-2F0284D1482E}" srcOrd="0" destOrd="0" presId="urn:microsoft.com/office/officeart/2005/8/layout/cycle6"/>
    <dgm:cxn modelId="{75E78508-477D-4DAE-8F56-5D1373766D1B}" type="presOf" srcId="{B47492D0-EC19-429F-B02B-00C88E5F4B96}" destId="{A9398595-E953-48FF-B0FF-C080073FFBF2}" srcOrd="0" destOrd="0" presId="urn:microsoft.com/office/officeart/2005/8/layout/cycle6"/>
    <dgm:cxn modelId="{EA9566AE-7596-47BD-ABE0-76A934D32DF9}" type="presOf" srcId="{37B5C793-37C2-4E84-95D6-E791ED0344F2}" destId="{F8A60AA9-46A2-4B5D-A837-BB817F7E3652}" srcOrd="0" destOrd="0" presId="urn:microsoft.com/office/officeart/2005/8/layout/cycle6"/>
    <dgm:cxn modelId="{7CF6293E-55D7-4BE9-AE74-B6383A2AD66D}" srcId="{B47492D0-EC19-429F-B02B-00C88E5F4B96}" destId="{1D4618B8-AEAB-490B-843A-4B7565E33E72}" srcOrd="2" destOrd="0" parTransId="{84A5CEDA-4977-4178-BE3A-B14D8E24B98C}" sibTransId="{A9E76B8A-C6BC-4DBB-80AF-F75083BF67A1}"/>
    <dgm:cxn modelId="{8D0D38BB-48EF-41A6-B3BC-A0B159D404C3}" type="presOf" srcId="{457AAB83-27B4-4064-9F94-053069D3F22A}" destId="{A3C411E0-E145-48DB-91D4-DFAD93EA0B3A}" srcOrd="0" destOrd="0" presId="urn:microsoft.com/office/officeart/2005/8/layout/cycle6"/>
    <dgm:cxn modelId="{53609FE7-0FD8-42D2-94DF-1EB759D1161D}" type="presOf" srcId="{1232B9A8-BCFB-48A9-A180-2E1C99BCF923}" destId="{FF468B03-1D70-405B-ADD2-26B62B807CB4}" srcOrd="0" destOrd="0" presId="urn:microsoft.com/office/officeart/2005/8/layout/cycle6"/>
    <dgm:cxn modelId="{4F63CA3A-EC34-460C-91FC-EAD844E540BC}" type="presOf" srcId="{63693C86-F01C-403C-88F9-1B20978A1D6B}" destId="{BBD88642-EE3E-4E0E-99CE-8D32E8F61CD7}" srcOrd="0" destOrd="0" presId="urn:microsoft.com/office/officeart/2005/8/layout/cycle6"/>
    <dgm:cxn modelId="{8D90C762-1D07-4B2B-AA3F-D8610BA989BB}" type="presParOf" srcId="{A9398595-E953-48FF-B0FF-C080073FFBF2}" destId="{58A10D0D-9770-4F6E-ABD7-2BB51C21EE8E}" srcOrd="0" destOrd="0" presId="urn:microsoft.com/office/officeart/2005/8/layout/cycle6"/>
    <dgm:cxn modelId="{EDBF1A4B-6943-420C-BC4D-1E71E3B4D27A}" type="presParOf" srcId="{A9398595-E953-48FF-B0FF-C080073FFBF2}" destId="{719B7EBF-7882-47E5-9BA1-63E36F9A554D}" srcOrd="1" destOrd="0" presId="urn:microsoft.com/office/officeart/2005/8/layout/cycle6"/>
    <dgm:cxn modelId="{E7B70301-0ADB-4183-8211-9AD3F34DE515}" type="presParOf" srcId="{A9398595-E953-48FF-B0FF-C080073FFBF2}" destId="{6415F89F-92D9-499C-8F55-2F0284D1482E}" srcOrd="2" destOrd="0" presId="urn:microsoft.com/office/officeart/2005/8/layout/cycle6"/>
    <dgm:cxn modelId="{980F6EB4-0733-480D-9590-D38859533F2A}" type="presParOf" srcId="{A9398595-E953-48FF-B0FF-C080073FFBF2}" destId="{9A2405B6-95D8-442E-AD74-E2C0CD3E163D}" srcOrd="3" destOrd="0" presId="urn:microsoft.com/office/officeart/2005/8/layout/cycle6"/>
    <dgm:cxn modelId="{B5D3E8D6-595D-461D-8099-A718DB95680A}" type="presParOf" srcId="{A9398595-E953-48FF-B0FF-C080073FFBF2}" destId="{EAEBECDC-30BA-44C9-BFCA-F3F8A2DE7EA5}" srcOrd="4" destOrd="0" presId="urn:microsoft.com/office/officeart/2005/8/layout/cycle6"/>
    <dgm:cxn modelId="{0EECB754-2B97-4041-8B32-A4E11E198740}" type="presParOf" srcId="{A9398595-E953-48FF-B0FF-C080073FFBF2}" destId="{A3C411E0-E145-48DB-91D4-DFAD93EA0B3A}" srcOrd="5" destOrd="0" presId="urn:microsoft.com/office/officeart/2005/8/layout/cycle6"/>
    <dgm:cxn modelId="{0B73FC6A-F688-4D1D-A572-75AA60AB642F}" type="presParOf" srcId="{A9398595-E953-48FF-B0FF-C080073FFBF2}" destId="{BE5116A4-AFB2-42B5-80DB-7A08F794C9CD}" srcOrd="6" destOrd="0" presId="urn:microsoft.com/office/officeart/2005/8/layout/cycle6"/>
    <dgm:cxn modelId="{843DB336-E2E2-4DB6-A974-24881C27AF29}" type="presParOf" srcId="{A9398595-E953-48FF-B0FF-C080073FFBF2}" destId="{6E2A8BB0-A6F1-4BC7-921A-9851E295F1E2}" srcOrd="7" destOrd="0" presId="urn:microsoft.com/office/officeart/2005/8/layout/cycle6"/>
    <dgm:cxn modelId="{BE94DC52-5D8B-40A7-B428-48A34027C32C}" type="presParOf" srcId="{A9398595-E953-48FF-B0FF-C080073FFBF2}" destId="{C714359D-AE5D-42B8-B0CE-930B041A8F37}" srcOrd="8" destOrd="0" presId="urn:microsoft.com/office/officeart/2005/8/layout/cycle6"/>
    <dgm:cxn modelId="{602CCE81-BB73-4666-9A94-3DD4C0BE085A}" type="presParOf" srcId="{A9398595-E953-48FF-B0FF-C080073FFBF2}" destId="{FF468B03-1D70-405B-ADD2-26B62B807CB4}" srcOrd="9" destOrd="0" presId="urn:microsoft.com/office/officeart/2005/8/layout/cycle6"/>
    <dgm:cxn modelId="{82B93EE9-DFA5-4391-89A1-0AB5BE5A9BA7}" type="presParOf" srcId="{A9398595-E953-48FF-B0FF-C080073FFBF2}" destId="{FB33CCFC-B9D1-44CD-9909-FCAE31E8F204}" srcOrd="10" destOrd="0" presId="urn:microsoft.com/office/officeart/2005/8/layout/cycle6"/>
    <dgm:cxn modelId="{DF075B8B-AF77-4A8E-8090-34C8B8BA26E2}" type="presParOf" srcId="{A9398595-E953-48FF-B0FF-C080073FFBF2}" destId="{BBD88642-EE3E-4E0E-99CE-8D32E8F61CD7}" srcOrd="11" destOrd="0" presId="urn:microsoft.com/office/officeart/2005/8/layout/cycle6"/>
    <dgm:cxn modelId="{44237D1B-5E8C-41FE-9FA9-1A18D1A1D106}" type="presParOf" srcId="{A9398595-E953-48FF-B0FF-C080073FFBF2}" destId="{7D8EFF3C-CA8C-448F-B7DF-3B3097EDE8CB}" srcOrd="12" destOrd="0" presId="urn:microsoft.com/office/officeart/2005/8/layout/cycle6"/>
    <dgm:cxn modelId="{56F98026-4013-4976-AE70-5243F3489636}" type="presParOf" srcId="{A9398595-E953-48FF-B0FF-C080073FFBF2}" destId="{B48E8AEF-06CB-49D4-B3E5-546924A9EDFD}" srcOrd="13" destOrd="0" presId="urn:microsoft.com/office/officeart/2005/8/layout/cycle6"/>
    <dgm:cxn modelId="{AD4CF42C-64F5-450E-9158-3085B7F07FCE}" type="presParOf" srcId="{A9398595-E953-48FF-B0FF-C080073FFBF2}" destId="{F8A60AA9-46A2-4B5D-A837-BB817F7E3652}" srcOrd="14" destOrd="0" presId="urn:microsoft.com/office/officeart/2005/8/layout/cycle6"/>
  </dgm:cxnLst>
  <dgm:bg/>
  <dgm:whole/>
</dgm:dataModel>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46EB8DF-9E14-48A7-A7D2-A24F69E2852B}" type="datetimeFigureOut">
              <a:rPr lang="fr-FR" smtClean="0"/>
              <a:pPr/>
              <a:t>29/08/2011</a:t>
            </a:fld>
            <a:endParaRPr lang="ar-MA" dirty="0"/>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MA" dirty="0"/>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2353009-8210-414E-92AB-2587C2B9E88C}" type="slidenum">
              <a:rPr lang="ar-MA" smtClean="0"/>
              <a:pPr/>
              <a:t>‹N°›</a:t>
            </a:fld>
            <a:endParaRPr lang="ar-MA"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46EB8DF-9E14-48A7-A7D2-A24F69E2852B}" type="datetimeFigureOut">
              <a:rPr lang="fr-FR" smtClean="0"/>
              <a:pPr/>
              <a:t>29/08/2011</a:t>
            </a:fld>
            <a:endParaRPr lang="ar-MA" dirty="0"/>
          </a:p>
        </p:txBody>
      </p:sp>
      <p:sp>
        <p:nvSpPr>
          <p:cNvPr id="5" name="Espace réservé du pied de page 4"/>
          <p:cNvSpPr>
            <a:spLocks noGrp="1"/>
          </p:cNvSpPr>
          <p:nvPr>
            <p:ph type="ftr" sz="quarter" idx="11"/>
          </p:nvPr>
        </p:nvSpPr>
        <p:spPr/>
        <p:txBody>
          <a:bodyPr/>
          <a:lstStyle>
            <a:extLst/>
          </a:lstStyle>
          <a:p>
            <a:endParaRPr lang="ar-MA" dirty="0"/>
          </a:p>
        </p:txBody>
      </p:sp>
      <p:sp>
        <p:nvSpPr>
          <p:cNvPr id="6" name="Espace réservé du numéro de diapositive 5"/>
          <p:cNvSpPr>
            <a:spLocks noGrp="1"/>
          </p:cNvSpPr>
          <p:nvPr>
            <p:ph type="sldNum" sz="quarter" idx="12"/>
          </p:nvPr>
        </p:nvSpPr>
        <p:spPr/>
        <p:txBody>
          <a:bodyPr/>
          <a:lstStyle>
            <a:extLst/>
          </a:lstStyle>
          <a:p>
            <a:fld id="{42353009-8210-414E-92AB-2587C2B9E88C}" type="slidenum">
              <a:rPr lang="ar-MA" smtClean="0"/>
              <a:pPr/>
              <a:t>‹N°›</a:t>
            </a:fld>
            <a:endParaRPr lang="ar-M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C46EB8DF-9E14-48A7-A7D2-A24F69E2852B}" type="datetimeFigureOut">
              <a:rPr lang="fr-FR" smtClean="0"/>
              <a:pPr/>
              <a:t>29/08/2011</a:t>
            </a:fld>
            <a:endParaRPr lang="ar-MA" dirty="0"/>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ar-MA" dirty="0"/>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2353009-8210-414E-92AB-2587C2B9E88C}" type="slidenum">
              <a:rPr lang="ar-MA" smtClean="0"/>
              <a:pPr/>
              <a:t>‹N°›</a:t>
            </a:fld>
            <a:endParaRPr lang="ar-M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46EB8DF-9E14-48A7-A7D2-A24F69E2852B}" type="datetimeFigureOut">
              <a:rPr lang="fr-FR" smtClean="0"/>
              <a:pPr/>
              <a:t>29/08/2011</a:t>
            </a:fld>
            <a:endParaRPr lang="ar-MA" dirty="0"/>
          </a:p>
        </p:txBody>
      </p:sp>
      <p:sp>
        <p:nvSpPr>
          <p:cNvPr id="5" name="Espace réservé du pied de page 4"/>
          <p:cNvSpPr>
            <a:spLocks noGrp="1"/>
          </p:cNvSpPr>
          <p:nvPr>
            <p:ph type="ftr" sz="quarter" idx="11"/>
          </p:nvPr>
        </p:nvSpPr>
        <p:spPr/>
        <p:txBody>
          <a:bodyPr/>
          <a:lstStyle>
            <a:extLst/>
          </a:lstStyle>
          <a:p>
            <a:endParaRPr lang="ar-MA" dirty="0"/>
          </a:p>
        </p:txBody>
      </p:sp>
      <p:sp>
        <p:nvSpPr>
          <p:cNvPr id="6" name="Espace réservé du numéro de diapositive 5"/>
          <p:cNvSpPr>
            <a:spLocks noGrp="1"/>
          </p:cNvSpPr>
          <p:nvPr>
            <p:ph type="sldNum" sz="quarter" idx="12"/>
          </p:nvPr>
        </p:nvSpPr>
        <p:spPr/>
        <p:txBody>
          <a:bodyPr/>
          <a:lstStyle>
            <a:extLst/>
          </a:lstStyle>
          <a:p>
            <a:fld id="{42353009-8210-414E-92AB-2587C2B9E88C}" type="slidenum">
              <a:rPr lang="ar-MA" smtClean="0"/>
              <a:pPr/>
              <a:t>‹N°›</a:t>
            </a:fld>
            <a:endParaRPr lang="ar-M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46EB8DF-9E14-48A7-A7D2-A24F69E2852B}" type="datetimeFigureOut">
              <a:rPr lang="fr-FR" smtClean="0"/>
              <a:pPr/>
              <a:t>29/08/2011</a:t>
            </a:fld>
            <a:endParaRPr lang="ar-MA" dirty="0"/>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MA" dirty="0"/>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42353009-8210-414E-92AB-2587C2B9E88C}" type="slidenum">
              <a:rPr lang="ar-MA" smtClean="0"/>
              <a:pPr/>
              <a:t>‹N°›</a:t>
            </a:fld>
            <a:endParaRPr lang="ar-MA"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46EB8DF-9E14-48A7-A7D2-A24F69E2852B}" type="datetimeFigureOut">
              <a:rPr lang="fr-FR" smtClean="0"/>
              <a:pPr/>
              <a:t>29/08/2011</a:t>
            </a:fld>
            <a:endParaRPr lang="ar-MA" dirty="0"/>
          </a:p>
        </p:txBody>
      </p:sp>
      <p:sp>
        <p:nvSpPr>
          <p:cNvPr id="6" name="Espace réservé du pied de page 5"/>
          <p:cNvSpPr>
            <a:spLocks noGrp="1"/>
          </p:cNvSpPr>
          <p:nvPr>
            <p:ph type="ftr" sz="quarter" idx="11"/>
          </p:nvPr>
        </p:nvSpPr>
        <p:spPr/>
        <p:txBody>
          <a:bodyPr/>
          <a:lstStyle>
            <a:extLst/>
          </a:lstStyle>
          <a:p>
            <a:endParaRPr lang="ar-MA" dirty="0"/>
          </a:p>
        </p:txBody>
      </p:sp>
      <p:sp>
        <p:nvSpPr>
          <p:cNvPr id="7" name="Espace réservé du numéro de diapositive 6"/>
          <p:cNvSpPr>
            <a:spLocks noGrp="1"/>
          </p:cNvSpPr>
          <p:nvPr>
            <p:ph type="sldNum" sz="quarter" idx="12"/>
          </p:nvPr>
        </p:nvSpPr>
        <p:spPr/>
        <p:txBody>
          <a:bodyPr/>
          <a:lstStyle>
            <a:extLst/>
          </a:lstStyle>
          <a:p>
            <a:fld id="{42353009-8210-414E-92AB-2587C2B9E88C}" type="slidenum">
              <a:rPr lang="ar-MA" smtClean="0"/>
              <a:pPr/>
              <a:t>‹N°›</a:t>
            </a:fld>
            <a:endParaRPr lang="ar-M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46EB8DF-9E14-48A7-A7D2-A24F69E2852B}" type="datetimeFigureOut">
              <a:rPr lang="fr-FR" smtClean="0"/>
              <a:pPr/>
              <a:t>29/08/2011</a:t>
            </a:fld>
            <a:endParaRPr lang="ar-MA" dirty="0"/>
          </a:p>
        </p:txBody>
      </p:sp>
      <p:sp>
        <p:nvSpPr>
          <p:cNvPr id="8" name="Espace réservé du pied de page 7"/>
          <p:cNvSpPr>
            <a:spLocks noGrp="1"/>
          </p:cNvSpPr>
          <p:nvPr>
            <p:ph type="ftr" sz="quarter" idx="11"/>
          </p:nvPr>
        </p:nvSpPr>
        <p:spPr/>
        <p:txBody>
          <a:bodyPr/>
          <a:lstStyle>
            <a:extLst/>
          </a:lstStyle>
          <a:p>
            <a:endParaRPr lang="ar-MA" dirty="0"/>
          </a:p>
        </p:txBody>
      </p:sp>
      <p:sp>
        <p:nvSpPr>
          <p:cNvPr id="9" name="Espace réservé du numéro de diapositive 8"/>
          <p:cNvSpPr>
            <a:spLocks noGrp="1"/>
          </p:cNvSpPr>
          <p:nvPr>
            <p:ph type="sldNum" sz="quarter" idx="12"/>
          </p:nvPr>
        </p:nvSpPr>
        <p:spPr/>
        <p:txBody>
          <a:bodyPr/>
          <a:lstStyle>
            <a:extLst/>
          </a:lstStyle>
          <a:p>
            <a:fld id="{42353009-8210-414E-92AB-2587C2B9E88C}" type="slidenum">
              <a:rPr lang="ar-MA" smtClean="0"/>
              <a:pPr/>
              <a:t>‹N°›</a:t>
            </a:fld>
            <a:endParaRPr lang="ar-M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C46EB8DF-9E14-48A7-A7D2-A24F69E2852B}" type="datetimeFigureOut">
              <a:rPr lang="fr-FR" smtClean="0"/>
              <a:pPr/>
              <a:t>29/08/2011</a:t>
            </a:fld>
            <a:endParaRPr lang="ar-MA" dirty="0"/>
          </a:p>
        </p:txBody>
      </p:sp>
      <p:sp>
        <p:nvSpPr>
          <p:cNvPr id="4" name="Espace réservé du pied de page 3"/>
          <p:cNvSpPr>
            <a:spLocks noGrp="1"/>
          </p:cNvSpPr>
          <p:nvPr>
            <p:ph type="ftr" sz="quarter" idx="11"/>
          </p:nvPr>
        </p:nvSpPr>
        <p:spPr/>
        <p:txBody>
          <a:bodyPr/>
          <a:lstStyle>
            <a:extLst/>
          </a:lstStyle>
          <a:p>
            <a:endParaRPr lang="ar-MA" dirty="0"/>
          </a:p>
        </p:txBody>
      </p:sp>
      <p:sp>
        <p:nvSpPr>
          <p:cNvPr id="5" name="Espace réservé du numéro de diapositive 4"/>
          <p:cNvSpPr>
            <a:spLocks noGrp="1"/>
          </p:cNvSpPr>
          <p:nvPr>
            <p:ph type="sldNum" sz="quarter" idx="12"/>
          </p:nvPr>
        </p:nvSpPr>
        <p:spPr/>
        <p:txBody>
          <a:bodyPr/>
          <a:lstStyle>
            <a:extLst/>
          </a:lstStyle>
          <a:p>
            <a:fld id="{42353009-8210-414E-92AB-2587C2B9E88C}" type="slidenum">
              <a:rPr lang="ar-MA" smtClean="0"/>
              <a:pPr/>
              <a:t>‹N°›</a:t>
            </a:fld>
            <a:endParaRPr lang="ar-M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C46EB8DF-9E14-48A7-A7D2-A24F69E2852B}" type="datetimeFigureOut">
              <a:rPr lang="fr-FR" smtClean="0"/>
              <a:pPr/>
              <a:t>29/08/2011</a:t>
            </a:fld>
            <a:endParaRPr lang="ar-MA" dirty="0"/>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ar-MA" dirty="0"/>
          </a:p>
        </p:txBody>
      </p:sp>
      <p:sp>
        <p:nvSpPr>
          <p:cNvPr id="4" name="Espace réservé du numéro de diapositive 3"/>
          <p:cNvSpPr>
            <a:spLocks noGrp="1"/>
          </p:cNvSpPr>
          <p:nvPr>
            <p:ph type="sldNum" sz="quarter" idx="12"/>
          </p:nvPr>
        </p:nvSpPr>
        <p:spPr/>
        <p:txBody>
          <a:bodyPr/>
          <a:lstStyle>
            <a:extLst/>
          </a:lstStyle>
          <a:p>
            <a:fld id="{42353009-8210-414E-92AB-2587C2B9E88C}" type="slidenum">
              <a:rPr lang="ar-MA" smtClean="0"/>
              <a:pPr/>
              <a:t>‹N°›</a:t>
            </a:fld>
            <a:endParaRPr lang="ar-M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46EB8DF-9E14-48A7-A7D2-A24F69E2852B}" type="datetimeFigureOut">
              <a:rPr lang="fr-FR" smtClean="0"/>
              <a:pPr/>
              <a:t>29/08/2011</a:t>
            </a:fld>
            <a:endParaRPr lang="ar-MA" dirty="0"/>
          </a:p>
        </p:txBody>
      </p:sp>
      <p:sp>
        <p:nvSpPr>
          <p:cNvPr id="6" name="Espace réservé du pied de page 5"/>
          <p:cNvSpPr>
            <a:spLocks noGrp="1"/>
          </p:cNvSpPr>
          <p:nvPr>
            <p:ph type="ftr" sz="quarter" idx="11"/>
          </p:nvPr>
        </p:nvSpPr>
        <p:spPr/>
        <p:txBody>
          <a:bodyPr/>
          <a:lstStyle>
            <a:extLst/>
          </a:lstStyle>
          <a:p>
            <a:endParaRPr lang="ar-MA" dirty="0"/>
          </a:p>
        </p:txBody>
      </p:sp>
      <p:sp>
        <p:nvSpPr>
          <p:cNvPr id="7" name="Espace réservé du numéro de diapositive 6"/>
          <p:cNvSpPr>
            <a:spLocks noGrp="1"/>
          </p:cNvSpPr>
          <p:nvPr>
            <p:ph type="sldNum" sz="quarter" idx="12"/>
          </p:nvPr>
        </p:nvSpPr>
        <p:spPr/>
        <p:txBody>
          <a:bodyPr/>
          <a:lstStyle>
            <a:extLst/>
          </a:lstStyle>
          <a:p>
            <a:fld id="{42353009-8210-414E-92AB-2587C2B9E88C}" type="slidenum">
              <a:rPr lang="ar-MA" smtClean="0"/>
              <a:pPr/>
              <a:t>‹N°›</a:t>
            </a:fld>
            <a:endParaRPr lang="ar-M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C46EB8DF-9E14-48A7-A7D2-A24F69E2852B}" type="datetimeFigureOut">
              <a:rPr lang="fr-FR" smtClean="0"/>
              <a:pPr/>
              <a:t>29/08/2011</a:t>
            </a:fld>
            <a:endParaRPr lang="ar-MA" dirty="0"/>
          </a:p>
        </p:txBody>
      </p:sp>
      <p:sp>
        <p:nvSpPr>
          <p:cNvPr id="6" name="Espace réservé du pied de page 5"/>
          <p:cNvSpPr>
            <a:spLocks noGrp="1"/>
          </p:cNvSpPr>
          <p:nvPr>
            <p:ph type="ftr" sz="quarter" idx="11"/>
          </p:nvPr>
        </p:nvSpPr>
        <p:spPr/>
        <p:txBody>
          <a:bodyPr/>
          <a:lstStyle>
            <a:extLst/>
          </a:lstStyle>
          <a:p>
            <a:endParaRPr lang="ar-MA" dirty="0"/>
          </a:p>
        </p:txBody>
      </p:sp>
      <p:sp>
        <p:nvSpPr>
          <p:cNvPr id="7" name="Espace réservé du numéro de diapositive 6"/>
          <p:cNvSpPr>
            <a:spLocks noGrp="1"/>
          </p:cNvSpPr>
          <p:nvPr>
            <p:ph type="sldNum" sz="quarter" idx="12"/>
          </p:nvPr>
        </p:nvSpPr>
        <p:spPr/>
        <p:txBody>
          <a:bodyPr/>
          <a:lstStyle>
            <a:extLst/>
          </a:lstStyle>
          <a:p>
            <a:fld id="{42353009-8210-414E-92AB-2587C2B9E88C}" type="slidenum">
              <a:rPr lang="ar-MA" smtClean="0"/>
              <a:pPr/>
              <a:t>‹N°›</a:t>
            </a:fld>
            <a:endParaRPr lang="ar-MA" dirty="0"/>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dirty="0"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50000">
              <a:schemeClr val="accent1">
                <a:tint val="44500"/>
                <a:satMod val="160000"/>
              </a:schemeClr>
            </a:gs>
            <a:gs pos="100000">
              <a:schemeClr val="accent1">
                <a:tint val="23500"/>
                <a:satMod val="160000"/>
              </a:schemeClr>
            </a:gs>
          </a:gsLst>
          <a:lin ang="15600000" scaled="0"/>
          <a:tileRect/>
        </a:gradFill>
        <a:effectLst/>
      </p:bgPr>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46EB8DF-9E14-48A7-A7D2-A24F69E2852B}" type="datetimeFigureOut">
              <a:rPr lang="fr-FR" smtClean="0"/>
              <a:pPr/>
              <a:t>29/08/2011</a:t>
            </a:fld>
            <a:endParaRPr lang="ar-MA" dirty="0"/>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MA" dirty="0"/>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2353009-8210-414E-92AB-2587C2B9E88C}" type="slidenum">
              <a:rPr lang="ar-MA" smtClean="0"/>
              <a:pPr/>
              <a:t>‹N°›</a:t>
            </a:fld>
            <a:endParaRPr lang="ar-MA"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gif"/><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Documents and Settings\Administrateur\Mes documents\Mes images\clip_image002.gif"/>
          <p:cNvPicPr>
            <a:picLocks noChangeAspect="1" noChangeArrowheads="1"/>
          </p:cNvPicPr>
          <p:nvPr/>
        </p:nvPicPr>
        <p:blipFill>
          <a:blip r:embed="rId2"/>
          <a:srcRect/>
          <a:stretch>
            <a:fillRect/>
          </a:stretch>
        </p:blipFill>
        <p:spPr bwMode="auto">
          <a:xfrm>
            <a:off x="1" y="1"/>
            <a:ext cx="1428727" cy="1571611"/>
          </a:xfrm>
          <a:prstGeom prst="rect">
            <a:avLst/>
          </a:prstGeom>
          <a:noFill/>
        </p:spPr>
      </p:pic>
      <p:sp>
        <p:nvSpPr>
          <p:cNvPr id="3" name="ZoneTexte 2"/>
          <p:cNvSpPr txBox="1"/>
          <p:nvPr/>
        </p:nvSpPr>
        <p:spPr>
          <a:xfrm>
            <a:off x="0" y="2214554"/>
            <a:ext cx="8072462" cy="923330"/>
          </a:xfrm>
          <a:prstGeom prst="rect">
            <a:avLst/>
          </a:prstGeom>
          <a:noFill/>
        </p:spPr>
        <p:txBody>
          <a:bodyPr wrap="square" rtlCol="0">
            <a:spAutoFit/>
          </a:bodyPr>
          <a:lstStyle/>
          <a:p>
            <a:pPr algn="r"/>
            <a:r>
              <a:rPr lang="ar-MA" sz="5400" b="1" dirty="0" smtClean="0">
                <a:cs typeface="+mj-cs"/>
              </a:rPr>
              <a:t>معاني العيد في الإسلام</a:t>
            </a:r>
            <a:endParaRPr lang="ar-MA" sz="5400" b="1" dirty="0">
              <a:cs typeface="+mj-cs"/>
            </a:endParaRPr>
          </a:p>
        </p:txBody>
      </p:sp>
      <p:sp>
        <p:nvSpPr>
          <p:cNvPr id="4" name="ZoneTexte 3"/>
          <p:cNvSpPr txBox="1"/>
          <p:nvPr/>
        </p:nvSpPr>
        <p:spPr>
          <a:xfrm>
            <a:off x="1500166" y="3286124"/>
            <a:ext cx="4786346" cy="830997"/>
          </a:xfrm>
          <a:prstGeom prst="rect">
            <a:avLst/>
          </a:prstGeom>
          <a:noFill/>
        </p:spPr>
        <p:txBody>
          <a:bodyPr wrap="square" rtlCol="0">
            <a:spAutoFit/>
          </a:bodyPr>
          <a:lstStyle/>
          <a:p>
            <a:pPr algn="r"/>
            <a:r>
              <a:rPr lang="ar-MA" sz="4800" b="1" dirty="0" smtClean="0"/>
              <a:t>وقفات وسنن</a:t>
            </a:r>
            <a:endParaRPr lang="ar-MA" sz="4800" b="1" dirty="0"/>
          </a:p>
        </p:txBody>
      </p:sp>
      <p:sp>
        <p:nvSpPr>
          <p:cNvPr id="5" name="Rectangle 4"/>
          <p:cNvSpPr/>
          <p:nvPr/>
        </p:nvSpPr>
        <p:spPr>
          <a:xfrm>
            <a:off x="1500166" y="5143512"/>
            <a:ext cx="5357834" cy="535531"/>
          </a:xfrm>
          <a:prstGeom prst="rect">
            <a:avLst/>
          </a:prstGeom>
        </p:spPr>
        <p:txBody>
          <a:bodyPr wrap="square">
            <a:spAutoFit/>
          </a:bodyPr>
          <a:lstStyle/>
          <a:p>
            <a:pPr algn="ctr">
              <a:lnSpc>
                <a:spcPct val="80000"/>
              </a:lnSpc>
            </a:pPr>
            <a:r>
              <a:rPr lang="ar-MA" b="1" dirty="0" smtClean="0">
                <a:solidFill>
                  <a:srgbClr val="FF0000"/>
                </a:solidFill>
              </a:rPr>
              <a:t>جمعية سراج للأعمال الاجتماعية  فرع البيضاء      26 رمضان 1432 </a:t>
            </a:r>
          </a:p>
        </p:txBody>
      </p:sp>
      <p:pic>
        <p:nvPicPr>
          <p:cNvPr id="1026" name="Picture 2"/>
          <p:cNvPicPr>
            <a:picLocks noChangeAspect="1" noChangeArrowheads="1"/>
          </p:cNvPicPr>
          <p:nvPr/>
        </p:nvPicPr>
        <p:blipFill>
          <a:blip r:embed="rId3"/>
          <a:srcRect/>
          <a:stretch>
            <a:fillRect/>
          </a:stretch>
        </p:blipFill>
        <p:spPr bwMode="auto">
          <a:xfrm>
            <a:off x="1785918" y="6000768"/>
            <a:ext cx="5143536" cy="85723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repeatCount="indefinite" nodeType="withEffect">
                                  <p:stCondLst>
                                    <p:cond delay="0"/>
                                  </p:stCondLst>
                                  <p:endCondLst>
                                    <p:cond evt="onNext" delay="0">
                                      <p:tgtEl>
                                        <p:sldTgt/>
                                      </p:tgtEl>
                                    </p:cond>
                                  </p:endCondLst>
                                  <p:childTnLst>
                                    <p:set>
                                      <p:cBhvr>
                                        <p:cTn id="6" dur="1" fill="hold">
                                          <p:stCondLst>
                                            <p:cond delay="0"/>
                                          </p:stCondLst>
                                        </p:cTn>
                                        <p:tgtEl>
                                          <p:spTgt spid="31746"/>
                                        </p:tgtEl>
                                        <p:attrNameLst>
                                          <p:attrName>style.visibility</p:attrName>
                                        </p:attrNameLst>
                                      </p:cBhvr>
                                      <p:to>
                                        <p:strVal val="visible"/>
                                      </p:to>
                                    </p:set>
                                    <p:anim calcmode="lin" valueType="num">
                                      <p:cBhvr>
                                        <p:cTn id="7" dur="5000" fill="hold"/>
                                        <p:tgtEl>
                                          <p:spTgt spid="31746"/>
                                        </p:tgtEl>
                                        <p:attrNameLst>
                                          <p:attrName>ppt_w</p:attrName>
                                        </p:attrNameLst>
                                      </p:cBhvr>
                                      <p:tavLst>
                                        <p:tav tm="0" fmla="#ppt_w*sin(2.5*pi*$)">
                                          <p:val>
                                            <p:fltVal val="0"/>
                                          </p:val>
                                        </p:tav>
                                        <p:tav tm="100000">
                                          <p:val>
                                            <p:fltVal val="1"/>
                                          </p:val>
                                        </p:tav>
                                      </p:tavLst>
                                    </p:anim>
                                    <p:anim calcmode="lin" valueType="num">
                                      <p:cBhvr>
                                        <p:cTn id="8" dur="5000" fill="hold"/>
                                        <p:tgtEl>
                                          <p:spTgt spid="31746"/>
                                        </p:tgtEl>
                                        <p:attrNameLst>
                                          <p:attrName>ppt_h</p:attrName>
                                        </p:attrNameLst>
                                      </p:cBhvr>
                                      <p:tavLst>
                                        <p:tav tm="0">
                                          <p:val>
                                            <p:strVal val="#ppt_h"/>
                                          </p:val>
                                        </p:tav>
                                        <p:tav tm="100000">
                                          <p:val>
                                            <p:strVal val="#ppt_h"/>
                                          </p:val>
                                        </p:tav>
                                      </p:tavLst>
                                    </p:anim>
                                  </p:childTnLst>
                                </p:cTn>
                              </p:par>
                              <p:par>
                                <p:cTn id="9" presetID="19" presetClass="entr" presetSubtype="10" repeatCount="indefinite" fill="hold" nodeType="withEffect">
                                  <p:stCondLst>
                                    <p:cond delay="0"/>
                                  </p:stCondLst>
                                  <p:endCondLst>
                                    <p:cond evt="onNext" delay="0">
                                      <p:tgtEl>
                                        <p:sldTgt/>
                                      </p:tgtEl>
                                    </p:cond>
                                  </p:endCondLst>
                                  <p:childTnLst>
                                    <p:set>
                                      <p:cBhvr>
                                        <p:cTn id="10" dur="1" fill="hold">
                                          <p:stCondLst>
                                            <p:cond delay="0"/>
                                          </p:stCondLst>
                                        </p:cTn>
                                        <p:tgtEl>
                                          <p:spTgt spid="1026"/>
                                        </p:tgtEl>
                                        <p:attrNameLst>
                                          <p:attrName>style.visibility</p:attrName>
                                        </p:attrNameLst>
                                      </p:cBhvr>
                                      <p:to>
                                        <p:strVal val="visible"/>
                                      </p:to>
                                    </p:set>
                                    <p:anim calcmode="lin" valueType="num">
                                      <p:cBhvr>
                                        <p:cTn id="11" dur="5000" fill="hold"/>
                                        <p:tgtEl>
                                          <p:spTgt spid="1026"/>
                                        </p:tgtEl>
                                        <p:attrNameLst>
                                          <p:attrName>ppt_w</p:attrName>
                                        </p:attrNameLst>
                                      </p:cBhvr>
                                      <p:tavLst>
                                        <p:tav tm="0" fmla="#ppt_w*sin(2.5*pi*$)">
                                          <p:val>
                                            <p:fltVal val="0"/>
                                          </p:val>
                                        </p:tav>
                                        <p:tav tm="100000">
                                          <p:val>
                                            <p:fltVal val="1"/>
                                          </p:val>
                                        </p:tav>
                                      </p:tavLst>
                                    </p:anim>
                                    <p:anim calcmode="lin" valueType="num">
                                      <p:cBhvr>
                                        <p:cTn id="12" dur="5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143900" cy="6858000"/>
          </a:xfrm>
        </p:spPr>
        <p:txBody>
          <a:bodyPr>
            <a:normAutofit fontScale="92500" lnSpcReduction="10000"/>
          </a:bodyPr>
          <a:lstStyle/>
          <a:p>
            <a:pPr algn="r">
              <a:buNone/>
            </a:pPr>
            <a:r>
              <a:rPr lang="ar-MA" dirty="0"/>
              <a:t> حُكي أن النبي صلى الله عليه وسلم ؛ خرج لصلاة العيد، والصبيان يلعبون وفيهم صبي جالس في ناحية يبكي، وعليه ثياب خلقة، فقال له النبي صلى الله عليه وسلم: أيها الصبي، مالك تبكي ولا تلعبُ مع أترابك فقال له الصبي ولم يعرف أنه رسول الله صلى الله عليه وسلم: خلِّ عني أيها الرجل، فإن أبي مات في عزوة كذا مع النبي، فتزوجت أمي بزوج غيره، فأصابني ما أصابني فلما رأيت الصبيان يلعبون وعليهم الثياب تجدد حزني وذكرت مصيبتي، فلذلك بكيت، فأخذه النبي صلى الله عليه وسلم من يده وقال له، </a:t>
            </a:r>
            <a:r>
              <a:rPr lang="ar-MA" dirty="0" smtClean="0"/>
              <a:t>ألا ترضى </a:t>
            </a:r>
            <a:r>
              <a:rPr lang="ar-MA" dirty="0"/>
              <a:t>أن أكون لك </a:t>
            </a:r>
            <a:r>
              <a:rPr lang="ar-MA" dirty="0" smtClean="0"/>
              <a:t>أباً </a:t>
            </a:r>
            <a:r>
              <a:rPr lang="ar-MA" dirty="0"/>
              <a:t>وعليٌ عماً، والحسن والحسين أخوين، فقال: كيف لا أرضى يا رسول الله فحمله رسول الله صلى الله عليه وسلم إلى منزله، وألبسه أحسن الثياب وزينه، وأطعمه وأرضاه، فخرج مسروراً ضاحكاً يعدو إلى الصبيان فلما رآه رفاقه قالوا له: كنت الآن تبكي، فمالك صرت مسروراً ؟‍‍‍ </a:t>
            </a:r>
            <a:br>
              <a:rPr lang="ar-MA" dirty="0"/>
            </a:br>
            <a:r>
              <a:rPr lang="ar-MA" dirty="0"/>
              <a:t> فقال: كنت جائعاً فشبعت وعارياً فاكتسيت، ويتيماً فصار رسول الله صلى الله عليه وسلم أبي فقال الصبيان ليتنا كنا مثلك، واستمر الصبي في تلك الحال حتى انتقل النبي صلى الله عليه وسلم إلى جوار ربه فخرج يبكي و يحثو التراب على رأسه ويقول: الآن أصبحت يتيماً، الآن صرت غريباً ".</a:t>
            </a:r>
            <a:br>
              <a:rPr lang="ar-MA" dirty="0"/>
            </a:br>
            <a:r>
              <a:rPr lang="ar-MA" dirty="0"/>
              <a:t> وتروي كتب السيرة أن أبا بكر رضي الله عنه ضمَّه إلى نفسه.</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7290" y="320040"/>
            <a:ext cx="7215238" cy="537192"/>
          </a:xfrm>
        </p:spPr>
        <p:txBody>
          <a:bodyPr>
            <a:normAutofit fontScale="90000"/>
          </a:bodyPr>
          <a:lstStyle/>
          <a:p>
            <a:r>
              <a:rPr lang="ar-MA" dirty="0" smtClean="0">
                <a:solidFill>
                  <a:schemeClr val="tx1"/>
                </a:solidFill>
              </a:rPr>
              <a:t> العيد مناسبة أولى لصلة الأرحام</a:t>
            </a:r>
            <a:endParaRPr lang="ar-MA" dirty="0">
              <a:solidFill>
                <a:schemeClr val="tx1"/>
              </a:solidFill>
            </a:endParaRPr>
          </a:p>
        </p:txBody>
      </p:sp>
      <p:sp>
        <p:nvSpPr>
          <p:cNvPr id="3" name="Espace réservé du contenu 2"/>
          <p:cNvSpPr>
            <a:spLocks noGrp="1"/>
          </p:cNvSpPr>
          <p:nvPr>
            <p:ph idx="1"/>
          </p:nvPr>
        </p:nvSpPr>
        <p:spPr/>
        <p:txBody>
          <a:bodyPr/>
          <a:lstStyle/>
          <a:p>
            <a:r>
              <a:rPr lang="ar-MA" dirty="0" smtClean="0"/>
              <a:t> </a:t>
            </a:r>
            <a:r>
              <a:rPr lang="ar-MA" sz="2800" b="1" dirty="0" smtClean="0"/>
              <a:t>قال عمرو بن عبسة السلمي </a:t>
            </a:r>
            <a:r>
              <a:rPr lang="ar-MA" dirty="0" smtClean="0"/>
              <a:t>:</a:t>
            </a:r>
          </a:p>
          <a:p>
            <a:pPr>
              <a:buNone/>
            </a:pPr>
            <a:r>
              <a:rPr lang="ar-MA" b="1" dirty="0" smtClean="0"/>
              <a:t>   كنت وأنا في الجاهلية أظن أن الناس على ضلالة , وأنهم ليسوا على شيء وهم يعبدون الأوثان فسمعت برجل بمكة يخبر أخباراً , فقعدت على راحلتي , فقدمت عليه , فإذا رسول الله صلى الله عليه وسلم مستخفياً ، فتلطفت حتى دخلت عليه بمكة فقلت له : ما أنت ؟</a:t>
            </a:r>
            <a:r>
              <a:rPr lang="ar-MA" b="1" dirty="0" smtClean="0">
                <a:solidFill>
                  <a:srgbClr val="C00000"/>
                </a:solidFill>
              </a:rPr>
              <a:t> </a:t>
            </a:r>
            <a:r>
              <a:rPr lang="ar-MA" b="1" dirty="0" smtClean="0">
                <a:solidFill>
                  <a:srgbClr val="FF0000"/>
                </a:solidFill>
              </a:rPr>
              <a:t>قال : أنا نبي ، فقلت : و ما نبي ؟ قال : أرسلني الله ، فقلت : وبأي شيء أرسلك ؟ قال : أرسلني بصلة الأرحام ، وكسر الأوثان ، وأن يوحد الله لا يشرك به شيئاً .</a:t>
            </a:r>
          </a:p>
          <a:p>
            <a:endParaRPr lang="ar-MA" dirty="0"/>
          </a:p>
        </p:txBody>
      </p:sp>
      <p:pic>
        <p:nvPicPr>
          <p:cNvPr id="16385" name="Picture 1" descr="C:\Documents and Settings\Administrateur\Mes documents\Mes images\clip_image002.gif"/>
          <p:cNvPicPr>
            <a:picLocks noChangeAspect="1" noChangeArrowheads="1"/>
          </p:cNvPicPr>
          <p:nvPr/>
        </p:nvPicPr>
        <p:blipFill>
          <a:blip r:embed="rId2"/>
          <a:srcRect/>
          <a:stretch>
            <a:fillRect/>
          </a:stretch>
        </p:blipFill>
        <p:spPr bwMode="auto">
          <a:xfrm>
            <a:off x="0" y="1"/>
            <a:ext cx="1357290" cy="121442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strips(downLeft)">
                                      <p:cBhvr>
                                        <p:cTn id="18" dur="500"/>
                                        <p:tgtEl>
                                          <p:spTgt spid="3">
                                            <p:txEl>
                                              <p:pRg st="0" end="0"/>
                                            </p:txEl>
                                          </p:spTgt>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strips(downLeft)">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680068"/>
          </a:xfrm>
        </p:spPr>
        <p:txBody>
          <a:bodyPr/>
          <a:lstStyle/>
          <a:p>
            <a:pPr algn="r"/>
            <a:r>
              <a:rPr lang="ar-MA" dirty="0" smtClean="0">
                <a:solidFill>
                  <a:schemeClr val="tx1"/>
                </a:solidFill>
              </a:rPr>
              <a:t> مفهوم الاجتماعي</a:t>
            </a:r>
            <a:endParaRPr lang="ar-MA" dirty="0">
              <a:solidFill>
                <a:schemeClr val="tx1"/>
              </a:solidFill>
            </a:endParaRPr>
          </a:p>
        </p:txBody>
      </p:sp>
      <p:pic>
        <p:nvPicPr>
          <p:cNvPr id="4" name="Picture 2" descr="C:\Documents and Settings\Administrateur\Mes documents\Mes images\clip_image002.gif"/>
          <p:cNvPicPr>
            <a:picLocks noChangeAspect="1" noChangeArrowheads="1"/>
          </p:cNvPicPr>
          <p:nvPr/>
        </p:nvPicPr>
        <p:blipFill>
          <a:blip r:embed="rId2"/>
          <a:srcRect/>
          <a:stretch>
            <a:fillRect/>
          </a:stretch>
        </p:blipFill>
        <p:spPr bwMode="auto">
          <a:xfrm>
            <a:off x="1" y="1"/>
            <a:ext cx="1571603" cy="1643049"/>
          </a:xfrm>
          <a:prstGeom prst="rect">
            <a:avLst/>
          </a:prstGeom>
          <a:noFill/>
        </p:spPr>
      </p:pic>
      <p:pic>
        <p:nvPicPr>
          <p:cNvPr id="38914" name="Picture 2" descr="http://t3.gstatic.com/images?q=tbn:ANd9GcTHLjFw_gzxfcQIhl1onQKLpVthf07Idyx9JKi7appF6U9tfXgUcA"/>
          <p:cNvPicPr>
            <a:picLocks noChangeAspect="1" noChangeArrowheads="1"/>
          </p:cNvPicPr>
          <p:nvPr/>
        </p:nvPicPr>
        <p:blipFill>
          <a:blip r:embed="rId3"/>
          <a:srcRect/>
          <a:stretch>
            <a:fillRect/>
          </a:stretch>
        </p:blipFill>
        <p:spPr bwMode="auto">
          <a:xfrm>
            <a:off x="0" y="1643050"/>
            <a:ext cx="2714612" cy="5214950"/>
          </a:xfrm>
          <a:prstGeom prst="rect">
            <a:avLst/>
          </a:prstGeom>
          <a:noFill/>
        </p:spPr>
      </p:pic>
      <p:pic>
        <p:nvPicPr>
          <p:cNvPr id="38916" name="Picture 4" descr="http://t3.gstatic.com/images?q=tbn:ANd9GcQNdSx5OOMt9KENvMoNS5tuZMMqwJB3Wv7NBzquitFYyq4ndPRojw"/>
          <p:cNvPicPr>
            <a:picLocks noChangeAspect="1" noChangeArrowheads="1"/>
          </p:cNvPicPr>
          <p:nvPr/>
        </p:nvPicPr>
        <p:blipFill>
          <a:blip r:embed="rId4"/>
          <a:srcRect/>
          <a:stretch>
            <a:fillRect/>
          </a:stretch>
        </p:blipFill>
        <p:spPr bwMode="auto">
          <a:xfrm>
            <a:off x="2714612" y="1643050"/>
            <a:ext cx="2857520" cy="5214950"/>
          </a:xfrm>
          <a:prstGeom prst="rect">
            <a:avLst/>
          </a:prstGeom>
          <a:noFill/>
        </p:spPr>
      </p:pic>
      <p:pic>
        <p:nvPicPr>
          <p:cNvPr id="38918" name="Picture 6" descr="http://t2.gstatic.com/images?q=tbn:ANd9GcTxyBqxILcJhDnMXeyGMTzgNKo07HWZfKBM7I2bVYLiAKZfTmEn"/>
          <p:cNvPicPr>
            <a:picLocks noChangeAspect="1" noChangeArrowheads="1"/>
          </p:cNvPicPr>
          <p:nvPr/>
        </p:nvPicPr>
        <p:blipFill>
          <a:blip r:embed="rId5"/>
          <a:srcRect/>
          <a:stretch>
            <a:fillRect/>
          </a:stretch>
        </p:blipFill>
        <p:spPr bwMode="auto">
          <a:xfrm>
            <a:off x="5572132" y="1643050"/>
            <a:ext cx="2609851" cy="5214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par>
                          <p:cTn id="14" fill="hold">
                            <p:stCondLst>
                              <p:cond delay="2000"/>
                            </p:stCondLst>
                            <p:childTnLst>
                              <p:par>
                                <p:cTn id="15" presetID="18" presetClass="entr" presetSubtype="12" fill="hold" nodeType="afterEffect">
                                  <p:stCondLst>
                                    <p:cond delay="0"/>
                                  </p:stCondLst>
                                  <p:childTnLst>
                                    <p:set>
                                      <p:cBhvr>
                                        <p:cTn id="16" dur="1" fill="hold">
                                          <p:stCondLst>
                                            <p:cond delay="0"/>
                                          </p:stCondLst>
                                        </p:cTn>
                                        <p:tgtEl>
                                          <p:spTgt spid="38914"/>
                                        </p:tgtEl>
                                        <p:attrNameLst>
                                          <p:attrName>style.visibility</p:attrName>
                                        </p:attrNameLst>
                                      </p:cBhvr>
                                      <p:to>
                                        <p:strVal val="visible"/>
                                      </p:to>
                                    </p:set>
                                    <p:animEffect transition="in" filter="strips(downLeft)">
                                      <p:cBhvr>
                                        <p:cTn id="17" dur="500"/>
                                        <p:tgtEl>
                                          <p:spTgt spid="38914"/>
                                        </p:tgtEl>
                                      </p:cBhvr>
                                    </p:animEffect>
                                  </p:childTnLst>
                                </p:cTn>
                              </p:par>
                            </p:childTnLst>
                          </p:cTn>
                        </p:par>
                        <p:par>
                          <p:cTn id="18" fill="hold">
                            <p:stCondLst>
                              <p:cond delay="2500"/>
                            </p:stCondLst>
                            <p:childTnLst>
                              <p:par>
                                <p:cTn id="19" presetID="18" presetClass="entr" presetSubtype="12" fill="hold" nodeType="afterEffect">
                                  <p:stCondLst>
                                    <p:cond delay="0"/>
                                  </p:stCondLst>
                                  <p:childTnLst>
                                    <p:set>
                                      <p:cBhvr>
                                        <p:cTn id="20" dur="1" fill="hold">
                                          <p:stCondLst>
                                            <p:cond delay="0"/>
                                          </p:stCondLst>
                                        </p:cTn>
                                        <p:tgtEl>
                                          <p:spTgt spid="38916"/>
                                        </p:tgtEl>
                                        <p:attrNameLst>
                                          <p:attrName>style.visibility</p:attrName>
                                        </p:attrNameLst>
                                      </p:cBhvr>
                                      <p:to>
                                        <p:strVal val="visible"/>
                                      </p:to>
                                    </p:set>
                                    <p:animEffect transition="in" filter="strips(downLeft)">
                                      <p:cBhvr>
                                        <p:cTn id="21" dur="500"/>
                                        <p:tgtEl>
                                          <p:spTgt spid="38916"/>
                                        </p:tgtEl>
                                      </p:cBhvr>
                                    </p:animEffect>
                                  </p:childTnLst>
                                </p:cTn>
                              </p:par>
                            </p:childTnLst>
                          </p:cTn>
                        </p:par>
                        <p:par>
                          <p:cTn id="22" fill="hold">
                            <p:stCondLst>
                              <p:cond delay="3000"/>
                            </p:stCondLst>
                            <p:childTnLst>
                              <p:par>
                                <p:cTn id="23" presetID="18" presetClass="entr" presetSubtype="12" fill="hold" nodeType="afterEffect">
                                  <p:stCondLst>
                                    <p:cond delay="0"/>
                                  </p:stCondLst>
                                  <p:childTnLst>
                                    <p:set>
                                      <p:cBhvr>
                                        <p:cTn id="24" dur="1" fill="hold">
                                          <p:stCondLst>
                                            <p:cond delay="0"/>
                                          </p:stCondLst>
                                        </p:cTn>
                                        <p:tgtEl>
                                          <p:spTgt spid="38918"/>
                                        </p:tgtEl>
                                        <p:attrNameLst>
                                          <p:attrName>style.visibility</p:attrName>
                                        </p:attrNameLst>
                                      </p:cBhvr>
                                      <p:to>
                                        <p:strVal val="visible"/>
                                      </p:to>
                                    </p:set>
                                    <p:animEffect transition="in" filter="strips(downLeft)">
                                      <p:cBhvr>
                                        <p:cTn id="25" dur="500"/>
                                        <p:tgtEl>
                                          <p:spTgt spid="389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239000" cy="1285860"/>
          </a:xfrm>
        </p:spPr>
        <p:txBody>
          <a:bodyPr>
            <a:normAutofit/>
          </a:bodyPr>
          <a:lstStyle/>
          <a:p>
            <a:pPr algn="r"/>
            <a:r>
              <a:rPr lang="ar-MA" sz="4400" dirty="0" smtClean="0">
                <a:solidFill>
                  <a:schemeClr val="tx1"/>
                </a:solidFill>
              </a:rPr>
              <a:t>  </a:t>
            </a:r>
            <a:r>
              <a:rPr lang="ar-MA" sz="4800" dirty="0" smtClean="0">
                <a:solidFill>
                  <a:schemeClr val="tx1"/>
                </a:solidFill>
              </a:rPr>
              <a:t>سنن العيد</a:t>
            </a:r>
            <a:endParaRPr lang="ar-MA" sz="4800" dirty="0">
              <a:solidFill>
                <a:schemeClr val="tx1"/>
              </a:solidFill>
            </a:endParaRPr>
          </a:p>
        </p:txBody>
      </p:sp>
      <p:pic>
        <p:nvPicPr>
          <p:cNvPr id="1026" name="Picture 2" descr="C:\Documents and Settings\Administrateur\Mes documents\Mes images\clip_image002.gif"/>
          <p:cNvPicPr>
            <a:picLocks noChangeAspect="1" noChangeArrowheads="1"/>
          </p:cNvPicPr>
          <p:nvPr/>
        </p:nvPicPr>
        <p:blipFill>
          <a:blip r:embed="rId2"/>
          <a:srcRect/>
          <a:stretch>
            <a:fillRect/>
          </a:stretch>
        </p:blipFill>
        <p:spPr bwMode="auto">
          <a:xfrm>
            <a:off x="0" y="0"/>
            <a:ext cx="1857375" cy="1266825"/>
          </a:xfrm>
          <a:prstGeom prst="rect">
            <a:avLst/>
          </a:prstGeom>
          <a:noFill/>
        </p:spPr>
      </p:pic>
      <p:sp>
        <p:nvSpPr>
          <p:cNvPr id="5" name="ZoneTexte 4"/>
          <p:cNvSpPr txBox="1"/>
          <p:nvPr/>
        </p:nvSpPr>
        <p:spPr>
          <a:xfrm>
            <a:off x="5758221" y="2000240"/>
            <a:ext cx="1495922" cy="461665"/>
          </a:xfrm>
          <a:prstGeom prst="rect">
            <a:avLst/>
          </a:prstGeom>
          <a:noFill/>
        </p:spPr>
        <p:txBody>
          <a:bodyPr wrap="none" rtlCol="0">
            <a:spAutoFit/>
          </a:bodyPr>
          <a:lstStyle/>
          <a:p>
            <a:pPr algn="r"/>
            <a:r>
              <a:rPr lang="ar-MA" sz="2400" b="1" dirty="0" smtClean="0"/>
              <a:t>1-الغسل</a:t>
            </a:r>
            <a:endParaRPr lang="ar-MA" sz="2400" b="1" dirty="0"/>
          </a:p>
        </p:txBody>
      </p:sp>
      <p:sp>
        <p:nvSpPr>
          <p:cNvPr id="6" name="ZoneTexte 5"/>
          <p:cNvSpPr txBox="1"/>
          <p:nvPr/>
        </p:nvSpPr>
        <p:spPr>
          <a:xfrm>
            <a:off x="4000496" y="2857496"/>
            <a:ext cx="3286148" cy="461665"/>
          </a:xfrm>
          <a:prstGeom prst="rect">
            <a:avLst/>
          </a:prstGeom>
          <a:noFill/>
        </p:spPr>
        <p:txBody>
          <a:bodyPr wrap="square" rtlCol="0">
            <a:spAutoFit/>
          </a:bodyPr>
          <a:lstStyle/>
          <a:p>
            <a:pPr algn="r"/>
            <a:r>
              <a:rPr lang="ar-MA" sz="2400" b="1" dirty="0" smtClean="0"/>
              <a:t>2-التجمل للعيد</a:t>
            </a:r>
            <a:endParaRPr lang="ar-MA" sz="2400" b="1" dirty="0"/>
          </a:p>
        </p:txBody>
      </p:sp>
      <p:sp>
        <p:nvSpPr>
          <p:cNvPr id="8" name="ZoneTexte 7"/>
          <p:cNvSpPr txBox="1"/>
          <p:nvPr/>
        </p:nvSpPr>
        <p:spPr>
          <a:xfrm>
            <a:off x="4857752" y="3643314"/>
            <a:ext cx="2428892" cy="461665"/>
          </a:xfrm>
          <a:prstGeom prst="rect">
            <a:avLst/>
          </a:prstGeom>
          <a:noFill/>
        </p:spPr>
        <p:txBody>
          <a:bodyPr wrap="square" rtlCol="0">
            <a:spAutoFit/>
          </a:bodyPr>
          <a:lstStyle/>
          <a:p>
            <a:pPr algn="r"/>
            <a:r>
              <a:rPr lang="ar-MA" sz="2400" b="1" dirty="0" smtClean="0"/>
              <a:t>3-الأكل</a:t>
            </a:r>
            <a:endParaRPr lang="ar-MA" sz="2400" b="1" dirty="0"/>
          </a:p>
        </p:txBody>
      </p:sp>
      <p:sp>
        <p:nvSpPr>
          <p:cNvPr id="9" name="ZoneTexte 8"/>
          <p:cNvSpPr txBox="1"/>
          <p:nvPr/>
        </p:nvSpPr>
        <p:spPr>
          <a:xfrm>
            <a:off x="3000364" y="4429132"/>
            <a:ext cx="4286280" cy="461665"/>
          </a:xfrm>
          <a:prstGeom prst="rect">
            <a:avLst/>
          </a:prstGeom>
          <a:noFill/>
        </p:spPr>
        <p:txBody>
          <a:bodyPr wrap="square" rtlCol="0">
            <a:spAutoFit/>
          </a:bodyPr>
          <a:lstStyle/>
          <a:p>
            <a:pPr algn="r"/>
            <a:r>
              <a:rPr lang="ar-MA" sz="2400" b="1" dirty="0" smtClean="0"/>
              <a:t>4-المشي إلى الصلاة</a:t>
            </a:r>
            <a:endParaRPr lang="ar-MA" sz="2400" b="1" dirty="0"/>
          </a:p>
        </p:txBody>
      </p:sp>
      <p:sp>
        <p:nvSpPr>
          <p:cNvPr id="10" name="ZoneTexte 9"/>
          <p:cNvSpPr txBox="1"/>
          <p:nvPr/>
        </p:nvSpPr>
        <p:spPr>
          <a:xfrm>
            <a:off x="2857488" y="5286388"/>
            <a:ext cx="4429156" cy="461665"/>
          </a:xfrm>
          <a:prstGeom prst="rect">
            <a:avLst/>
          </a:prstGeom>
          <a:noFill/>
        </p:spPr>
        <p:txBody>
          <a:bodyPr wrap="square" rtlCol="0">
            <a:spAutoFit/>
          </a:bodyPr>
          <a:lstStyle/>
          <a:p>
            <a:pPr algn="r"/>
            <a:r>
              <a:rPr lang="ar-MA" sz="2400" b="1" dirty="0" smtClean="0"/>
              <a:t>5-المصلى</a:t>
            </a:r>
            <a:endParaRPr lang="ar-MA" sz="2400" b="1" dirty="0"/>
          </a:p>
        </p:txBody>
      </p:sp>
      <p:pic>
        <p:nvPicPr>
          <p:cNvPr id="11" name="Picture 3" descr="C:\Documents and Settings\Administrateur\Mes documents\العيد\aid2.jpg"/>
          <p:cNvPicPr>
            <a:picLocks noChangeAspect="1" noChangeArrowheads="1"/>
          </p:cNvPicPr>
          <p:nvPr/>
        </p:nvPicPr>
        <p:blipFill>
          <a:blip r:embed="rId3"/>
          <a:srcRect/>
          <a:stretch>
            <a:fillRect/>
          </a:stretch>
        </p:blipFill>
        <p:spPr bwMode="auto">
          <a:xfrm>
            <a:off x="0" y="3500438"/>
            <a:ext cx="3571868" cy="335756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trips(down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strips(downLeft)">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strips(downLeft)">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strips(downLeft)">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strips(downLeft)">
                                      <p:cBhvr>
                                        <p:cTn id="38" dur="500"/>
                                        <p:tgtEl>
                                          <p:spTgt spid="10"/>
                                        </p:tgtEl>
                                      </p:cBhvr>
                                    </p:animEffect>
                                  </p:childTnLst>
                                </p:cTn>
                              </p:par>
                              <p:par>
                                <p:cTn id="39" presetID="18" presetClass="entr" presetSubtype="12"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strips(downLeft)">
                                      <p:cBhvr>
                                        <p:cTn id="4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7239000" cy="1285860"/>
          </a:xfrm>
        </p:spPr>
        <p:txBody>
          <a:bodyPr>
            <a:normAutofit/>
          </a:bodyPr>
          <a:lstStyle/>
          <a:p>
            <a:pPr algn="r"/>
            <a:r>
              <a:rPr lang="ar-MA" sz="4400" dirty="0" smtClean="0">
                <a:solidFill>
                  <a:schemeClr val="tx1"/>
                </a:solidFill>
              </a:rPr>
              <a:t>  سنن العيد</a:t>
            </a:r>
            <a:endParaRPr lang="ar-MA" sz="4400" dirty="0">
              <a:solidFill>
                <a:schemeClr val="tx1"/>
              </a:solidFill>
            </a:endParaRPr>
          </a:p>
        </p:txBody>
      </p:sp>
      <p:pic>
        <p:nvPicPr>
          <p:cNvPr id="1026" name="Picture 2" descr="C:\Documents and Settings\Administrateur\Mes documents\Mes images\clip_image002.gif"/>
          <p:cNvPicPr>
            <a:picLocks noChangeAspect="1" noChangeArrowheads="1"/>
          </p:cNvPicPr>
          <p:nvPr/>
        </p:nvPicPr>
        <p:blipFill>
          <a:blip r:embed="rId2"/>
          <a:srcRect/>
          <a:stretch>
            <a:fillRect/>
          </a:stretch>
        </p:blipFill>
        <p:spPr bwMode="auto">
          <a:xfrm>
            <a:off x="0" y="0"/>
            <a:ext cx="1857375" cy="1266825"/>
          </a:xfrm>
          <a:prstGeom prst="rect">
            <a:avLst/>
          </a:prstGeom>
          <a:noFill/>
        </p:spPr>
      </p:pic>
      <p:sp>
        <p:nvSpPr>
          <p:cNvPr id="4" name="ZoneTexte 3"/>
          <p:cNvSpPr txBox="1"/>
          <p:nvPr/>
        </p:nvSpPr>
        <p:spPr>
          <a:xfrm>
            <a:off x="3214678" y="2357430"/>
            <a:ext cx="4000528" cy="461665"/>
          </a:xfrm>
          <a:prstGeom prst="rect">
            <a:avLst/>
          </a:prstGeom>
          <a:noFill/>
        </p:spPr>
        <p:txBody>
          <a:bodyPr wrap="square" rtlCol="0">
            <a:spAutoFit/>
          </a:bodyPr>
          <a:lstStyle/>
          <a:p>
            <a:pPr algn="r"/>
            <a:r>
              <a:rPr lang="ar-MA" sz="2400" b="1" dirty="0" smtClean="0"/>
              <a:t>6-التكبير</a:t>
            </a:r>
            <a:endParaRPr lang="ar-MA" sz="2400" b="1" dirty="0"/>
          </a:p>
        </p:txBody>
      </p:sp>
      <p:sp>
        <p:nvSpPr>
          <p:cNvPr id="5" name="Rectangle 4"/>
          <p:cNvSpPr/>
          <p:nvPr/>
        </p:nvSpPr>
        <p:spPr>
          <a:xfrm>
            <a:off x="0" y="3105835"/>
            <a:ext cx="6858000" cy="830997"/>
          </a:xfrm>
          <a:prstGeom prst="rect">
            <a:avLst/>
          </a:prstGeom>
        </p:spPr>
        <p:txBody>
          <a:bodyPr wrap="square">
            <a:spAutoFit/>
          </a:bodyPr>
          <a:lstStyle/>
          <a:p>
            <a:pPr algn="r"/>
            <a:r>
              <a:rPr lang="ar-MA" sz="2400" b="1" dirty="0" smtClean="0">
                <a:solidFill>
                  <a:srgbClr val="FFFF00"/>
                </a:solidFill>
              </a:rPr>
              <a:t>”وَلِتُكْمِلُوا الْعِدَّةَ وَلِتُكَبِّرُوا اللَّهَ عَلَى مَا هَدَاكُمْ وَلَعَلَّكُمْ تَشْكُرُونَ ”</a:t>
            </a:r>
            <a:endParaRPr lang="ar-MA" dirty="0">
              <a:solidFill>
                <a:srgbClr val="FFFF00"/>
              </a:solidFill>
            </a:endParaRPr>
          </a:p>
        </p:txBody>
      </p:sp>
      <p:sp>
        <p:nvSpPr>
          <p:cNvPr id="9" name="Rectangle 8"/>
          <p:cNvSpPr/>
          <p:nvPr/>
        </p:nvSpPr>
        <p:spPr>
          <a:xfrm>
            <a:off x="0" y="4500570"/>
            <a:ext cx="6858000" cy="1200329"/>
          </a:xfrm>
          <a:prstGeom prst="rect">
            <a:avLst/>
          </a:prstGeom>
        </p:spPr>
        <p:txBody>
          <a:bodyPr wrap="square">
            <a:spAutoFit/>
          </a:bodyPr>
          <a:lstStyle/>
          <a:p>
            <a:pPr algn="r"/>
            <a:r>
              <a:rPr lang="ar-MA" sz="2400" b="1" dirty="0" smtClean="0">
                <a:solidFill>
                  <a:srgbClr val="FFFF00"/>
                </a:solidFill>
              </a:rPr>
              <a:t>”لَن يَنَالَ اللَّهَ لُحُومُهَا وَلا دِمَاؤُهَا وَلَكِن يَنَالُهُ التَّقْوَى مِنكُمْ كَذَلِكَ سَخَّرَهَا لَكُمْ لِتُكَبِّرُوا اللَّهَ عَلَى مَا هَدَاكُمْ وَبَشِّرِ الْمُحْسِنِينَ “</a:t>
            </a:r>
            <a:endParaRPr lang="ar-MA" sz="2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strips(downLeft)">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7239000" cy="857232"/>
          </a:xfrm>
        </p:spPr>
        <p:txBody>
          <a:bodyPr>
            <a:normAutofit/>
          </a:bodyPr>
          <a:lstStyle/>
          <a:p>
            <a:pPr algn="r"/>
            <a:r>
              <a:rPr lang="ar-MA" sz="4400" dirty="0" smtClean="0">
                <a:solidFill>
                  <a:schemeClr val="tx1"/>
                </a:solidFill>
              </a:rPr>
              <a:t>  سنن العيد</a:t>
            </a:r>
            <a:endParaRPr lang="ar-MA" sz="4400" dirty="0">
              <a:solidFill>
                <a:schemeClr val="tx1"/>
              </a:solidFill>
            </a:endParaRPr>
          </a:p>
        </p:txBody>
      </p:sp>
      <p:pic>
        <p:nvPicPr>
          <p:cNvPr id="1026" name="Picture 2" descr="C:\Documents and Settings\Administrateur\Mes documents\Mes images\clip_image002.gif"/>
          <p:cNvPicPr>
            <a:picLocks noChangeAspect="1" noChangeArrowheads="1"/>
          </p:cNvPicPr>
          <p:nvPr/>
        </p:nvPicPr>
        <p:blipFill>
          <a:blip r:embed="rId2"/>
          <a:srcRect/>
          <a:stretch>
            <a:fillRect/>
          </a:stretch>
        </p:blipFill>
        <p:spPr bwMode="auto">
          <a:xfrm>
            <a:off x="1" y="1"/>
            <a:ext cx="1357289" cy="1142984"/>
          </a:xfrm>
          <a:prstGeom prst="rect">
            <a:avLst/>
          </a:prstGeom>
          <a:noFill/>
        </p:spPr>
      </p:pic>
      <p:sp>
        <p:nvSpPr>
          <p:cNvPr id="4" name="ZoneTexte 3"/>
          <p:cNvSpPr txBox="1"/>
          <p:nvPr/>
        </p:nvSpPr>
        <p:spPr>
          <a:xfrm>
            <a:off x="2928926" y="1714488"/>
            <a:ext cx="4071966" cy="461665"/>
          </a:xfrm>
          <a:prstGeom prst="rect">
            <a:avLst/>
          </a:prstGeom>
          <a:noFill/>
        </p:spPr>
        <p:txBody>
          <a:bodyPr wrap="square" rtlCol="0">
            <a:spAutoFit/>
          </a:bodyPr>
          <a:lstStyle/>
          <a:p>
            <a:pPr algn="r"/>
            <a:r>
              <a:rPr lang="ar-MA" sz="2400" b="1" dirty="0" smtClean="0"/>
              <a:t>7-صلاة العيد</a:t>
            </a:r>
            <a:endParaRPr lang="ar-MA" sz="2400" b="1" dirty="0"/>
          </a:p>
        </p:txBody>
      </p:sp>
      <p:sp>
        <p:nvSpPr>
          <p:cNvPr id="5" name="Rectangle 4"/>
          <p:cNvSpPr/>
          <p:nvPr/>
        </p:nvSpPr>
        <p:spPr>
          <a:xfrm>
            <a:off x="214282" y="2500306"/>
            <a:ext cx="7643866" cy="1631216"/>
          </a:xfrm>
          <a:prstGeom prst="rect">
            <a:avLst/>
          </a:prstGeom>
        </p:spPr>
        <p:txBody>
          <a:bodyPr wrap="square">
            <a:spAutoFit/>
          </a:bodyPr>
          <a:lstStyle/>
          <a:p>
            <a:pPr algn="r"/>
            <a:r>
              <a:rPr lang="ar-MA" sz="2000" b="1" dirty="0" smtClean="0"/>
              <a:t>عن أم عطية رضي الله عنها قالت : أمرنا رسول الله ــ صلى الله عليه وسلم ــ </a:t>
            </a:r>
            <a:r>
              <a:rPr lang="ar-MA" sz="2000" b="1" dirty="0" smtClean="0">
                <a:solidFill>
                  <a:srgbClr val="FF0000"/>
                </a:solidFill>
              </a:rPr>
              <a:t>أن نخرج في الفطر والأضحى العواتق والحُيض وذوات الخدور ، فأما الحيض فيعتزلن الصلاة ويشهدن الخير ودعوة المسلمين </a:t>
            </a:r>
            <a:r>
              <a:rPr lang="ar-MA" sz="2000" b="1" dirty="0" smtClean="0"/>
              <a:t>قلت : يا رسول الله أحدنا لا يكون لها جلباب ، قال : </a:t>
            </a:r>
            <a:r>
              <a:rPr lang="ar-MA" sz="2000" b="1" dirty="0" smtClean="0">
                <a:solidFill>
                  <a:srgbClr val="FF0000"/>
                </a:solidFill>
              </a:rPr>
              <a:t>لتلبسها أختها من جلبابها</a:t>
            </a:r>
            <a:endParaRPr lang="ar-MA" sz="2000" dirty="0">
              <a:solidFill>
                <a:srgbClr val="FF0000"/>
              </a:solidFill>
            </a:endParaRPr>
          </a:p>
        </p:txBody>
      </p:sp>
      <p:sp>
        <p:nvSpPr>
          <p:cNvPr id="6" name="ZoneTexte 5"/>
          <p:cNvSpPr txBox="1"/>
          <p:nvPr/>
        </p:nvSpPr>
        <p:spPr>
          <a:xfrm>
            <a:off x="5214942" y="4643446"/>
            <a:ext cx="1785950" cy="461665"/>
          </a:xfrm>
          <a:prstGeom prst="rect">
            <a:avLst/>
          </a:prstGeom>
          <a:noFill/>
        </p:spPr>
        <p:txBody>
          <a:bodyPr wrap="square" rtlCol="0">
            <a:spAutoFit/>
          </a:bodyPr>
          <a:lstStyle/>
          <a:p>
            <a:pPr algn="r"/>
            <a:r>
              <a:rPr lang="ar-MA" sz="2400" b="1" dirty="0" smtClean="0"/>
              <a:t>8-الخطبة</a:t>
            </a:r>
            <a:endParaRPr lang="ar-MA" sz="2800" b="1" dirty="0"/>
          </a:p>
        </p:txBody>
      </p:sp>
      <p:sp>
        <p:nvSpPr>
          <p:cNvPr id="7" name="ZoneTexte 6"/>
          <p:cNvSpPr txBox="1"/>
          <p:nvPr/>
        </p:nvSpPr>
        <p:spPr>
          <a:xfrm>
            <a:off x="3714744" y="5786454"/>
            <a:ext cx="3286148" cy="461665"/>
          </a:xfrm>
          <a:prstGeom prst="rect">
            <a:avLst/>
          </a:prstGeom>
          <a:noFill/>
        </p:spPr>
        <p:txBody>
          <a:bodyPr wrap="square" rtlCol="0">
            <a:spAutoFit/>
          </a:bodyPr>
          <a:lstStyle/>
          <a:p>
            <a:pPr algn="r"/>
            <a:r>
              <a:rPr lang="ar-MA" sz="2400" b="1" dirty="0" smtClean="0"/>
              <a:t>9-التهنئة</a:t>
            </a:r>
            <a:endParaRPr lang="ar-MA" sz="2400" b="1" dirty="0"/>
          </a:p>
        </p:txBody>
      </p:sp>
      <p:pic>
        <p:nvPicPr>
          <p:cNvPr id="8" name="Espace réservé du contenu 6" descr="aid1.jpg"/>
          <p:cNvPicPr>
            <a:picLocks noGrp="1" noChangeAspect="1"/>
          </p:cNvPicPr>
          <p:nvPr>
            <p:ph idx="1"/>
          </p:nvPr>
        </p:nvPicPr>
        <p:blipFill>
          <a:blip r:embed="rId3"/>
          <a:stretch>
            <a:fillRect/>
          </a:stretch>
        </p:blipFill>
        <p:spPr>
          <a:xfrm>
            <a:off x="0" y="4429132"/>
            <a:ext cx="2714612" cy="242886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Left)">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608630"/>
          </a:xfrm>
        </p:spPr>
        <p:txBody>
          <a:bodyPr/>
          <a:lstStyle/>
          <a:p>
            <a:pPr algn="r"/>
            <a:r>
              <a:rPr lang="ar-MA" dirty="0" smtClean="0"/>
              <a:t>   </a:t>
            </a:r>
            <a:r>
              <a:rPr lang="ar-MA" dirty="0" smtClean="0">
                <a:solidFill>
                  <a:schemeClr val="tx1"/>
                </a:solidFill>
              </a:rPr>
              <a:t>ماذا بعد العيد؟</a:t>
            </a:r>
            <a:endParaRPr lang="ar-MA" dirty="0">
              <a:solidFill>
                <a:schemeClr val="tx1"/>
              </a:solidFill>
            </a:endParaRPr>
          </a:p>
        </p:txBody>
      </p:sp>
      <p:pic>
        <p:nvPicPr>
          <p:cNvPr id="4" name="Espace réservé du contenu 3" descr="aid3.jpg"/>
          <p:cNvPicPr>
            <a:picLocks noGrp="1" noChangeAspect="1"/>
          </p:cNvPicPr>
          <p:nvPr>
            <p:ph idx="1"/>
          </p:nvPr>
        </p:nvPicPr>
        <p:blipFill>
          <a:blip r:embed="rId2"/>
          <a:stretch>
            <a:fillRect/>
          </a:stretch>
        </p:blipFill>
        <p:spPr>
          <a:xfrm>
            <a:off x="0" y="1285860"/>
            <a:ext cx="8143900" cy="5572140"/>
          </a:xfrm>
        </p:spPr>
      </p:pic>
      <p:pic>
        <p:nvPicPr>
          <p:cNvPr id="5" name="Image 4" descr="clip_image002.gif"/>
          <p:cNvPicPr>
            <a:picLocks noChangeAspect="1"/>
          </p:cNvPicPr>
          <p:nvPr/>
        </p:nvPicPr>
        <p:blipFill>
          <a:blip r:embed="rId3"/>
          <a:stretch>
            <a:fillRect/>
          </a:stretch>
        </p:blipFill>
        <p:spPr>
          <a:xfrm>
            <a:off x="0" y="0"/>
            <a:ext cx="1214414" cy="12668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strips(downLeft)">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239000" cy="928670"/>
          </a:xfrm>
        </p:spPr>
        <p:txBody>
          <a:bodyPr/>
          <a:lstStyle/>
          <a:p>
            <a:pPr algn="r"/>
            <a:r>
              <a:rPr lang="ar-MA" dirty="0" smtClean="0">
                <a:solidFill>
                  <a:schemeClr val="tx1"/>
                </a:solidFill>
              </a:rPr>
              <a:t>ماذا بعد العيد؟</a:t>
            </a:r>
            <a:endParaRPr lang="ar-MA" dirty="0">
              <a:solidFill>
                <a:schemeClr val="tx1"/>
              </a:solidFill>
            </a:endParaRPr>
          </a:p>
        </p:txBody>
      </p:sp>
      <p:pic>
        <p:nvPicPr>
          <p:cNvPr id="2050" name="Picture 2" descr="C:\Documents and Settings\Administrateur\Mes documents\ramadan\ibllis.jpg"/>
          <p:cNvPicPr>
            <a:picLocks noGrp="1" noChangeAspect="1" noChangeArrowheads="1"/>
          </p:cNvPicPr>
          <p:nvPr>
            <p:ph idx="1"/>
          </p:nvPr>
        </p:nvPicPr>
        <p:blipFill>
          <a:blip r:embed="rId2"/>
          <a:srcRect/>
          <a:stretch>
            <a:fillRect/>
          </a:stretch>
        </p:blipFill>
        <p:spPr bwMode="auto">
          <a:xfrm>
            <a:off x="0" y="1357298"/>
            <a:ext cx="8143900" cy="5500702"/>
          </a:xfrm>
          <a:prstGeom prst="rect">
            <a:avLst/>
          </a:prstGeom>
          <a:noFill/>
        </p:spPr>
      </p:pic>
      <p:sp>
        <p:nvSpPr>
          <p:cNvPr id="6" name="ZoneTexte 5"/>
          <p:cNvSpPr txBox="1"/>
          <p:nvPr/>
        </p:nvSpPr>
        <p:spPr>
          <a:xfrm>
            <a:off x="5929322" y="1928802"/>
            <a:ext cx="571504" cy="369332"/>
          </a:xfrm>
          <a:prstGeom prst="rect">
            <a:avLst/>
          </a:prstGeom>
          <a:noFill/>
        </p:spPr>
        <p:txBody>
          <a:bodyPr wrap="square" rtlCol="0">
            <a:spAutoFit/>
          </a:bodyPr>
          <a:lstStyle/>
          <a:p>
            <a:r>
              <a:rPr lang="fr-FR" dirty="0" smtClean="0"/>
              <a:t>h</a:t>
            </a:r>
            <a:endParaRPr lang="ar-MA" dirty="0"/>
          </a:p>
        </p:txBody>
      </p:sp>
      <p:pic>
        <p:nvPicPr>
          <p:cNvPr id="2052" name="Picture 4" descr="C:\Documents and Settings\Administrateur\Mes documents\Mes images\clip_image002.gif"/>
          <p:cNvPicPr>
            <a:picLocks noChangeAspect="1" noChangeArrowheads="1"/>
          </p:cNvPicPr>
          <p:nvPr/>
        </p:nvPicPr>
        <p:blipFill>
          <a:blip r:embed="rId3"/>
          <a:srcRect/>
          <a:stretch>
            <a:fillRect/>
          </a:stretch>
        </p:blipFill>
        <p:spPr bwMode="auto">
          <a:xfrm>
            <a:off x="1" y="1"/>
            <a:ext cx="1500165" cy="1357298"/>
          </a:xfrm>
          <a:prstGeom prst="rect">
            <a:avLst/>
          </a:prstGeom>
          <a:noFill/>
        </p:spPr>
      </p:pic>
      <p:pic>
        <p:nvPicPr>
          <p:cNvPr id="8" name="Picture 4" descr="C:\Documents and Settings\Administrateur\Mes documents\Mes images\clip_image002.gif"/>
          <p:cNvPicPr>
            <a:picLocks noChangeAspect="1" noChangeArrowheads="1"/>
          </p:cNvPicPr>
          <p:nvPr/>
        </p:nvPicPr>
        <p:blipFill>
          <a:blip r:embed="rId3"/>
          <a:srcRect/>
          <a:stretch>
            <a:fillRect/>
          </a:stretch>
        </p:blipFill>
        <p:spPr bwMode="auto">
          <a:xfrm>
            <a:off x="0" y="0"/>
            <a:ext cx="1500165" cy="135729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894382"/>
          </a:xfrm>
        </p:spPr>
        <p:txBody>
          <a:bodyPr>
            <a:normAutofit/>
          </a:bodyPr>
          <a:lstStyle/>
          <a:p>
            <a:pPr algn="r"/>
            <a:r>
              <a:rPr lang="ar-MA" sz="4000" dirty="0" smtClean="0">
                <a:solidFill>
                  <a:schemeClr val="tx1"/>
                </a:solidFill>
              </a:rPr>
              <a:t>  الخاتمة</a:t>
            </a:r>
            <a:endParaRPr lang="ar-MA" sz="4000" dirty="0">
              <a:solidFill>
                <a:schemeClr val="tx1"/>
              </a:solidFill>
            </a:endParaRPr>
          </a:p>
        </p:txBody>
      </p:sp>
      <p:sp>
        <p:nvSpPr>
          <p:cNvPr id="3" name="Espace réservé du contenu 2"/>
          <p:cNvSpPr>
            <a:spLocks noGrp="1"/>
          </p:cNvSpPr>
          <p:nvPr>
            <p:ph idx="1"/>
          </p:nvPr>
        </p:nvSpPr>
        <p:spPr/>
        <p:txBody>
          <a:bodyPr/>
          <a:lstStyle/>
          <a:p>
            <a:r>
              <a:rPr lang="ar-MA" b="1" dirty="0" smtClean="0"/>
              <a:t>دخل رجل على علي رضي الله عنه وهو أمير المؤمنين يوم عيد الفطر فوجده يأكل خبزا فيه خشونة,في الوقت الذي يأكل فيه غيره من رعيته ما لذا وطاب من الأطعمة قال</a:t>
            </a:r>
            <a:r>
              <a:rPr lang="ar-MA" sz="2800" b="1" dirty="0" smtClean="0"/>
              <a:t>  :</a:t>
            </a:r>
            <a:r>
              <a:rPr lang="ar-MA" b="1" dirty="0" smtClean="0"/>
              <a:t> يأمير المؤمنين يوم عيد وخبز خشن  فقال علي(ض) </a:t>
            </a:r>
            <a:r>
              <a:rPr lang="ar-MA" sz="2800" b="1" dirty="0" smtClean="0"/>
              <a:t>: </a:t>
            </a:r>
            <a:r>
              <a:rPr lang="ar-MA" b="1" dirty="0" smtClean="0">
                <a:solidFill>
                  <a:srgbClr val="C00000"/>
                </a:solidFill>
              </a:rPr>
              <a:t>اليوم عيد من قبل بالأمس صيامه و قيامه, عيد من غفر ذنبه وشكر سعيه وقبل عمله.اليوم لنا عيد و غدا لنا عيد </a:t>
            </a:r>
            <a:r>
              <a:rPr lang="ar-MA" sz="4000" b="1" dirty="0" smtClean="0">
                <a:solidFill>
                  <a:srgbClr val="FF0000"/>
                </a:solidFill>
              </a:rPr>
              <a:t>وكل يوم لا نعصى الله فيه فهو لنا عيد</a:t>
            </a:r>
            <a:endParaRPr lang="ar-MA" b="1" dirty="0">
              <a:solidFill>
                <a:srgbClr val="FF0000"/>
              </a:solidFill>
            </a:endParaRPr>
          </a:p>
        </p:txBody>
      </p:sp>
      <p:pic>
        <p:nvPicPr>
          <p:cNvPr id="4" name="Image 3" descr="clip_image002.gif"/>
          <p:cNvPicPr>
            <a:picLocks noChangeAspect="1"/>
          </p:cNvPicPr>
          <p:nvPr/>
        </p:nvPicPr>
        <p:blipFill>
          <a:blip r:embed="rId2"/>
          <a:stretch>
            <a:fillRect/>
          </a:stretch>
        </p:blipFill>
        <p:spPr>
          <a:xfrm>
            <a:off x="0" y="0"/>
            <a:ext cx="1857375" cy="1481115"/>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MA"/>
          </a:p>
        </p:txBody>
      </p:sp>
      <p:pic>
        <p:nvPicPr>
          <p:cNvPr id="4" name="Espace réservé du contenu 3" descr="mosmyat-khayr-set-shawal0006.jpg"/>
          <p:cNvPicPr>
            <a:picLocks noGrp="1" noChangeAspect="1"/>
          </p:cNvPicPr>
          <p:nvPr>
            <p:ph idx="1"/>
          </p:nvPr>
        </p:nvPicPr>
        <p:blipFill>
          <a:blip r:embed="rId2"/>
          <a:stretch>
            <a:fillRect/>
          </a:stretch>
        </p:blipFill>
        <p:spPr>
          <a:xfrm>
            <a:off x="0" y="0"/>
            <a:ext cx="8143900" cy="6857999"/>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Documents and Settings\Administrateur\Mes documents\Mes images\clip_image002.gif"/>
          <p:cNvPicPr>
            <a:picLocks noChangeAspect="1" noChangeArrowheads="1"/>
          </p:cNvPicPr>
          <p:nvPr/>
        </p:nvPicPr>
        <p:blipFill>
          <a:blip r:embed="rId2"/>
          <a:srcRect/>
          <a:stretch>
            <a:fillRect/>
          </a:stretch>
        </p:blipFill>
        <p:spPr bwMode="auto">
          <a:xfrm>
            <a:off x="1" y="1"/>
            <a:ext cx="1428727" cy="1571611"/>
          </a:xfrm>
          <a:prstGeom prst="rect">
            <a:avLst/>
          </a:prstGeom>
          <a:noFill/>
        </p:spPr>
      </p:pic>
      <p:sp>
        <p:nvSpPr>
          <p:cNvPr id="3" name="ZoneTexte 2"/>
          <p:cNvSpPr txBox="1"/>
          <p:nvPr/>
        </p:nvSpPr>
        <p:spPr>
          <a:xfrm>
            <a:off x="4357686" y="714356"/>
            <a:ext cx="3714776" cy="769441"/>
          </a:xfrm>
          <a:prstGeom prst="rect">
            <a:avLst/>
          </a:prstGeom>
          <a:noFill/>
        </p:spPr>
        <p:txBody>
          <a:bodyPr wrap="square" rtlCol="0">
            <a:spAutoFit/>
          </a:bodyPr>
          <a:lstStyle/>
          <a:p>
            <a:r>
              <a:rPr lang="ar-MA" sz="4400" b="1" dirty="0" smtClean="0">
                <a:cs typeface="+mj-cs"/>
              </a:rPr>
              <a:t>ما هو العيد؟</a:t>
            </a:r>
            <a:endParaRPr lang="ar-MA" sz="4400" b="1" dirty="0">
              <a:cs typeface="+mj-cs"/>
            </a:endParaRPr>
          </a:p>
        </p:txBody>
      </p:sp>
      <p:sp>
        <p:nvSpPr>
          <p:cNvPr id="4" name="ZoneTexte 3"/>
          <p:cNvSpPr txBox="1"/>
          <p:nvPr/>
        </p:nvSpPr>
        <p:spPr>
          <a:xfrm>
            <a:off x="1071538" y="2285992"/>
            <a:ext cx="6643734" cy="523220"/>
          </a:xfrm>
          <a:prstGeom prst="rect">
            <a:avLst/>
          </a:prstGeom>
          <a:noFill/>
        </p:spPr>
        <p:txBody>
          <a:bodyPr wrap="square" rtlCol="0">
            <a:spAutoFit/>
          </a:bodyPr>
          <a:lstStyle/>
          <a:p>
            <a:pPr algn="r"/>
            <a:r>
              <a:rPr lang="ar-MA" sz="2800" b="1" dirty="0" smtClean="0"/>
              <a:t>لغة</a:t>
            </a:r>
            <a:r>
              <a:rPr lang="ar-SA" sz="2800" b="1" dirty="0" smtClean="0"/>
              <a:t> :</a:t>
            </a:r>
            <a:r>
              <a:rPr lang="ar-MA" sz="2800" b="1" dirty="0" smtClean="0"/>
              <a:t> من العود وهو الرجوع بعد غياب</a:t>
            </a:r>
            <a:endParaRPr lang="ar-MA" sz="2800" dirty="0"/>
          </a:p>
        </p:txBody>
      </p:sp>
      <p:sp>
        <p:nvSpPr>
          <p:cNvPr id="5" name="ZoneTexte 4"/>
          <p:cNvSpPr txBox="1"/>
          <p:nvPr/>
        </p:nvSpPr>
        <p:spPr>
          <a:xfrm>
            <a:off x="642910" y="4357694"/>
            <a:ext cx="7143800" cy="954107"/>
          </a:xfrm>
          <a:prstGeom prst="rect">
            <a:avLst/>
          </a:prstGeom>
          <a:noFill/>
        </p:spPr>
        <p:txBody>
          <a:bodyPr wrap="square" rtlCol="0">
            <a:spAutoFit/>
          </a:bodyPr>
          <a:lstStyle/>
          <a:p>
            <a:pPr algn="r"/>
            <a:r>
              <a:rPr lang="ar-MA" sz="2800" b="1" dirty="0" smtClean="0"/>
              <a:t>وفي لسان العرب </a:t>
            </a:r>
            <a:r>
              <a:rPr lang="ar-SA" sz="2800" b="1" dirty="0" smtClean="0"/>
              <a:t>:</a:t>
            </a:r>
            <a:r>
              <a:rPr lang="ar-MA" sz="2800" b="1" dirty="0" smtClean="0"/>
              <a:t>هو كل يوم فيه جمع يعتاده الناس و يعودن إليه</a:t>
            </a:r>
            <a:endParaRPr lang="ar-MA" sz="2800" b="1" dirty="0"/>
          </a:p>
        </p:txBody>
      </p:sp>
      <p:sp>
        <p:nvSpPr>
          <p:cNvPr id="6" name="Rectangle 5"/>
          <p:cNvSpPr/>
          <p:nvPr/>
        </p:nvSpPr>
        <p:spPr>
          <a:xfrm>
            <a:off x="1571604" y="3214686"/>
            <a:ext cx="6072230" cy="954107"/>
          </a:xfrm>
          <a:prstGeom prst="rect">
            <a:avLst/>
          </a:prstGeom>
        </p:spPr>
        <p:txBody>
          <a:bodyPr wrap="square">
            <a:spAutoFit/>
          </a:bodyPr>
          <a:lstStyle/>
          <a:p>
            <a:pPr algn="r"/>
            <a:r>
              <a:rPr lang="ar-SA" sz="2800" b="1" dirty="0" smtClean="0"/>
              <a:t>وقال ابن الأعرابي: سمّي عيدًا لأنّه يعود كلّ سنة بفرح متجدد</a:t>
            </a:r>
            <a:endParaRPr lang="ar-MA"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770" decel="100000"/>
                                        <p:tgtEl>
                                          <p:spTgt spid="3"/>
                                        </p:tgtEl>
                                      </p:cBhvr>
                                    </p:animEffect>
                                    <p:animScale>
                                      <p:cBhvr>
                                        <p:cTn id="8" dur="770" decel="100000"/>
                                        <p:tgtEl>
                                          <p:spTgt spid="3"/>
                                        </p:tgtEl>
                                      </p:cBhvr>
                                      <p:from x="10000" y="10000"/>
                                      <p:to x="200000" y="450000"/>
                                    </p:animScale>
                                    <p:animScale>
                                      <p:cBhvr>
                                        <p:cTn id="9" dur="1230" accel="100000" fill="hold">
                                          <p:stCondLst>
                                            <p:cond delay="770"/>
                                          </p:stCondLst>
                                        </p:cTn>
                                        <p:tgtEl>
                                          <p:spTgt spid="3"/>
                                        </p:tgtEl>
                                      </p:cBhvr>
                                      <p:from x="200000" y="450000"/>
                                      <p:to x="100000" y="100000"/>
                                    </p:animScale>
                                    <p:set>
                                      <p:cBhvr>
                                        <p:cTn id="10" dur="770" fill="hold"/>
                                        <p:tgtEl>
                                          <p:spTgt spid="3"/>
                                        </p:tgtEl>
                                        <p:attrNameLst>
                                          <p:attrName>ppt_x</p:attrName>
                                        </p:attrNameLst>
                                      </p:cBhvr>
                                      <p:to>
                                        <p:strVal val="(0.5)"/>
                                      </p:to>
                                    </p:set>
                                    <p:anim from="(0.5)" to="(#ppt_x)" calcmode="lin" valueType="num">
                                      <p:cBhvr>
                                        <p:cTn id="11" dur="1230" accel="100000" fill="hold">
                                          <p:stCondLst>
                                            <p:cond delay="770"/>
                                          </p:stCondLst>
                                        </p:cTn>
                                        <p:tgtEl>
                                          <p:spTgt spid="3"/>
                                        </p:tgtEl>
                                        <p:attrNameLst>
                                          <p:attrName>ppt_x</p:attrName>
                                        </p:attrNameLst>
                                      </p:cBhvr>
                                    </p:anim>
                                    <p:set>
                                      <p:cBhvr>
                                        <p:cTn id="12" dur="770" fill="hold"/>
                                        <p:tgtEl>
                                          <p:spTgt spid="3"/>
                                        </p:tgtEl>
                                        <p:attrNameLst>
                                          <p:attrName>ppt_y</p:attrName>
                                        </p:attrNameLst>
                                      </p:cBhvr>
                                      <p:to>
                                        <p:strVal val="(#ppt_y+0.4)"/>
                                      </p:to>
                                    </p:set>
                                    <p:anim from="(#ppt_y+0.4)" to="(#ppt_y)" calcmode="lin" valueType="num">
                                      <p:cBhvr>
                                        <p:cTn id="13" dur="1230" accel="100000" fill="hold">
                                          <p:stCondLst>
                                            <p:cond delay="770"/>
                                          </p:stCondLst>
                                        </p:cTn>
                                        <p:tgtEl>
                                          <p:spTgt spid="3"/>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strips(downLeft)">
                                      <p:cBhvr>
                                        <p:cTn id="18" dur="500"/>
                                        <p:tgtEl>
                                          <p:spTgt spid="4"/>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strips(downLeft)">
                                      <p:cBhvr>
                                        <p:cTn id="21" dur="500"/>
                                        <p:tgtEl>
                                          <p:spTgt spid="6"/>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strips(downLeft)">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mubarak.gif"/>
          <p:cNvPicPr>
            <a:picLocks noGrp="1" noChangeAspect="1"/>
          </p:cNvPicPr>
          <p:nvPr>
            <p:ph idx="1"/>
          </p:nvPr>
        </p:nvPicPr>
        <p:blipFill>
          <a:blip r:embed="rId2"/>
          <a:stretch>
            <a:fillRect/>
          </a:stretch>
        </p:blipFill>
        <p:spPr>
          <a:xfrm>
            <a:off x="0" y="0"/>
            <a:ext cx="9144000" cy="6857999"/>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0232" y="320040"/>
            <a:ext cx="6072230" cy="751506"/>
          </a:xfrm>
        </p:spPr>
        <p:txBody>
          <a:bodyPr>
            <a:normAutofit/>
          </a:bodyPr>
          <a:lstStyle/>
          <a:p>
            <a:r>
              <a:rPr lang="ar-MA" sz="4000" dirty="0" smtClean="0">
                <a:solidFill>
                  <a:schemeClr val="tx1"/>
                </a:solidFill>
              </a:rPr>
              <a:t>العيد في القرآن الكريم</a:t>
            </a:r>
            <a:endParaRPr lang="ar-MA" sz="4000" dirty="0">
              <a:solidFill>
                <a:schemeClr val="tx1"/>
              </a:solidFill>
            </a:endParaRPr>
          </a:p>
        </p:txBody>
      </p:sp>
      <p:pic>
        <p:nvPicPr>
          <p:cNvPr id="4" name="Espace réservé du contenu 3" descr="clip_image002.gif"/>
          <p:cNvPicPr>
            <a:picLocks noGrp="1" noChangeAspect="1"/>
          </p:cNvPicPr>
          <p:nvPr>
            <p:ph idx="1"/>
          </p:nvPr>
        </p:nvPicPr>
        <p:blipFill>
          <a:blip r:embed="rId2"/>
          <a:stretch>
            <a:fillRect/>
          </a:stretch>
        </p:blipFill>
        <p:spPr>
          <a:xfrm>
            <a:off x="0" y="0"/>
            <a:ext cx="1857375" cy="1266825"/>
          </a:xfrm>
        </p:spPr>
      </p:pic>
      <p:sp>
        <p:nvSpPr>
          <p:cNvPr id="5" name="Rectangle 4"/>
          <p:cNvSpPr/>
          <p:nvPr/>
        </p:nvSpPr>
        <p:spPr>
          <a:xfrm>
            <a:off x="357158" y="2071678"/>
            <a:ext cx="7215238" cy="1384995"/>
          </a:xfrm>
          <a:prstGeom prst="rect">
            <a:avLst/>
          </a:prstGeom>
        </p:spPr>
        <p:txBody>
          <a:bodyPr wrap="square">
            <a:spAutoFit/>
          </a:bodyPr>
          <a:lstStyle/>
          <a:p>
            <a:pPr algn="r"/>
            <a:r>
              <a:rPr lang="ar-MA" sz="2800" b="1" dirty="0" smtClean="0">
                <a:solidFill>
                  <a:srgbClr val="FFFF00"/>
                </a:solidFill>
              </a:rPr>
              <a:t>“قَالَ عِيسَى ابْنُ مَرْيَمَ اللَّهُمَّ رَبَّنَا أَنزِلْ عَلَيْنَا مَائِدَةً مِّنَ السَّمَاء تَكُونُ لَنَا عِيداً لِّأَوَّلِنَا وَآخِرِنَا َآيَةً مِّنكَ وَارْزُقْنَا وَأَنتَ خَيْرُ الرَّازِقِينَ“</a:t>
            </a:r>
            <a:endParaRPr lang="ar-MA" b="1" dirty="0">
              <a:solidFill>
                <a:srgbClr val="FFFF00"/>
              </a:solidFill>
            </a:endParaRPr>
          </a:p>
        </p:txBody>
      </p:sp>
      <p:sp>
        <p:nvSpPr>
          <p:cNvPr id="6" name="Rectangle 5"/>
          <p:cNvSpPr/>
          <p:nvPr/>
        </p:nvSpPr>
        <p:spPr>
          <a:xfrm>
            <a:off x="1142976" y="4143380"/>
            <a:ext cx="6286544" cy="892552"/>
          </a:xfrm>
          <a:prstGeom prst="rect">
            <a:avLst/>
          </a:prstGeom>
        </p:spPr>
        <p:txBody>
          <a:bodyPr wrap="square">
            <a:spAutoFit/>
          </a:bodyPr>
          <a:lstStyle/>
          <a:p>
            <a:pPr algn="r"/>
            <a:r>
              <a:rPr lang="ar-MA" sz="2400" b="1" dirty="0" smtClean="0">
                <a:solidFill>
                  <a:srgbClr val="FFFF00"/>
                </a:solidFill>
              </a:rPr>
              <a:t>”</a:t>
            </a:r>
            <a:r>
              <a:rPr lang="ar-MA" sz="2800" b="1" dirty="0" smtClean="0">
                <a:solidFill>
                  <a:srgbClr val="FFFF00"/>
                </a:solidFill>
              </a:rPr>
              <a:t>وَلِكُلِّ أُمَّةٍ جَعَلْنَا مَنسَكًا لِيَذْكُرُوا اسْم </a:t>
            </a:r>
            <a:r>
              <a:rPr lang="ar-MA" sz="2400" b="1" dirty="0" smtClean="0">
                <a:solidFill>
                  <a:srgbClr val="FFFF00"/>
                </a:solidFill>
              </a:rPr>
              <a:t>اللَّهِ...</a:t>
            </a:r>
            <a:endParaRPr lang="ar-M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trips(down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strips(downLeft)">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7239000" cy="857232"/>
          </a:xfrm>
        </p:spPr>
        <p:txBody>
          <a:bodyPr/>
          <a:lstStyle/>
          <a:p>
            <a:pPr algn="r"/>
            <a:r>
              <a:rPr lang="ar-MA" dirty="0" smtClean="0">
                <a:solidFill>
                  <a:schemeClr val="tx1"/>
                </a:solidFill>
              </a:rPr>
              <a:t>العيد في السنة النبوية</a:t>
            </a:r>
            <a:endParaRPr lang="ar-MA" dirty="0">
              <a:solidFill>
                <a:schemeClr val="tx1"/>
              </a:solidFill>
            </a:endParaRPr>
          </a:p>
        </p:txBody>
      </p:sp>
      <p:sp>
        <p:nvSpPr>
          <p:cNvPr id="4" name="ZoneTexte 3"/>
          <p:cNvSpPr txBox="1"/>
          <p:nvPr/>
        </p:nvSpPr>
        <p:spPr>
          <a:xfrm>
            <a:off x="285720" y="1357298"/>
            <a:ext cx="7858180" cy="2215991"/>
          </a:xfrm>
          <a:prstGeom prst="rect">
            <a:avLst/>
          </a:prstGeom>
          <a:noFill/>
        </p:spPr>
        <p:txBody>
          <a:bodyPr wrap="square" rtlCol="0">
            <a:spAutoFit/>
          </a:bodyPr>
          <a:lstStyle/>
          <a:p>
            <a:pPr algn="r"/>
            <a:r>
              <a:rPr lang="ar-MA" sz="2400" b="1" dirty="0" smtClean="0"/>
              <a:t>عن أنس رضي الله عنه قال : قدم النبي ــ صلى الله عليه وسلم ــ ولأهل المدينة يومان يلعبون فيهما في الجاهلية فقال : </a:t>
            </a:r>
            <a:r>
              <a:rPr lang="ar-MA" sz="2400" b="1" dirty="0" smtClean="0">
                <a:solidFill>
                  <a:srgbClr val="FF0000"/>
                </a:solidFill>
              </a:rPr>
              <a:t>قدمت عليكم , ولكم يومان تلعبون فيهما في الجاهلية , وقد أبدلكم الله بهما خيرا منهما : يوم النحر ويوم الفطر.</a:t>
            </a:r>
            <a:r>
              <a:rPr lang="ar-MA" b="1" dirty="0" smtClean="0"/>
              <a:t/>
            </a:r>
            <a:br>
              <a:rPr lang="ar-MA" b="1" dirty="0" smtClean="0"/>
            </a:br>
            <a:endParaRPr lang="ar-MA" dirty="0"/>
          </a:p>
        </p:txBody>
      </p:sp>
      <p:pic>
        <p:nvPicPr>
          <p:cNvPr id="4097" name="Picture 1" descr="C:\Documents and Settings\Administrateur\Mes documents\Mes images\clip_image002.gif"/>
          <p:cNvPicPr>
            <a:picLocks noChangeAspect="1" noChangeArrowheads="1"/>
          </p:cNvPicPr>
          <p:nvPr/>
        </p:nvPicPr>
        <p:blipFill>
          <a:blip r:embed="rId2"/>
          <a:srcRect/>
          <a:stretch>
            <a:fillRect/>
          </a:stretch>
        </p:blipFill>
        <p:spPr bwMode="auto">
          <a:xfrm>
            <a:off x="1" y="1"/>
            <a:ext cx="1643041" cy="1357298"/>
          </a:xfrm>
          <a:prstGeom prst="rect">
            <a:avLst/>
          </a:prstGeom>
          <a:noFill/>
        </p:spPr>
      </p:pic>
      <p:sp>
        <p:nvSpPr>
          <p:cNvPr id="7" name="Rectangle 6"/>
          <p:cNvSpPr/>
          <p:nvPr/>
        </p:nvSpPr>
        <p:spPr>
          <a:xfrm>
            <a:off x="428596" y="3286124"/>
            <a:ext cx="7643866" cy="3416320"/>
          </a:xfrm>
          <a:prstGeom prst="rect">
            <a:avLst/>
          </a:prstGeom>
        </p:spPr>
        <p:txBody>
          <a:bodyPr wrap="square">
            <a:spAutoFit/>
          </a:bodyPr>
          <a:lstStyle/>
          <a:p>
            <a:pPr algn="r">
              <a:buNone/>
            </a:pPr>
            <a:r>
              <a:rPr lang="ar-MA" sz="2400" b="1" dirty="0" smtClean="0"/>
              <a:t>عن سعد الأنصاري عن أبيه رضي الله عنه أن رسول الله صلى الله عليه وسلم قال:</a:t>
            </a:r>
            <a:r>
              <a:rPr lang="ar-MA" sz="2400" dirty="0" smtClean="0"/>
              <a:t/>
            </a:r>
            <a:br>
              <a:rPr lang="ar-MA" sz="2400" dirty="0" smtClean="0"/>
            </a:br>
            <a:r>
              <a:rPr lang="ar-MA" sz="2400" b="1" dirty="0" smtClean="0"/>
              <a:t> </a:t>
            </a:r>
            <a:r>
              <a:rPr lang="ar-MA" sz="2400" b="1" dirty="0" smtClean="0">
                <a:solidFill>
                  <a:srgbClr val="FF0000"/>
                </a:solidFill>
              </a:rPr>
              <a:t>إذا كان يوم عيد الفطر وقفت الملائكة على أبواب الطريق فنادوا: اغدوا يا معشر المسلمين إلى رب كريم يمن بالخير ثم يثيب عليه الجزيل لقد أمرتم بقيام الليل فقمتم وأمرتم بصيام النهار فصمتم وأطعتم ربكم فاقبضوا جوائزكم، فإذا صلوا نادى مناد: ألا إن ربكم قد غفر لكم فارجعوا راشدين إلى رحالكم، فهو يوم الجائزة</a:t>
            </a:r>
            <a:endParaRPr lang="ar-MA"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par>
                          <p:cTn id="14" fill="hold">
                            <p:stCondLst>
                              <p:cond delay="2000"/>
                            </p:stCondLst>
                            <p:childTnLst>
                              <p:par>
                                <p:cTn id="15" presetID="18" presetClass="entr" presetSubtype="12" fill="hold" grpId="0" nodeType="afterEffect">
                                  <p:stCondLst>
                                    <p:cond delay="1500"/>
                                  </p:stCondLst>
                                  <p:childTnLst>
                                    <p:set>
                                      <p:cBhvr>
                                        <p:cTn id="16" dur="1" fill="hold">
                                          <p:stCondLst>
                                            <p:cond delay="0"/>
                                          </p:stCondLst>
                                        </p:cTn>
                                        <p:tgtEl>
                                          <p:spTgt spid="4"/>
                                        </p:tgtEl>
                                        <p:attrNameLst>
                                          <p:attrName>style.visibility</p:attrName>
                                        </p:attrNameLst>
                                      </p:cBhvr>
                                      <p:to>
                                        <p:strVal val="visible"/>
                                      </p:to>
                                    </p:set>
                                    <p:animEffect transition="in" filter="strips(down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trips(down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ar-MA" sz="2800" b="1" dirty="0" smtClean="0"/>
              <a:t>عن ابن مسعود عن النبي ــ صلى الله عليه وسلم ــ قال : </a:t>
            </a:r>
            <a:r>
              <a:rPr lang="ar-MA" sz="2800" b="1" dirty="0" smtClean="0">
                <a:solidFill>
                  <a:srgbClr val="FF0000"/>
                </a:solidFill>
              </a:rPr>
              <a:t>إذا صاموا شهر رمضان وخرجوا إلى عيدهم يقول الله تعالى ياملائكتي كل عامل يطلب أجره وعبادي الذين صاموا شهرهم وخرجوا إلى عيدهم يطلبون أجورهم اشهدوا إني قد غفرت لهم,فيناد مناد يأمة محمد ارجعوا إلى منازلكم قد بدلت سيئاتكم بالحسنات فيقول الله تعالى : ياعبادي صمتم لي وأفطرتم لي فقوموا مغفورا لكم</a:t>
            </a:r>
          </a:p>
          <a:p>
            <a:endParaRPr lang="ar-MA" dirty="0"/>
          </a:p>
        </p:txBody>
      </p:sp>
      <p:pic>
        <p:nvPicPr>
          <p:cNvPr id="4" name="Image 3" descr="clip_image002.gif"/>
          <p:cNvPicPr>
            <a:picLocks noChangeAspect="1"/>
          </p:cNvPicPr>
          <p:nvPr/>
        </p:nvPicPr>
        <p:blipFill>
          <a:blip r:embed="rId2"/>
          <a:stretch>
            <a:fillRect/>
          </a:stretch>
        </p:blipFill>
        <p:spPr>
          <a:xfrm>
            <a:off x="0" y="0"/>
            <a:ext cx="1857375" cy="126682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0232" y="285728"/>
            <a:ext cx="5695968" cy="608630"/>
          </a:xfrm>
        </p:spPr>
        <p:txBody>
          <a:bodyPr/>
          <a:lstStyle/>
          <a:p>
            <a:r>
              <a:rPr lang="ar-MA" dirty="0" smtClean="0">
                <a:solidFill>
                  <a:schemeClr val="tx1"/>
                </a:solidFill>
              </a:rPr>
              <a:t>مفهوم العيد في الإسلام </a:t>
            </a:r>
            <a:endParaRPr lang="ar-MA" dirty="0">
              <a:solidFill>
                <a:schemeClr val="tx1"/>
              </a:solidFill>
            </a:endParaRPr>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 4" descr="clip_image002.gif"/>
          <p:cNvPicPr>
            <a:picLocks noChangeAspect="1"/>
          </p:cNvPicPr>
          <p:nvPr/>
        </p:nvPicPr>
        <p:blipFill>
          <a:blip r:embed="rId6"/>
          <a:stretch>
            <a:fillRect/>
          </a:stretch>
        </p:blipFill>
        <p:spPr>
          <a:xfrm>
            <a:off x="0" y="0"/>
            <a:ext cx="1857375" cy="12668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770" decel="100000"/>
                                        <p:tgtEl>
                                          <p:spTgt spid="4"/>
                                        </p:tgtEl>
                                      </p:cBhvr>
                                    </p:animEffect>
                                    <p:animScale>
                                      <p:cBhvr>
                                        <p:cTn id="19" dur="770" decel="100000"/>
                                        <p:tgtEl>
                                          <p:spTgt spid="4"/>
                                        </p:tgtEl>
                                      </p:cBhvr>
                                      <p:from x="10000" y="10000"/>
                                      <p:to x="200000" y="450000"/>
                                    </p:animScale>
                                    <p:animScale>
                                      <p:cBhvr>
                                        <p:cTn id="20" dur="1230" accel="100000" fill="hold">
                                          <p:stCondLst>
                                            <p:cond delay="770"/>
                                          </p:stCondLst>
                                        </p:cTn>
                                        <p:tgtEl>
                                          <p:spTgt spid="4"/>
                                        </p:tgtEl>
                                      </p:cBhvr>
                                      <p:from x="200000" y="450000"/>
                                      <p:to x="100000" y="100000"/>
                                    </p:animScale>
                                    <p:set>
                                      <p:cBhvr>
                                        <p:cTn id="21" dur="770" fill="hold"/>
                                        <p:tgtEl>
                                          <p:spTgt spid="4"/>
                                        </p:tgtEl>
                                        <p:attrNameLst>
                                          <p:attrName>ppt_x</p:attrName>
                                        </p:attrNameLst>
                                      </p:cBhvr>
                                      <p:to>
                                        <p:strVal val="(0.5)"/>
                                      </p:to>
                                    </p:set>
                                    <p:anim from="(0.5)" to="(#ppt_x)" calcmode="lin" valueType="num">
                                      <p:cBhvr>
                                        <p:cTn id="22" dur="1230" accel="100000" fill="hold">
                                          <p:stCondLst>
                                            <p:cond delay="770"/>
                                          </p:stCondLst>
                                        </p:cTn>
                                        <p:tgtEl>
                                          <p:spTgt spid="4"/>
                                        </p:tgtEl>
                                        <p:attrNameLst>
                                          <p:attrName>ppt_x</p:attrName>
                                        </p:attrNameLst>
                                      </p:cBhvr>
                                    </p:anim>
                                    <p:set>
                                      <p:cBhvr>
                                        <p:cTn id="23" dur="770" fill="hold"/>
                                        <p:tgtEl>
                                          <p:spTgt spid="4"/>
                                        </p:tgtEl>
                                        <p:attrNameLst>
                                          <p:attrName>ppt_y</p:attrName>
                                        </p:attrNameLst>
                                      </p:cBhvr>
                                      <p:to>
                                        <p:strVal val="(#ppt_y+0.4)"/>
                                      </p:to>
                                    </p:set>
                                    <p:anim from="(#ppt_y+0.4)" to="(#ppt_y)" calcmode="lin" valueType="num">
                                      <p:cBhvr>
                                        <p:cTn id="24" dur="1230" accel="100000" fill="hold">
                                          <p:stCondLst>
                                            <p:cond delay="770"/>
                                          </p:stCondLst>
                                        </p:cTn>
                                        <p:tgtEl>
                                          <p:spTgt spid="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608630"/>
          </a:xfrm>
        </p:spPr>
        <p:txBody>
          <a:bodyPr>
            <a:normAutofit fontScale="90000"/>
          </a:bodyPr>
          <a:lstStyle/>
          <a:p>
            <a:pPr algn="r"/>
            <a:r>
              <a:rPr lang="ar-MA" sz="4000" dirty="0" smtClean="0">
                <a:solidFill>
                  <a:schemeClr val="tx1"/>
                </a:solidFill>
              </a:rPr>
              <a:t>  مفهوم الديني</a:t>
            </a:r>
            <a:endParaRPr lang="ar-MA" sz="4000" dirty="0">
              <a:solidFill>
                <a:schemeClr val="tx1"/>
              </a:solidFill>
            </a:endParaRPr>
          </a:p>
        </p:txBody>
      </p:sp>
      <p:sp>
        <p:nvSpPr>
          <p:cNvPr id="5" name="Rectangle 4"/>
          <p:cNvSpPr/>
          <p:nvPr/>
        </p:nvSpPr>
        <p:spPr>
          <a:xfrm>
            <a:off x="642910" y="1428736"/>
            <a:ext cx="7286676" cy="954107"/>
          </a:xfrm>
          <a:prstGeom prst="rect">
            <a:avLst/>
          </a:prstGeom>
        </p:spPr>
        <p:txBody>
          <a:bodyPr wrap="square">
            <a:spAutoFit/>
          </a:bodyPr>
          <a:lstStyle/>
          <a:p>
            <a:pPr algn="r"/>
            <a:r>
              <a:rPr lang="ar-MA" sz="2800" b="1" dirty="0" smtClean="0">
                <a:solidFill>
                  <a:srgbClr val="FFFF00"/>
                </a:solidFill>
              </a:rPr>
              <a:t> وَلِتُكْمِلُواْ الْعِدَّةَ وَلِتُكَبِّرُواْ اللَّهَ عَلَى مَا هَدَاكُمْ وَلَعَلَّكُمْ تَشْكُرُونَ</a:t>
            </a:r>
            <a:endParaRPr lang="ar-MA" sz="2800" b="1" dirty="0">
              <a:solidFill>
                <a:srgbClr val="FFFF00"/>
              </a:solidFill>
            </a:endParaRPr>
          </a:p>
        </p:txBody>
      </p:sp>
      <p:sp>
        <p:nvSpPr>
          <p:cNvPr id="2049" name="Rectangle 1"/>
          <p:cNvSpPr>
            <a:spLocks noChangeArrowheads="1"/>
          </p:cNvSpPr>
          <p:nvPr/>
        </p:nvSpPr>
        <p:spPr bwMode="auto">
          <a:xfrm>
            <a:off x="0" y="2857496"/>
            <a:ext cx="792958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فعن عائشة رضي الله عنها قالت: دخل أبو بكر، وعندي جاريتان من الأنصار تغنيان بما تقاولت الأنصار يوم </a:t>
            </a:r>
            <a:r>
              <a:rPr lang="ar-MA" sz="2400" b="1" dirty="0" smtClean="0">
                <a:solidFill>
                  <a:srgbClr val="000000"/>
                </a:solidFill>
                <a:latin typeface="Tahoma" pitchFamily="34" charset="0"/>
                <a:ea typeface="Times New Roman" pitchFamily="18" charset="0"/>
                <a:cs typeface="Tahoma" pitchFamily="34" charset="0"/>
              </a:rPr>
              <a:t>ب</a:t>
            </a:r>
            <a:r>
              <a:rPr kumimoji="0" lang="ar-SA" sz="24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عاث، قالت: وليستا بمغنيتين. فقال أبو بكر: أمزامير الشيطان في بيت رسول الله صلى الله عليه وسلم ؟ وذلك في يوم عيد، فقال رسول الله صلى الله عليه وسلم</a:t>
            </a:r>
            <a:r>
              <a:rPr kumimoji="0" lang="ar-SA" sz="2400" b="1" i="0" u="none" strike="noStrike" cap="none" normalizeH="0" baseline="0" dirty="0" smtClean="0">
                <a:ln>
                  <a:noFill/>
                </a:ln>
                <a:effectLst/>
                <a:latin typeface="Tahoma" pitchFamily="34" charset="0"/>
                <a:ea typeface="Times New Roman" pitchFamily="18" charset="0"/>
                <a:cs typeface="Tahoma" pitchFamily="34" charset="0"/>
              </a:rPr>
              <a:t>:</a:t>
            </a:r>
            <a:r>
              <a:rPr kumimoji="0" lang="ar-SA" sz="24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يا أبا بكر، إنّ لكل قوم عيدًا، وهذا عيدنا</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 5" descr="clip_image002.gif"/>
          <p:cNvPicPr>
            <a:picLocks noChangeAspect="1"/>
          </p:cNvPicPr>
          <p:nvPr/>
        </p:nvPicPr>
        <p:blipFill>
          <a:blip r:embed="rId2"/>
          <a:stretch>
            <a:fillRect/>
          </a:stretch>
        </p:blipFill>
        <p:spPr>
          <a:xfrm>
            <a:off x="1" y="1"/>
            <a:ext cx="1357290" cy="121442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trips(down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2049"/>
                                        </p:tgtEl>
                                        <p:attrNameLst>
                                          <p:attrName>style.visibility</p:attrName>
                                        </p:attrNameLst>
                                      </p:cBhvr>
                                      <p:to>
                                        <p:strVal val="visible"/>
                                      </p:to>
                                    </p:set>
                                    <p:animEffect transition="in" filter="strips(downLeft)">
                                      <p:cBhvr>
                                        <p:cTn id="23" dur="500"/>
                                        <p:tgtEl>
                                          <p:spTgt spid="2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20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686700" cy="785794"/>
          </a:xfrm>
        </p:spPr>
        <p:txBody>
          <a:bodyPr/>
          <a:lstStyle/>
          <a:p>
            <a:pPr algn="r"/>
            <a:r>
              <a:rPr lang="ar-MA" dirty="0" smtClean="0">
                <a:solidFill>
                  <a:schemeClr val="tx1"/>
                </a:solidFill>
              </a:rPr>
              <a:t>  مفهوم الإنساني</a:t>
            </a:r>
            <a:endParaRPr lang="ar-MA" dirty="0">
              <a:solidFill>
                <a:schemeClr val="tx1"/>
              </a:solidFill>
            </a:endParaRPr>
          </a:p>
        </p:txBody>
      </p:sp>
      <p:pic>
        <p:nvPicPr>
          <p:cNvPr id="4" name="Picture 2" descr="C:\Documents and Settings\Administrateur\Mes documents\Mes images\clip_image002.gif"/>
          <p:cNvPicPr>
            <a:picLocks noChangeAspect="1" noChangeArrowheads="1"/>
          </p:cNvPicPr>
          <p:nvPr/>
        </p:nvPicPr>
        <p:blipFill>
          <a:blip r:embed="rId2"/>
          <a:srcRect/>
          <a:stretch>
            <a:fillRect/>
          </a:stretch>
        </p:blipFill>
        <p:spPr bwMode="auto">
          <a:xfrm>
            <a:off x="1" y="1"/>
            <a:ext cx="1571603" cy="1643049"/>
          </a:xfrm>
          <a:prstGeom prst="rect">
            <a:avLst/>
          </a:prstGeom>
          <a:noFill/>
        </p:spPr>
      </p:pic>
      <p:sp>
        <p:nvSpPr>
          <p:cNvPr id="5" name="ZoneTexte 4"/>
          <p:cNvSpPr txBox="1"/>
          <p:nvPr/>
        </p:nvSpPr>
        <p:spPr>
          <a:xfrm>
            <a:off x="4214810" y="1071546"/>
            <a:ext cx="3571900" cy="646331"/>
          </a:xfrm>
          <a:prstGeom prst="rect">
            <a:avLst/>
          </a:prstGeom>
          <a:noFill/>
        </p:spPr>
        <p:txBody>
          <a:bodyPr wrap="square" rtlCol="0">
            <a:spAutoFit/>
          </a:bodyPr>
          <a:lstStyle/>
          <a:p>
            <a:pPr algn="r"/>
            <a:r>
              <a:rPr lang="ar-MA" sz="3600" b="1" dirty="0" smtClean="0">
                <a:cs typeface="+mj-cs"/>
              </a:rPr>
              <a:t>زكاة الفطر     </a:t>
            </a:r>
            <a:endParaRPr lang="ar-MA" sz="3600" b="1" dirty="0">
              <a:cs typeface="+mj-cs"/>
            </a:endParaRPr>
          </a:p>
        </p:txBody>
      </p:sp>
      <p:sp>
        <p:nvSpPr>
          <p:cNvPr id="6" name="ZoneTexte 5"/>
          <p:cNvSpPr txBox="1"/>
          <p:nvPr/>
        </p:nvSpPr>
        <p:spPr>
          <a:xfrm>
            <a:off x="285720" y="3071810"/>
            <a:ext cx="7143800" cy="1323439"/>
          </a:xfrm>
          <a:prstGeom prst="rect">
            <a:avLst/>
          </a:prstGeom>
          <a:noFill/>
        </p:spPr>
        <p:txBody>
          <a:bodyPr wrap="square" rtlCol="0">
            <a:spAutoFit/>
          </a:bodyPr>
          <a:lstStyle/>
          <a:p>
            <a:pPr algn="r"/>
            <a:r>
              <a:rPr lang="ar-MA" sz="2000" b="1" dirty="0" smtClean="0"/>
              <a:t>عن ابن عباس قال فرض رسول الله-صلى الله عليه وسلم- </a:t>
            </a:r>
            <a:r>
              <a:rPr lang="ar-MA" sz="2000" b="1" dirty="0" smtClean="0">
                <a:solidFill>
                  <a:srgbClr val="FF0000"/>
                </a:solidFill>
              </a:rPr>
              <a:t>زكاة الفطر طهرة للصائم من اللغو و الرفث و طعمة للمساكين من أداها قبل الصلاة فهي زكاة مقبولة ومن أداها بعد الصلاة فهي صدقة من الصدقات</a:t>
            </a:r>
            <a:endParaRPr lang="ar-MA" sz="2000" b="1" dirty="0">
              <a:solidFill>
                <a:srgbClr val="FF0000"/>
              </a:solidFill>
            </a:endParaRPr>
          </a:p>
        </p:txBody>
      </p:sp>
      <p:sp>
        <p:nvSpPr>
          <p:cNvPr id="8" name="Rectangle 7"/>
          <p:cNvSpPr/>
          <p:nvPr/>
        </p:nvSpPr>
        <p:spPr>
          <a:xfrm>
            <a:off x="214282" y="4643446"/>
            <a:ext cx="7215238" cy="1569660"/>
          </a:xfrm>
          <a:prstGeom prst="rect">
            <a:avLst/>
          </a:prstGeom>
        </p:spPr>
        <p:txBody>
          <a:bodyPr wrap="square">
            <a:spAutoFit/>
          </a:bodyPr>
          <a:lstStyle/>
          <a:p>
            <a:pPr algn="r" rtl="1"/>
            <a:r>
              <a:rPr lang="ar-MA" sz="2400" b="1" dirty="0" smtClean="0">
                <a:solidFill>
                  <a:srgbClr val="FFFF00"/>
                </a:solidFill>
              </a:rPr>
              <a:t>”إنَّ الْمُتَّقِينَ فِي جَنَّاتٍ وَعُيُونٍ آخِذِينَ مَا آتَاهُمْ رَبُّهُمْ إِنَّهُمْ كَانُوا قَبْلَ ذَلِكَ مُحْسِنِينَ كَانُوا قَلِيلاً مِّنَ اللَّيْلِ مَا يَهْجَعُونَ وَبِالأَسْحَارِ هُمْ يَسْتَغْفِرُونَ وَفِي أَمْوَالِهِمْ حَقٌّ لِّلسَّائِلِ وَالْمَحْرُومِ“</a:t>
            </a:r>
          </a:p>
        </p:txBody>
      </p:sp>
      <p:sp>
        <p:nvSpPr>
          <p:cNvPr id="9" name="Rectangle 8"/>
          <p:cNvSpPr/>
          <p:nvPr/>
        </p:nvSpPr>
        <p:spPr>
          <a:xfrm>
            <a:off x="1142976" y="2143116"/>
            <a:ext cx="6286544" cy="461665"/>
          </a:xfrm>
          <a:prstGeom prst="rect">
            <a:avLst/>
          </a:prstGeom>
        </p:spPr>
        <p:txBody>
          <a:bodyPr wrap="square">
            <a:spAutoFit/>
          </a:bodyPr>
          <a:lstStyle/>
          <a:p>
            <a:pPr algn="r" rtl="1"/>
            <a:r>
              <a:rPr lang="ar-MA" sz="2400" b="1" dirty="0" smtClean="0">
                <a:solidFill>
                  <a:srgbClr val="FFFF00"/>
                </a:solidFill>
              </a:rPr>
              <a:t>”قَدْ أَفْلَحَ مَن تَزَكَّى وَذَكَرَ اسْمَ رَبِّهِ فَصَلَّى“</a:t>
            </a:r>
            <a:endParaRPr lang="ar-MA" sz="2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770" decel="100000"/>
                                        <p:tgtEl>
                                          <p:spTgt spid="5"/>
                                        </p:tgtEl>
                                      </p:cBhvr>
                                    </p:animEffect>
                                    <p:animScale>
                                      <p:cBhvr>
                                        <p:cTn id="19" dur="770" decel="100000"/>
                                        <p:tgtEl>
                                          <p:spTgt spid="5"/>
                                        </p:tgtEl>
                                      </p:cBhvr>
                                      <p:from x="10000" y="10000"/>
                                      <p:to x="200000" y="450000"/>
                                    </p:animScale>
                                    <p:animScale>
                                      <p:cBhvr>
                                        <p:cTn id="20" dur="1230" accel="100000" fill="hold">
                                          <p:stCondLst>
                                            <p:cond delay="770"/>
                                          </p:stCondLst>
                                        </p:cTn>
                                        <p:tgtEl>
                                          <p:spTgt spid="5"/>
                                        </p:tgtEl>
                                      </p:cBhvr>
                                      <p:from x="200000" y="450000"/>
                                      <p:to x="100000" y="100000"/>
                                    </p:animScale>
                                    <p:set>
                                      <p:cBhvr>
                                        <p:cTn id="21" dur="770" fill="hold"/>
                                        <p:tgtEl>
                                          <p:spTgt spid="5"/>
                                        </p:tgtEl>
                                        <p:attrNameLst>
                                          <p:attrName>ppt_x</p:attrName>
                                        </p:attrNameLst>
                                      </p:cBhvr>
                                      <p:to>
                                        <p:strVal val="(0.5)"/>
                                      </p:to>
                                    </p:set>
                                    <p:anim from="(0.5)" to="(#ppt_x)" calcmode="lin" valueType="num">
                                      <p:cBhvr>
                                        <p:cTn id="22" dur="1230" accel="100000" fill="hold">
                                          <p:stCondLst>
                                            <p:cond delay="770"/>
                                          </p:stCondLst>
                                        </p:cTn>
                                        <p:tgtEl>
                                          <p:spTgt spid="5"/>
                                        </p:tgtEl>
                                        <p:attrNameLst>
                                          <p:attrName>ppt_x</p:attrName>
                                        </p:attrNameLst>
                                      </p:cBhvr>
                                    </p:anim>
                                    <p:set>
                                      <p:cBhvr>
                                        <p:cTn id="23" dur="770" fill="hold"/>
                                        <p:tgtEl>
                                          <p:spTgt spid="5"/>
                                        </p:tgtEl>
                                        <p:attrNameLst>
                                          <p:attrName>ppt_y</p:attrName>
                                        </p:attrNameLst>
                                      </p:cBhvr>
                                      <p:to>
                                        <p:strVal val="(#ppt_y+0.4)"/>
                                      </p:to>
                                    </p:set>
                                    <p:anim from="(#ppt_y+0.4)" to="(#ppt_y)" calcmode="lin" valueType="num">
                                      <p:cBhvr>
                                        <p:cTn id="24" dur="1230" accel="100000" fill="hold">
                                          <p:stCondLst>
                                            <p:cond delay="770"/>
                                          </p:stCondLst>
                                        </p:cTn>
                                        <p:tgtEl>
                                          <p:spTgt spid="5"/>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strips(downLeft)">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strips(downLeft)">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12"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strips(downLeft)">
                                      <p:cBhvr>
                                        <p:cTn id="3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751506"/>
          </a:xfrm>
        </p:spPr>
        <p:txBody>
          <a:bodyPr>
            <a:normAutofit/>
          </a:bodyPr>
          <a:lstStyle/>
          <a:p>
            <a:pPr algn="r"/>
            <a:r>
              <a:rPr lang="ar-MA" b="0" dirty="0" smtClean="0">
                <a:solidFill>
                  <a:schemeClr val="tx1"/>
                </a:solidFill>
              </a:rPr>
              <a:t> </a:t>
            </a:r>
            <a:r>
              <a:rPr lang="ar-MA" sz="3600" dirty="0" smtClean="0">
                <a:solidFill>
                  <a:schemeClr val="tx1"/>
                </a:solidFill>
              </a:rPr>
              <a:t>مفهوم الزمني</a:t>
            </a:r>
            <a:endParaRPr lang="ar-MA" dirty="0">
              <a:solidFill>
                <a:schemeClr val="tx1"/>
              </a:solidFill>
            </a:endParaRPr>
          </a:p>
        </p:txBody>
      </p:sp>
      <p:sp>
        <p:nvSpPr>
          <p:cNvPr id="6" name="Rectangle 5"/>
          <p:cNvSpPr/>
          <p:nvPr/>
        </p:nvSpPr>
        <p:spPr>
          <a:xfrm>
            <a:off x="642910" y="1643050"/>
            <a:ext cx="6858048" cy="1200329"/>
          </a:xfrm>
          <a:prstGeom prst="rect">
            <a:avLst/>
          </a:prstGeom>
        </p:spPr>
        <p:txBody>
          <a:bodyPr wrap="square">
            <a:spAutoFit/>
          </a:bodyPr>
          <a:lstStyle/>
          <a:p>
            <a:pPr algn="r"/>
            <a:r>
              <a:rPr lang="ar-MA" sz="2400" b="1" dirty="0" smtClean="0"/>
              <a:t>”العيد زمن قصير ظريف ضاحك تفرضه الأديان على الناس ليكون بين الحين والحين يوم طبيعي فهذه الحياة التي انتقلت عن طبيعتها“</a:t>
            </a:r>
            <a:endParaRPr lang="ar-MA" dirty="0"/>
          </a:p>
        </p:txBody>
      </p:sp>
      <p:sp>
        <p:nvSpPr>
          <p:cNvPr id="7" name="ZoneTexte 6"/>
          <p:cNvSpPr txBox="1"/>
          <p:nvPr/>
        </p:nvSpPr>
        <p:spPr>
          <a:xfrm>
            <a:off x="3071802" y="3000372"/>
            <a:ext cx="4500594" cy="707886"/>
          </a:xfrm>
          <a:prstGeom prst="rect">
            <a:avLst/>
          </a:prstGeom>
          <a:noFill/>
        </p:spPr>
        <p:txBody>
          <a:bodyPr wrap="square" rtlCol="0">
            <a:spAutoFit/>
          </a:bodyPr>
          <a:lstStyle/>
          <a:p>
            <a:pPr algn="r"/>
            <a:r>
              <a:rPr lang="ar-MA" sz="4000" b="1" dirty="0" smtClean="0">
                <a:cs typeface="+mj-cs"/>
              </a:rPr>
              <a:t>مفهوم النفسي</a:t>
            </a:r>
            <a:endParaRPr lang="ar-MA" sz="4000" b="1" dirty="0">
              <a:cs typeface="+mj-cs"/>
            </a:endParaRPr>
          </a:p>
        </p:txBody>
      </p:sp>
      <p:sp>
        <p:nvSpPr>
          <p:cNvPr id="9" name="ZoneTexte 8"/>
          <p:cNvSpPr txBox="1"/>
          <p:nvPr/>
        </p:nvSpPr>
        <p:spPr>
          <a:xfrm>
            <a:off x="785786" y="4000504"/>
            <a:ext cx="6786610" cy="1200329"/>
          </a:xfrm>
          <a:prstGeom prst="rect">
            <a:avLst/>
          </a:prstGeom>
          <a:noFill/>
        </p:spPr>
        <p:txBody>
          <a:bodyPr wrap="square" rtlCol="0">
            <a:spAutoFit/>
          </a:bodyPr>
          <a:lstStyle/>
          <a:p>
            <a:pPr algn="r"/>
            <a:r>
              <a:rPr lang="ar-MA" sz="2400" b="1" dirty="0" smtClean="0"/>
              <a:t>”من أراد معرفة أخلاق أمة فليراقبها في أعيادها إذ تنطلق فيها السجايا على فطرتها وتبرز العواطف والميول والعادات على حقيقتها“</a:t>
            </a:r>
            <a:endParaRPr lang="ar-MA" sz="2400" b="1" dirty="0"/>
          </a:p>
        </p:txBody>
      </p:sp>
      <p:pic>
        <p:nvPicPr>
          <p:cNvPr id="10" name="Picture 2" descr="C:\Documents and Settings\Administrateur\Mes documents\Mes images\clip_image002.gif"/>
          <p:cNvPicPr>
            <a:picLocks noChangeAspect="1" noChangeArrowheads="1"/>
          </p:cNvPicPr>
          <p:nvPr/>
        </p:nvPicPr>
        <p:blipFill>
          <a:blip r:embed="rId2"/>
          <a:srcRect/>
          <a:stretch>
            <a:fillRect/>
          </a:stretch>
        </p:blipFill>
        <p:spPr bwMode="auto">
          <a:xfrm>
            <a:off x="0" y="0"/>
            <a:ext cx="1571603" cy="1428711"/>
          </a:xfrm>
          <a:prstGeom prst="rect">
            <a:avLst/>
          </a:prstGeom>
          <a:noFill/>
        </p:spPr>
      </p:pic>
      <p:sp>
        <p:nvSpPr>
          <p:cNvPr id="11" name="ZoneTexte 10"/>
          <p:cNvSpPr txBox="1"/>
          <p:nvPr/>
        </p:nvSpPr>
        <p:spPr>
          <a:xfrm>
            <a:off x="1857356" y="5500702"/>
            <a:ext cx="5500726" cy="707886"/>
          </a:xfrm>
          <a:prstGeom prst="rect">
            <a:avLst/>
          </a:prstGeom>
          <a:noFill/>
        </p:spPr>
        <p:txBody>
          <a:bodyPr wrap="square" rtlCol="0">
            <a:spAutoFit/>
          </a:bodyPr>
          <a:lstStyle/>
          <a:p>
            <a:pPr algn="r"/>
            <a:r>
              <a:rPr lang="ar-MA" sz="4000" b="1" dirty="0" smtClean="0">
                <a:cs typeface="+mj-cs"/>
              </a:rPr>
              <a:t>مفهوم الاجتماعي</a:t>
            </a:r>
            <a:endParaRPr lang="ar-MA" sz="4000" b="1" dirty="0">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trips(downLeft)">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5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770" decel="100000"/>
                                        <p:tgtEl>
                                          <p:spTgt spid="7"/>
                                        </p:tgtEl>
                                      </p:cBhvr>
                                    </p:animEffect>
                                    <p:animScale>
                                      <p:cBhvr>
                                        <p:cTn id="24" dur="770" decel="100000"/>
                                        <p:tgtEl>
                                          <p:spTgt spid="7"/>
                                        </p:tgtEl>
                                      </p:cBhvr>
                                      <p:from x="10000" y="10000"/>
                                      <p:to x="200000" y="450000"/>
                                    </p:animScale>
                                    <p:animScale>
                                      <p:cBhvr>
                                        <p:cTn id="25" dur="1230" accel="100000" fill="hold">
                                          <p:stCondLst>
                                            <p:cond delay="770"/>
                                          </p:stCondLst>
                                        </p:cTn>
                                        <p:tgtEl>
                                          <p:spTgt spid="7"/>
                                        </p:tgtEl>
                                      </p:cBhvr>
                                      <p:from x="200000" y="450000"/>
                                      <p:to x="100000" y="100000"/>
                                    </p:animScale>
                                    <p:set>
                                      <p:cBhvr>
                                        <p:cTn id="26" dur="770" fill="hold"/>
                                        <p:tgtEl>
                                          <p:spTgt spid="7"/>
                                        </p:tgtEl>
                                        <p:attrNameLst>
                                          <p:attrName>ppt_x</p:attrName>
                                        </p:attrNameLst>
                                      </p:cBhvr>
                                      <p:to>
                                        <p:strVal val="(0.5)"/>
                                      </p:to>
                                    </p:set>
                                    <p:anim from="(0.5)" to="(#ppt_x)" calcmode="lin" valueType="num">
                                      <p:cBhvr>
                                        <p:cTn id="27" dur="1230" accel="100000" fill="hold">
                                          <p:stCondLst>
                                            <p:cond delay="770"/>
                                          </p:stCondLst>
                                        </p:cTn>
                                        <p:tgtEl>
                                          <p:spTgt spid="7"/>
                                        </p:tgtEl>
                                        <p:attrNameLst>
                                          <p:attrName>ppt_x</p:attrName>
                                        </p:attrNameLst>
                                      </p:cBhvr>
                                    </p:anim>
                                    <p:set>
                                      <p:cBhvr>
                                        <p:cTn id="28" dur="770" fill="hold"/>
                                        <p:tgtEl>
                                          <p:spTgt spid="7"/>
                                        </p:tgtEl>
                                        <p:attrNameLst>
                                          <p:attrName>ppt_y</p:attrName>
                                        </p:attrNameLst>
                                      </p:cBhvr>
                                      <p:to>
                                        <p:strVal val="(#ppt_y+0.4)"/>
                                      </p:to>
                                    </p:set>
                                    <p:anim from="(#ppt_y+0.4)" to="(#ppt_y)" calcmode="lin" valueType="num">
                                      <p:cBhvr>
                                        <p:cTn id="29" dur="1230" accel="100000" fill="hold">
                                          <p:stCondLst>
                                            <p:cond delay="770"/>
                                          </p:stCondLst>
                                        </p:cTn>
                                        <p:tgtEl>
                                          <p:spTgt spid="7"/>
                                        </p:tgtEl>
                                        <p:attrNameLst>
                                          <p:attrName>ppt_y</p:attrName>
                                        </p:attrNameLst>
                                      </p:cBhvr>
                                    </p:anim>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strips(downLeft)">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5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385" decel="100000"/>
                                        <p:tgtEl>
                                          <p:spTgt spid="11"/>
                                        </p:tgtEl>
                                      </p:cBhvr>
                                    </p:animEffect>
                                    <p:animScale>
                                      <p:cBhvr>
                                        <p:cTn id="40" dur="385" decel="100000"/>
                                        <p:tgtEl>
                                          <p:spTgt spid="11"/>
                                        </p:tgtEl>
                                      </p:cBhvr>
                                      <p:from x="10000" y="10000"/>
                                      <p:to x="200000" y="450000"/>
                                    </p:animScale>
                                    <p:animScale>
                                      <p:cBhvr>
                                        <p:cTn id="41" dur="615" accel="100000" fill="hold">
                                          <p:stCondLst>
                                            <p:cond delay="385"/>
                                          </p:stCondLst>
                                        </p:cTn>
                                        <p:tgtEl>
                                          <p:spTgt spid="11"/>
                                        </p:tgtEl>
                                      </p:cBhvr>
                                      <p:from x="200000" y="450000"/>
                                      <p:to x="100000" y="100000"/>
                                    </p:animScale>
                                    <p:set>
                                      <p:cBhvr>
                                        <p:cTn id="42" dur="385" fill="hold"/>
                                        <p:tgtEl>
                                          <p:spTgt spid="11"/>
                                        </p:tgtEl>
                                        <p:attrNameLst>
                                          <p:attrName>ppt_x</p:attrName>
                                        </p:attrNameLst>
                                      </p:cBhvr>
                                      <p:to>
                                        <p:strVal val="(0.5)"/>
                                      </p:to>
                                    </p:set>
                                    <p:anim from="(0.5)" to="(#ppt_x)" calcmode="lin" valueType="num">
                                      <p:cBhvr>
                                        <p:cTn id="43" dur="615" accel="100000" fill="hold">
                                          <p:stCondLst>
                                            <p:cond delay="385"/>
                                          </p:stCondLst>
                                        </p:cTn>
                                        <p:tgtEl>
                                          <p:spTgt spid="11"/>
                                        </p:tgtEl>
                                        <p:attrNameLst>
                                          <p:attrName>ppt_x</p:attrName>
                                        </p:attrNameLst>
                                      </p:cBhvr>
                                    </p:anim>
                                    <p:set>
                                      <p:cBhvr>
                                        <p:cTn id="44" dur="385" fill="hold"/>
                                        <p:tgtEl>
                                          <p:spTgt spid="11"/>
                                        </p:tgtEl>
                                        <p:attrNameLst>
                                          <p:attrName>ppt_y</p:attrName>
                                        </p:attrNameLst>
                                      </p:cBhvr>
                                      <p:to>
                                        <p:strVal val="(#ppt_y+0.4)"/>
                                      </p:to>
                                    </p:set>
                                    <p:anim from="(#ppt_y+0.4)" to="(#ppt_y)" calcmode="lin" valueType="num">
                                      <p:cBhvr>
                                        <p:cTn id="45" dur="615" accel="100000" fill="hold">
                                          <p:stCondLst>
                                            <p:cond delay="385"/>
                                          </p:stCondLst>
                                        </p:cTn>
                                        <p:tgtEl>
                                          <p:spTgt spid="11"/>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P spid="11"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1148</TotalTime>
  <Words>626</Words>
  <Application>Microsoft Office PowerPoint</Application>
  <PresentationFormat>Affichage à l'écran (4:3)</PresentationFormat>
  <Paragraphs>59</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Opulent</vt:lpstr>
      <vt:lpstr>Diapositive 1</vt:lpstr>
      <vt:lpstr>Diapositive 2</vt:lpstr>
      <vt:lpstr>العيد في القرآن الكريم</vt:lpstr>
      <vt:lpstr>العيد في السنة النبوية</vt:lpstr>
      <vt:lpstr>Diapositive 5</vt:lpstr>
      <vt:lpstr>مفهوم العيد في الإسلام </vt:lpstr>
      <vt:lpstr>  مفهوم الديني</vt:lpstr>
      <vt:lpstr>  مفهوم الإنساني</vt:lpstr>
      <vt:lpstr> مفهوم الزمني</vt:lpstr>
      <vt:lpstr>Diapositive 10</vt:lpstr>
      <vt:lpstr> العيد مناسبة أولى لصلة الأرحام</vt:lpstr>
      <vt:lpstr> مفهوم الاجتماعي</vt:lpstr>
      <vt:lpstr>  سنن العيد</vt:lpstr>
      <vt:lpstr>  سنن العيد</vt:lpstr>
      <vt:lpstr>  سنن العيد</vt:lpstr>
      <vt:lpstr>   ماذا بعد العيد؟</vt:lpstr>
      <vt:lpstr>ماذا بعد العيد؟</vt:lpstr>
      <vt:lpstr>  الخاتمة</vt:lpstr>
      <vt:lpstr>Diapositive 19</vt:lpstr>
      <vt:lpstr>Diapositive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oscar</dc:creator>
  <cp:lastModifiedBy>oscar</cp:lastModifiedBy>
  <cp:revision>103</cp:revision>
  <dcterms:created xsi:type="dcterms:W3CDTF">2011-08-17T23:38:30Z</dcterms:created>
  <dcterms:modified xsi:type="dcterms:W3CDTF">2011-08-29T00:10:51Z</dcterms:modified>
</cp:coreProperties>
</file>