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handoutMasterIdLst>
    <p:handoutMasterId r:id="rId29"/>
  </p:handoutMasterIdLst>
  <p:sldIdLst>
    <p:sldId id="266" r:id="rId2"/>
    <p:sldId id="278" r:id="rId3"/>
    <p:sldId id="267" r:id="rId4"/>
    <p:sldId id="279" r:id="rId5"/>
    <p:sldId id="269" r:id="rId6"/>
    <p:sldId id="268" r:id="rId7"/>
    <p:sldId id="275" r:id="rId8"/>
    <p:sldId id="274" r:id="rId9"/>
    <p:sldId id="258" r:id="rId10"/>
    <p:sldId id="270" r:id="rId11"/>
    <p:sldId id="285" r:id="rId12"/>
    <p:sldId id="284" r:id="rId13"/>
    <p:sldId id="259" r:id="rId14"/>
    <p:sldId id="260" r:id="rId15"/>
    <p:sldId id="283" r:id="rId16"/>
    <p:sldId id="261" r:id="rId17"/>
    <p:sldId id="262" r:id="rId18"/>
    <p:sldId id="256" r:id="rId19"/>
    <p:sldId id="264" r:id="rId20"/>
    <p:sldId id="276" r:id="rId21"/>
    <p:sldId id="286" r:id="rId22"/>
    <p:sldId id="265" r:id="rId23"/>
    <p:sldId id="263" r:id="rId24"/>
    <p:sldId id="288" r:id="rId25"/>
    <p:sldId id="277" r:id="rId26"/>
    <p:sldId id="287"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scar" initials="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0066"/>
    <a:srgbClr val="BC0E6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79096" autoAdjust="0"/>
    <p:restoredTop sz="50970" autoAdjust="0"/>
  </p:normalViewPr>
  <p:slideViewPr>
    <p:cSldViewPr>
      <p:cViewPr varScale="1">
        <p:scale>
          <a:sx n="74" d="100"/>
          <a:sy n="74" d="100"/>
        </p:scale>
        <p:origin x="-6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63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MA"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16645E-CCA6-49D9-AD60-6F1764D8E8D3}" type="datetimeFigureOut">
              <a:rPr lang="fr-FR" smtClean="0"/>
              <a:pPr/>
              <a:t>12/11/2011</a:t>
            </a:fld>
            <a:endParaRPr lang="ar-MA"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ar-MA"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31DF78-8E52-445F-B053-5C597FDD93D7}" type="slidenum">
              <a:rPr lang="ar-MA" smtClean="0"/>
              <a:pPr/>
              <a:t>‹N°›</a:t>
            </a:fld>
            <a:endParaRPr lang="ar-M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MA"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9C68E9-20D7-45DB-AE44-320203731AF1}" type="datetimeFigureOut">
              <a:rPr lang="fr-FR" smtClean="0"/>
              <a:pPr/>
              <a:t>12/11/2011</a:t>
            </a:fld>
            <a:endParaRPr lang="ar-MA"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MA"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MA"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186DE-E2C6-44A1-A297-0F62AF2D07BA}" type="slidenum">
              <a:rPr lang="ar-MA" smtClean="0"/>
              <a:pPr/>
              <a:t>‹N°›</a:t>
            </a:fld>
            <a:endParaRPr lang="ar-M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dirty="0"/>
          </a:p>
        </p:txBody>
      </p:sp>
      <p:sp>
        <p:nvSpPr>
          <p:cNvPr id="4" name="Espace réservé du numéro de diapositive 3"/>
          <p:cNvSpPr>
            <a:spLocks noGrp="1"/>
          </p:cNvSpPr>
          <p:nvPr>
            <p:ph type="sldNum" sz="quarter" idx="10"/>
          </p:nvPr>
        </p:nvSpPr>
        <p:spPr/>
        <p:txBody>
          <a:bodyPr/>
          <a:lstStyle/>
          <a:p>
            <a:fld id="{91A186DE-E2C6-44A1-A297-0F62AF2D07BA}" type="slidenum">
              <a:rPr lang="ar-MA" smtClean="0"/>
              <a:pPr/>
              <a:t>1</a:t>
            </a:fld>
            <a:endParaRPr lang="ar-M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dirty="0"/>
          </a:p>
        </p:txBody>
      </p:sp>
      <p:sp>
        <p:nvSpPr>
          <p:cNvPr id="4" name="Espace réservé du numéro de diapositive 3"/>
          <p:cNvSpPr>
            <a:spLocks noGrp="1"/>
          </p:cNvSpPr>
          <p:nvPr>
            <p:ph type="sldNum" sz="quarter" idx="10"/>
          </p:nvPr>
        </p:nvSpPr>
        <p:spPr/>
        <p:txBody>
          <a:bodyPr/>
          <a:lstStyle/>
          <a:p>
            <a:fld id="{91A186DE-E2C6-44A1-A297-0F62AF2D07BA}" type="slidenum">
              <a:rPr lang="ar-MA" smtClean="0"/>
              <a:pPr/>
              <a:t>2</a:t>
            </a:fld>
            <a:endParaRPr lang="ar-M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baseline="0" dirty="0"/>
          </a:p>
        </p:txBody>
      </p:sp>
      <p:sp>
        <p:nvSpPr>
          <p:cNvPr id="4" name="Espace réservé du numéro de diapositive 3"/>
          <p:cNvSpPr>
            <a:spLocks noGrp="1"/>
          </p:cNvSpPr>
          <p:nvPr>
            <p:ph type="sldNum" sz="quarter" idx="10"/>
          </p:nvPr>
        </p:nvSpPr>
        <p:spPr/>
        <p:txBody>
          <a:bodyPr/>
          <a:lstStyle/>
          <a:p>
            <a:fld id="{91A186DE-E2C6-44A1-A297-0F62AF2D07BA}" type="slidenum">
              <a:rPr lang="ar-MA" smtClean="0"/>
              <a:pPr/>
              <a:t>5</a:t>
            </a:fld>
            <a:endParaRPr lang="ar-M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dirty="0"/>
          </a:p>
        </p:txBody>
      </p:sp>
      <p:sp>
        <p:nvSpPr>
          <p:cNvPr id="4" name="Espace réservé du numéro de diapositive 3"/>
          <p:cNvSpPr>
            <a:spLocks noGrp="1"/>
          </p:cNvSpPr>
          <p:nvPr>
            <p:ph type="sldNum" sz="quarter" idx="10"/>
          </p:nvPr>
        </p:nvSpPr>
        <p:spPr/>
        <p:txBody>
          <a:bodyPr/>
          <a:lstStyle/>
          <a:p>
            <a:fld id="{91A186DE-E2C6-44A1-A297-0F62AF2D07BA}" type="slidenum">
              <a:rPr lang="ar-MA" smtClean="0"/>
              <a:pPr/>
              <a:t>6</a:t>
            </a:fld>
            <a:endParaRPr lang="ar-M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85800" y="4343400"/>
            <a:ext cx="5486400" cy="4114800"/>
          </a:xfrm>
          <a:prstGeom prst="rect">
            <a:avLst/>
          </a:prstGeom>
        </p:spPr>
        <p:txBody>
          <a:bodyPr>
            <a:normAutofit/>
          </a:bodyPr>
          <a:lstStyle/>
          <a:p>
            <a:endParaRPr lang="ar-M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dirty="0"/>
          </a:p>
        </p:txBody>
      </p:sp>
      <p:sp>
        <p:nvSpPr>
          <p:cNvPr id="4" name="Espace réservé du numéro de diapositive 3"/>
          <p:cNvSpPr>
            <a:spLocks noGrp="1"/>
          </p:cNvSpPr>
          <p:nvPr>
            <p:ph type="sldNum" sz="quarter" idx="10"/>
          </p:nvPr>
        </p:nvSpPr>
        <p:spPr/>
        <p:txBody>
          <a:bodyPr/>
          <a:lstStyle/>
          <a:p>
            <a:fld id="{91A186DE-E2C6-44A1-A297-0F62AF2D07BA}" type="slidenum">
              <a:rPr lang="ar-MA" smtClean="0"/>
              <a:pPr/>
              <a:t>19</a:t>
            </a:fld>
            <a:endParaRPr lang="ar-M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M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MA"/>
          </a:p>
        </p:txBody>
      </p:sp>
      <p:sp>
        <p:nvSpPr>
          <p:cNvPr id="4" name="Espace réservé de la date 3"/>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11"/>
          </p:nvPr>
        </p:nvSpPr>
        <p:spPr/>
        <p:txBody>
          <a:bodyPr/>
          <a:lstStyle/>
          <a:p>
            <a:endParaRPr lang="ar-MA" dirty="0"/>
          </a:p>
        </p:txBody>
      </p:sp>
      <p:sp>
        <p:nvSpPr>
          <p:cNvPr id="6" name="Espace réservé du numéro de diapositive 5"/>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M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e la date 3"/>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11"/>
          </p:nvPr>
        </p:nvSpPr>
        <p:spPr/>
        <p:txBody>
          <a:bodyPr/>
          <a:lstStyle/>
          <a:p>
            <a:endParaRPr lang="ar-MA" dirty="0"/>
          </a:p>
        </p:txBody>
      </p:sp>
      <p:sp>
        <p:nvSpPr>
          <p:cNvPr id="6" name="Espace réservé du numéro de diapositive 5"/>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M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e la date 3"/>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11"/>
          </p:nvPr>
        </p:nvSpPr>
        <p:spPr/>
        <p:txBody>
          <a:bodyPr/>
          <a:lstStyle/>
          <a:p>
            <a:endParaRPr lang="ar-MA" dirty="0"/>
          </a:p>
        </p:txBody>
      </p:sp>
      <p:sp>
        <p:nvSpPr>
          <p:cNvPr id="6" name="Espace réservé du numéro de diapositive 5"/>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M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e la date 3"/>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11"/>
          </p:nvPr>
        </p:nvSpPr>
        <p:spPr/>
        <p:txBody>
          <a:bodyPr/>
          <a:lstStyle/>
          <a:p>
            <a:endParaRPr lang="ar-MA" dirty="0"/>
          </a:p>
        </p:txBody>
      </p:sp>
      <p:sp>
        <p:nvSpPr>
          <p:cNvPr id="6" name="Espace réservé du numéro de diapositive 5"/>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ar-M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11"/>
          </p:nvPr>
        </p:nvSpPr>
        <p:spPr/>
        <p:txBody>
          <a:bodyPr/>
          <a:lstStyle/>
          <a:p>
            <a:endParaRPr lang="ar-MA" dirty="0"/>
          </a:p>
        </p:txBody>
      </p:sp>
      <p:sp>
        <p:nvSpPr>
          <p:cNvPr id="6" name="Espace réservé du numéro de diapositive 5"/>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M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5" name="Espace réservé de la date 4"/>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6" name="Espace réservé du pied de page 5"/>
          <p:cNvSpPr>
            <a:spLocks noGrp="1"/>
          </p:cNvSpPr>
          <p:nvPr>
            <p:ph type="ftr" sz="quarter" idx="11"/>
          </p:nvPr>
        </p:nvSpPr>
        <p:spPr/>
        <p:txBody>
          <a:bodyPr/>
          <a:lstStyle/>
          <a:p>
            <a:endParaRPr lang="ar-MA" dirty="0"/>
          </a:p>
        </p:txBody>
      </p:sp>
      <p:sp>
        <p:nvSpPr>
          <p:cNvPr id="7" name="Espace réservé du numéro de diapositive 6"/>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M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7" name="Espace réservé de la date 6"/>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8" name="Espace réservé du pied de page 7"/>
          <p:cNvSpPr>
            <a:spLocks noGrp="1"/>
          </p:cNvSpPr>
          <p:nvPr>
            <p:ph type="ftr" sz="quarter" idx="11"/>
          </p:nvPr>
        </p:nvSpPr>
        <p:spPr/>
        <p:txBody>
          <a:bodyPr/>
          <a:lstStyle/>
          <a:p>
            <a:endParaRPr lang="ar-MA" dirty="0"/>
          </a:p>
        </p:txBody>
      </p:sp>
      <p:sp>
        <p:nvSpPr>
          <p:cNvPr id="9" name="Espace réservé du numéro de diapositive 8"/>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MA"/>
          </a:p>
        </p:txBody>
      </p:sp>
      <p:sp>
        <p:nvSpPr>
          <p:cNvPr id="3" name="Espace réservé de la date 2"/>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4" name="Espace réservé du pied de page 3"/>
          <p:cNvSpPr>
            <a:spLocks noGrp="1"/>
          </p:cNvSpPr>
          <p:nvPr>
            <p:ph type="ftr" sz="quarter" idx="11"/>
          </p:nvPr>
        </p:nvSpPr>
        <p:spPr/>
        <p:txBody>
          <a:bodyPr/>
          <a:lstStyle/>
          <a:p>
            <a:endParaRPr lang="ar-MA" dirty="0"/>
          </a:p>
        </p:txBody>
      </p:sp>
      <p:sp>
        <p:nvSpPr>
          <p:cNvPr id="5" name="Espace réservé du numéro de diapositive 4"/>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3" name="Espace réservé du pied de page 2"/>
          <p:cNvSpPr>
            <a:spLocks noGrp="1"/>
          </p:cNvSpPr>
          <p:nvPr>
            <p:ph type="ftr" sz="quarter" idx="11"/>
          </p:nvPr>
        </p:nvSpPr>
        <p:spPr/>
        <p:txBody>
          <a:bodyPr/>
          <a:lstStyle/>
          <a:p>
            <a:endParaRPr lang="ar-MA" dirty="0"/>
          </a:p>
        </p:txBody>
      </p:sp>
      <p:sp>
        <p:nvSpPr>
          <p:cNvPr id="4" name="Espace réservé du numéro de diapositive 3"/>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ar-M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6" name="Espace réservé du pied de page 5"/>
          <p:cNvSpPr>
            <a:spLocks noGrp="1"/>
          </p:cNvSpPr>
          <p:nvPr>
            <p:ph type="ftr" sz="quarter" idx="11"/>
          </p:nvPr>
        </p:nvSpPr>
        <p:spPr/>
        <p:txBody>
          <a:bodyPr/>
          <a:lstStyle/>
          <a:p>
            <a:endParaRPr lang="ar-MA" dirty="0"/>
          </a:p>
        </p:txBody>
      </p:sp>
      <p:sp>
        <p:nvSpPr>
          <p:cNvPr id="7" name="Espace réservé du numéro de diapositive 6"/>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ar-M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MA"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466F41-4497-4632-A564-191A611E1AB6}" type="datetimeFigureOut">
              <a:rPr lang="fr-FR" smtClean="0"/>
              <a:pPr/>
              <a:t>12/11/2011</a:t>
            </a:fld>
            <a:endParaRPr lang="ar-MA" dirty="0"/>
          </a:p>
        </p:txBody>
      </p:sp>
      <p:sp>
        <p:nvSpPr>
          <p:cNvPr id="6" name="Espace réservé du pied de page 5"/>
          <p:cNvSpPr>
            <a:spLocks noGrp="1"/>
          </p:cNvSpPr>
          <p:nvPr>
            <p:ph type="ftr" sz="quarter" idx="11"/>
          </p:nvPr>
        </p:nvSpPr>
        <p:spPr/>
        <p:txBody>
          <a:bodyPr/>
          <a:lstStyle/>
          <a:p>
            <a:endParaRPr lang="ar-MA" dirty="0"/>
          </a:p>
        </p:txBody>
      </p:sp>
      <p:sp>
        <p:nvSpPr>
          <p:cNvPr id="7" name="Espace réservé du numéro de diapositive 6"/>
          <p:cNvSpPr>
            <a:spLocks noGrp="1"/>
          </p:cNvSpPr>
          <p:nvPr>
            <p:ph type="sldNum" sz="quarter" idx="12"/>
          </p:nvPr>
        </p:nvSpPr>
        <p:spPr/>
        <p:txBody>
          <a:bodyPr/>
          <a:lstStyle/>
          <a:p>
            <a:fld id="{8C167178-ABED-428A-9726-58B3B5F06F5A}" type="slidenum">
              <a:rPr lang="ar-MA" smtClean="0"/>
              <a:pPr/>
              <a:t>‹N°›</a:t>
            </a:fld>
            <a:endParaRPr lang="ar-M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ar-M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66F41-4497-4632-A564-191A611E1AB6}" type="datetimeFigureOut">
              <a:rPr lang="fr-FR" smtClean="0"/>
              <a:pPr/>
              <a:t>12/11/2011</a:t>
            </a:fld>
            <a:endParaRPr lang="ar-M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MA"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67178-ABED-428A-9726-58B3B5F06F5A}" type="slidenum">
              <a:rPr lang="ar-MA" smtClean="0"/>
              <a:pPr/>
              <a:t>‹N°›</a:t>
            </a:fld>
            <a:endParaRPr lang="ar-M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jpeg"/><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496"/>
            <a:ext cx="8229600" cy="1571636"/>
          </a:xfrm>
        </p:spPr>
        <p:txBody>
          <a:bodyPr>
            <a:noAutofit/>
          </a:bodyPr>
          <a:lstStyle/>
          <a:p>
            <a:r>
              <a:rPr lang="ar-MA" sz="9600" b="1" dirty="0" smtClean="0">
                <a:solidFill>
                  <a:srgbClr val="BC0E65"/>
                </a:solidFill>
              </a:rPr>
              <a:t>كن جذاب لما تريد</a:t>
            </a:r>
            <a:endParaRPr lang="ar-MA" sz="9600" b="1" dirty="0">
              <a:solidFill>
                <a:srgbClr val="BC0E65"/>
              </a:solidFill>
            </a:endParaRPr>
          </a:p>
        </p:txBody>
      </p:sp>
      <p:pic>
        <p:nvPicPr>
          <p:cNvPr id="1026" name="Picture 2" descr="C:\Documents and Settings\Administrateur\Mes documents\Mes images\clip_image002.gif"/>
          <p:cNvPicPr>
            <a:picLocks noChangeAspect="1" noChangeArrowheads="1"/>
          </p:cNvPicPr>
          <p:nvPr/>
        </p:nvPicPr>
        <p:blipFill>
          <a:blip r:embed="rId3"/>
          <a:srcRect/>
          <a:stretch>
            <a:fillRect/>
          </a:stretch>
        </p:blipFill>
        <p:spPr bwMode="auto">
          <a:xfrm>
            <a:off x="0" y="1"/>
            <a:ext cx="2500266" cy="2500306"/>
          </a:xfrm>
          <a:prstGeom prst="rect">
            <a:avLst/>
          </a:prstGeom>
          <a:noFill/>
        </p:spPr>
      </p:pic>
      <p:pic>
        <p:nvPicPr>
          <p:cNvPr id="1027" name="Picture 3"/>
          <p:cNvPicPr>
            <a:picLocks noChangeAspect="1" noChangeArrowheads="1"/>
          </p:cNvPicPr>
          <p:nvPr/>
        </p:nvPicPr>
        <p:blipFill>
          <a:blip r:embed="rId4"/>
          <a:srcRect/>
          <a:stretch>
            <a:fillRect/>
          </a:stretch>
        </p:blipFill>
        <p:spPr bwMode="auto">
          <a:xfrm>
            <a:off x="0" y="5429264"/>
            <a:ext cx="9144000" cy="14287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0" fill="hold"/>
                                        <p:tgtEl>
                                          <p:spTgt spid="1026"/>
                                        </p:tgtEl>
                                        <p:attrNameLst>
                                          <p:attrName>ppt_w</p:attrName>
                                        </p:attrNameLst>
                                      </p:cBhvr>
                                      <p:tavLst>
                                        <p:tav tm="0" fmla="#ppt_w*sin(2.5*pi*$)">
                                          <p:val>
                                            <p:fltVal val="0"/>
                                          </p:val>
                                        </p:tav>
                                        <p:tav tm="100000">
                                          <p:val>
                                            <p:fltVal val="1"/>
                                          </p:val>
                                        </p:tav>
                                      </p:tavLst>
                                    </p:anim>
                                    <p:anim calcmode="lin" valueType="num">
                                      <p:cBhvr>
                                        <p:cTn id="8" dur="5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7072361" cy="1200329"/>
          </a:xfrm>
          <a:prstGeom prst="rect">
            <a:avLst/>
          </a:prstGeom>
        </p:spPr>
        <p:txBody>
          <a:bodyPr wrap="square">
            <a:spAutoFit/>
          </a:bodyPr>
          <a:lstStyle/>
          <a:p>
            <a:pPr algn="r"/>
            <a:r>
              <a:rPr lang="ar-MA" sz="7200" b="1" dirty="0" smtClean="0">
                <a:solidFill>
                  <a:srgbClr val="BC0E65"/>
                </a:solidFill>
              </a:rPr>
              <a:t>معنى حسن الظن بالله</a:t>
            </a:r>
            <a:endParaRPr lang="ar-MA" sz="7200" b="1" dirty="0"/>
          </a:p>
        </p:txBody>
      </p:sp>
      <p:sp>
        <p:nvSpPr>
          <p:cNvPr id="8193" name="Rectangle 1"/>
          <p:cNvSpPr>
            <a:spLocks noChangeArrowheads="1"/>
          </p:cNvSpPr>
          <p:nvPr/>
        </p:nvSpPr>
        <p:spPr bwMode="auto">
          <a:xfrm>
            <a:off x="0" y="2000240"/>
            <a:ext cx="8786842"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fontAlgn="base">
              <a:spcBef>
                <a:spcPct val="0"/>
              </a:spcBef>
              <a:spcAft>
                <a:spcPct val="0"/>
              </a:spcAft>
            </a:pPr>
            <a:r>
              <a:rPr lang="ar-SA" sz="2800" b="1" dirty="0" smtClean="0"/>
              <a:t>في اللغة</a:t>
            </a:r>
            <a:endParaRPr lang="en-US" sz="2800" b="1" dirty="0" smtClean="0"/>
          </a:p>
          <a:p>
            <a:pPr lvl="0" algn="r" eaLnBrk="0" fontAlgn="base" hangingPunct="0">
              <a:spcBef>
                <a:spcPct val="0"/>
              </a:spcBef>
              <a:spcAft>
                <a:spcPct val="0"/>
              </a:spcAft>
            </a:pPr>
            <a:r>
              <a:rPr lang="en-US" sz="2800" b="1" dirty="0" smtClean="0"/>
              <a:t/>
            </a:r>
            <a:br>
              <a:rPr lang="en-US" sz="2800" b="1" dirty="0" smtClean="0"/>
            </a:br>
            <a:r>
              <a:rPr lang="ar-SA" sz="2800" b="1" dirty="0" smtClean="0"/>
              <a:t>اليقين :   </a:t>
            </a:r>
            <a:r>
              <a:rPr lang="ar-SA" sz="2800" b="1" dirty="0" smtClean="0">
                <a:solidFill>
                  <a:srgbClr val="00B050"/>
                </a:solidFill>
              </a:rPr>
              <a:t>-{قال الذين يظنّون أنهم ملاقوا الله كم فئة قليلة غلبت فئة كثيرة بإذن الله والله مع الصابرين}</a:t>
            </a:r>
            <a:r>
              <a:rPr lang="ar-SA" sz="2800" b="1" dirty="0" smtClean="0"/>
              <a:t> </a:t>
            </a:r>
            <a:r>
              <a:rPr lang="en-US" sz="2800" b="1" dirty="0" smtClean="0"/>
              <a:t/>
            </a:r>
            <a:br>
              <a:rPr lang="en-US" sz="2800" b="1" dirty="0" smtClean="0"/>
            </a:br>
            <a:r>
              <a:rPr lang="en-US" sz="2800" b="1" dirty="0" smtClean="0"/>
              <a:t/>
            </a:r>
            <a:br>
              <a:rPr lang="en-US" sz="2800" b="1" dirty="0" smtClean="0"/>
            </a:br>
            <a:r>
              <a:rPr lang="en-US" sz="2800" b="1" dirty="0" smtClean="0"/>
              <a:t>  </a:t>
            </a:r>
            <a:r>
              <a:rPr lang="ar-SA" sz="2800" b="1" dirty="0" smtClean="0"/>
              <a:t>وله معنى الشك : </a:t>
            </a:r>
            <a:r>
              <a:rPr lang="ar-SA" sz="2800" b="1" dirty="0" smtClean="0">
                <a:solidFill>
                  <a:srgbClr val="00B050"/>
                </a:solidFill>
              </a:rPr>
              <a:t>وَتَظُنُّونَ بِاللَّهِ الظُّنُونَا</a:t>
            </a:r>
            <a:r>
              <a:rPr lang="fr-FR" sz="2800" b="1" dirty="0" smtClean="0">
                <a:solidFill>
                  <a:srgbClr val="00B050"/>
                </a:solidFill>
              </a:rPr>
              <a:t> </a:t>
            </a:r>
            <a:r>
              <a:rPr lang="en-US" sz="2800" b="1" dirty="0" smtClean="0"/>
              <a:t/>
            </a:r>
            <a:br>
              <a:rPr lang="en-US" sz="2800" b="1" dirty="0" smtClean="0"/>
            </a:br>
            <a:r>
              <a:rPr lang="en-US" sz="2800" b="1" dirty="0" smtClean="0"/>
              <a:t/>
            </a:r>
            <a:br>
              <a:rPr lang="en-US" sz="2800" b="1" dirty="0" smtClean="0"/>
            </a:br>
            <a:r>
              <a:rPr lang="ar-SA" sz="2800" b="1" dirty="0" smtClean="0"/>
              <a:t>كلمة واحدة لها معنيين عكسيين</a:t>
            </a:r>
            <a:r>
              <a:rPr lang="en-US" sz="2800" b="1" dirty="0" smtClean="0"/>
              <a:t> </a:t>
            </a:r>
            <a:br>
              <a:rPr lang="en-US" sz="2800" b="1" dirty="0" smtClean="0"/>
            </a:br>
            <a:r>
              <a:rPr kumimoji="0" lang="en-US" sz="2000" b="1" i="0" u="none" strike="noStrike" cap="none" normalizeH="0" baseline="0" dirty="0" smtClean="0">
                <a:ln>
                  <a:noFill/>
                </a:ln>
                <a:solidFill>
                  <a:srgbClr val="3389B6"/>
                </a:solidFill>
                <a:effectLst/>
                <a:latin typeface="Tahoma" pitchFamily="34" charset="0"/>
                <a:ea typeface="Calibri" pitchFamily="34" charset="0"/>
                <a:cs typeface="Tahoma" pitchFamily="34" charset="0"/>
              </a:rPr>
              <a:t/>
            </a:r>
            <a:br>
              <a:rPr kumimoji="0" lang="en-US" sz="2000" b="1" i="0" u="none" strike="noStrike" cap="none" normalizeH="0" baseline="0" dirty="0" smtClean="0">
                <a:ln>
                  <a:noFill/>
                </a:ln>
                <a:solidFill>
                  <a:srgbClr val="3389B6"/>
                </a:solidFill>
                <a:effectLst/>
                <a:latin typeface="Tahoma" pitchFamily="34" charset="0"/>
                <a:ea typeface="Calibri" pitchFamily="34" charset="0"/>
                <a:cs typeface="Tahoma" pitchFamily="34" charset="0"/>
              </a:rPr>
            </a:br>
            <a:endParaRPr kumimoji="0" lang="en-US" sz="6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6000" b="1" dirty="0" smtClean="0">
                <a:solidFill>
                  <a:srgbClr val="BC0E65"/>
                </a:solidFill>
              </a:rPr>
              <a:t>حسن الظ</a:t>
            </a:r>
            <a:r>
              <a:rPr lang="ar-MA" sz="6000" b="1" dirty="0" smtClean="0">
                <a:solidFill>
                  <a:srgbClr val="BC0E65"/>
                </a:solidFill>
              </a:rPr>
              <a:t>ن</a:t>
            </a:r>
            <a:r>
              <a:rPr lang="ar-SA" sz="6000" b="1" dirty="0" smtClean="0">
                <a:solidFill>
                  <a:srgbClr val="BC0E65"/>
                </a:solidFill>
              </a:rPr>
              <a:t> بالله هو حسن العمل</a:t>
            </a:r>
            <a:endParaRPr lang="ar-MA" sz="6000" dirty="0"/>
          </a:p>
        </p:txBody>
      </p:sp>
      <p:sp>
        <p:nvSpPr>
          <p:cNvPr id="6" name="Rectangle 5"/>
          <p:cNvSpPr/>
          <p:nvPr/>
        </p:nvSpPr>
        <p:spPr>
          <a:xfrm>
            <a:off x="500034" y="3357562"/>
            <a:ext cx="8286808" cy="2308324"/>
          </a:xfrm>
          <a:prstGeom prst="rect">
            <a:avLst/>
          </a:prstGeom>
        </p:spPr>
        <p:txBody>
          <a:bodyPr wrap="square">
            <a:spAutoFit/>
          </a:bodyPr>
          <a:lstStyle/>
          <a:p>
            <a:pPr algn="r"/>
            <a:r>
              <a:rPr lang="ar-SA" sz="3200" b="1" dirty="0" smtClean="0"/>
              <a:t>من أقوال </a:t>
            </a:r>
            <a:r>
              <a:rPr lang="ar-SA" sz="3200" b="1" dirty="0" smtClean="0">
                <a:solidFill>
                  <a:srgbClr val="FF0000"/>
                </a:solidFill>
              </a:rPr>
              <a:t>الحسن البصري</a:t>
            </a:r>
            <a:r>
              <a:rPr lang="ar-SA" dirty="0" smtClean="0">
                <a:solidFill>
                  <a:srgbClr val="FF0000"/>
                </a:solidFill>
              </a:rPr>
              <a:t> </a:t>
            </a:r>
            <a:r>
              <a:rPr lang="ar-SA" sz="2800" b="1" dirty="0" smtClean="0"/>
              <a:t>: إن قوماً ألهتهم أماني المغفرة، رجاء الرحمة حتى خرجوا من الدنيا وليست لهم أعمال صالحة. يقول أحدهم: إني لحسن الظن بالله وأرجو رحمة الله، وكذب، ولو أحسن الظن بالله لأحسن العمل لله، ولو رجا رحمة الله لطلبها بالأعمال الصالحة، يوشك من دخل المفازة (الصحراء) من غير زاد ولا ماء أن يهلك</a:t>
            </a:r>
            <a:endParaRPr lang="ar-MA" b="1" dirty="0"/>
          </a:p>
        </p:txBody>
      </p:sp>
      <p:sp>
        <p:nvSpPr>
          <p:cNvPr id="10" name="ZoneTexte 9"/>
          <p:cNvSpPr txBox="1"/>
          <p:nvPr/>
        </p:nvSpPr>
        <p:spPr>
          <a:xfrm>
            <a:off x="0" y="1785926"/>
            <a:ext cx="8858280" cy="1569660"/>
          </a:xfrm>
          <a:prstGeom prst="rect">
            <a:avLst/>
          </a:prstGeom>
          <a:noFill/>
        </p:spPr>
        <p:txBody>
          <a:bodyPr wrap="square" rtlCol="0">
            <a:spAutoFit/>
          </a:bodyPr>
          <a:lstStyle/>
          <a:p>
            <a:pPr algn="r"/>
            <a:r>
              <a:rPr lang="ar-MA" sz="2800" b="1" dirty="0" smtClean="0"/>
              <a:t>قال رسول الله صل الله عليه وسلم</a:t>
            </a:r>
            <a:r>
              <a:rPr lang="ar-SA" sz="2800" b="1" dirty="0" smtClean="0"/>
              <a:t> :</a:t>
            </a:r>
            <a:r>
              <a:rPr lang="ar-MA" sz="2800" b="1" dirty="0" smtClean="0"/>
              <a:t> </a:t>
            </a:r>
            <a:r>
              <a:rPr lang="ar-MA" sz="3200" b="1" dirty="0" smtClean="0">
                <a:solidFill>
                  <a:srgbClr val="FF33CC"/>
                </a:solidFill>
              </a:rPr>
              <a:t>”الإيمان ما وقر في القلب وصدقه العمل وإن أناسا قالوا إنا نحسن الظن بالله وكذبوا لو أحسنوا الظن لأحسنوا العمل“</a:t>
            </a:r>
            <a:endParaRPr lang="ar-MA" sz="2400" b="1" dirty="0">
              <a:solidFill>
                <a:srgbClr val="FF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txBody>
          <a:bodyPr>
            <a:normAutofit/>
          </a:bodyPr>
          <a:lstStyle/>
          <a:p>
            <a:r>
              <a:rPr lang="ar-SA" sz="6000" b="1" dirty="0" smtClean="0">
                <a:solidFill>
                  <a:srgbClr val="BC0E65"/>
                </a:solidFill>
              </a:rPr>
              <a:t>حسن الظ</a:t>
            </a:r>
            <a:r>
              <a:rPr lang="ar-MA" sz="6000" b="1" dirty="0" smtClean="0">
                <a:solidFill>
                  <a:srgbClr val="BC0E65"/>
                </a:solidFill>
              </a:rPr>
              <a:t>ن</a:t>
            </a:r>
            <a:r>
              <a:rPr lang="ar-SA" sz="6000" b="1" dirty="0" smtClean="0">
                <a:solidFill>
                  <a:srgbClr val="BC0E65"/>
                </a:solidFill>
              </a:rPr>
              <a:t> بالله هو حسن العمل</a:t>
            </a:r>
            <a:endParaRPr lang="ar-MA" sz="6000" dirty="0">
              <a:solidFill>
                <a:srgbClr val="BC0E65"/>
              </a:solidFill>
            </a:endParaRPr>
          </a:p>
        </p:txBody>
      </p:sp>
      <p:sp>
        <p:nvSpPr>
          <p:cNvPr id="4" name="Rectangle 3"/>
          <p:cNvSpPr/>
          <p:nvPr/>
        </p:nvSpPr>
        <p:spPr>
          <a:xfrm>
            <a:off x="357158" y="4000504"/>
            <a:ext cx="8429684" cy="954107"/>
          </a:xfrm>
          <a:prstGeom prst="rect">
            <a:avLst/>
          </a:prstGeom>
        </p:spPr>
        <p:txBody>
          <a:bodyPr wrap="square">
            <a:spAutoFit/>
          </a:bodyPr>
          <a:lstStyle/>
          <a:p>
            <a:pPr algn="r"/>
            <a:r>
              <a:rPr lang="ar-SA" sz="2800" b="1" dirty="0" smtClean="0"/>
              <a:t>قال </a:t>
            </a:r>
            <a:r>
              <a:rPr lang="ar-SA" sz="2800" b="1" dirty="0" smtClean="0">
                <a:solidFill>
                  <a:srgbClr val="FF0000"/>
                </a:solidFill>
              </a:rPr>
              <a:t>الحسن البصري</a:t>
            </a:r>
            <a:r>
              <a:rPr lang="ar-SA" sz="2800" b="1" dirty="0" smtClean="0"/>
              <a:t>: إن المؤمن أحسن الظن بربه فأحسن العمل، وأن الفاجر أساء الظن بربه فأساء العمل</a:t>
            </a:r>
            <a:endParaRPr lang="ar-MA" sz="2800" b="1" dirty="0"/>
          </a:p>
        </p:txBody>
      </p:sp>
      <p:sp>
        <p:nvSpPr>
          <p:cNvPr id="5" name="Rectangle 4"/>
          <p:cNvSpPr/>
          <p:nvPr/>
        </p:nvSpPr>
        <p:spPr>
          <a:xfrm>
            <a:off x="428596" y="5286388"/>
            <a:ext cx="8286808" cy="954107"/>
          </a:xfrm>
          <a:prstGeom prst="rect">
            <a:avLst/>
          </a:prstGeom>
        </p:spPr>
        <p:txBody>
          <a:bodyPr wrap="square">
            <a:spAutoFit/>
          </a:bodyPr>
          <a:lstStyle/>
          <a:p>
            <a:pPr algn="r"/>
            <a:r>
              <a:rPr lang="ar-SA" sz="2800" b="1" dirty="0" smtClean="0">
                <a:solidFill>
                  <a:srgbClr val="FF33CC"/>
                </a:solidFill>
              </a:rPr>
              <a:t>الكيس من دان نفسه وعمل لما بعد الموت، والعاجز من أتبع نفسه هواها، وتمنى على الله الأماني</a:t>
            </a:r>
            <a:r>
              <a:rPr lang="fr-FR" sz="2400" b="1" dirty="0" smtClean="0"/>
              <a:t> </a:t>
            </a:r>
            <a:endParaRPr lang="ar-MA" sz="2400" b="1" dirty="0"/>
          </a:p>
        </p:txBody>
      </p:sp>
      <p:sp>
        <p:nvSpPr>
          <p:cNvPr id="6" name="Rectangle 5"/>
          <p:cNvSpPr/>
          <p:nvPr/>
        </p:nvSpPr>
        <p:spPr>
          <a:xfrm>
            <a:off x="1071538" y="1357298"/>
            <a:ext cx="6643734" cy="707886"/>
          </a:xfrm>
          <a:prstGeom prst="rect">
            <a:avLst/>
          </a:prstGeom>
        </p:spPr>
        <p:txBody>
          <a:bodyPr wrap="square">
            <a:spAutoFit/>
          </a:bodyPr>
          <a:lstStyle/>
          <a:p>
            <a:pPr algn="r"/>
            <a:r>
              <a:rPr lang="ar-SA" sz="4000" b="1" dirty="0" smtClean="0">
                <a:solidFill>
                  <a:srgbClr val="FF33CC"/>
                </a:solidFill>
              </a:rPr>
              <a:t>حسن الظن من حسن العبادة</a:t>
            </a:r>
            <a:r>
              <a:rPr lang="fr-FR" sz="4000" b="1" dirty="0" smtClean="0">
                <a:solidFill>
                  <a:srgbClr val="FF33CC"/>
                </a:solidFill>
              </a:rPr>
              <a:t> </a:t>
            </a:r>
            <a:r>
              <a:rPr lang="fr-FR" sz="2400" b="1" dirty="0" smtClean="0"/>
              <a:t> </a:t>
            </a:r>
            <a:endParaRPr lang="ar-MA" sz="2400" b="1" dirty="0"/>
          </a:p>
        </p:txBody>
      </p:sp>
      <p:sp>
        <p:nvSpPr>
          <p:cNvPr id="8" name="Rectangle 7"/>
          <p:cNvSpPr/>
          <p:nvPr/>
        </p:nvSpPr>
        <p:spPr>
          <a:xfrm>
            <a:off x="571472" y="2143116"/>
            <a:ext cx="8215370" cy="1815882"/>
          </a:xfrm>
          <a:prstGeom prst="rect">
            <a:avLst/>
          </a:prstGeom>
        </p:spPr>
        <p:txBody>
          <a:bodyPr wrap="square">
            <a:spAutoFit/>
          </a:bodyPr>
          <a:lstStyle/>
          <a:p>
            <a:pPr algn="r"/>
            <a:r>
              <a:rPr lang="ar-SA" sz="2800" b="1" dirty="0" smtClean="0"/>
              <a:t>قال </a:t>
            </a:r>
            <a:r>
              <a:rPr lang="ar-SA" sz="2800" b="1" dirty="0" smtClean="0">
                <a:solidFill>
                  <a:srgbClr val="FF0000"/>
                </a:solidFill>
              </a:rPr>
              <a:t>ابن القيم</a:t>
            </a:r>
            <a:r>
              <a:rPr lang="ar-SA" sz="2800" b="1" dirty="0" smtClean="0"/>
              <a:t> :</a:t>
            </a:r>
            <a:r>
              <a:rPr lang="ar-SA" sz="2800" b="1" dirty="0" smtClean="0">
                <a:solidFill>
                  <a:srgbClr val="FF0000"/>
                </a:solidFill>
              </a:rPr>
              <a:t> </a:t>
            </a:r>
            <a:r>
              <a:rPr lang="ar-SA" sz="2800" b="1" dirty="0" smtClean="0"/>
              <a:t>حسن الظن بالله إنما يكون مع الإحسان، فإن المحسن حسن الظن بربه، أنه يجازيه على إحسانه، ولا يخلف وعده، ويقبل توبته، وأما المسيء المصر على الكبائر والظلم والمخالفات فإن وحشة المعاصي والظلم والحرام تمنعه من حسن الظن بربه</a:t>
            </a:r>
            <a:endParaRPr lang="ar-MA" sz="2800" b="1" dirty="0"/>
          </a:p>
        </p:txBody>
      </p:sp>
      <p:pic>
        <p:nvPicPr>
          <p:cNvPr id="7" name="Picture 6" descr="C:\Documents and Settings\Administrateur\Local Settings\Temporary Internet Files\Content.IE5\WZBHKSD0\MP900431702[1].jpg"/>
          <p:cNvPicPr>
            <a:picLocks noChangeAspect="1" noChangeArrowheads="1"/>
          </p:cNvPicPr>
          <p:nvPr/>
        </p:nvPicPr>
        <p:blipFill>
          <a:blip r:embed="rId2"/>
          <a:srcRect/>
          <a:stretch>
            <a:fillRect/>
          </a:stretch>
        </p:blipFill>
        <p:spPr bwMode="auto">
          <a:xfrm>
            <a:off x="0" y="2143116"/>
            <a:ext cx="9144000" cy="47148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Left)">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strips(downLef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trips(downLeft)">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214422"/>
          </a:xfrm>
        </p:spPr>
        <p:txBody>
          <a:bodyPr>
            <a:normAutofit fontScale="90000"/>
          </a:bodyPr>
          <a:lstStyle/>
          <a:p>
            <a:r>
              <a:rPr lang="ar-SA" sz="8000" b="1" dirty="0" smtClean="0">
                <a:solidFill>
                  <a:srgbClr val="BC0E65"/>
                </a:solidFill>
              </a:rPr>
              <a:t>لماذا نحسن الظن بالله </a:t>
            </a:r>
            <a:r>
              <a:rPr lang="ar-SA" sz="8900" b="1" dirty="0" smtClean="0">
                <a:solidFill>
                  <a:srgbClr val="BC0E65"/>
                </a:solidFill>
              </a:rPr>
              <a:t>..؟</a:t>
            </a:r>
            <a:r>
              <a:rPr lang="fr-FR" dirty="0" smtClean="0"/>
              <a:t> </a:t>
            </a:r>
            <a:endParaRPr lang="ar-MA" dirty="0"/>
          </a:p>
        </p:txBody>
      </p:sp>
      <p:sp>
        <p:nvSpPr>
          <p:cNvPr id="4" name="Rectangle 3"/>
          <p:cNvSpPr/>
          <p:nvPr/>
        </p:nvSpPr>
        <p:spPr>
          <a:xfrm>
            <a:off x="928662" y="500042"/>
            <a:ext cx="8215338" cy="2308324"/>
          </a:xfrm>
          <a:prstGeom prst="rect">
            <a:avLst/>
          </a:prstGeom>
        </p:spPr>
        <p:txBody>
          <a:bodyPr wrap="square">
            <a:spAutoFit/>
          </a:bodyPr>
          <a:lstStyle/>
          <a:p>
            <a:pPr algn="r">
              <a:lnSpc>
                <a:spcPct val="150000"/>
              </a:lnSpc>
            </a:pPr>
            <a:r>
              <a:rPr lang="fr-FR" sz="2400" b="1" dirty="0" smtClean="0"/>
              <a:t/>
            </a:r>
            <a:br>
              <a:rPr lang="fr-FR" sz="2400" b="1" dirty="0" smtClean="0"/>
            </a:br>
            <a:r>
              <a:rPr lang="ar-SA" sz="2400" b="1" dirty="0" smtClean="0"/>
              <a:t>1-لأن فيه امتثالا واستجابة لله تعالى ولرسوله صلى الله عليه وسلم </a:t>
            </a:r>
            <a:r>
              <a:rPr lang="ar-SA" sz="2400" b="1" dirty="0" smtClean="0">
                <a:solidFill>
                  <a:srgbClr val="00B050"/>
                </a:solidFill>
              </a:rPr>
              <a:t>" يَا أَيُّهَا الَذِينَ آمَنُوا اسْتَجِيبُوا لِلَّهِ وَلِلرَّسُولِ إذَا دَعَاكُمْ لِمَا يُحْيِيكُمْ " </a:t>
            </a:r>
            <a:r>
              <a:rPr lang="fr-FR" sz="2400" b="1" dirty="0" smtClean="0"/>
              <a:t> </a:t>
            </a:r>
            <a:br>
              <a:rPr lang="fr-FR" sz="2400" b="1" dirty="0" smtClean="0"/>
            </a:br>
            <a:r>
              <a:rPr lang="ar-SA" sz="2400" b="1" dirty="0" smtClean="0"/>
              <a:t>2-له ارتباط وثيق بنواحي عق</a:t>
            </a:r>
            <a:r>
              <a:rPr lang="ar-MA" sz="2400" b="1" dirty="0" smtClean="0"/>
              <a:t>ي</a:t>
            </a:r>
            <a:r>
              <a:rPr lang="ar-SA" sz="2400" b="1" dirty="0" smtClean="0"/>
              <a:t>دية متعددة </a:t>
            </a:r>
            <a:r>
              <a:rPr lang="fr-FR" dirty="0" smtClean="0"/>
              <a:t> </a:t>
            </a:r>
            <a:endParaRPr lang="ar-MA" dirty="0"/>
          </a:p>
        </p:txBody>
      </p:sp>
      <p:sp>
        <p:nvSpPr>
          <p:cNvPr id="5" name="ZoneTexte 4"/>
          <p:cNvSpPr txBox="1"/>
          <p:nvPr/>
        </p:nvSpPr>
        <p:spPr>
          <a:xfrm>
            <a:off x="0" y="2786058"/>
            <a:ext cx="9144000" cy="3970318"/>
          </a:xfrm>
          <a:prstGeom prst="rect">
            <a:avLst/>
          </a:prstGeom>
          <a:noFill/>
        </p:spPr>
        <p:txBody>
          <a:bodyPr wrap="square" rtlCol="0">
            <a:spAutoFit/>
          </a:bodyPr>
          <a:lstStyle/>
          <a:p>
            <a:pPr algn="r">
              <a:lnSpc>
                <a:spcPct val="150000"/>
              </a:lnSpc>
            </a:pPr>
            <a:r>
              <a:rPr lang="ar-MA" sz="2400" b="1" dirty="0" smtClean="0"/>
              <a:t>3-</a:t>
            </a:r>
            <a:r>
              <a:rPr lang="ar-SA" sz="2400" b="1" dirty="0" smtClean="0"/>
              <a:t>لأن العبد من خلاله يرجو رحمة الله ورجائه ويخاف غضبه وعقاب</a:t>
            </a:r>
            <a:r>
              <a:rPr lang="ar-MA" sz="2400" b="1" dirty="0" smtClean="0"/>
              <a:t>ه</a:t>
            </a:r>
            <a:r>
              <a:rPr lang="ar-SA" sz="2400" b="1" dirty="0" smtClean="0">
                <a:solidFill>
                  <a:srgbClr val="FF0000"/>
                </a:solidFill>
              </a:rPr>
              <a:t>"ويكون الراجي دائماً راغباً راهباً مؤملاً لفضل ربه حسن الظن به " </a:t>
            </a:r>
            <a:r>
              <a:rPr lang="fr-FR" sz="2400" b="1" dirty="0" smtClean="0"/>
              <a:t/>
            </a:r>
            <a:br>
              <a:rPr lang="fr-FR" sz="2400" b="1" dirty="0" smtClean="0"/>
            </a:br>
            <a:r>
              <a:rPr lang="ar-SA" sz="2400" b="1" dirty="0" smtClean="0"/>
              <a:t>4-حثت عليه النصوص النبوية</a:t>
            </a:r>
            <a:r>
              <a:rPr lang="ar-MA" sz="2400" b="1" dirty="0" smtClean="0">
                <a:solidFill>
                  <a:srgbClr val="FF33CC"/>
                </a:solidFill>
              </a:rPr>
              <a:t>”</a:t>
            </a:r>
            <a:r>
              <a:rPr lang="ar-SA" sz="2400" b="1" dirty="0" smtClean="0">
                <a:solidFill>
                  <a:srgbClr val="FF33CC"/>
                </a:solidFill>
              </a:rPr>
              <a:t>لا يموتن أحدكم إلا وهو يحسن الظن بالله عز وجل </a:t>
            </a:r>
            <a:r>
              <a:rPr lang="ar-MA" sz="2400" b="1" dirty="0" smtClean="0">
                <a:solidFill>
                  <a:srgbClr val="FF33CC"/>
                </a:solidFill>
              </a:rPr>
              <a:t>”</a:t>
            </a:r>
            <a:r>
              <a:rPr lang="ar-SA" sz="2400" b="1" dirty="0" smtClean="0">
                <a:solidFill>
                  <a:srgbClr val="FF33CC"/>
                </a:solidFill>
              </a:rPr>
              <a:t> </a:t>
            </a:r>
            <a:r>
              <a:rPr lang="ar-MA" sz="2400" b="1" dirty="0" smtClean="0">
                <a:solidFill>
                  <a:srgbClr val="FF33CC"/>
                </a:solidFill>
              </a:rPr>
              <a:t>”</a:t>
            </a:r>
            <a:r>
              <a:rPr lang="ar-SA" sz="2400" b="1" dirty="0" smtClean="0">
                <a:solidFill>
                  <a:srgbClr val="FF33CC"/>
                </a:solidFill>
              </a:rPr>
              <a:t>أنا عند ظن عبدي بي </a:t>
            </a:r>
            <a:r>
              <a:rPr lang="ar-MA" sz="2400" b="1" dirty="0" smtClean="0">
                <a:solidFill>
                  <a:srgbClr val="FF33CC"/>
                </a:solidFill>
              </a:rPr>
              <a:t>” ”</a:t>
            </a:r>
            <a:r>
              <a:rPr lang="ar-SA" sz="2400" b="1" dirty="0" smtClean="0">
                <a:solidFill>
                  <a:srgbClr val="FF33CC"/>
                </a:solidFill>
              </a:rPr>
              <a:t>من أحب لقاء الله أحب الله</a:t>
            </a:r>
            <a:r>
              <a:rPr lang="ar-MA" sz="2400" b="1" dirty="0" smtClean="0">
                <a:solidFill>
                  <a:srgbClr val="FF33CC"/>
                </a:solidFill>
              </a:rPr>
              <a:t> لقاءه“</a:t>
            </a:r>
            <a:r>
              <a:rPr lang="ar-SA" sz="2400" b="1" dirty="0" smtClean="0">
                <a:solidFill>
                  <a:srgbClr val="FF33CC"/>
                </a:solidFill>
              </a:rPr>
              <a:t> </a:t>
            </a:r>
            <a:r>
              <a:rPr lang="fr-FR" sz="2400" b="1" dirty="0" smtClean="0">
                <a:solidFill>
                  <a:srgbClr val="FF33CC"/>
                </a:solidFill>
              </a:rPr>
              <a:t> </a:t>
            </a:r>
            <a:br>
              <a:rPr lang="fr-FR" sz="2400" b="1" dirty="0" smtClean="0">
                <a:solidFill>
                  <a:srgbClr val="FF33CC"/>
                </a:solidFill>
              </a:rPr>
            </a:br>
            <a:r>
              <a:rPr lang="ar-SA" sz="2400" b="1" dirty="0" smtClean="0"/>
              <a:t>5-معرفة</a:t>
            </a:r>
            <a:r>
              <a:rPr lang="ar-SA" sz="2400" b="1" dirty="0" smtClean="0">
                <a:solidFill>
                  <a:srgbClr val="FF33CC"/>
                </a:solidFill>
              </a:rPr>
              <a:t> </a:t>
            </a:r>
            <a:r>
              <a:rPr lang="ar-SA" sz="2400" b="1" dirty="0" smtClean="0"/>
              <a:t>واقع الناس وحالهم مع حسن الظن بالله ، يقول </a:t>
            </a:r>
            <a:r>
              <a:rPr lang="ar-MA" sz="2400" b="1" dirty="0" smtClean="0"/>
              <a:t>ا</a:t>
            </a:r>
            <a:r>
              <a:rPr lang="ar-SA" sz="2400" b="1" dirty="0" smtClean="0"/>
              <a:t>بن القيم رحمه الله </a:t>
            </a:r>
            <a:r>
              <a:rPr lang="ar-SA" sz="2400" b="1" dirty="0" smtClean="0">
                <a:solidFill>
                  <a:srgbClr val="FF0000"/>
                </a:solidFill>
              </a:rPr>
              <a:t>" فأكثر الخلق بل كلهم إلا من شاء الله يظنون بالله غير الحق ظن السوء ؛ فإن غالب بني آدم يعتقد أنه مبخوس الحق ، ناقص الحظ ، وأنه يستحق فوق ما أعطاه الله ، </a:t>
            </a:r>
            <a:endParaRPr lang="ar-M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34013"/>
            <a:ext cx="9144000" cy="3831818"/>
          </a:xfrm>
          <a:prstGeom prst="rect">
            <a:avLst/>
          </a:prstGeom>
        </p:spPr>
        <p:txBody>
          <a:bodyPr wrap="square">
            <a:spAutoFit/>
          </a:bodyPr>
          <a:lstStyle/>
          <a:p>
            <a:pPr algn="r">
              <a:lnSpc>
                <a:spcPct val="150000"/>
              </a:lnSpc>
            </a:pPr>
            <a:r>
              <a:rPr lang="ar-MA" sz="2400" b="1" dirty="0" smtClean="0"/>
              <a:t>8</a:t>
            </a:r>
            <a:r>
              <a:rPr lang="ar-SA" sz="2400" b="1" dirty="0" smtClean="0"/>
              <a:t>-المبادرة إلى طلب عفو الله ورحمته ورجائه ومغفرته ليطرق بعد ذلك العبد باب ربه منطرحاً بين يديه راجياً مغفرته تائبا من معصيته </a:t>
            </a:r>
            <a:r>
              <a:rPr lang="ar-SA" sz="2400" b="1" dirty="0" smtClean="0">
                <a:solidFill>
                  <a:srgbClr val="FF33CC"/>
                </a:solidFill>
              </a:rPr>
              <a:t>" إن الله تعالى يبسط يده بالليل ليتوب مسيء النهار ، ويبسط يده بالنهار ليتوب مسيء الليل حتى تطلع الشمس من مغربها</a:t>
            </a:r>
            <a:r>
              <a:rPr lang="en-US" sz="2400" b="1" dirty="0" smtClean="0">
                <a:solidFill>
                  <a:srgbClr val="FF33CC"/>
                </a:solidFill>
              </a:rPr>
              <a:t>	</a:t>
            </a:r>
            <a:r>
              <a:rPr lang="fr-FR" sz="2400" b="1" dirty="0" smtClean="0"/>
              <a:t> </a:t>
            </a:r>
            <a:br>
              <a:rPr lang="fr-FR" sz="2400" b="1" dirty="0" smtClean="0"/>
            </a:br>
            <a:r>
              <a:rPr lang="ar-SA" sz="2400" b="1" dirty="0" smtClean="0"/>
              <a:t>9-فيه النجاة والفوز بالجنان ورضى الرحمن </a:t>
            </a:r>
            <a:r>
              <a:rPr lang="ar-SA" sz="2400" b="1" dirty="0" smtClean="0">
                <a:solidFill>
                  <a:srgbClr val="FF33CC"/>
                </a:solidFill>
              </a:rPr>
              <a:t>" لا يموتن أحدكم إلا وهو يحسن الظن بالله عز </a:t>
            </a:r>
            <a:r>
              <a:rPr lang="fr-FR" sz="2400" b="1" dirty="0" smtClean="0">
                <a:solidFill>
                  <a:srgbClr val="FF33CC"/>
                </a:solidFill>
              </a:rPr>
              <a:t>	</a:t>
            </a:r>
            <a:r>
              <a:rPr lang="ar-SA" sz="2400" b="1" dirty="0" smtClean="0">
                <a:solidFill>
                  <a:srgbClr val="FF33CC"/>
                </a:solidFill>
              </a:rPr>
              <a:t>وجل "</a:t>
            </a:r>
            <a:r>
              <a:rPr lang="fr-FR" sz="2400" b="1" dirty="0" smtClean="0">
                <a:solidFill>
                  <a:srgbClr val="FF33CC"/>
                </a:solidFill>
              </a:rPr>
              <a:t>	</a:t>
            </a:r>
            <a:r>
              <a:rPr lang="ar-SA" sz="2400" b="1" dirty="0" smtClean="0">
                <a:solidFill>
                  <a:srgbClr val="FF33CC"/>
                </a:solidFill>
              </a:rPr>
              <a:t> </a:t>
            </a:r>
            <a:r>
              <a:rPr lang="fr-FR" sz="2400" b="1" dirty="0" smtClean="0"/>
              <a:t> </a:t>
            </a:r>
            <a:br>
              <a:rPr lang="fr-FR" sz="2400" b="1" dirty="0" smtClean="0"/>
            </a:br>
            <a:r>
              <a:rPr lang="ar-SA" sz="2400" b="1" dirty="0" smtClean="0"/>
              <a:t> </a:t>
            </a:r>
            <a:r>
              <a:rPr lang="fr-FR" dirty="0" smtClean="0"/>
              <a:t> </a:t>
            </a:r>
            <a:br>
              <a:rPr lang="fr-FR" dirty="0" smtClean="0"/>
            </a:br>
            <a:endParaRPr lang="ar-MA" dirty="0"/>
          </a:p>
        </p:txBody>
      </p:sp>
      <p:sp>
        <p:nvSpPr>
          <p:cNvPr id="6" name="Rectangle 5"/>
          <p:cNvSpPr/>
          <p:nvPr/>
        </p:nvSpPr>
        <p:spPr>
          <a:xfrm>
            <a:off x="0" y="285728"/>
            <a:ext cx="9144000" cy="3347840"/>
          </a:xfrm>
          <a:prstGeom prst="rect">
            <a:avLst/>
          </a:prstGeom>
        </p:spPr>
        <p:txBody>
          <a:bodyPr wrap="square">
            <a:spAutoFit/>
          </a:bodyPr>
          <a:lstStyle/>
          <a:p>
            <a:pPr algn="r">
              <a:lnSpc>
                <a:spcPct val="150000"/>
              </a:lnSpc>
            </a:pPr>
            <a:r>
              <a:rPr lang="ar-SA" sz="2400" b="1" dirty="0" smtClean="0"/>
              <a:t>6-لأن مَنْ أحسن الظن بربه عز وجل فأيقن صدق وعده وتمام أمره وما أخبر به من نصرة الدين والتمكين في الأرض للمؤمنين ، اجتهد في العمل لهذا الدين العظيم والدعوة إلى الله </a:t>
            </a:r>
            <a:r>
              <a:rPr lang="fr-FR" sz="2400" b="1" dirty="0" smtClean="0"/>
              <a:t>						</a:t>
            </a:r>
            <a:r>
              <a:rPr lang="ar-SA" sz="2400" b="1" dirty="0" smtClean="0"/>
              <a:t>والجهاد في سبيله بماله ونفسه</a:t>
            </a:r>
            <a:r>
              <a:rPr lang="ar-MA" sz="2400" b="1" dirty="0" smtClean="0"/>
              <a:t>.</a:t>
            </a:r>
            <a:r>
              <a:rPr lang="fr-FR" sz="2400" b="1" dirty="0" smtClean="0"/>
              <a:t> </a:t>
            </a:r>
            <a:br>
              <a:rPr lang="fr-FR" sz="2400" b="1" dirty="0" smtClean="0"/>
            </a:br>
            <a:r>
              <a:rPr lang="ar-SA" sz="2400" b="1" dirty="0" smtClean="0"/>
              <a:t>7-أثره الإيجابي على نفس المؤمن في حياته وبعد مماته ، فمن أحسن الظن بربه وتوكل عليه حق توكله جعل الله له في كل أمره يسراً ومن كل كرب فرجاً ومخرجاً ، فاطمأن قلبه وانشرحت ونفسه وغمرته السعادة والرضا بقضاء الله وقدره وخضوعه لربه جلا وعلا</a:t>
            </a:r>
            <a:r>
              <a:rPr lang="fr-FR" dirty="0" smtClean="0"/>
              <a:t> </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MA" sz="7200" b="1" dirty="0" smtClean="0">
                <a:solidFill>
                  <a:srgbClr val="BC0E65"/>
                </a:solidFill>
              </a:rPr>
              <a:t>سوء الظن بالله تعالى</a:t>
            </a:r>
            <a:endParaRPr lang="ar-MA" sz="7200" b="1" dirty="0">
              <a:solidFill>
                <a:srgbClr val="BC0E65"/>
              </a:solidFill>
            </a:endParaRPr>
          </a:p>
        </p:txBody>
      </p:sp>
      <p:sp>
        <p:nvSpPr>
          <p:cNvPr id="4" name="Rectangle 3"/>
          <p:cNvSpPr/>
          <p:nvPr/>
        </p:nvSpPr>
        <p:spPr>
          <a:xfrm>
            <a:off x="785786" y="1500174"/>
            <a:ext cx="8072494" cy="954107"/>
          </a:xfrm>
          <a:prstGeom prst="rect">
            <a:avLst/>
          </a:prstGeom>
        </p:spPr>
        <p:txBody>
          <a:bodyPr wrap="square">
            <a:spAutoFit/>
          </a:bodyPr>
          <a:lstStyle/>
          <a:p>
            <a:pPr algn="r"/>
            <a:r>
              <a:rPr lang="ar-MA" sz="2800" b="1" dirty="0" smtClean="0">
                <a:solidFill>
                  <a:srgbClr val="00B050"/>
                </a:solidFill>
              </a:rPr>
              <a:t>وَطَائِفَةٌ قَدْ أَهَمَّتْهُمْ أَنفُسُهُمْ يَظُنُّونَ بِاللَّهِ غَيْرَ الْحَقِّ ظَنَّ الْجَاهِلِيَّةِ </a:t>
            </a:r>
            <a:r>
              <a:rPr lang="fr-FR" sz="2800" b="1" dirty="0" smtClean="0">
                <a:solidFill>
                  <a:srgbClr val="00B050"/>
                </a:solidFill>
              </a:rPr>
              <a:t>  </a:t>
            </a:r>
            <a:r>
              <a:rPr lang="ar-MA" sz="2800" b="1" dirty="0" smtClean="0">
                <a:solidFill>
                  <a:srgbClr val="00B050"/>
                </a:solidFill>
              </a:rPr>
              <a:t>يَقُولُونَ هَل لَّنَا مِنَ الأَمْرِ مِن شَيْءٍ قُلْ إِنَّ الأَمْرَ كُلَّهُ لِلَّهِ</a:t>
            </a:r>
            <a:endParaRPr lang="ar-MA" sz="2800" b="1" dirty="0">
              <a:solidFill>
                <a:srgbClr val="00B050"/>
              </a:solidFill>
            </a:endParaRPr>
          </a:p>
        </p:txBody>
      </p:sp>
      <p:sp>
        <p:nvSpPr>
          <p:cNvPr id="5" name="Rectangle 4"/>
          <p:cNvSpPr/>
          <p:nvPr/>
        </p:nvSpPr>
        <p:spPr>
          <a:xfrm>
            <a:off x="714348" y="2967335"/>
            <a:ext cx="8143932" cy="1384995"/>
          </a:xfrm>
          <a:prstGeom prst="rect">
            <a:avLst/>
          </a:prstGeom>
        </p:spPr>
        <p:txBody>
          <a:bodyPr wrap="square">
            <a:spAutoFit/>
          </a:bodyPr>
          <a:lstStyle/>
          <a:p>
            <a:pPr algn="r"/>
            <a:r>
              <a:rPr lang="ar-MA" sz="2800" b="1" dirty="0" smtClean="0">
                <a:solidFill>
                  <a:srgbClr val="00B050"/>
                </a:solidFill>
              </a:rPr>
              <a:t>وَيُعَذِّبَ الْمُنَافِقِينَ وَالْمُنَافِقَاتِ وَالْمُشْرِكِينَ وَالْمُشْرِكَاتِ الظَّانِّينَ بِاللَّهِ ظَنَّ السَّوْءِ عَلَيْهِمْ دَائِرَةُ السَّوْءِ وَغَضِبَ اللَّهُ عَلَيْهِمْ وَلَعَنَهُمْ وَأَعَدَّ لَهُمْ جَهَنَّمَ وَسَاءَتْ مَصِيرًا</a:t>
            </a:r>
            <a:endParaRPr lang="ar-MA" sz="2800" b="1" dirty="0">
              <a:solidFill>
                <a:srgbClr val="00B050"/>
              </a:solidFill>
            </a:endParaRPr>
          </a:p>
        </p:txBody>
      </p:sp>
      <p:sp>
        <p:nvSpPr>
          <p:cNvPr id="6" name="Rectangle 5"/>
          <p:cNvSpPr/>
          <p:nvPr/>
        </p:nvSpPr>
        <p:spPr>
          <a:xfrm>
            <a:off x="928662" y="4857760"/>
            <a:ext cx="7786742" cy="523220"/>
          </a:xfrm>
          <a:prstGeom prst="rect">
            <a:avLst/>
          </a:prstGeom>
        </p:spPr>
        <p:txBody>
          <a:bodyPr wrap="square">
            <a:spAutoFit/>
          </a:bodyPr>
          <a:lstStyle/>
          <a:p>
            <a:pPr algn="r"/>
            <a:r>
              <a:rPr lang="ar-MA" sz="2800" b="1" dirty="0" smtClean="0">
                <a:solidFill>
                  <a:srgbClr val="00B050"/>
                </a:solidFill>
              </a:rPr>
              <a:t>وَذَلِكُمْ ظَنُّكُمُ الَّذِي ظَنَنتُم بِرَبِّكُمْ أَرْدَاكُمْ فَأَصْبَحْتُم مِّنْ الْخَاسِرِينَ</a:t>
            </a:r>
            <a:endParaRPr lang="ar-MA" sz="2800" b="1" dirty="0">
              <a:solidFill>
                <a:srgbClr val="00B050"/>
              </a:solidFill>
            </a:endParaRPr>
          </a:p>
        </p:txBody>
      </p:sp>
      <p:sp>
        <p:nvSpPr>
          <p:cNvPr id="8" name="Rectangle 7"/>
          <p:cNvSpPr/>
          <p:nvPr/>
        </p:nvSpPr>
        <p:spPr>
          <a:xfrm>
            <a:off x="2285984" y="5715016"/>
            <a:ext cx="6357966" cy="523220"/>
          </a:xfrm>
          <a:prstGeom prst="rect">
            <a:avLst/>
          </a:prstGeom>
        </p:spPr>
        <p:txBody>
          <a:bodyPr wrap="square">
            <a:spAutoFit/>
          </a:bodyPr>
          <a:lstStyle/>
          <a:p>
            <a:pPr algn="r" rtl="1"/>
            <a:r>
              <a:rPr lang="ar-MA" sz="2800" b="1" dirty="0" smtClean="0">
                <a:solidFill>
                  <a:srgbClr val="00B050"/>
                </a:solidFill>
              </a:rPr>
              <a:t>أَئِفْكًا آلِهَةً دُونَ اللَّهِ تُرِيدُونَ</a:t>
            </a:r>
          </a:p>
        </p:txBody>
      </p:sp>
      <p:sp>
        <p:nvSpPr>
          <p:cNvPr id="9" name="Rectangle 8"/>
          <p:cNvSpPr/>
          <p:nvPr/>
        </p:nvSpPr>
        <p:spPr>
          <a:xfrm>
            <a:off x="2214546" y="5715016"/>
            <a:ext cx="3214710" cy="523220"/>
          </a:xfrm>
          <a:prstGeom prst="rect">
            <a:avLst/>
          </a:prstGeom>
        </p:spPr>
        <p:txBody>
          <a:bodyPr wrap="square">
            <a:spAutoFit/>
          </a:bodyPr>
          <a:lstStyle/>
          <a:p>
            <a:pPr lvl="0" algn="r" rtl="1"/>
            <a:r>
              <a:rPr lang="ar-MA" sz="2800" b="1" dirty="0" smtClean="0">
                <a:solidFill>
                  <a:srgbClr val="00B050"/>
                </a:solidFill>
              </a:rPr>
              <a:t>فَمَا ظَنُّكُم بِرَبِّ الْعَالَمِينَ</a:t>
            </a:r>
            <a:endParaRPr lang="ar-MA" sz="2800" b="1" dirty="0">
              <a:solidFill>
                <a:srgbClr val="00B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sz="6700" b="1" dirty="0" smtClean="0">
                <a:solidFill>
                  <a:srgbClr val="BC0E65"/>
                </a:solidFill>
              </a:rPr>
              <a:t>صور من إساءة الظن بالله تعالى</a:t>
            </a:r>
            <a:r>
              <a:rPr lang="fr-FR" dirty="0" smtClean="0"/>
              <a:t> </a:t>
            </a:r>
            <a:endParaRPr lang="ar-MA" dirty="0"/>
          </a:p>
        </p:txBody>
      </p:sp>
      <p:sp>
        <p:nvSpPr>
          <p:cNvPr id="4" name="Rectangle 3"/>
          <p:cNvSpPr/>
          <p:nvPr/>
        </p:nvSpPr>
        <p:spPr>
          <a:xfrm>
            <a:off x="0" y="642918"/>
            <a:ext cx="9144000" cy="2308324"/>
          </a:xfrm>
          <a:prstGeom prst="rect">
            <a:avLst/>
          </a:prstGeom>
        </p:spPr>
        <p:txBody>
          <a:bodyPr wrap="square">
            <a:spAutoFit/>
          </a:bodyPr>
          <a:lstStyle/>
          <a:p>
            <a:pPr algn="r">
              <a:lnSpc>
                <a:spcPct val="150000"/>
              </a:lnSpc>
            </a:pPr>
            <a:r>
              <a:rPr lang="fr-FR" sz="2400" b="1" dirty="0" smtClean="0"/>
              <a:t> </a:t>
            </a:r>
            <a:br>
              <a:rPr lang="fr-FR" sz="2400" b="1" dirty="0" smtClean="0"/>
            </a:br>
            <a:r>
              <a:rPr lang="fr-FR" sz="2400" b="1" dirty="0" smtClean="0"/>
              <a:t>.</a:t>
            </a:r>
            <a:r>
              <a:rPr lang="ar-SA" sz="2400" b="1" dirty="0" smtClean="0"/>
              <a:t>1-من قنط من رحمته وأيس من روحه </a:t>
            </a:r>
            <a:r>
              <a:rPr lang="fr-FR" sz="2400" b="1" dirty="0" smtClean="0"/>
              <a:t> </a:t>
            </a:r>
            <a:br>
              <a:rPr lang="fr-FR" sz="2400" b="1" dirty="0" smtClean="0"/>
            </a:br>
            <a:r>
              <a:rPr lang="fr-FR" sz="2400" b="1" dirty="0" smtClean="0"/>
              <a:t>….</a:t>
            </a:r>
            <a:r>
              <a:rPr lang="ar-SA" sz="2400" b="1" dirty="0" smtClean="0"/>
              <a:t>2-من ظن به أن يترك خلقه سُدى ، معطلين عن الأمر والنهي </a:t>
            </a:r>
            <a:r>
              <a:rPr lang="fr-FR" sz="2400" b="1" dirty="0" smtClean="0"/>
              <a:t> </a:t>
            </a:r>
            <a:br>
              <a:rPr lang="fr-FR" sz="2400" b="1" dirty="0" smtClean="0"/>
            </a:br>
            <a:r>
              <a:rPr lang="ar-SA" sz="2400" b="1" dirty="0" smtClean="0"/>
              <a:t>3-من ظن أنه لا سمع له ولا بصر ، ولا علم له ولا إرادة </a:t>
            </a:r>
            <a:r>
              <a:rPr lang="ar-MA" sz="2400" b="1" dirty="0" smtClean="0"/>
              <a:t>.....</a:t>
            </a:r>
            <a:r>
              <a:rPr lang="fr-FR" sz="2400" dirty="0" smtClean="0"/>
              <a:t> </a:t>
            </a:r>
            <a:endParaRPr lang="ar-MA" dirty="0"/>
          </a:p>
        </p:txBody>
      </p:sp>
      <p:sp>
        <p:nvSpPr>
          <p:cNvPr id="6" name="Rectangle 5"/>
          <p:cNvSpPr/>
          <p:nvPr/>
        </p:nvSpPr>
        <p:spPr>
          <a:xfrm>
            <a:off x="0" y="2500306"/>
            <a:ext cx="9144000" cy="2031325"/>
          </a:xfrm>
          <a:prstGeom prst="rect">
            <a:avLst/>
          </a:prstGeom>
        </p:spPr>
        <p:txBody>
          <a:bodyPr wrap="square">
            <a:spAutoFit/>
          </a:bodyPr>
          <a:lstStyle/>
          <a:p>
            <a:pPr algn="r">
              <a:lnSpc>
                <a:spcPct val="150000"/>
              </a:lnSpc>
            </a:pPr>
            <a:r>
              <a:rPr lang="fr-FR" dirty="0" smtClean="0"/>
              <a:t/>
            </a:r>
            <a:br>
              <a:rPr lang="fr-FR" dirty="0" smtClean="0"/>
            </a:br>
            <a:r>
              <a:rPr lang="ar-SA" sz="2400" b="1" dirty="0" smtClean="0"/>
              <a:t>4-من ظن أنه لن يجمع عبيده بعد موتهم للثواب والعقاب في دار يجازي المحسن فيها بإحسانه ، والمسيء بإساءته</a:t>
            </a:r>
            <a:r>
              <a:rPr lang="ar-MA" sz="2400" b="1" dirty="0" smtClean="0"/>
              <a:t>.</a:t>
            </a:r>
            <a:r>
              <a:rPr lang="fr-FR" dirty="0" smtClean="0"/>
              <a:t/>
            </a:r>
            <a:br>
              <a:rPr lang="fr-FR" dirty="0" smtClean="0"/>
            </a:br>
            <a:endParaRPr lang="ar-MA" dirty="0"/>
          </a:p>
        </p:txBody>
      </p:sp>
      <p:sp>
        <p:nvSpPr>
          <p:cNvPr id="7" name="Rectangle 6"/>
          <p:cNvSpPr/>
          <p:nvPr/>
        </p:nvSpPr>
        <p:spPr>
          <a:xfrm>
            <a:off x="0" y="3643314"/>
            <a:ext cx="9144000" cy="1615827"/>
          </a:xfrm>
          <a:prstGeom prst="rect">
            <a:avLst/>
          </a:prstGeom>
        </p:spPr>
        <p:txBody>
          <a:bodyPr wrap="square">
            <a:spAutoFit/>
          </a:bodyPr>
          <a:lstStyle/>
          <a:p>
            <a:pPr algn="r">
              <a:lnSpc>
                <a:spcPct val="150000"/>
              </a:lnSpc>
            </a:pPr>
            <a:r>
              <a:rPr lang="fr-FR" dirty="0" smtClean="0"/>
              <a:t/>
            </a:r>
            <a:br>
              <a:rPr lang="fr-FR" dirty="0" smtClean="0"/>
            </a:br>
            <a:r>
              <a:rPr lang="ar-SA" sz="2400" b="1" dirty="0" smtClean="0"/>
              <a:t>5-من ظن أن له ولداً أو شريكاً أو أن أحداً يشفع عنده بدون إذنه ، أو أن بينه وبين خلقه وسائط يرفعون حوائجهم إليه ، أو أنه نصب لعباده أولياء من دونه يتقربون بهم إليه</a:t>
            </a:r>
            <a:endParaRPr lang="ar-MA" b="1" dirty="0"/>
          </a:p>
        </p:txBody>
      </p:sp>
      <p:sp>
        <p:nvSpPr>
          <p:cNvPr id="8" name="Rectangle 7"/>
          <p:cNvSpPr/>
          <p:nvPr/>
        </p:nvSpPr>
        <p:spPr>
          <a:xfrm>
            <a:off x="1000100" y="5214950"/>
            <a:ext cx="8143900" cy="1200329"/>
          </a:xfrm>
          <a:prstGeom prst="rect">
            <a:avLst/>
          </a:prstGeom>
        </p:spPr>
        <p:txBody>
          <a:bodyPr wrap="square">
            <a:spAutoFit/>
          </a:bodyPr>
          <a:lstStyle/>
          <a:p>
            <a:pPr algn="r">
              <a:lnSpc>
                <a:spcPct val="150000"/>
              </a:lnSpc>
            </a:pPr>
            <a:r>
              <a:rPr lang="ar-MA" sz="2400" b="1" dirty="0" smtClean="0"/>
              <a:t>6</a:t>
            </a:r>
            <a:r>
              <a:rPr lang="ar-SA" sz="2400" b="1" dirty="0" smtClean="0"/>
              <a:t>-من ظن بالله تعالى أن يخيب من تضرع إليه وسأله رغبة ورهبة واستعان به</a:t>
            </a:r>
            <a:r>
              <a:rPr lang="ar-MA" sz="2400" b="1" dirty="0" smtClean="0"/>
              <a:t> </a:t>
            </a:r>
            <a:r>
              <a:rPr lang="ar-SA" sz="2400" b="1" dirty="0" smtClean="0"/>
              <a:t>ولا يعطيه ما سأله ، </a:t>
            </a:r>
            <a:r>
              <a:rPr lang="ar-SA" sz="2400" b="1" dirty="0" smtClean="0">
                <a:solidFill>
                  <a:srgbClr val="FF0000"/>
                </a:solidFill>
              </a:rPr>
              <a:t>فقد ظن </a:t>
            </a:r>
            <a:r>
              <a:rPr lang="ar-MA" sz="2400" b="1" dirty="0" err="1" smtClean="0">
                <a:solidFill>
                  <a:srgbClr val="FF0000"/>
                </a:solidFill>
              </a:rPr>
              <a:t>باالل</a:t>
            </a:r>
            <a:r>
              <a:rPr lang="ar-SA" sz="2400" b="1" dirty="0" smtClean="0">
                <a:solidFill>
                  <a:srgbClr val="FF0000"/>
                </a:solidFill>
              </a:rPr>
              <a:t>ه </a:t>
            </a:r>
            <a:r>
              <a:rPr lang="ar-SA" sz="2400" b="1" dirty="0" smtClean="0">
                <a:solidFill>
                  <a:srgbClr val="FF0000"/>
                </a:solidFill>
              </a:rPr>
              <a:t>ظن السوء</a:t>
            </a:r>
            <a:endParaRPr lang="ar-M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214290"/>
            <a:ext cx="8501122" cy="1015663"/>
          </a:xfrm>
          <a:prstGeom prst="rect">
            <a:avLst/>
          </a:prstGeom>
          <a:noFill/>
        </p:spPr>
        <p:txBody>
          <a:bodyPr wrap="square" rtlCol="0">
            <a:spAutoFit/>
          </a:bodyPr>
          <a:lstStyle/>
          <a:p>
            <a:pPr algn="r"/>
            <a:r>
              <a:rPr lang="ar-SA" sz="6000" b="1" dirty="0" smtClean="0">
                <a:solidFill>
                  <a:srgbClr val="BC0E65"/>
                </a:solidFill>
                <a:cs typeface="+mj-cs"/>
              </a:rPr>
              <a:t>صور من إساءة الظن بالله تعالى</a:t>
            </a:r>
            <a:endParaRPr lang="ar-MA" sz="6000" b="1" dirty="0">
              <a:cs typeface="+mj-cs"/>
            </a:endParaRPr>
          </a:p>
        </p:txBody>
      </p:sp>
      <p:sp>
        <p:nvSpPr>
          <p:cNvPr id="5" name="Rectangle 4"/>
          <p:cNvSpPr/>
          <p:nvPr/>
        </p:nvSpPr>
        <p:spPr>
          <a:xfrm>
            <a:off x="857224" y="1428737"/>
            <a:ext cx="7929618" cy="1292662"/>
          </a:xfrm>
          <a:prstGeom prst="rect">
            <a:avLst/>
          </a:prstGeom>
        </p:spPr>
        <p:txBody>
          <a:bodyPr wrap="square">
            <a:spAutoFit/>
          </a:bodyPr>
          <a:lstStyle/>
          <a:p>
            <a:pPr algn="r">
              <a:lnSpc>
                <a:spcPct val="150000"/>
              </a:lnSpc>
            </a:pPr>
            <a:r>
              <a:rPr lang="fr-FR" sz="2800" b="1" dirty="0" smtClean="0"/>
              <a:t> </a:t>
            </a:r>
            <a:r>
              <a:rPr lang="ar-MA" sz="2400" b="1" dirty="0" smtClean="0"/>
              <a:t>7-</a:t>
            </a:r>
            <a:r>
              <a:rPr lang="ar-SA" sz="2400" b="1" dirty="0" smtClean="0"/>
              <a:t>من ظن أن الله لا ينصرُ رسولَه،ولا يُتِمُّ أمرَه،ولا يؤيِّده، ويؤيدُ حزبه،وأنه لا ينصرُ دينه وكتابه</a:t>
            </a:r>
            <a:endParaRPr lang="ar-MA" sz="2800" b="1" dirty="0"/>
          </a:p>
        </p:txBody>
      </p:sp>
      <p:sp>
        <p:nvSpPr>
          <p:cNvPr id="6" name="Rectangle 5"/>
          <p:cNvSpPr/>
          <p:nvPr/>
        </p:nvSpPr>
        <p:spPr>
          <a:xfrm>
            <a:off x="500034" y="2786059"/>
            <a:ext cx="8286808" cy="1224181"/>
          </a:xfrm>
          <a:prstGeom prst="rect">
            <a:avLst/>
          </a:prstGeom>
        </p:spPr>
        <p:txBody>
          <a:bodyPr wrap="square">
            <a:spAutoFit/>
          </a:bodyPr>
          <a:lstStyle/>
          <a:p>
            <a:pPr algn="r">
              <a:lnSpc>
                <a:spcPct val="150000"/>
              </a:lnSpc>
            </a:pPr>
            <a:r>
              <a:rPr lang="ar-MA" sz="2800" b="1" dirty="0" smtClean="0"/>
              <a:t>8</a:t>
            </a:r>
            <a:r>
              <a:rPr lang="ar-MA" sz="2400" b="1" dirty="0" smtClean="0"/>
              <a:t>-</a:t>
            </a:r>
            <a:r>
              <a:rPr lang="ar-SA" sz="2400" b="1" dirty="0" smtClean="0"/>
              <a:t>من ظنَّ أنه يُضَيِّعُ عليه عملَه الصالحَ الذي عملَه خالصاً لوجهه الكريمِ على امتثال أمره، ويُبطِلَه عليه بلا سبب من العبد، أو أنه يُعاقِبُه بما لا صُنعَ فيه</a:t>
            </a:r>
            <a:endParaRPr lang="ar-MA" b="1" dirty="0"/>
          </a:p>
        </p:txBody>
      </p:sp>
      <p:sp>
        <p:nvSpPr>
          <p:cNvPr id="7" name="Rectangle 6"/>
          <p:cNvSpPr/>
          <p:nvPr/>
        </p:nvSpPr>
        <p:spPr>
          <a:xfrm>
            <a:off x="928662" y="4071942"/>
            <a:ext cx="7858180" cy="1292662"/>
          </a:xfrm>
          <a:prstGeom prst="rect">
            <a:avLst/>
          </a:prstGeom>
        </p:spPr>
        <p:txBody>
          <a:bodyPr wrap="square">
            <a:spAutoFit/>
          </a:bodyPr>
          <a:lstStyle/>
          <a:p>
            <a:pPr algn="r">
              <a:lnSpc>
                <a:spcPct val="150000"/>
              </a:lnSpc>
            </a:pPr>
            <a:r>
              <a:rPr lang="ar-MA" sz="2800" b="1" dirty="0" smtClean="0"/>
              <a:t>9</a:t>
            </a:r>
            <a:r>
              <a:rPr lang="ar-MA" sz="2400" b="1" dirty="0" smtClean="0"/>
              <a:t>-</a:t>
            </a:r>
            <a:r>
              <a:rPr lang="ar-SA" sz="2400" b="1" dirty="0" smtClean="0"/>
              <a:t>ومَن ظنَّ به أنه إذا ترك لأجله شيئاً لم يُعوِّضه خيراً منه، أو مَن فعل لأجله شيئاً لم يُعطه أفضلَ منه</a:t>
            </a:r>
            <a:endParaRPr lang="ar-MA" sz="2800" dirty="0"/>
          </a:p>
        </p:txBody>
      </p:sp>
      <p:sp>
        <p:nvSpPr>
          <p:cNvPr id="8" name="Rectangle 7"/>
          <p:cNvSpPr/>
          <p:nvPr/>
        </p:nvSpPr>
        <p:spPr>
          <a:xfrm>
            <a:off x="571472" y="5214951"/>
            <a:ext cx="8143932" cy="1292662"/>
          </a:xfrm>
          <a:prstGeom prst="rect">
            <a:avLst/>
          </a:prstGeom>
        </p:spPr>
        <p:txBody>
          <a:bodyPr wrap="square">
            <a:spAutoFit/>
          </a:bodyPr>
          <a:lstStyle/>
          <a:p>
            <a:pPr algn="r">
              <a:lnSpc>
                <a:spcPct val="150000"/>
              </a:lnSpc>
            </a:pPr>
            <a:r>
              <a:rPr lang="ar-MA" sz="2400" b="1" dirty="0" smtClean="0"/>
              <a:t>10</a:t>
            </a:r>
            <a:r>
              <a:rPr lang="ar-MA" sz="2800" b="1" dirty="0" smtClean="0"/>
              <a:t>-</a:t>
            </a:r>
            <a:r>
              <a:rPr lang="ar-SA" sz="2400" b="1" dirty="0" smtClean="0"/>
              <a:t>مَن ظنَّ به أنه يغضبُ على عبده، ويُعاقبه ويحرمه بغير جُرم</a:t>
            </a:r>
            <a:r>
              <a:rPr lang="ar-SA" sz="2400" b="1" dirty="0" smtClean="0">
                <a:solidFill>
                  <a:srgbClr val="FF0000"/>
                </a:solidFill>
              </a:rPr>
              <a:t>.فقد ظن بالله ظن السوء</a:t>
            </a:r>
            <a:endParaRPr lang="ar-MA"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
            <a:ext cx="7772400" cy="1500173"/>
          </a:xfrm>
        </p:spPr>
        <p:txBody>
          <a:bodyPr/>
          <a:lstStyle/>
          <a:p>
            <a:r>
              <a:rPr lang="ar-SA" sz="6600" b="1" dirty="0" smtClean="0">
                <a:solidFill>
                  <a:srgbClr val="BC0E65"/>
                </a:solidFill>
              </a:rPr>
              <a:t>حسن الظن بالمؤمنين</a:t>
            </a:r>
            <a:r>
              <a:rPr lang="fr-FR" b="1" dirty="0" smtClean="0">
                <a:solidFill>
                  <a:srgbClr val="FF0000"/>
                </a:solidFill>
              </a:rPr>
              <a:t> </a:t>
            </a:r>
            <a:endParaRPr lang="ar-MA" b="1" dirty="0">
              <a:solidFill>
                <a:srgbClr val="FF0000"/>
              </a:solidFill>
            </a:endParaRPr>
          </a:p>
        </p:txBody>
      </p:sp>
      <p:sp>
        <p:nvSpPr>
          <p:cNvPr id="3" name="Sous-titre 2"/>
          <p:cNvSpPr>
            <a:spLocks noGrp="1"/>
          </p:cNvSpPr>
          <p:nvPr>
            <p:ph type="subTitle" idx="1"/>
          </p:nvPr>
        </p:nvSpPr>
        <p:spPr>
          <a:xfrm>
            <a:off x="0" y="1285860"/>
            <a:ext cx="9144000" cy="1643074"/>
          </a:xfrm>
        </p:spPr>
        <p:txBody>
          <a:bodyPr>
            <a:noAutofit/>
          </a:bodyPr>
          <a:lstStyle/>
          <a:p>
            <a:pPr algn="r">
              <a:lnSpc>
                <a:spcPct val="150000"/>
              </a:lnSpc>
            </a:pPr>
            <a:r>
              <a:rPr lang="ar-SA" sz="2800" b="1" dirty="0" smtClean="0">
                <a:solidFill>
                  <a:srgbClr val="00B050"/>
                </a:solidFill>
                <a:latin typeface="Arial Black" pitchFamily="34" charset="0"/>
              </a:rPr>
              <a:t>يَا أَيُّهَا الَّذِينَ آَمَنُوا اجْتَنِبُوا </a:t>
            </a:r>
            <a:r>
              <a:rPr lang="ar-SA" sz="2800" b="1" dirty="0" smtClean="0">
                <a:solidFill>
                  <a:schemeClr val="accent3">
                    <a:lumMod val="50000"/>
                  </a:schemeClr>
                </a:solidFill>
                <a:latin typeface="Arial Black" pitchFamily="34" charset="0"/>
              </a:rPr>
              <a:t>كَثِيرًا</a:t>
            </a:r>
            <a:r>
              <a:rPr lang="ar-SA" sz="2800" b="1" dirty="0" smtClean="0">
                <a:solidFill>
                  <a:srgbClr val="00B050"/>
                </a:solidFill>
                <a:latin typeface="Arial Black" pitchFamily="34" charset="0"/>
              </a:rPr>
              <a:t> مِنَ الظَّنِّ إِنَّ </a:t>
            </a:r>
            <a:r>
              <a:rPr lang="ar-SA" sz="2800" b="1" dirty="0" smtClean="0">
                <a:solidFill>
                  <a:schemeClr val="accent3">
                    <a:lumMod val="50000"/>
                  </a:schemeClr>
                </a:solidFill>
                <a:latin typeface="Arial Black" pitchFamily="34" charset="0"/>
              </a:rPr>
              <a:t>بَعْضَ</a:t>
            </a:r>
            <a:r>
              <a:rPr lang="ar-SA" sz="2800" b="1" dirty="0" smtClean="0">
                <a:solidFill>
                  <a:srgbClr val="00B050"/>
                </a:solidFill>
                <a:latin typeface="Arial Black" pitchFamily="34" charset="0"/>
              </a:rPr>
              <a:t> الظَّنِّ إِثْمٌ وَلَا تَجَسَّسُوا وَلَا يَغْتَبْ بَعْضُكُمْ بَعْضًا أَيُحِبُّ أَحَدُكُمْ أَنْ يَأْكُلَ لَحْمَ أَخِيهِ </a:t>
            </a:r>
            <a:r>
              <a:rPr lang="ar-SA" sz="2800" b="1" dirty="0" smtClean="0">
                <a:solidFill>
                  <a:schemeClr val="accent3">
                    <a:lumMod val="50000"/>
                  </a:schemeClr>
                </a:solidFill>
                <a:latin typeface="Arial Black" pitchFamily="34" charset="0"/>
              </a:rPr>
              <a:t>مَيْتًا</a:t>
            </a:r>
            <a:r>
              <a:rPr lang="ar-SA" sz="2800" b="1" dirty="0" smtClean="0">
                <a:solidFill>
                  <a:srgbClr val="00B050"/>
                </a:solidFill>
                <a:latin typeface="Arial Black" pitchFamily="34" charset="0"/>
              </a:rPr>
              <a:t> فَكَرِهْتُمُوهُ وَاتَّقُوا اللَّهَ إِنَّ اللَّهَ تَوَّابٌ رَحِيمٌ</a:t>
            </a:r>
            <a:endParaRPr lang="ar-MA" sz="2800" b="1" dirty="0">
              <a:solidFill>
                <a:schemeClr val="tx1"/>
              </a:solidFill>
            </a:endParaRPr>
          </a:p>
        </p:txBody>
      </p:sp>
      <p:sp>
        <p:nvSpPr>
          <p:cNvPr id="7" name="Rectangle 6"/>
          <p:cNvSpPr/>
          <p:nvPr/>
        </p:nvSpPr>
        <p:spPr>
          <a:xfrm>
            <a:off x="357158" y="3429000"/>
            <a:ext cx="8643998" cy="1305165"/>
          </a:xfrm>
          <a:prstGeom prst="rect">
            <a:avLst/>
          </a:prstGeom>
        </p:spPr>
        <p:txBody>
          <a:bodyPr wrap="square">
            <a:spAutoFit/>
          </a:bodyPr>
          <a:lstStyle/>
          <a:p>
            <a:pPr algn="r">
              <a:lnSpc>
                <a:spcPct val="150000"/>
              </a:lnSpc>
            </a:pPr>
            <a:r>
              <a:rPr lang="ar-SA" sz="2800" b="1" dirty="0" smtClean="0">
                <a:solidFill>
                  <a:srgbClr val="FF33CC"/>
                </a:solidFill>
              </a:rPr>
              <a:t>إياكم والظن؛ فإن الظن </a:t>
            </a:r>
            <a:r>
              <a:rPr lang="ar-SA" sz="2800" b="1" dirty="0" smtClean="0">
                <a:solidFill>
                  <a:srgbClr val="FF0066"/>
                </a:solidFill>
              </a:rPr>
              <a:t>أكذب</a:t>
            </a:r>
            <a:r>
              <a:rPr lang="ar-SA" sz="2800" b="1" dirty="0" smtClean="0">
                <a:solidFill>
                  <a:srgbClr val="FF33CC"/>
                </a:solidFill>
              </a:rPr>
              <a:t> الحديث، ولا تحسسوا، ولا تجسسوا، ولا تنافسوا، ولا تحاسدوا، ولا تباغضوا، ولا تدابروا، وكونوا عباد الله </a:t>
            </a:r>
            <a:r>
              <a:rPr lang="ar-SA" sz="2800" b="1" dirty="0" smtClean="0">
                <a:solidFill>
                  <a:srgbClr val="FF0066"/>
                </a:solidFill>
              </a:rPr>
              <a:t>إخوانًا</a:t>
            </a:r>
            <a:endParaRPr lang="ar-MA" sz="2400" b="1" dirty="0">
              <a:solidFill>
                <a:srgbClr val="FF0066"/>
              </a:solidFill>
            </a:endParaRPr>
          </a:p>
        </p:txBody>
      </p:sp>
      <p:sp>
        <p:nvSpPr>
          <p:cNvPr id="8" name="Rectangle 7"/>
          <p:cNvSpPr/>
          <p:nvPr/>
        </p:nvSpPr>
        <p:spPr>
          <a:xfrm>
            <a:off x="1000100" y="5357826"/>
            <a:ext cx="7858180" cy="954107"/>
          </a:xfrm>
          <a:prstGeom prst="rect">
            <a:avLst/>
          </a:prstGeom>
        </p:spPr>
        <p:txBody>
          <a:bodyPr wrap="square">
            <a:spAutoFit/>
          </a:bodyPr>
          <a:lstStyle/>
          <a:p>
            <a:pPr algn="r"/>
            <a:r>
              <a:rPr lang="ar-MA" sz="2800" b="1" dirty="0" smtClean="0">
                <a:solidFill>
                  <a:srgbClr val="00B050"/>
                </a:solidFill>
              </a:rPr>
              <a:t>حتى </a:t>
            </a:r>
            <a:r>
              <a:rPr lang="ar-SA" sz="2800" b="1" dirty="0" smtClean="0">
                <a:solidFill>
                  <a:srgbClr val="00B050"/>
                </a:solidFill>
              </a:rPr>
              <a:t>إِذا أَتَوْا عَلى وادِ النَّمْلِ قالَتْ نَمْلَةٌ يا أَيُّهَا النَّمْلُ ادْخُلُوا مَساكِنَكُمْ لا يَحْطِمَنَّكُمْ سُلَيْمانُ وَجُنُودُهُ وَهُمْ </a:t>
            </a:r>
            <a:r>
              <a:rPr lang="ar-SA" sz="2800" b="1" dirty="0" smtClean="0">
                <a:solidFill>
                  <a:schemeClr val="accent3">
                    <a:lumMod val="50000"/>
                  </a:schemeClr>
                </a:solidFill>
              </a:rPr>
              <a:t>لا يَشْعُرُونَ </a:t>
            </a:r>
            <a:endParaRPr lang="ar-MA" sz="2800"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6600" b="1" dirty="0" smtClean="0">
                <a:solidFill>
                  <a:srgbClr val="BC0E65"/>
                </a:solidFill>
              </a:rPr>
              <a:t>حسن الظن بالمؤمنين</a:t>
            </a:r>
            <a:endParaRPr lang="ar-MA" sz="6600" dirty="0"/>
          </a:p>
        </p:txBody>
      </p:sp>
      <p:sp>
        <p:nvSpPr>
          <p:cNvPr id="5" name="Rectangle 4"/>
          <p:cNvSpPr/>
          <p:nvPr/>
        </p:nvSpPr>
        <p:spPr>
          <a:xfrm>
            <a:off x="642910" y="1357298"/>
            <a:ext cx="7858180" cy="3170099"/>
          </a:xfrm>
          <a:prstGeom prst="rect">
            <a:avLst/>
          </a:prstGeom>
        </p:spPr>
        <p:txBody>
          <a:bodyPr wrap="square">
            <a:spAutoFit/>
          </a:bodyPr>
          <a:lstStyle/>
          <a:p>
            <a:pPr algn="r"/>
            <a:r>
              <a:rPr lang="ar-SA" sz="2800" b="1" dirty="0" smtClean="0"/>
              <a:t>:</a:t>
            </a:r>
            <a:r>
              <a:rPr lang="fr-FR" sz="2800" b="1" dirty="0" smtClean="0"/>
              <a:t> </a:t>
            </a:r>
            <a:r>
              <a:rPr lang="ar-SA" sz="2800" b="1" dirty="0" smtClean="0"/>
              <a:t>عمر بن الخطاب رضي الله عنه</a:t>
            </a:r>
            <a:r>
              <a:rPr lang="fr-FR" sz="2800" b="1" dirty="0" smtClean="0"/>
              <a:t> </a:t>
            </a:r>
            <a:r>
              <a:rPr lang="fr-FR" sz="2400" b="1" dirty="0" smtClean="0"/>
              <a:t/>
            </a:r>
            <a:br>
              <a:rPr lang="fr-FR" sz="2400" b="1" dirty="0" smtClean="0"/>
            </a:br>
            <a:r>
              <a:rPr lang="fr-FR" sz="2400" b="1" dirty="0" smtClean="0"/>
              <a:t> </a:t>
            </a:r>
            <a:r>
              <a:rPr lang="ar-SA" sz="2800" b="1" dirty="0" smtClean="0">
                <a:solidFill>
                  <a:srgbClr val="FF0000"/>
                </a:solidFill>
              </a:rPr>
              <a:t>لا تظن بكلمة خرجت من أخيك المؤمن شرًّا ، وأنت تجد لها في الخير محملا </a:t>
            </a:r>
            <a:r>
              <a:rPr lang="ar-SA" sz="2800" b="1" dirty="0" err="1" smtClean="0">
                <a:solidFill>
                  <a:srgbClr val="FF0000"/>
                </a:solidFill>
              </a:rPr>
              <a:t>ً</a:t>
            </a:r>
            <a:r>
              <a:rPr lang="fr-FR" sz="2400" b="1" dirty="0" smtClean="0"/>
              <a:t/>
            </a:r>
            <a:br>
              <a:rPr lang="fr-FR" sz="2400" b="1" dirty="0" smtClean="0"/>
            </a:br>
            <a:r>
              <a:rPr lang="fr-FR" sz="2400" b="1" dirty="0" smtClean="0"/>
              <a:t/>
            </a:r>
            <a:br>
              <a:rPr lang="fr-FR" sz="2400" b="1" dirty="0" smtClean="0"/>
            </a:br>
            <a:r>
              <a:rPr lang="fr-FR" sz="2400" b="1" dirty="0" smtClean="0"/>
              <a:t> : </a:t>
            </a:r>
            <a:r>
              <a:rPr lang="ar-SA" sz="2800" b="1" dirty="0" smtClean="0"/>
              <a:t>قال ابن سيرين رحمه الله</a:t>
            </a:r>
            <a:r>
              <a:rPr lang="fr-FR" sz="2400" b="1" dirty="0" smtClean="0"/>
              <a:t/>
            </a:r>
            <a:br>
              <a:rPr lang="fr-FR" sz="2400" b="1" dirty="0" smtClean="0"/>
            </a:br>
            <a:r>
              <a:rPr lang="ar-SA" sz="2800" b="1" dirty="0" smtClean="0">
                <a:solidFill>
                  <a:srgbClr val="FF0000"/>
                </a:solidFill>
              </a:rPr>
              <a:t>إذا بلغك عن أخيك شيء فالتمس له عذرا، فإن لم تجد فقل: لعل له </a:t>
            </a:r>
            <a:r>
              <a:rPr lang="ar-SA" sz="3200" b="1" dirty="0" smtClean="0">
                <a:solidFill>
                  <a:srgbClr val="FF0000"/>
                </a:solidFill>
              </a:rPr>
              <a:t>عذرا لا أعر</a:t>
            </a:r>
            <a:r>
              <a:rPr lang="ar-SA" sz="2800" b="1" dirty="0" smtClean="0">
                <a:solidFill>
                  <a:srgbClr val="FF0000"/>
                </a:solidFill>
              </a:rPr>
              <a:t>فه</a:t>
            </a:r>
            <a:endParaRPr lang="ar-MA" dirty="0"/>
          </a:p>
        </p:txBody>
      </p:sp>
      <p:sp>
        <p:nvSpPr>
          <p:cNvPr id="8" name="Rectangle 7"/>
          <p:cNvSpPr/>
          <p:nvPr/>
        </p:nvSpPr>
        <p:spPr>
          <a:xfrm rot="10800000" flipV="1">
            <a:off x="1214411" y="4524863"/>
            <a:ext cx="7143799" cy="954107"/>
          </a:xfrm>
          <a:prstGeom prst="rect">
            <a:avLst/>
          </a:prstGeom>
        </p:spPr>
        <p:txBody>
          <a:bodyPr wrap="square">
            <a:spAutoFit/>
          </a:bodyPr>
          <a:lstStyle/>
          <a:p>
            <a:pPr algn="r"/>
            <a:r>
              <a:rPr lang="ar-SA" sz="2800" b="1" dirty="0" smtClean="0">
                <a:solidFill>
                  <a:srgbClr val="00B050"/>
                </a:solidFill>
              </a:rPr>
              <a:t>وَمَا لَهُمْ بِهِ مِنْ عِلْمٍ إِنْ يَتبِعُونَ إِلا الظن وَإِن الظن لَا يُغْنِي مِنَ الْحَق شَيْئا</a:t>
            </a:r>
            <a:r>
              <a:rPr lang="fr-FR" b="1" dirty="0" smtClean="0"/>
              <a:t> </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MA" sz="8000" b="1" dirty="0" smtClean="0">
                <a:solidFill>
                  <a:srgbClr val="BC0E65"/>
                </a:solidFill>
              </a:rPr>
              <a:t>قانون الجذب</a:t>
            </a:r>
            <a:endParaRPr lang="ar-MA" sz="8000" dirty="0"/>
          </a:p>
        </p:txBody>
      </p:sp>
      <p:sp>
        <p:nvSpPr>
          <p:cNvPr id="5" name="Rectangle 4"/>
          <p:cNvSpPr/>
          <p:nvPr/>
        </p:nvSpPr>
        <p:spPr>
          <a:xfrm>
            <a:off x="1500166" y="1643050"/>
            <a:ext cx="6643734" cy="584775"/>
          </a:xfrm>
          <a:prstGeom prst="rect">
            <a:avLst/>
          </a:prstGeom>
        </p:spPr>
        <p:txBody>
          <a:bodyPr wrap="square">
            <a:spAutoFit/>
          </a:bodyPr>
          <a:lstStyle/>
          <a:p>
            <a:pPr algn="r"/>
            <a:r>
              <a:rPr lang="ar-SA" sz="2800" b="1" dirty="0" smtClean="0"/>
              <a:t>قانون</a:t>
            </a:r>
            <a:r>
              <a:rPr lang="ar-MA" sz="2800" b="1" dirty="0" smtClean="0"/>
              <a:t> </a:t>
            </a:r>
            <a:r>
              <a:rPr lang="ar-SA" sz="2800" b="1" dirty="0" smtClean="0"/>
              <a:t>الجذب يحقق لك </a:t>
            </a:r>
            <a:r>
              <a:rPr lang="ar-SA" sz="3200" b="1" dirty="0" smtClean="0"/>
              <a:t>أمنياتك</a:t>
            </a:r>
            <a:r>
              <a:rPr lang="fr-FR" sz="3200" b="1" dirty="0" smtClean="0"/>
              <a:t> ; </a:t>
            </a:r>
            <a:r>
              <a:rPr lang="ar-SA" sz="2800" b="1" dirty="0" smtClean="0"/>
              <a:t>بعد إرادة الله</a:t>
            </a:r>
            <a:r>
              <a:rPr lang="ar-MA" sz="2800" b="1" dirty="0" smtClean="0"/>
              <a:t> عز وجل</a:t>
            </a:r>
            <a:endParaRPr lang="ar-MA" dirty="0"/>
          </a:p>
        </p:txBody>
      </p:sp>
      <p:sp>
        <p:nvSpPr>
          <p:cNvPr id="6" name="Rectangle 5"/>
          <p:cNvSpPr/>
          <p:nvPr/>
        </p:nvSpPr>
        <p:spPr>
          <a:xfrm>
            <a:off x="0" y="2500306"/>
            <a:ext cx="8358214" cy="1384995"/>
          </a:xfrm>
          <a:prstGeom prst="rect">
            <a:avLst/>
          </a:prstGeom>
        </p:spPr>
        <p:txBody>
          <a:bodyPr wrap="square">
            <a:spAutoFit/>
          </a:bodyPr>
          <a:lstStyle/>
          <a:p>
            <a:pPr algn="r"/>
            <a:r>
              <a:rPr lang="ar-SA" sz="2800" b="1" dirty="0" smtClean="0"/>
              <a:t>يعتبر قانون الجذب من القوانين الفعالة التي يعمل بها الغرب منذ مدة طويلة، يتمزج في هذا القانون مجموعة من المعارف والعلوم وعلى رأسها علوم التنمية البشرية، والبرمجة اللغوية العصبية</a:t>
            </a:r>
            <a:endParaRPr lang="ar-MA" sz="2400" b="1" dirty="0"/>
          </a:p>
        </p:txBody>
      </p:sp>
      <p:pic>
        <p:nvPicPr>
          <p:cNvPr id="1033" name="Picture 9" descr="C:\Documents and Settings\Administrateur\Local Settings\Temporary Internet Files\Content.IE5\F43CDP01\MM900356755[1].gif"/>
          <p:cNvPicPr>
            <a:picLocks noChangeAspect="1" noChangeArrowheads="1" noCrop="1"/>
          </p:cNvPicPr>
          <p:nvPr/>
        </p:nvPicPr>
        <p:blipFill>
          <a:blip r:embed="rId4">
            <a:duotone>
              <a:prstClr val="black"/>
              <a:schemeClr val="accent2">
                <a:tint val="45000"/>
                <a:satMod val="400000"/>
              </a:schemeClr>
            </a:duotone>
          </a:blip>
          <a:srcRect/>
          <a:stretch>
            <a:fillRect/>
          </a:stretch>
        </p:blipFill>
        <p:spPr bwMode="auto">
          <a:xfrm>
            <a:off x="3286116" y="4143380"/>
            <a:ext cx="3000395" cy="2714620"/>
          </a:xfrm>
          <a:prstGeom prst="rect">
            <a:avLst/>
          </a:prstGeom>
          <a:noFill/>
        </p:spPr>
      </p:pic>
      <p:pic>
        <p:nvPicPr>
          <p:cNvPr id="1035" name="Picture 11" descr="C:\Documents and Settings\Administrateur\Local Settings\Temporary Internet Files\Content.IE5\7IL1TJYM\MP900443878[1].jpg"/>
          <p:cNvPicPr>
            <a:picLocks noChangeAspect="1" noChangeArrowheads="1"/>
          </p:cNvPicPr>
          <p:nvPr/>
        </p:nvPicPr>
        <p:blipFill>
          <a:blip r:embed="rId5"/>
          <a:srcRect/>
          <a:stretch>
            <a:fillRect/>
          </a:stretch>
        </p:blipFill>
        <p:spPr bwMode="auto">
          <a:xfrm>
            <a:off x="0" y="4143380"/>
            <a:ext cx="3286116" cy="2714620"/>
          </a:xfrm>
          <a:prstGeom prst="rect">
            <a:avLst/>
          </a:prstGeom>
          <a:noFill/>
        </p:spPr>
      </p:pic>
      <p:pic>
        <p:nvPicPr>
          <p:cNvPr id="1036" name="Picture 12" descr="C:\Program Files\Microsoft Office\MEDIA\CAGCAT10\j0090070.wmf"/>
          <p:cNvPicPr>
            <a:picLocks noChangeAspect="1" noChangeArrowheads="1"/>
          </p:cNvPicPr>
          <p:nvPr/>
        </p:nvPicPr>
        <p:blipFill>
          <a:blip r:embed="rId6"/>
          <a:srcRect/>
          <a:stretch>
            <a:fillRect/>
          </a:stretch>
        </p:blipFill>
        <p:spPr bwMode="auto">
          <a:xfrm>
            <a:off x="6286512" y="4143380"/>
            <a:ext cx="2857488" cy="271462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033"/>
                                        </p:tgtEl>
                                        <p:attrNameLst>
                                          <p:attrName>style.visibility</p:attrName>
                                        </p:attrNameLst>
                                      </p:cBhvr>
                                      <p:to>
                                        <p:strVal val="visible"/>
                                      </p:to>
                                    </p:set>
                                    <p:animEffect transition="in" filter="strips(downLeft)">
                                      <p:cBhvr>
                                        <p:cTn id="17" dur="500"/>
                                        <p:tgtEl>
                                          <p:spTgt spid="1033"/>
                                        </p:tgtEl>
                                      </p:cBhvr>
                                    </p:animEffect>
                                  </p:childTnLst>
                                  <p:subTnLst>
                                    <p:audio>
                                      <p:cMediaNode>
                                        <p:cTn display="0" masterRel="sameClick">
                                          <p:stCondLst>
                                            <p:cond evt="begin" delay="0">
                                              <p:tn val="15"/>
                                            </p:cond>
                                          </p:stCondLst>
                                          <p:endCondLst>
                                            <p:cond evt="onStopAudio" delay="0">
                                              <p:tgtEl>
                                                <p:sldTgt/>
                                              </p:tgtEl>
                                            </p:cond>
                                          </p:endCondLst>
                                        </p:cTn>
                                        <p:tgtEl>
                                          <p:sndTgt r:embed="rId3" name="ELPHRG01.wav"/>
                                        </p:tgtEl>
                                      </p:cMediaNode>
                                    </p:audio>
                                  </p:sub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035"/>
                                        </p:tgtEl>
                                        <p:attrNameLst>
                                          <p:attrName>style.visibility</p:attrName>
                                        </p:attrNameLst>
                                      </p:cBhvr>
                                      <p:to>
                                        <p:strVal val="visible"/>
                                      </p:to>
                                    </p:set>
                                    <p:animEffect transition="in" filter="strips(downLeft)">
                                      <p:cBhvr>
                                        <p:cTn id="22" dur="500"/>
                                        <p:tgtEl>
                                          <p:spTgt spid="103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036"/>
                                        </p:tgtEl>
                                        <p:attrNameLst>
                                          <p:attrName>style.visibility</p:attrName>
                                        </p:attrNameLst>
                                      </p:cBhvr>
                                      <p:to>
                                        <p:strVal val="visible"/>
                                      </p:to>
                                    </p:set>
                                    <p:animEffect transition="in" filter="strips(downLeft)">
                                      <p:cBhvr>
                                        <p:cTn id="27" dur="5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885828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t/>
            </a:r>
            <a:br>
              <a:rPr kumimoji="0" lang="en-US"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br>
            <a:r>
              <a:rPr kumimoji="0" lang="en-US"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t>f</a:t>
            </a:r>
            <a:r>
              <a:rPr lang="ar-SA" sz="6600" b="1" dirty="0" smtClean="0">
                <a:solidFill>
                  <a:srgbClr val="BC0E65"/>
                </a:solidFill>
              </a:rPr>
              <a:t>نماذج حسن الظن</a:t>
            </a:r>
            <a:r>
              <a:rPr lang="ar-MA" sz="6600" b="1" dirty="0" smtClean="0">
                <a:solidFill>
                  <a:srgbClr val="BC0E65"/>
                </a:solidFill>
              </a:rPr>
              <a:t> بالله</a:t>
            </a:r>
            <a:r>
              <a:rPr lang="fr-FR" sz="6600" b="1" dirty="0" smtClean="0">
                <a:solidFill>
                  <a:srgbClr val="BC0E65"/>
                </a:solidFill>
              </a:rPr>
              <a:t>      </a:t>
            </a:r>
            <a:r>
              <a:rPr kumimoji="0" lang="fr-FR"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t>..</a:t>
            </a:r>
            <a:endParaRPr kumimoji="0" 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r" eaLnBrk="0" fontAlgn="base" hangingPunct="0">
              <a:spcBef>
                <a:spcPct val="0"/>
              </a:spcBef>
              <a:spcAft>
                <a:spcPct val="0"/>
              </a:spcAft>
            </a:pPr>
            <a:r>
              <a:rPr kumimoji="0" lang="en-US"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t/>
            </a:r>
            <a:br>
              <a:rPr kumimoji="0" lang="en-US"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br>
            <a:r>
              <a:rPr lang="ar-SA" sz="2800" b="1" dirty="0" smtClean="0"/>
              <a:t>النبي صلى الله علي</a:t>
            </a:r>
            <a:r>
              <a:rPr lang="ar-MA" sz="2800" b="1" dirty="0" smtClean="0"/>
              <a:t>ه</a:t>
            </a:r>
            <a:r>
              <a:rPr lang="ar-SA" sz="2800" b="1" dirty="0" smtClean="0"/>
              <a:t> وسلم وتطبيق</a:t>
            </a:r>
            <a:r>
              <a:rPr lang="ar-MA" sz="2800" b="1" dirty="0" smtClean="0"/>
              <a:t>ه</a:t>
            </a:r>
            <a:r>
              <a:rPr lang="ar-SA" sz="2800" b="1" dirty="0" smtClean="0"/>
              <a:t> لحسن الظن بالله </a:t>
            </a:r>
            <a:r>
              <a:rPr lang="ar-MA" sz="2800" b="1" dirty="0" smtClean="0"/>
              <a:t>...</a:t>
            </a:r>
            <a:r>
              <a:rPr lang="ar-SA" sz="2800" b="1" dirty="0" smtClean="0">
                <a:solidFill>
                  <a:srgbClr val="FF33CC"/>
                </a:solidFill>
              </a:rPr>
              <a:t>م</a:t>
            </a:r>
            <a:r>
              <a:rPr lang="ar-MA" sz="2800" b="1" dirty="0" smtClean="0">
                <a:solidFill>
                  <a:srgbClr val="FF33CC"/>
                </a:solidFill>
              </a:rPr>
              <a:t>ا</a:t>
            </a:r>
            <a:r>
              <a:rPr lang="ar-SA" sz="2800" b="1" dirty="0" smtClean="0">
                <a:solidFill>
                  <a:srgbClr val="FF33CC"/>
                </a:solidFill>
              </a:rPr>
              <a:t>ظنك يا أبا بكر باثنين الله ثالثهما</a:t>
            </a:r>
            <a:r>
              <a:rPr lang="fr-FR" sz="2800" b="1" dirty="0" smtClean="0">
                <a:solidFill>
                  <a:srgbClr val="FF33CC"/>
                </a:solidFill>
              </a:rPr>
              <a:t> </a:t>
            </a:r>
            <a:r>
              <a:rPr lang="en-US" sz="2800" b="1" dirty="0" smtClean="0"/>
              <a:t> </a:t>
            </a:r>
            <a:endParaRPr lang="fr-FR" sz="2800" b="1" dirty="0" smtClean="0"/>
          </a:p>
          <a:p>
            <a:pPr lvl="0" algn="r" eaLnBrk="0" fontAlgn="base" hangingPunct="0">
              <a:spcBef>
                <a:spcPct val="0"/>
              </a:spcBef>
              <a:spcAft>
                <a:spcPct val="0"/>
              </a:spcAft>
            </a:pPr>
            <a:r>
              <a:rPr lang="en-US" sz="2800" b="1" dirty="0" smtClean="0"/>
              <a:t/>
            </a:r>
            <a:br>
              <a:rPr lang="en-US" sz="2800" b="1" dirty="0" smtClean="0"/>
            </a:br>
            <a:r>
              <a:rPr lang="ar-SA" sz="2800" b="1" dirty="0" smtClean="0"/>
              <a:t>النبي صلى الله علي</a:t>
            </a:r>
            <a:r>
              <a:rPr lang="ar-MA" sz="2800" b="1" dirty="0" smtClean="0"/>
              <a:t>ه</a:t>
            </a:r>
            <a:r>
              <a:rPr lang="ar-SA" sz="2800" b="1" dirty="0" smtClean="0"/>
              <a:t> وسلم يوم سراقة ...  </a:t>
            </a:r>
            <a:r>
              <a:rPr lang="ar-SA" sz="2800" b="1" dirty="0" smtClean="0">
                <a:solidFill>
                  <a:srgbClr val="FF33CC"/>
                </a:solidFill>
              </a:rPr>
              <a:t>اللهم اكفينهم بما شئت وكيف شئت انك عل</a:t>
            </a:r>
            <a:r>
              <a:rPr lang="ar-MA" sz="2800" b="1" dirty="0" smtClean="0">
                <a:solidFill>
                  <a:srgbClr val="FF33CC"/>
                </a:solidFill>
              </a:rPr>
              <a:t>ى </a:t>
            </a:r>
            <a:r>
              <a:rPr lang="ar-SA" sz="2800" b="1" dirty="0" smtClean="0">
                <a:solidFill>
                  <a:srgbClr val="FF33CC"/>
                </a:solidFill>
              </a:rPr>
              <a:t>ما تشاء قدير </a:t>
            </a:r>
            <a:r>
              <a:rPr lang="ar-SA" sz="2800" b="1" dirty="0" smtClean="0"/>
              <a:t>.</a:t>
            </a:r>
            <a:r>
              <a:rPr kumimoji="0" lang="fr-FR" sz="600" b="1" i="0" u="none" strike="noStrike" cap="none" normalizeH="0" baseline="0" dirty="0" smtClean="0">
                <a:ln>
                  <a:noFill/>
                </a:ln>
                <a:solidFill>
                  <a:srgbClr val="3389B6"/>
                </a:solidFill>
                <a:effectLst/>
                <a:latin typeface="Tahoma" pitchFamily="34" charset="0"/>
                <a:ea typeface="Times New Roman" pitchFamily="18" charset="0"/>
                <a:cs typeface="Tahoma"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ZoneTexte 2"/>
          <p:cNvSpPr txBox="1"/>
          <p:nvPr/>
        </p:nvSpPr>
        <p:spPr>
          <a:xfrm>
            <a:off x="3428992" y="3643314"/>
            <a:ext cx="5357850" cy="523220"/>
          </a:xfrm>
          <a:prstGeom prst="rect">
            <a:avLst/>
          </a:prstGeom>
          <a:noFill/>
        </p:spPr>
        <p:txBody>
          <a:bodyPr wrap="square" rtlCol="0">
            <a:spAutoFit/>
          </a:bodyPr>
          <a:lstStyle/>
          <a:p>
            <a:pPr algn="r"/>
            <a:r>
              <a:rPr lang="ar-MA" sz="2800" b="1" dirty="0" smtClean="0"/>
              <a:t>أبو الدرداء</a:t>
            </a:r>
            <a:r>
              <a:rPr lang="ar-SA" sz="2800" b="1" dirty="0" smtClean="0"/>
              <a:t>: </a:t>
            </a:r>
            <a:r>
              <a:rPr lang="ar-SA" sz="2800" b="1" dirty="0" smtClean="0">
                <a:solidFill>
                  <a:srgbClr val="FF0000"/>
                </a:solidFill>
              </a:rPr>
              <a:t>أدرك بيتك؛ فإنه يحترق</a:t>
            </a:r>
            <a:endParaRPr lang="ar-MA" sz="2800" b="1" dirty="0">
              <a:solidFill>
                <a:srgbClr val="FF0000"/>
              </a:solidFill>
            </a:endParaRPr>
          </a:p>
        </p:txBody>
      </p:sp>
      <p:sp>
        <p:nvSpPr>
          <p:cNvPr id="30722" name="Rectangle 2"/>
          <p:cNvSpPr>
            <a:spLocks noChangeArrowheads="1"/>
          </p:cNvSpPr>
          <p:nvPr/>
        </p:nvSpPr>
        <p:spPr bwMode="auto">
          <a:xfrm>
            <a:off x="0" y="4429132"/>
            <a:ext cx="892971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lang="ar-SA" sz="2800" b="1" dirty="0" smtClean="0"/>
              <a:t>عبد الله بن الزبير، قال : </a:t>
            </a:r>
            <a:r>
              <a:rPr lang="ar-SA" sz="2800" b="1" dirty="0" smtClean="0">
                <a:solidFill>
                  <a:srgbClr val="FF0000"/>
                </a:solidFill>
              </a:rPr>
              <a:t>فوالله ما وقعت في كربة من دينه إلا قلت : يا مولى الزبير اقض عنه دينه فيقضيه</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4"/>
          <p:cNvSpPr/>
          <p:nvPr/>
        </p:nvSpPr>
        <p:spPr>
          <a:xfrm>
            <a:off x="142844" y="5429264"/>
            <a:ext cx="9001156" cy="584775"/>
          </a:xfrm>
          <a:prstGeom prst="rect">
            <a:avLst/>
          </a:prstGeom>
        </p:spPr>
        <p:txBody>
          <a:bodyPr wrap="square">
            <a:spAutoFit/>
          </a:bodyPr>
          <a:lstStyle/>
          <a:p>
            <a:r>
              <a:rPr lang="ar-SA" sz="3200" b="1" dirty="0" smtClean="0">
                <a:solidFill>
                  <a:srgbClr val="FF0000"/>
                </a:solidFill>
              </a:rPr>
              <a:t>واني لأرجو الله حتى كأنني         أرى بجميل الظن ما الله صانع</a:t>
            </a:r>
            <a:r>
              <a:rPr lang="ar-SA" b="1" dirty="0" smtClean="0"/>
              <a:t> </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0721"/>
                                        </p:tgtEl>
                                        <p:attrNameLst>
                                          <p:attrName>style.visibility</p:attrName>
                                        </p:attrNameLst>
                                      </p:cBhvr>
                                      <p:to>
                                        <p:strVal val="visible"/>
                                      </p:to>
                                    </p:set>
                                    <p:animEffect transition="in" filter="strips(downLeft)">
                                      <p:cBhvr>
                                        <p:cTn id="7" dur="500"/>
                                        <p:tgtEl>
                                          <p:spTgt spid="3072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0722"/>
                                        </p:tgtEl>
                                        <p:attrNameLst>
                                          <p:attrName>style.visibility</p:attrName>
                                        </p:attrNameLst>
                                      </p:cBhvr>
                                      <p:to>
                                        <p:strVal val="visible"/>
                                      </p:to>
                                    </p:set>
                                    <p:animEffect transition="in" filter="strips(downLeft)">
                                      <p:cBhvr>
                                        <p:cTn id="17" dur="500"/>
                                        <p:tgtEl>
                                          <p:spTgt spid="3072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downLef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P spid="3" grpId="0"/>
      <p:bldP spid="3072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7200" b="1" dirty="0" smtClean="0">
                <a:solidFill>
                  <a:srgbClr val="BC0E65"/>
                </a:solidFill>
              </a:rPr>
              <a:t>نماذج حسن الظن</a:t>
            </a:r>
            <a:r>
              <a:rPr lang="ar-MA" sz="7200" b="1" dirty="0" smtClean="0">
                <a:solidFill>
                  <a:srgbClr val="BC0E65"/>
                </a:solidFill>
              </a:rPr>
              <a:t> بالله</a:t>
            </a:r>
            <a:endParaRPr lang="ar-MA" sz="7200" dirty="0"/>
          </a:p>
        </p:txBody>
      </p:sp>
      <p:sp>
        <p:nvSpPr>
          <p:cNvPr id="4" name="Rectangle 3"/>
          <p:cNvSpPr/>
          <p:nvPr/>
        </p:nvSpPr>
        <p:spPr>
          <a:xfrm>
            <a:off x="642910" y="1428736"/>
            <a:ext cx="8072494" cy="1384995"/>
          </a:xfrm>
          <a:prstGeom prst="rect">
            <a:avLst/>
          </a:prstGeom>
        </p:spPr>
        <p:txBody>
          <a:bodyPr wrap="square">
            <a:spAutoFit/>
          </a:bodyPr>
          <a:lstStyle/>
          <a:p>
            <a:pPr algn="r"/>
            <a:r>
              <a:rPr lang="ar-SA" sz="2800" b="1" dirty="0" smtClean="0"/>
              <a:t>مرض أعرابي فقيل له : إنك تموت .. قال : وأين يذهب بي ؟؟</a:t>
            </a:r>
            <a:r>
              <a:rPr lang="fr-FR" sz="2800" b="1" dirty="0" smtClean="0"/>
              <a:t/>
            </a:r>
            <a:br>
              <a:rPr lang="fr-FR" sz="2800" b="1" dirty="0" smtClean="0"/>
            </a:br>
            <a:r>
              <a:rPr lang="ar-SA" sz="2800" b="1" dirty="0" smtClean="0"/>
              <a:t>قالوا : إلى الله عز وجل</a:t>
            </a:r>
            <a:r>
              <a:rPr lang="fr-FR" sz="2800" b="1" dirty="0" smtClean="0"/>
              <a:t> ..</a:t>
            </a:r>
            <a:br>
              <a:rPr lang="fr-FR" sz="2800" b="1" dirty="0" smtClean="0"/>
            </a:br>
            <a:r>
              <a:rPr lang="ar-SA" sz="2800" b="1" dirty="0" smtClean="0"/>
              <a:t>قال : </a:t>
            </a:r>
            <a:r>
              <a:rPr lang="ar-SA" sz="2800" b="1" dirty="0" smtClean="0">
                <a:solidFill>
                  <a:srgbClr val="FF0000"/>
                </a:solidFill>
              </a:rPr>
              <a:t>فما</a:t>
            </a:r>
            <a:r>
              <a:rPr lang="ar-MA" sz="2800" b="1" dirty="0" smtClean="0">
                <a:solidFill>
                  <a:srgbClr val="FF0000"/>
                </a:solidFill>
              </a:rPr>
              <a:t> كراهتي أن أذهب إلى من لا أرى الخير إلا منه</a:t>
            </a:r>
            <a:endParaRPr lang="ar-MA" sz="2800" b="1" dirty="0">
              <a:solidFill>
                <a:srgbClr val="FF0000"/>
              </a:solidFill>
            </a:endParaRPr>
          </a:p>
        </p:txBody>
      </p:sp>
      <p:sp>
        <p:nvSpPr>
          <p:cNvPr id="5" name="Rectangle 4"/>
          <p:cNvSpPr/>
          <p:nvPr/>
        </p:nvSpPr>
        <p:spPr>
          <a:xfrm>
            <a:off x="0" y="3143247"/>
            <a:ext cx="8715404" cy="954107"/>
          </a:xfrm>
          <a:prstGeom prst="rect">
            <a:avLst/>
          </a:prstGeom>
        </p:spPr>
        <p:txBody>
          <a:bodyPr wrap="square">
            <a:spAutoFit/>
          </a:bodyPr>
          <a:lstStyle/>
          <a:p>
            <a:pPr algn="r"/>
            <a:r>
              <a:rPr lang="ar-SA" sz="2800" b="1" dirty="0" smtClean="0"/>
              <a:t>وقال بعض العباد لما علمت أن ربي عز وجل هو الذي سيحاسبني زال عني حزني لأنه </a:t>
            </a:r>
            <a:r>
              <a:rPr lang="ar-SA" sz="2800" b="1" dirty="0" smtClean="0">
                <a:solidFill>
                  <a:srgbClr val="FF0000"/>
                </a:solidFill>
              </a:rPr>
              <a:t>الكريم الذي إذا حاسب عبده تفضل</a:t>
            </a:r>
            <a:r>
              <a:rPr lang="ar-SA" sz="2800" b="1" dirty="0" smtClean="0"/>
              <a:t>... </a:t>
            </a:r>
            <a:endParaRPr lang="ar-MA" sz="2800" b="1" dirty="0"/>
          </a:p>
        </p:txBody>
      </p:sp>
      <p:sp>
        <p:nvSpPr>
          <p:cNvPr id="6" name="Rectangle 5"/>
          <p:cNvSpPr/>
          <p:nvPr/>
        </p:nvSpPr>
        <p:spPr>
          <a:xfrm>
            <a:off x="857224" y="4214819"/>
            <a:ext cx="7786742" cy="1384995"/>
          </a:xfrm>
          <a:prstGeom prst="rect">
            <a:avLst/>
          </a:prstGeom>
        </p:spPr>
        <p:txBody>
          <a:bodyPr wrap="square">
            <a:spAutoFit/>
          </a:bodyPr>
          <a:lstStyle/>
          <a:p>
            <a:pPr algn="r"/>
            <a:r>
              <a:rPr lang="ar-SA" sz="2800" b="1" dirty="0" smtClean="0"/>
              <a:t>قال سفيان الثوري : </a:t>
            </a:r>
            <a:r>
              <a:rPr lang="ar-SA" sz="2800" b="1" dirty="0" smtClean="0">
                <a:solidFill>
                  <a:srgbClr val="FF0000"/>
                </a:solidFill>
              </a:rPr>
              <a:t>ما أحب أن حسابي علي والدي </a:t>
            </a:r>
            <a:r>
              <a:rPr lang="ar-MA" sz="2800" b="1" dirty="0" smtClean="0">
                <a:solidFill>
                  <a:srgbClr val="FF0000"/>
                </a:solidFill>
              </a:rPr>
              <a:t>,</a:t>
            </a:r>
            <a:r>
              <a:rPr lang="ar-SA" sz="2800" b="1" dirty="0" smtClean="0">
                <a:solidFill>
                  <a:srgbClr val="FF0000"/>
                </a:solidFill>
              </a:rPr>
              <a:t>أحب أن حسابي علي ربي </a:t>
            </a:r>
            <a:r>
              <a:rPr lang="ar-MA" sz="2800" b="1" dirty="0" smtClean="0">
                <a:solidFill>
                  <a:srgbClr val="FF0000"/>
                </a:solidFill>
              </a:rPr>
              <a:t>,</a:t>
            </a:r>
            <a:r>
              <a:rPr lang="ar-SA" sz="2800" b="1" dirty="0" smtClean="0">
                <a:solidFill>
                  <a:srgbClr val="FF0000"/>
                </a:solidFill>
              </a:rPr>
              <a:t>فإن الله أرحم بي من أبي</a:t>
            </a:r>
            <a:r>
              <a:rPr lang="fr-FR" sz="2800" b="1" dirty="0" smtClean="0"/>
              <a:t/>
            </a:r>
            <a:br>
              <a:rPr lang="fr-FR" sz="2800" b="1" dirty="0" smtClean="0"/>
            </a:br>
            <a:endParaRPr lang="ar-MA" sz="2800" b="1" dirty="0"/>
          </a:p>
        </p:txBody>
      </p:sp>
      <p:sp>
        <p:nvSpPr>
          <p:cNvPr id="7" name="Rectangle 6"/>
          <p:cNvSpPr/>
          <p:nvPr/>
        </p:nvSpPr>
        <p:spPr>
          <a:xfrm>
            <a:off x="1285852" y="5357826"/>
            <a:ext cx="7286676" cy="954107"/>
          </a:xfrm>
          <a:prstGeom prst="rect">
            <a:avLst/>
          </a:prstGeom>
        </p:spPr>
        <p:txBody>
          <a:bodyPr wrap="square">
            <a:spAutoFit/>
          </a:bodyPr>
          <a:lstStyle/>
          <a:p>
            <a:pPr algn="r"/>
            <a:r>
              <a:rPr lang="ar-SA" sz="2800" b="1" dirty="0" smtClean="0"/>
              <a:t>وكان سعيد بن جبير يدعو: </a:t>
            </a:r>
            <a:r>
              <a:rPr lang="ar-SA" sz="2800" b="1" dirty="0" smtClean="0">
                <a:solidFill>
                  <a:srgbClr val="FF0000"/>
                </a:solidFill>
              </a:rPr>
              <a:t>اللهم إني أسألك صدق التوكل عليه وحسن الظن بك</a:t>
            </a:r>
            <a:endParaRPr lang="ar-MA"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MA" sz="5400" b="1" dirty="0" smtClean="0">
                <a:solidFill>
                  <a:srgbClr val="BC0E65"/>
                </a:solidFill>
              </a:rPr>
              <a:t>الأسباب المعينة على حسن الظن</a:t>
            </a:r>
            <a:endParaRPr lang="ar-MA" sz="5400" b="1" dirty="0">
              <a:solidFill>
                <a:srgbClr val="BC0E65"/>
              </a:solidFill>
            </a:endParaRPr>
          </a:p>
        </p:txBody>
      </p:sp>
      <p:sp>
        <p:nvSpPr>
          <p:cNvPr id="3" name="Espace réservé du contenu 2"/>
          <p:cNvSpPr>
            <a:spLocks noGrp="1"/>
          </p:cNvSpPr>
          <p:nvPr>
            <p:ph idx="1"/>
          </p:nvPr>
        </p:nvSpPr>
        <p:spPr/>
        <p:txBody>
          <a:bodyPr>
            <a:normAutofit fontScale="92500" lnSpcReduction="20000"/>
          </a:bodyPr>
          <a:lstStyle/>
          <a:p>
            <a:pPr algn="r"/>
            <a:r>
              <a:rPr lang="ar-SA" sz="3500" b="1" dirty="0" smtClean="0"/>
              <a:t>يقول سبحانه وتعالى في الحديث القدسي </a:t>
            </a:r>
            <a:r>
              <a:rPr lang="ar-SA" sz="3500" b="1" dirty="0" smtClean="0">
                <a:solidFill>
                  <a:srgbClr val="FF33CC"/>
                </a:solidFill>
              </a:rPr>
              <a:t>(يا عبادي إنكم لن تبلغوا ضري فتضروني ولن تبلغوا نفعي فتنفعوني، يا عبادي لو أن أولكم وآخركم وإنسكم وجنكم كانوا على أتقى قلب رجل واحد منكم ما زاد ذلك في ملكي شيئا، يا عبادي لو أن أولكم وآخركم وإنسكم وجنكم كانوا على أفجر قلب رجل واحد ما نقص ذلك من ملكي شيئا، يا عبادي لو أن أولكم وآخركم وإنسكم وجنكم قاموا في صعيد واحد فسألوني فأعطيت كل إنسان مسألته ما نقص ذلك مما عندي إلا كما ينقص المخيط إذا أدخل البحر، يا عبادي إنما هي أعمالكم أحصيها لكم ثم أوفيكم إياها فمن وجد خيرا </a:t>
            </a:r>
            <a:r>
              <a:rPr lang="ar-SA" b="1" dirty="0" smtClean="0">
                <a:solidFill>
                  <a:srgbClr val="FF33CC"/>
                </a:solidFill>
              </a:rPr>
              <a:t>فليحمد الله ومن وجد غير ذلك فلا يِلومن إلا نفسه)</a:t>
            </a:r>
            <a:r>
              <a:rPr lang="ar-SA" b="1" dirty="0" smtClean="0"/>
              <a:t>.</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263527"/>
          </a:xfrm>
          <a:prstGeom prst="rect">
            <a:avLst/>
          </a:prstGeom>
        </p:spPr>
        <p:txBody>
          <a:bodyPr wrap="square">
            <a:spAutoFit/>
          </a:bodyPr>
          <a:lstStyle/>
          <a:p>
            <a:pPr algn="r"/>
            <a:r>
              <a:rPr lang="ar-MA" dirty="0" smtClean="0"/>
              <a:t/>
            </a:r>
            <a:br>
              <a:rPr lang="ar-MA" dirty="0" smtClean="0"/>
            </a:br>
            <a:r>
              <a:rPr lang="ar-MA" sz="3200" b="1" dirty="0" smtClean="0"/>
              <a:t>في الحديث القدسي الشريف قال سبحانه وتعالى: </a:t>
            </a:r>
            <a:r>
              <a:rPr lang="ar-MA" sz="3200" b="1" dirty="0" smtClean="0">
                <a:solidFill>
                  <a:srgbClr val="FF33CC"/>
                </a:solidFill>
              </a:rPr>
              <a:t>( يا ابن آدم جعلتك في بطن أمك.. وغشيت وجهك بغشاء لئلا تنفر من الرحم .. و جعلت وجهك إلى ظهر أمك لئلا تؤذيك رائحة الطعام .. و جعلت لك متكأ عن يمينك و متكأ عن شمالك فأما الذي عن يمينك فالكبد.. و أما الذي عن شمالك فالطحال ... و علمتك القيام و القعود في بطن أمك .. فهل يقدر على ذلك غيري ؟؟ فلما أن تمّت مدتك. وأوحيت إلى الملك بالأرحام أن يخرجك فأخرجك على ريشة من جناحه. لا لك سن تقطع ... و لا يد تبطش... و لا قدم تسعى .. فأنبعث لك عرقين رقيقين في صدر أمك يجريان لبنا خالصا. حار في الشتاء و باردا في الصيف . و ألقيت محبتك في قلب أبويك. فلا يشبعان حتى تشبع ... و لا يرقدان حتى ترقد .. فلما قوي ظهرك و أشتد أزرك . بارزتني بالمعاصي في خلواتك .. و لم تستحي مني . و مع هذا إن دعوتني أجبتك و إن سألتني أعطيتك.. و إن تبت إليّ قبلتك)</a:t>
            </a:r>
            <a:br>
              <a:rPr lang="ar-MA" sz="3200" b="1" dirty="0" smtClean="0">
                <a:solidFill>
                  <a:srgbClr val="FF33CC"/>
                </a:solidFill>
              </a:rPr>
            </a:br>
            <a:endParaRPr lang="ar-MA" sz="3200" b="1" dirty="0">
              <a:solidFill>
                <a:srgbClr val="FF33CC"/>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MA" sz="6000" b="1" dirty="0" smtClean="0">
                <a:solidFill>
                  <a:srgbClr val="BC0E65"/>
                </a:solidFill>
              </a:rPr>
              <a:t>الأسباب المعينة على حسن الظن</a:t>
            </a:r>
            <a:endParaRPr lang="ar-MA" sz="6000" dirty="0"/>
          </a:p>
        </p:txBody>
      </p:sp>
      <p:sp>
        <p:nvSpPr>
          <p:cNvPr id="4" name="ZoneTexte 3"/>
          <p:cNvSpPr txBox="1"/>
          <p:nvPr/>
        </p:nvSpPr>
        <p:spPr>
          <a:xfrm>
            <a:off x="4286248" y="1928802"/>
            <a:ext cx="4125745" cy="523220"/>
          </a:xfrm>
          <a:prstGeom prst="rect">
            <a:avLst/>
          </a:prstGeom>
          <a:noFill/>
        </p:spPr>
        <p:txBody>
          <a:bodyPr wrap="square" rtlCol="0">
            <a:spAutoFit/>
          </a:bodyPr>
          <a:lstStyle/>
          <a:p>
            <a:pPr algn="r"/>
            <a:r>
              <a:rPr lang="ar-MA" sz="2800" b="1" dirty="0" smtClean="0"/>
              <a:t>1-العلم</a:t>
            </a:r>
            <a:endParaRPr lang="ar-MA" sz="2800" b="1" dirty="0"/>
          </a:p>
        </p:txBody>
      </p:sp>
      <p:sp>
        <p:nvSpPr>
          <p:cNvPr id="5" name="ZoneTexte 4"/>
          <p:cNvSpPr txBox="1"/>
          <p:nvPr/>
        </p:nvSpPr>
        <p:spPr>
          <a:xfrm>
            <a:off x="6357950" y="2571744"/>
            <a:ext cx="2000264" cy="523220"/>
          </a:xfrm>
          <a:prstGeom prst="rect">
            <a:avLst/>
          </a:prstGeom>
          <a:noFill/>
        </p:spPr>
        <p:txBody>
          <a:bodyPr wrap="square" rtlCol="0">
            <a:spAutoFit/>
          </a:bodyPr>
          <a:lstStyle/>
          <a:p>
            <a:pPr algn="r"/>
            <a:r>
              <a:rPr lang="ar-MA" sz="2800" b="1" dirty="0" smtClean="0"/>
              <a:t>2-الذكر</a:t>
            </a:r>
            <a:endParaRPr lang="ar-MA" sz="2800" b="1" dirty="0"/>
          </a:p>
        </p:txBody>
      </p:sp>
      <p:sp>
        <p:nvSpPr>
          <p:cNvPr id="6" name="ZoneTexte 5"/>
          <p:cNvSpPr txBox="1"/>
          <p:nvPr/>
        </p:nvSpPr>
        <p:spPr>
          <a:xfrm>
            <a:off x="6429388" y="3143248"/>
            <a:ext cx="1928826" cy="523220"/>
          </a:xfrm>
          <a:prstGeom prst="rect">
            <a:avLst/>
          </a:prstGeom>
          <a:noFill/>
        </p:spPr>
        <p:txBody>
          <a:bodyPr wrap="square" rtlCol="0">
            <a:spAutoFit/>
          </a:bodyPr>
          <a:lstStyle/>
          <a:p>
            <a:pPr algn="r"/>
            <a:r>
              <a:rPr lang="ar-MA" sz="2800" b="1" dirty="0" smtClean="0"/>
              <a:t>3-الدعاء</a:t>
            </a:r>
            <a:endParaRPr lang="ar-MA" sz="2400" b="1" dirty="0"/>
          </a:p>
        </p:txBody>
      </p:sp>
      <p:sp>
        <p:nvSpPr>
          <p:cNvPr id="7" name="ZoneTexte 6"/>
          <p:cNvSpPr txBox="1"/>
          <p:nvPr/>
        </p:nvSpPr>
        <p:spPr>
          <a:xfrm>
            <a:off x="5214942" y="3714752"/>
            <a:ext cx="3071834" cy="523220"/>
          </a:xfrm>
          <a:prstGeom prst="rect">
            <a:avLst/>
          </a:prstGeom>
          <a:noFill/>
        </p:spPr>
        <p:txBody>
          <a:bodyPr wrap="square" rtlCol="0">
            <a:spAutoFit/>
          </a:bodyPr>
          <a:lstStyle/>
          <a:p>
            <a:pPr algn="r"/>
            <a:r>
              <a:rPr lang="ar-MA" sz="2800" b="1" dirty="0" smtClean="0"/>
              <a:t>4-انظر إلى الماضي</a:t>
            </a:r>
            <a:endParaRPr lang="ar-MA" sz="2800" b="1" dirty="0"/>
          </a:p>
        </p:txBody>
      </p:sp>
      <p:sp>
        <p:nvSpPr>
          <p:cNvPr id="8" name="ZoneTexte 7"/>
          <p:cNvSpPr txBox="1"/>
          <p:nvPr/>
        </p:nvSpPr>
        <p:spPr>
          <a:xfrm>
            <a:off x="4357686" y="4357694"/>
            <a:ext cx="3929090" cy="523220"/>
          </a:xfrm>
          <a:prstGeom prst="rect">
            <a:avLst/>
          </a:prstGeom>
          <a:noFill/>
        </p:spPr>
        <p:txBody>
          <a:bodyPr wrap="square" rtlCol="0">
            <a:spAutoFit/>
          </a:bodyPr>
          <a:lstStyle/>
          <a:p>
            <a:pPr algn="r"/>
            <a:r>
              <a:rPr lang="ar-MA" sz="2800" b="1" dirty="0" smtClean="0"/>
              <a:t>5-استحضار آفات سوء الظن</a:t>
            </a:r>
            <a:endParaRPr lang="ar-MA" sz="2800" b="1" dirty="0"/>
          </a:p>
        </p:txBody>
      </p:sp>
      <p:sp>
        <p:nvSpPr>
          <p:cNvPr id="9" name="ZoneTexte 8"/>
          <p:cNvSpPr txBox="1"/>
          <p:nvPr/>
        </p:nvSpPr>
        <p:spPr>
          <a:xfrm>
            <a:off x="4929190" y="5000636"/>
            <a:ext cx="3357586" cy="523220"/>
          </a:xfrm>
          <a:prstGeom prst="rect">
            <a:avLst/>
          </a:prstGeom>
          <a:noFill/>
        </p:spPr>
        <p:txBody>
          <a:bodyPr wrap="square" rtlCol="0">
            <a:spAutoFit/>
          </a:bodyPr>
          <a:lstStyle/>
          <a:p>
            <a:pPr algn="r"/>
            <a:r>
              <a:rPr lang="ar-MA" sz="2800" b="1" dirty="0" smtClean="0"/>
              <a:t>6-التماس العذر للأخر</a:t>
            </a:r>
            <a:endParaRPr lang="ar-MA" sz="2800" b="1" dirty="0"/>
          </a:p>
        </p:txBody>
      </p:sp>
      <p:sp>
        <p:nvSpPr>
          <p:cNvPr id="10" name="ZoneTexte 9"/>
          <p:cNvSpPr txBox="1"/>
          <p:nvPr/>
        </p:nvSpPr>
        <p:spPr>
          <a:xfrm>
            <a:off x="3571868" y="5572140"/>
            <a:ext cx="4714908" cy="523220"/>
          </a:xfrm>
          <a:prstGeom prst="rect">
            <a:avLst/>
          </a:prstGeom>
          <a:noFill/>
        </p:spPr>
        <p:txBody>
          <a:bodyPr wrap="square" rtlCol="0">
            <a:spAutoFit/>
          </a:bodyPr>
          <a:lstStyle/>
          <a:p>
            <a:pPr algn="r"/>
            <a:r>
              <a:rPr lang="ar-MA" sz="2800" b="1" dirty="0" smtClean="0"/>
              <a:t>7-حمل الكلام على أحسن المحامل</a:t>
            </a:r>
            <a:endParaRPr lang="ar-MA" sz="28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43174" y="0"/>
            <a:ext cx="3042267" cy="1446550"/>
          </a:xfrm>
          <a:prstGeom prst="rect">
            <a:avLst/>
          </a:prstGeom>
          <a:noFill/>
        </p:spPr>
        <p:txBody>
          <a:bodyPr wrap="square" rtlCol="0">
            <a:spAutoFit/>
          </a:bodyPr>
          <a:lstStyle/>
          <a:p>
            <a:pPr algn="r"/>
            <a:r>
              <a:rPr lang="ar-MA" sz="8800" dirty="0" smtClean="0">
                <a:solidFill>
                  <a:srgbClr val="BC0E65"/>
                </a:solidFill>
                <a:cs typeface="+mj-cs"/>
              </a:rPr>
              <a:t>خاتمة</a:t>
            </a:r>
            <a:endParaRPr lang="ar-MA" sz="8800" dirty="0">
              <a:solidFill>
                <a:srgbClr val="BC0E65"/>
              </a:solidFill>
              <a:cs typeface="+mj-cs"/>
            </a:endParaRPr>
          </a:p>
        </p:txBody>
      </p:sp>
      <p:sp>
        <p:nvSpPr>
          <p:cNvPr id="3" name="Rectangle 2"/>
          <p:cNvSpPr/>
          <p:nvPr/>
        </p:nvSpPr>
        <p:spPr>
          <a:xfrm>
            <a:off x="1071538" y="1928802"/>
            <a:ext cx="6786610" cy="1508105"/>
          </a:xfrm>
          <a:prstGeom prst="rect">
            <a:avLst/>
          </a:prstGeom>
        </p:spPr>
        <p:txBody>
          <a:bodyPr wrap="square">
            <a:spAutoFit/>
          </a:bodyPr>
          <a:lstStyle/>
          <a:p>
            <a:pPr algn="r"/>
            <a:r>
              <a:rPr lang="ar-SA" sz="3200" b="1" dirty="0" smtClean="0"/>
              <a:t>عن جابر قال: سمعت رسول الله قبل موته بثلاثة أيام يقول: </a:t>
            </a:r>
            <a:r>
              <a:rPr lang="ar-SA" sz="3200" b="1" dirty="0" smtClean="0">
                <a:solidFill>
                  <a:srgbClr val="FF33CC"/>
                </a:solidFill>
              </a:rPr>
              <a:t>(لا يموتن أحدكم إلا وهو </a:t>
            </a:r>
            <a:r>
              <a:rPr lang="ar-MA" sz="3200" b="1" dirty="0" smtClean="0">
                <a:solidFill>
                  <a:srgbClr val="FF33CC"/>
                </a:solidFill>
              </a:rPr>
              <a:t>يحسن </a:t>
            </a:r>
            <a:r>
              <a:rPr lang="ar-SA" sz="2800" b="1" dirty="0" smtClean="0">
                <a:solidFill>
                  <a:srgbClr val="FF33CC"/>
                </a:solidFill>
              </a:rPr>
              <a:t>الظن بالله عز وجل)</a:t>
            </a:r>
            <a:endParaRPr lang="ar-MA" dirty="0">
              <a:solidFill>
                <a:srgbClr val="FF33CC"/>
              </a:solidFill>
            </a:endParaRPr>
          </a:p>
        </p:txBody>
      </p:sp>
      <p:sp>
        <p:nvSpPr>
          <p:cNvPr id="5" name="Rectangle 4"/>
          <p:cNvSpPr/>
          <p:nvPr/>
        </p:nvSpPr>
        <p:spPr>
          <a:xfrm>
            <a:off x="1000100" y="3929066"/>
            <a:ext cx="6858047" cy="584775"/>
          </a:xfrm>
          <a:prstGeom prst="rect">
            <a:avLst/>
          </a:prstGeom>
        </p:spPr>
        <p:txBody>
          <a:bodyPr wrap="square">
            <a:spAutoFit/>
          </a:bodyPr>
          <a:lstStyle/>
          <a:p>
            <a:pPr algn="r"/>
            <a:r>
              <a:rPr lang="ar-SA" sz="3200" b="1" dirty="0" smtClean="0"/>
              <a:t>عن الترمذي: </a:t>
            </a:r>
            <a:r>
              <a:rPr lang="ar-SA" sz="3200" b="1" dirty="0" smtClean="0">
                <a:solidFill>
                  <a:srgbClr val="FF33CC"/>
                </a:solidFill>
              </a:rPr>
              <a:t>حسن الظن بالله من حسن العبادة</a:t>
            </a:r>
            <a:endParaRPr lang="ar-MA" sz="3200" b="1" dirty="0"/>
          </a:p>
        </p:txBody>
      </p:sp>
      <p:sp>
        <p:nvSpPr>
          <p:cNvPr id="7" name="ZoneTexte 6"/>
          <p:cNvSpPr txBox="1"/>
          <p:nvPr/>
        </p:nvSpPr>
        <p:spPr>
          <a:xfrm>
            <a:off x="714348" y="4929198"/>
            <a:ext cx="7643866" cy="1384995"/>
          </a:xfrm>
          <a:prstGeom prst="rect">
            <a:avLst/>
          </a:prstGeom>
          <a:noFill/>
        </p:spPr>
        <p:txBody>
          <a:bodyPr wrap="square" rtlCol="0">
            <a:spAutoFit/>
          </a:bodyPr>
          <a:lstStyle/>
          <a:p>
            <a:pPr algn="r"/>
            <a:r>
              <a:rPr lang="ar-MA" sz="2800" b="1" dirty="0" smtClean="0"/>
              <a:t>سأل أعرابي رسول الله صل الله عليه وسلم  فقال يا رسول الله من يحاسب الخلق يوم القيامة؟ قال </a:t>
            </a:r>
            <a:r>
              <a:rPr lang="ar-SA" sz="2800" b="1" dirty="0" smtClean="0"/>
              <a:t>:</a:t>
            </a:r>
            <a:r>
              <a:rPr lang="ar-MA" sz="2800" b="1" dirty="0" smtClean="0"/>
              <a:t> الله عز وجل قال أعرابي</a:t>
            </a:r>
            <a:r>
              <a:rPr lang="ar-SA" sz="2800" b="1" dirty="0" smtClean="0"/>
              <a:t> :</a:t>
            </a:r>
            <a:r>
              <a:rPr lang="ar-MA" sz="2800" b="1" dirty="0" smtClean="0"/>
              <a:t> </a:t>
            </a:r>
            <a:r>
              <a:rPr lang="ar-MA" sz="2800" b="1" dirty="0" smtClean="0">
                <a:solidFill>
                  <a:srgbClr val="FF0000"/>
                </a:solidFill>
              </a:rPr>
              <a:t>أفلحت ورب الكعبة إذا يترك حقه</a:t>
            </a:r>
            <a:endParaRPr lang="ar-MA"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1319485893951.gif"/>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repeatCount="indefinite" fill="hold" nodeType="withEffect">
                                  <p:stCondLst>
                                    <p:cond delay="0"/>
                                  </p:stCondLst>
                                  <p:endCondLst>
                                    <p:cond evt="onNext" delay="0">
                                      <p:tgtEl>
                                        <p:sldTgt/>
                                      </p:tgtEl>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ppt_x</p:attrName>
                                        </p:attrNameLst>
                                      </p:cBhvr>
                                      <p:tavLst>
                                        <p:tav tm="0">
                                          <p:val>
                                            <p:strVal val="#ppt_x"/>
                                          </p:val>
                                        </p:tav>
                                        <p:tav tm="100000">
                                          <p:val>
                                            <p:strVal val="#ppt_x"/>
                                          </p:val>
                                        </p:tav>
                                      </p:tavLst>
                                    </p:anim>
                                    <p:anim calcmode="lin" valueType="num">
                                      <p:cBhvr>
                                        <p:cTn id="8" dur="5000" fill="hold"/>
                                        <p:tgtEl>
                                          <p:spTgt spid="2"/>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www.rifehealth.co.za/media/9cb84e42d9688914ffff80947f000101.jpg"/>
          <p:cNvPicPr/>
          <p:nvPr/>
        </p:nvPicPr>
        <p:blipFill>
          <a:blip r:embed="rId2"/>
          <a:srcRect/>
          <a:stretch>
            <a:fillRect/>
          </a:stretch>
        </p:blipFill>
        <p:spPr bwMode="auto">
          <a:xfrm>
            <a:off x="0" y="2000240"/>
            <a:ext cx="9144000" cy="4857760"/>
          </a:xfrm>
          <a:prstGeom prst="rect">
            <a:avLst/>
          </a:prstGeom>
          <a:noFill/>
          <a:ln w="9525">
            <a:noFill/>
            <a:miter lim="800000"/>
            <a:headEnd/>
            <a:tailEnd/>
          </a:ln>
        </p:spPr>
      </p:pic>
      <p:sp>
        <p:nvSpPr>
          <p:cNvPr id="5" name="Rectangle 4"/>
          <p:cNvSpPr/>
          <p:nvPr/>
        </p:nvSpPr>
        <p:spPr>
          <a:xfrm>
            <a:off x="500034" y="500042"/>
            <a:ext cx="8001056" cy="1569660"/>
          </a:xfrm>
          <a:prstGeom prst="rect">
            <a:avLst/>
          </a:prstGeom>
        </p:spPr>
        <p:txBody>
          <a:bodyPr wrap="square">
            <a:spAutoFit/>
          </a:bodyPr>
          <a:lstStyle/>
          <a:p>
            <a:pPr algn="r"/>
            <a:r>
              <a:rPr lang="fr-FR" sz="2400" b="1" dirty="0" smtClean="0"/>
              <a:t>   </a:t>
            </a:r>
            <a:r>
              <a:rPr lang="ar-SA" sz="3200" b="1" dirty="0" smtClean="0"/>
              <a:t>العالم الياباني بالفيزياء الكمية .. رئيس معهد هادو للبحوث العلمية في طوكيو</a:t>
            </a:r>
            <a:r>
              <a:rPr lang="fr-FR" sz="2400" b="1" dirty="0" smtClean="0"/>
              <a:t>    </a:t>
            </a:r>
            <a:r>
              <a:rPr lang="fr-FR" b="1" dirty="0" smtClean="0"/>
              <a:t/>
            </a:r>
            <a:br>
              <a:rPr lang="fr-FR" b="1" dirty="0" smtClean="0"/>
            </a:br>
            <a:r>
              <a:rPr lang="ar-SA" sz="3200" b="1" dirty="0" smtClean="0"/>
              <a:t>الدكتور : مسارو ايموتو</a:t>
            </a:r>
            <a:r>
              <a:rPr lang="ar-SA" sz="2400" b="1" dirty="0" smtClean="0"/>
              <a:t> </a:t>
            </a:r>
            <a:endParaRPr lang="ar-MA"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MA" sz="8000" b="1" dirty="0" smtClean="0">
                <a:solidFill>
                  <a:srgbClr val="BC0E65"/>
                </a:solidFill>
              </a:rPr>
              <a:t>تبلور ذرات الماء</a:t>
            </a:r>
            <a:endParaRPr lang="ar-MA" sz="8000" b="1" dirty="0">
              <a:solidFill>
                <a:srgbClr val="BC0E65"/>
              </a:solidFill>
            </a:endParaRPr>
          </a:p>
        </p:txBody>
      </p:sp>
      <p:pic>
        <p:nvPicPr>
          <p:cNvPr id="4" name="Espace réservé du contenu 3" descr="http://www.world-mysteries.com/newgw/bofc29.jpg"/>
          <p:cNvPicPr>
            <a:picLocks noGrp="1"/>
          </p:cNvPicPr>
          <p:nvPr>
            <p:ph idx="1"/>
          </p:nvPr>
        </p:nvPicPr>
        <p:blipFill>
          <a:blip r:embed="rId2"/>
          <a:srcRect/>
          <a:stretch>
            <a:fillRect/>
          </a:stretch>
        </p:blipFill>
        <p:spPr bwMode="auto">
          <a:xfrm>
            <a:off x="0" y="1600200"/>
            <a:ext cx="91440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4.bp.blogspot.com/_gQbLhYQDz7U/TBESzU_7uPI/AAAAAAAACxM/xhYhC7udN_c/s1600/water+crystal+message+in+water.jpg"/>
          <p:cNvPicPr/>
          <p:nvPr/>
        </p:nvPicPr>
        <p:blipFill>
          <a:blip r:embed="rId3"/>
          <a:srcRect/>
          <a:stretch>
            <a:fillRect/>
          </a:stretch>
        </p:blipFill>
        <p:spPr bwMode="auto">
          <a:xfrm>
            <a:off x="0" y="1785926"/>
            <a:ext cx="9144000" cy="4714908"/>
          </a:xfrm>
          <a:prstGeom prst="rect">
            <a:avLst/>
          </a:prstGeom>
          <a:noFill/>
          <a:ln w="9525">
            <a:noFill/>
            <a:miter lim="800000"/>
            <a:headEnd/>
            <a:tailEnd/>
          </a:ln>
        </p:spPr>
      </p:pic>
      <p:sp>
        <p:nvSpPr>
          <p:cNvPr id="14337" name="Rectangle 1"/>
          <p:cNvSpPr>
            <a:spLocks noChangeArrowheads="1"/>
          </p:cNvSpPr>
          <p:nvPr/>
        </p:nvSpPr>
        <p:spPr bwMode="auto">
          <a:xfrm>
            <a:off x="0" y="0"/>
            <a:ext cx="91440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mp;quot"/>
                <a:ea typeface="Times New Roman" pitchFamily="18" charset="0"/>
                <a:cs typeface="Arial" pitchFamily="34" charset="0"/>
              </a:rPr>
              <a:t/>
            </a:r>
            <a:br>
              <a:rPr kumimoji="0" lang="fr-FR" sz="2400" b="1" i="0" u="none" strike="noStrike" cap="none" normalizeH="0" baseline="0" dirty="0" smtClean="0">
                <a:ln>
                  <a:noFill/>
                </a:ln>
                <a:solidFill>
                  <a:srgbClr val="000000"/>
                </a:solidFill>
                <a:effectLst/>
                <a:latin typeface="&amp;quot"/>
                <a:ea typeface="Times New Roman" pitchFamily="18" charset="0"/>
                <a:cs typeface="Arial" pitchFamily="34" charset="0"/>
              </a:rPr>
            </a:br>
            <a:r>
              <a:rPr kumimoji="0" lang="fr-FR" sz="1300" b="1" i="0" u="none" strike="noStrike" cap="none" normalizeH="0" baseline="0" dirty="0" smtClean="0">
                <a:ln>
                  <a:noFill/>
                </a:ln>
                <a:solidFill>
                  <a:srgbClr val="0F367B"/>
                </a:solidFill>
                <a:effectLst/>
                <a:latin typeface="Calibri" pitchFamily="34" charset="0"/>
                <a:ea typeface="Times New Roman" pitchFamily="18" charset="0"/>
                <a:cs typeface="Arial" pitchFamily="34" charset="0"/>
              </a:rPr>
              <a:t/>
            </a:r>
            <a:br>
              <a:rPr kumimoji="0" lang="fr-FR" sz="1300" b="1" i="0" u="none" strike="noStrike" cap="none" normalizeH="0" baseline="0" dirty="0" smtClean="0">
                <a:ln>
                  <a:noFill/>
                </a:ln>
                <a:solidFill>
                  <a:srgbClr val="0F367B"/>
                </a:solidFill>
                <a:effectLst/>
                <a:latin typeface="Calibri" pitchFamily="34" charset="0"/>
                <a:ea typeface="Times New Roman" pitchFamily="18" charset="0"/>
                <a:cs typeface="Arial" pitchFamily="34" charset="0"/>
              </a:rPr>
            </a:br>
            <a:r>
              <a:rPr kumimoji="0" lang="ar-MA" sz="1300" b="1" i="0" u="none" strike="noStrike" cap="none" normalizeH="0" baseline="0" dirty="0" smtClean="0">
                <a:ln>
                  <a:noFill/>
                </a:ln>
                <a:solidFill>
                  <a:srgbClr val="0F367B"/>
                </a:solidFill>
                <a:effectLst/>
                <a:latin typeface="Calibri" pitchFamily="34" charset="0"/>
                <a:ea typeface="Times New Roman" pitchFamily="18"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ZoneTexte 5"/>
          <p:cNvSpPr txBox="1"/>
          <p:nvPr/>
        </p:nvSpPr>
        <p:spPr>
          <a:xfrm>
            <a:off x="714348" y="428604"/>
            <a:ext cx="6215106" cy="1200329"/>
          </a:xfrm>
          <a:prstGeom prst="rect">
            <a:avLst/>
          </a:prstGeom>
          <a:noFill/>
        </p:spPr>
        <p:txBody>
          <a:bodyPr wrap="square" rtlCol="0">
            <a:spAutoFit/>
          </a:bodyPr>
          <a:lstStyle/>
          <a:p>
            <a:pPr algn="r"/>
            <a:r>
              <a:rPr lang="ar-MA" sz="7200" b="1" dirty="0" smtClean="0">
                <a:solidFill>
                  <a:srgbClr val="BC0E65"/>
                </a:solidFill>
                <a:cs typeface="+mj-cs"/>
              </a:rPr>
              <a:t>تبلور ذرات الماء   </a:t>
            </a:r>
            <a:endParaRPr lang="ar-MA" sz="7200" b="1" dirty="0">
              <a:solidFill>
                <a:srgbClr val="BC0E65"/>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animEffect transition="in" filter="strips(downLeft)">
                                      <p:cBhvr>
                                        <p:cTn id="7" dur="5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world-mysteries.com/newgw/bofc29.jpg"/>
          <p:cNvPicPr>
            <a:picLocks noGrp="1"/>
          </p:cNvPicPr>
          <p:nvPr>
            <p:ph idx="1"/>
          </p:nvPr>
        </p:nvPicPr>
        <p:blipFill>
          <a:blip r:embed="rId3"/>
          <a:srcRect/>
          <a:stretch>
            <a:fillRect/>
          </a:stretch>
        </p:blipFill>
        <p:spPr bwMode="auto">
          <a:xfrm>
            <a:off x="0" y="2071678"/>
            <a:ext cx="9144000" cy="4786322"/>
          </a:xfrm>
          <a:prstGeom prst="rect">
            <a:avLst/>
          </a:prstGeom>
          <a:noFill/>
          <a:ln w="9525">
            <a:noFill/>
            <a:miter lim="800000"/>
            <a:headEnd/>
            <a:tailEnd/>
          </a:ln>
        </p:spPr>
      </p:pic>
      <p:sp>
        <p:nvSpPr>
          <p:cNvPr id="7" name="Rectangle 6"/>
          <p:cNvSpPr/>
          <p:nvPr/>
        </p:nvSpPr>
        <p:spPr>
          <a:xfrm>
            <a:off x="0" y="0"/>
            <a:ext cx="9144000" cy="1877437"/>
          </a:xfrm>
          <a:prstGeom prst="rect">
            <a:avLst/>
          </a:prstGeom>
        </p:spPr>
        <p:txBody>
          <a:bodyPr wrap="square">
            <a:spAutoFit/>
          </a:bodyPr>
          <a:lstStyle/>
          <a:p>
            <a:pPr lvl="0" algn="r" fontAlgn="base">
              <a:spcBef>
                <a:spcPct val="0"/>
              </a:spcBef>
              <a:spcAft>
                <a:spcPct val="0"/>
              </a:spcAft>
            </a:pPr>
            <a:r>
              <a:rPr lang="ar-SA" sz="4000" b="1" dirty="0" smtClean="0">
                <a:solidFill>
                  <a:srgbClr val="000000"/>
                </a:solidFill>
                <a:latin typeface="&amp;quot"/>
                <a:ea typeface="Times New Roman" pitchFamily="18" charset="0"/>
                <a:cs typeface="Arial" pitchFamily="34" charset="0"/>
              </a:rPr>
              <a:t>نتساءل إذا كانت الأفكار وحدها تستطيع أن تفعل ذلك بالماء فما يمكنها أن تفعل بأجسامنا...؟</a:t>
            </a:r>
            <a:endParaRPr lang="fr-FR" sz="1100" dirty="0" smtClean="0">
              <a:latin typeface="Arial" pitchFamily="34" charset="0"/>
              <a:cs typeface="Arial" pitchFamily="34" charset="0"/>
            </a:endParaRPr>
          </a:p>
          <a:p>
            <a:pPr lvl="0" algn="r" eaLnBrk="0" fontAlgn="base" hangingPunct="0">
              <a:spcBef>
                <a:spcPct val="0"/>
              </a:spcBef>
              <a:spcAft>
                <a:spcPct val="0"/>
              </a:spcAft>
            </a:pPr>
            <a:r>
              <a:rPr lang="fr-FR" sz="2800" b="1" dirty="0" smtClean="0">
                <a:solidFill>
                  <a:srgbClr val="000000"/>
                </a:solidFill>
                <a:latin typeface="&amp;quot"/>
                <a:ea typeface="Times New Roman" pitchFamily="18" charset="0"/>
                <a:cs typeface="Arial" pitchFamily="34" charset="0"/>
              </a:rPr>
              <a:t>..</a:t>
            </a:r>
            <a:r>
              <a:rPr lang="ar-SA" sz="2800" b="1" dirty="0" smtClean="0">
                <a:solidFill>
                  <a:srgbClr val="000000"/>
                </a:solidFill>
                <a:latin typeface="&amp;quot"/>
                <a:ea typeface="Times New Roman" pitchFamily="18" charset="0"/>
                <a:cs typeface="Arial" pitchFamily="34" charset="0"/>
              </a:rPr>
              <a:t> </a:t>
            </a:r>
            <a:r>
              <a:rPr lang="ar-SA" sz="3600" b="1" dirty="0" smtClean="0">
                <a:solidFill>
                  <a:srgbClr val="000000"/>
                </a:solidFill>
                <a:latin typeface="&amp;quot"/>
                <a:ea typeface="Times New Roman" pitchFamily="18" charset="0"/>
                <a:cs typeface="Arial" pitchFamily="34" charset="0"/>
              </a:rPr>
              <a:t>و خاصة أننا نعرف بأن 90% من تركيب الجسم هو ماء</a:t>
            </a:r>
            <a:endParaRPr lang="ar-M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5992"/>
            <a:ext cx="8229600" cy="2571768"/>
          </a:xfrm>
        </p:spPr>
        <p:txBody>
          <a:bodyPr>
            <a:normAutofit/>
          </a:bodyPr>
          <a:lstStyle/>
          <a:p>
            <a:r>
              <a:rPr lang="ar-MA" sz="6600" b="1" dirty="0" smtClean="0">
                <a:solidFill>
                  <a:srgbClr val="BC0E65"/>
                </a:solidFill>
              </a:rPr>
              <a:t>حسن الظن بالله تعالى</a:t>
            </a:r>
            <a:endParaRPr lang="ar-MA" sz="6600" b="1" dirty="0">
              <a:solidFill>
                <a:srgbClr val="BC0E65"/>
              </a:solidFill>
            </a:endParaRPr>
          </a:p>
        </p:txBody>
      </p:sp>
      <p:pic>
        <p:nvPicPr>
          <p:cNvPr id="4"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0"/>
            <a:ext cx="2786050" cy="2786059"/>
          </a:xfrm>
          <a:prstGeom prst="rect">
            <a:avLst/>
          </a:prstGeom>
          <a:noFill/>
        </p:spPr>
      </p:pic>
      <p:pic>
        <p:nvPicPr>
          <p:cNvPr id="5" name="Picture 3"/>
          <p:cNvPicPr>
            <a:picLocks noChangeAspect="1" noChangeArrowheads="1"/>
          </p:cNvPicPr>
          <p:nvPr/>
        </p:nvPicPr>
        <p:blipFill>
          <a:blip r:embed="rId3"/>
          <a:srcRect/>
          <a:stretch>
            <a:fillRect/>
          </a:stretch>
        </p:blipFill>
        <p:spPr bwMode="auto">
          <a:xfrm>
            <a:off x="0" y="5429264"/>
            <a:ext cx="9144000" cy="14287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00232" y="357166"/>
            <a:ext cx="7143768" cy="1323439"/>
          </a:xfrm>
          <a:prstGeom prst="rect">
            <a:avLst/>
          </a:prstGeom>
          <a:noFill/>
        </p:spPr>
        <p:txBody>
          <a:bodyPr wrap="square" rtlCol="0">
            <a:spAutoFit/>
          </a:bodyPr>
          <a:lstStyle/>
          <a:p>
            <a:r>
              <a:rPr lang="ar-MA" sz="8000" b="1" dirty="0" smtClean="0">
                <a:solidFill>
                  <a:srgbClr val="BC0E65"/>
                </a:solidFill>
                <a:cs typeface="+mj-cs"/>
              </a:rPr>
              <a:t>حسن الظن بالله</a:t>
            </a:r>
            <a:endParaRPr lang="ar-MA" sz="7200" b="1" dirty="0">
              <a:solidFill>
                <a:srgbClr val="BC0E65"/>
              </a:solidFill>
              <a:cs typeface="+mj-cs"/>
            </a:endParaRPr>
          </a:p>
        </p:txBody>
      </p:sp>
      <p:sp>
        <p:nvSpPr>
          <p:cNvPr id="6" name="Rectangle 5"/>
          <p:cNvSpPr/>
          <p:nvPr/>
        </p:nvSpPr>
        <p:spPr>
          <a:xfrm>
            <a:off x="285720" y="1500174"/>
            <a:ext cx="8501122" cy="2308324"/>
          </a:xfrm>
          <a:prstGeom prst="rect">
            <a:avLst/>
          </a:prstGeom>
        </p:spPr>
        <p:txBody>
          <a:bodyPr wrap="square">
            <a:spAutoFit/>
          </a:bodyPr>
          <a:lstStyle/>
          <a:p>
            <a:pPr algn="r"/>
            <a:r>
              <a:rPr lang="ar-SA" sz="2800" b="1" dirty="0" smtClean="0"/>
              <a:t>قال النبي - صل الله عليه وسلم  : يقول الله تعالى</a:t>
            </a:r>
            <a:r>
              <a:rPr lang="fr-FR" sz="2800" b="1" dirty="0" smtClean="0"/>
              <a:t> </a:t>
            </a:r>
            <a:br>
              <a:rPr lang="fr-FR" sz="2800" b="1" dirty="0" smtClean="0"/>
            </a:br>
            <a:r>
              <a:rPr lang="fr-FR" sz="2800" b="1" dirty="0" smtClean="0"/>
              <a:t> </a:t>
            </a:r>
            <a:r>
              <a:rPr lang="ar-SA" sz="2800" b="1" dirty="0" smtClean="0">
                <a:solidFill>
                  <a:srgbClr val="FF33CC"/>
                </a:solidFill>
              </a:rPr>
              <a:t>أنا عند ظن عبدي بي ، وأنا معه إذا ذكرني ، فإن ذكرني في نفسه ذكرته في نفسي ، وإن ذكرني في ملإ ذكرته في ملإ خير منهم ،</a:t>
            </a:r>
            <a:r>
              <a:rPr lang="fr-FR" sz="2800" b="1" dirty="0" smtClean="0">
                <a:solidFill>
                  <a:srgbClr val="FF33CC"/>
                </a:solidFill>
              </a:rPr>
              <a:t> </a:t>
            </a:r>
            <a:br>
              <a:rPr lang="fr-FR" sz="2800" b="1" dirty="0" smtClean="0">
                <a:solidFill>
                  <a:srgbClr val="FF33CC"/>
                </a:solidFill>
              </a:rPr>
            </a:br>
            <a:r>
              <a:rPr lang="ar-SA" sz="2800" b="1" dirty="0" smtClean="0">
                <a:solidFill>
                  <a:srgbClr val="FF33CC"/>
                </a:solidFill>
              </a:rPr>
              <a:t>وإن تقرب إلي بشبر تقربت إليه ذراعا ، وإن تقرب إلي ذراعا تقربت إليه باعا ، وإن أتاني يمشي أتيته هرولة</a:t>
            </a:r>
            <a:endParaRPr lang="ar-MA" dirty="0">
              <a:solidFill>
                <a:srgbClr val="FF33CC"/>
              </a:solidFill>
            </a:endParaRPr>
          </a:p>
        </p:txBody>
      </p:sp>
      <p:sp>
        <p:nvSpPr>
          <p:cNvPr id="4" name="Rectangle 3"/>
          <p:cNvSpPr/>
          <p:nvPr/>
        </p:nvSpPr>
        <p:spPr>
          <a:xfrm>
            <a:off x="928662" y="3929066"/>
            <a:ext cx="7786741" cy="523220"/>
          </a:xfrm>
          <a:prstGeom prst="rect">
            <a:avLst/>
          </a:prstGeom>
        </p:spPr>
        <p:txBody>
          <a:bodyPr wrap="square">
            <a:spAutoFit/>
          </a:bodyPr>
          <a:lstStyle/>
          <a:p>
            <a:pPr algn="r"/>
            <a:r>
              <a:rPr lang="ar-SA" sz="2800" b="1" dirty="0" smtClean="0">
                <a:solidFill>
                  <a:srgbClr val="FF33CC"/>
                </a:solidFill>
              </a:rPr>
              <a:t>أنا عند ظن عبدي بي إن ظن خيرًا فله وإن ظن شرًا فله</a:t>
            </a:r>
            <a:endParaRPr lang="ar-MA" sz="2800" dirty="0">
              <a:solidFill>
                <a:srgbClr val="FF33CC"/>
              </a:solidFill>
            </a:endParaRPr>
          </a:p>
        </p:txBody>
      </p:sp>
      <p:sp>
        <p:nvSpPr>
          <p:cNvPr id="5" name="Rectangle 4"/>
          <p:cNvSpPr/>
          <p:nvPr/>
        </p:nvSpPr>
        <p:spPr>
          <a:xfrm>
            <a:off x="285720" y="4643446"/>
            <a:ext cx="8429684" cy="954107"/>
          </a:xfrm>
          <a:prstGeom prst="rect">
            <a:avLst/>
          </a:prstGeom>
        </p:spPr>
        <p:txBody>
          <a:bodyPr wrap="square">
            <a:spAutoFit/>
          </a:bodyPr>
          <a:lstStyle/>
          <a:p>
            <a:pPr algn="r"/>
            <a:r>
              <a:rPr lang="ar-SA" sz="2800" b="1" dirty="0" smtClean="0"/>
              <a:t>حسن الظن بالله عبادة قلبية جليلة لا يتم إيمان العبد إلا به لأنه من صميم التوحيد وواجباته</a:t>
            </a:r>
            <a:endParaRPr lang="ar-MA" sz="2800" b="1" dirty="0"/>
          </a:p>
        </p:txBody>
      </p:sp>
      <p:sp>
        <p:nvSpPr>
          <p:cNvPr id="7" name="Rectangle 6"/>
          <p:cNvSpPr/>
          <p:nvPr/>
        </p:nvSpPr>
        <p:spPr>
          <a:xfrm>
            <a:off x="500034" y="5572140"/>
            <a:ext cx="8143932" cy="954107"/>
          </a:xfrm>
          <a:prstGeom prst="rect">
            <a:avLst/>
          </a:prstGeom>
        </p:spPr>
        <p:txBody>
          <a:bodyPr wrap="square">
            <a:spAutoFit/>
          </a:bodyPr>
          <a:lstStyle/>
          <a:p>
            <a:pPr algn="r"/>
            <a:r>
              <a:rPr lang="ar-MA" sz="2400" b="1" dirty="0" smtClean="0"/>
              <a:t> </a:t>
            </a:r>
            <a:r>
              <a:rPr lang="ar-MA" sz="2800" b="1" dirty="0" smtClean="0"/>
              <a:t>و</a:t>
            </a:r>
            <a:r>
              <a:rPr lang="ar-SA" sz="2800" b="1" dirty="0" smtClean="0"/>
              <a:t>مسلك دقيق ومنهج وسط بين نقيضين لا يسلكه إلا من وفقه الله وجعل قلبه خالصاً له سبحانه</a:t>
            </a:r>
            <a:endParaRPr lang="ar-M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trips(downLeft)">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MA" sz="8000" b="1" dirty="0" smtClean="0">
                <a:solidFill>
                  <a:srgbClr val="BC0E65"/>
                </a:solidFill>
              </a:rPr>
              <a:t>معنى حسن الظن بالله</a:t>
            </a:r>
            <a:endParaRPr lang="ar-MA" sz="8000" b="1" dirty="0">
              <a:solidFill>
                <a:srgbClr val="BC0E65"/>
              </a:solidFill>
            </a:endParaRPr>
          </a:p>
        </p:txBody>
      </p:sp>
      <p:sp>
        <p:nvSpPr>
          <p:cNvPr id="4" name="Rectangle 3"/>
          <p:cNvSpPr/>
          <p:nvPr/>
        </p:nvSpPr>
        <p:spPr>
          <a:xfrm>
            <a:off x="0" y="1428736"/>
            <a:ext cx="9144000" cy="5386090"/>
          </a:xfrm>
          <a:prstGeom prst="rect">
            <a:avLst/>
          </a:prstGeom>
        </p:spPr>
        <p:txBody>
          <a:bodyPr wrap="square">
            <a:spAutoFit/>
          </a:bodyPr>
          <a:lstStyle/>
          <a:p>
            <a:pPr algn="r"/>
            <a:r>
              <a:rPr lang="fr-FR" sz="2400" dirty="0" smtClean="0"/>
              <a:t/>
            </a:r>
            <a:br>
              <a:rPr lang="fr-FR" sz="2400" dirty="0" smtClean="0"/>
            </a:br>
            <a:r>
              <a:rPr lang="ar-SA" sz="3200" b="1" dirty="0" smtClean="0"/>
              <a:t>ـ قال ابن حجر رحمه الله : </a:t>
            </a:r>
            <a:r>
              <a:rPr lang="ar-SA" sz="3200" b="1" dirty="0" smtClean="0">
                <a:solidFill>
                  <a:srgbClr val="FF0000"/>
                </a:solidFill>
              </a:rPr>
              <a:t>" أي قادر على أن أعمل به ما ظن أني عامل به " </a:t>
            </a:r>
            <a:r>
              <a:rPr lang="fr-FR" sz="3200" b="1" dirty="0" smtClean="0"/>
              <a:t> </a:t>
            </a:r>
            <a:br>
              <a:rPr lang="fr-FR" sz="3200" b="1" dirty="0" smtClean="0"/>
            </a:br>
            <a:r>
              <a:rPr lang="ar-SA" sz="3200" b="1" dirty="0" smtClean="0"/>
              <a:t>ـ قال النووي في شرح صحيح مسلم : </a:t>
            </a:r>
            <a:r>
              <a:rPr lang="ar-SA" sz="3200" b="1" dirty="0" smtClean="0">
                <a:solidFill>
                  <a:srgbClr val="FF0000"/>
                </a:solidFill>
              </a:rPr>
              <a:t>" قال العلماء : معنى حسن الظن بالله تعالى أن يظن أنه يرحمه ويعفو عنه " </a:t>
            </a:r>
            <a:r>
              <a:rPr lang="fr-FR" sz="3200" b="1" dirty="0" smtClean="0"/>
              <a:t> </a:t>
            </a:r>
            <a:br>
              <a:rPr lang="fr-FR" sz="3200" b="1" dirty="0" smtClean="0"/>
            </a:br>
            <a:r>
              <a:rPr lang="ar-SA" sz="3200" b="1" dirty="0" smtClean="0"/>
              <a:t>ـ قال النووي : </a:t>
            </a:r>
            <a:r>
              <a:rPr lang="ar-SA" sz="3200" b="1" dirty="0" smtClean="0">
                <a:solidFill>
                  <a:srgbClr val="FF0000"/>
                </a:solidFill>
              </a:rPr>
              <a:t>" قال القاضي : قيل معناه بالغفران له إذا استغفر ، والقبول إذا تاب ، والإجابة إذا دعا ، والكفاية إذا طلب ، وقيل : المراد به الرجاء وتأميل العفو وهو أصح " </a:t>
            </a:r>
            <a:r>
              <a:rPr lang="fr-FR" sz="3200" b="1" dirty="0" smtClean="0"/>
              <a:t> </a:t>
            </a:r>
            <a:br>
              <a:rPr lang="fr-FR" sz="3200" b="1" dirty="0" smtClean="0"/>
            </a:br>
            <a:r>
              <a:rPr lang="ar-SA" sz="3200" b="1" dirty="0" smtClean="0"/>
              <a:t>وعموما فحسن الظن بالله عز وجل ظن ما يليق بالله سبحانه وتعالى من ظن الإجابة والقبول والمغفرة والمجازاة وإنفاذ الوعد وكل ما تقتضيه أسماؤه وصفاته جل وعلا</a:t>
            </a:r>
            <a:r>
              <a:rPr lang="fr-FR" dirty="0" smtClean="0"/>
              <a:t> </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1241</TotalTime>
  <Words>1034</Words>
  <Application>Microsoft Office PowerPoint</Application>
  <PresentationFormat>Affichage à l'écran (4:3)</PresentationFormat>
  <Paragraphs>88</Paragraphs>
  <Slides>26</Slides>
  <Notes>6</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كن جذاب لما تريد</vt:lpstr>
      <vt:lpstr>قانون الجذب</vt:lpstr>
      <vt:lpstr>Diapositive 3</vt:lpstr>
      <vt:lpstr>تبلور ذرات الماء</vt:lpstr>
      <vt:lpstr>Diapositive 5</vt:lpstr>
      <vt:lpstr>Diapositive 6</vt:lpstr>
      <vt:lpstr>حسن الظن بالله تعالى</vt:lpstr>
      <vt:lpstr>Diapositive 8</vt:lpstr>
      <vt:lpstr>معنى حسن الظن بالله</vt:lpstr>
      <vt:lpstr>Diapositive 10</vt:lpstr>
      <vt:lpstr>حسن الظن بالله هو حسن العمل</vt:lpstr>
      <vt:lpstr>حسن الظن بالله هو حسن العمل</vt:lpstr>
      <vt:lpstr>لماذا نحسن الظن بالله ..؟ </vt:lpstr>
      <vt:lpstr>Diapositive 14</vt:lpstr>
      <vt:lpstr>سوء الظن بالله تعالى</vt:lpstr>
      <vt:lpstr>صور من إساءة الظن بالله تعالى </vt:lpstr>
      <vt:lpstr>Diapositive 17</vt:lpstr>
      <vt:lpstr>حسن الظن بالمؤمنين </vt:lpstr>
      <vt:lpstr>حسن الظن بالمؤمنين</vt:lpstr>
      <vt:lpstr>Diapositive 20</vt:lpstr>
      <vt:lpstr>نماذج حسن الظن بالله</vt:lpstr>
      <vt:lpstr>الأسباب المعينة على حسن الظن</vt:lpstr>
      <vt:lpstr>Diapositive 23</vt:lpstr>
      <vt:lpstr>الأسباب المعينة على حسن الظن</vt:lpstr>
      <vt:lpstr>Diapositive 25</vt:lpstr>
      <vt:lpstr>Diapositive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oscar</dc:creator>
  <cp:lastModifiedBy>oscar</cp:lastModifiedBy>
  <cp:revision>120</cp:revision>
  <dcterms:created xsi:type="dcterms:W3CDTF">2011-09-30T14:56:55Z</dcterms:created>
  <dcterms:modified xsi:type="dcterms:W3CDTF">2011-11-12T12:33:04Z</dcterms:modified>
</cp:coreProperties>
</file>