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62" r:id="rId3"/>
    <p:sldId id="265" r:id="rId4"/>
    <p:sldId id="263" r:id="rId5"/>
    <p:sldId id="264" r:id="rId6"/>
    <p:sldId id="266" r:id="rId7"/>
    <p:sldId id="257" r:id="rId8"/>
    <p:sldId id="258" r:id="rId9"/>
    <p:sldId id="259" r:id="rId10"/>
    <p:sldId id="260" r:id="rId11"/>
    <p:sldId id="261" r:id="rId12"/>
    <p:sldId id="267" r:id="rId13"/>
  </p:sldIdLst>
  <p:sldSz cx="9144000" cy="6858000" type="screen4x3"/>
  <p:notesSz cx="6858000" cy="9144000"/>
  <p:defaultTextStyle>
    <a:defPPr>
      <a:defRPr lang="ar-M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2D"/>
    <a:srgbClr val="004620"/>
    <a:srgbClr val="002E1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60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20" name="Espace réservé du pied de page 19"/>
          <p:cNvSpPr>
            <a:spLocks noGrp="1"/>
          </p:cNvSpPr>
          <p:nvPr>
            <p:ph type="ftr" sz="quarter" idx="11"/>
          </p:nvPr>
        </p:nvSpPr>
        <p:spPr/>
        <p:txBody>
          <a:bodyPr/>
          <a:lstStyle>
            <a:extLst/>
          </a:lstStyle>
          <a:p>
            <a:endParaRPr lang="ar-MA"/>
          </a:p>
        </p:txBody>
      </p:sp>
      <p:sp>
        <p:nvSpPr>
          <p:cNvPr id="10" name="Espace réservé du numéro de diapositive 9"/>
          <p:cNvSpPr>
            <a:spLocks noGrp="1"/>
          </p:cNvSpPr>
          <p:nvPr>
            <p:ph type="sldNum" sz="quarter" idx="12"/>
          </p:nvPr>
        </p:nvSpPr>
        <p:spPr/>
        <p:txBody>
          <a:bodyPr/>
          <a:lstStyle>
            <a:extLst/>
          </a:lstStyle>
          <a:p>
            <a:fld id="{F264BC17-FDA1-432C-9F2D-21F589EA6493}" type="slidenum">
              <a:rPr lang="ar-MA" smtClean="0"/>
              <a:pPr/>
              <a:t>‹N°›</a:t>
            </a:fld>
            <a:endParaRPr lang="ar-MA"/>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264BC17-FDA1-432C-9F2D-21F589EA6493}" type="slidenum">
              <a:rPr lang="ar-MA" smtClean="0"/>
              <a:pPr/>
              <a:t>‹N°›</a:t>
            </a:fld>
            <a:endParaRPr lang="ar-M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8" name="Espace réservé du pied de page 7"/>
          <p:cNvSpPr>
            <a:spLocks noGrp="1"/>
          </p:cNvSpPr>
          <p:nvPr>
            <p:ph type="ftr" sz="quarter" idx="11"/>
          </p:nvPr>
        </p:nvSpPr>
        <p:spPr/>
        <p:txBody>
          <a:bodyPr/>
          <a:lstStyle>
            <a:extLst/>
          </a:lstStyle>
          <a:p>
            <a:endParaRPr lang="ar-MA"/>
          </a:p>
        </p:txBody>
      </p:sp>
      <p:sp>
        <p:nvSpPr>
          <p:cNvPr id="9" name="Espace réservé du numéro de diapositive 8"/>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4" name="Espace réservé du pied de page 3"/>
          <p:cNvSpPr>
            <a:spLocks noGrp="1"/>
          </p:cNvSpPr>
          <p:nvPr>
            <p:ph type="ftr" sz="quarter" idx="11"/>
          </p:nvPr>
        </p:nvSpPr>
        <p:spPr/>
        <p:txBody>
          <a:bodyPr/>
          <a:lstStyle>
            <a:extLst/>
          </a:lstStyle>
          <a:p>
            <a:endParaRPr lang="ar-MA"/>
          </a:p>
        </p:txBody>
      </p:sp>
      <p:sp>
        <p:nvSpPr>
          <p:cNvPr id="5" name="Espace réservé du numéro de diapositive 4"/>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3" name="Espace réservé du pied de page 2"/>
          <p:cNvSpPr>
            <a:spLocks noGrp="1"/>
          </p:cNvSpPr>
          <p:nvPr>
            <p:ph type="ftr" sz="quarter" idx="11"/>
          </p:nvPr>
        </p:nvSpPr>
        <p:spPr/>
        <p:txBody>
          <a:bodyPr/>
          <a:lstStyle>
            <a:extLst/>
          </a:lstStyle>
          <a:p>
            <a:endParaRPr lang="ar-MA"/>
          </a:p>
        </p:txBody>
      </p:sp>
      <p:sp>
        <p:nvSpPr>
          <p:cNvPr id="4" name="Espace réservé du numéro de diapositive 3"/>
          <p:cNvSpPr>
            <a:spLocks noGrp="1"/>
          </p:cNvSpPr>
          <p:nvPr>
            <p:ph type="sldNum" sz="quarter" idx="12"/>
          </p:nvPr>
        </p:nvSpPr>
        <p:spPr/>
        <p:txBody>
          <a:bodyPr/>
          <a:lstStyle>
            <a:extLst/>
          </a:lstStyle>
          <a:p>
            <a:fld id="{F264BC17-FDA1-432C-9F2D-21F589EA6493}" type="slidenum">
              <a:rPr lang="ar-MA" smtClean="0"/>
              <a:pPr/>
              <a:t>‹N°›</a:t>
            </a:fld>
            <a:endParaRPr lang="ar-M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264BC17-FDA1-432C-9F2D-21F589EA6493}" type="slidenum">
              <a:rPr lang="ar-MA" smtClean="0"/>
              <a:pPr/>
              <a:t>‹N°›</a:t>
            </a:fld>
            <a:endParaRPr lang="ar-M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575B3FA-10FC-496C-9A32-A08ED0D8A0D0}" type="datetimeFigureOut">
              <a:rPr lang="ar-MA" smtClean="0"/>
              <a:pPr/>
              <a:t>07-09-1432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264BC17-FDA1-432C-9F2D-21F589EA6493}" type="slidenum">
              <a:rPr lang="ar-MA" smtClean="0"/>
              <a:pPr/>
              <a:t>‹N°›</a:t>
            </a:fld>
            <a:endParaRPr lang="ar-M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575B3FA-10FC-496C-9A32-A08ED0D8A0D0}" type="datetimeFigureOut">
              <a:rPr lang="ar-MA" smtClean="0"/>
              <a:pPr/>
              <a:t>07-09-1432</a:t>
            </a:fld>
            <a:endParaRPr lang="ar-MA"/>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MA"/>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64BC17-FDA1-432C-9F2D-21F589EA6493}" type="slidenum">
              <a:rPr lang="ar-MA" smtClean="0"/>
              <a:pPr/>
              <a:t>‹N°›</a:t>
            </a:fld>
            <a:endParaRPr lang="ar-M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00298" y="1643050"/>
            <a:ext cx="4929222" cy="1571636"/>
          </a:xfrm>
        </p:spPr>
        <p:txBody>
          <a:bodyPr>
            <a:normAutofit fontScale="90000"/>
          </a:bodyPr>
          <a:lstStyle/>
          <a:p>
            <a:pPr algn="ct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dirty="0" smtClean="0">
                <a:solidFill>
                  <a:srgbClr val="00B050"/>
                </a:solidFill>
              </a:rPr>
              <a:t/>
            </a:r>
            <a:br>
              <a:rPr lang="ar-MA" sz="6600" dirty="0" smtClean="0">
                <a:solidFill>
                  <a:srgbClr val="00B050"/>
                </a:solidFill>
              </a:rPr>
            </a:br>
            <a:r>
              <a:rPr lang="ar-MA" sz="6600" b="1" dirty="0" smtClean="0">
                <a:solidFill>
                  <a:schemeClr val="accent3">
                    <a:lumMod val="50000"/>
                  </a:schemeClr>
                </a:solidFill>
              </a:rPr>
              <a:t>عباد الرحمن </a:t>
            </a:r>
            <a:endParaRPr lang="ar-MA" sz="6600" b="1" dirty="0">
              <a:solidFill>
                <a:schemeClr val="accent3">
                  <a:lumMod val="50000"/>
                </a:schemeClr>
              </a:solidFill>
            </a:endParaRPr>
          </a:p>
        </p:txBody>
      </p:sp>
      <p:sp>
        <p:nvSpPr>
          <p:cNvPr id="4" name="Rectangle 3"/>
          <p:cNvSpPr>
            <a:spLocks noGrp="1" noChangeArrowheads="1"/>
          </p:cNvSpPr>
          <p:nvPr>
            <p:ph type="subTitle" idx="1"/>
          </p:nvPr>
        </p:nvSpPr>
        <p:spPr>
          <a:xfrm>
            <a:off x="2714612" y="4714884"/>
            <a:ext cx="5114778" cy="1285884"/>
          </a:xfrm>
        </p:spPr>
        <p:txBody>
          <a:bodyPr>
            <a:noAutofit/>
          </a:bodyPr>
          <a:lstStyle/>
          <a:p>
            <a:pPr algn="ctr">
              <a:lnSpc>
                <a:spcPct val="80000"/>
              </a:lnSpc>
            </a:pPr>
            <a:r>
              <a:rPr lang="ar-MA" sz="3200" dirty="0">
                <a:solidFill>
                  <a:schemeClr val="accent6">
                    <a:lumMod val="75000"/>
                  </a:schemeClr>
                </a:solidFill>
              </a:rPr>
              <a:t>جمعية سراج للأعمال الاجتماعية </a:t>
            </a:r>
            <a:br>
              <a:rPr lang="ar-MA" sz="3200" dirty="0">
                <a:solidFill>
                  <a:schemeClr val="accent6">
                    <a:lumMod val="75000"/>
                  </a:schemeClr>
                </a:solidFill>
              </a:rPr>
            </a:br>
            <a:r>
              <a:rPr lang="ar-MA" sz="3200" dirty="0">
                <a:solidFill>
                  <a:schemeClr val="accent6">
                    <a:lumMod val="75000"/>
                  </a:schemeClr>
                </a:solidFill>
              </a:rPr>
              <a:t>فرع الدار البيضاء</a:t>
            </a:r>
          </a:p>
          <a:p>
            <a:pPr algn="ctr">
              <a:lnSpc>
                <a:spcPct val="80000"/>
              </a:lnSpc>
            </a:pPr>
            <a:r>
              <a:rPr lang="ar-MA" sz="3200" dirty="0" smtClean="0">
                <a:solidFill>
                  <a:schemeClr val="accent6">
                    <a:lumMod val="75000"/>
                  </a:schemeClr>
                </a:solidFill>
              </a:rPr>
              <a:t>06/08/2011</a:t>
            </a:r>
            <a:endParaRPr lang="fr-FR" sz="3200" dirty="0">
              <a:solidFill>
                <a:schemeClr val="accent6">
                  <a:lumMod val="75000"/>
                </a:schemeClr>
              </a:solidFill>
            </a:endParaRPr>
          </a:p>
        </p:txBody>
      </p:sp>
      <p:sp>
        <p:nvSpPr>
          <p:cNvPr id="5" name="Rectangle 3"/>
          <p:cNvSpPr txBox="1">
            <a:spLocks noChangeArrowheads="1"/>
          </p:cNvSpPr>
          <p:nvPr/>
        </p:nvSpPr>
        <p:spPr>
          <a:xfrm>
            <a:off x="5286380" y="357166"/>
            <a:ext cx="3571900" cy="785818"/>
          </a:xfrm>
          <a:prstGeom prst="rect">
            <a:avLst/>
          </a:prstGeom>
        </p:spPr>
        <p:txBody>
          <a:bodyPr tIns="0">
            <a:noAutofit/>
          </a:bodyPr>
          <a:lstStyle/>
          <a:p>
            <a:pPr marL="27432" marR="0" lvl="0" indent="0" algn="ctr" defTabSz="914400" rtl="1" eaLnBrk="1" fontAlgn="auto" latinLnBrk="0" hangingPunct="1">
              <a:lnSpc>
                <a:spcPct val="80000"/>
              </a:lnSpc>
              <a:spcBef>
                <a:spcPts val="600"/>
              </a:spcBef>
              <a:spcAft>
                <a:spcPts val="0"/>
              </a:spcAft>
              <a:buClr>
                <a:schemeClr val="accent1"/>
              </a:buClr>
              <a:buSzPct val="80000"/>
              <a:buFont typeface="Wingdings 2"/>
              <a:buNone/>
              <a:tabLst/>
              <a:defRPr/>
            </a:pPr>
            <a:r>
              <a:rPr kumimoji="0" lang="ar-MA" sz="4000" b="1" i="0" u="none" strike="noStrike" kern="1200" cap="none" spc="0" normalizeH="0" baseline="0" noProof="0" dirty="0" smtClean="0">
                <a:ln>
                  <a:noFill/>
                </a:ln>
                <a:solidFill>
                  <a:schemeClr val="accent4">
                    <a:lumMod val="75000"/>
                  </a:schemeClr>
                </a:solidFill>
                <a:effectLst/>
                <a:uLnTx/>
                <a:uFillTx/>
                <a:latin typeface="+mn-lt"/>
                <a:ea typeface="+mn-ea"/>
                <a:cs typeface="+mn-cs"/>
              </a:rPr>
              <a:t>سلسلة رمضان </a:t>
            </a:r>
            <a:endParaRPr kumimoji="0" lang="fr-FR" sz="4000" b="1" i="0" u="none" strike="noStrike" kern="1200" cap="none" spc="0" normalizeH="0" baseline="0" noProof="0" dirty="0">
              <a:ln>
                <a:noFill/>
              </a:ln>
              <a:solidFill>
                <a:schemeClr val="accent4">
                  <a:lumMod val="75000"/>
                </a:schemeClr>
              </a:solidFill>
              <a:effectLst/>
              <a:uLnTx/>
              <a:uFillTx/>
              <a:latin typeface="+mn-lt"/>
              <a:ea typeface="+mn-ea"/>
              <a:cs typeface="+mn-cs"/>
            </a:endParaRPr>
          </a:p>
        </p:txBody>
      </p:sp>
      <p:pic>
        <p:nvPicPr>
          <p:cNvPr id="6" name="Picture 5" descr="1010101010"/>
          <p:cNvPicPr>
            <a:picLocks noChangeAspect="1" noChangeArrowheads="1"/>
          </p:cNvPicPr>
          <p:nvPr/>
        </p:nvPicPr>
        <p:blipFill>
          <a:blip r:embed="rId2"/>
          <a:srcRect/>
          <a:stretch>
            <a:fillRect/>
          </a:stretch>
        </p:blipFill>
        <p:spPr bwMode="auto">
          <a:xfrm>
            <a:off x="1000100" y="0"/>
            <a:ext cx="1909815" cy="2500306"/>
          </a:xfrm>
          <a:prstGeom prst="rect">
            <a:avLst/>
          </a:prstGeom>
          <a:noFill/>
          <a:ln w="19050">
            <a:solidFill>
              <a:srgbClr val="FFFF00"/>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تصميم الهجرة النبويه لمسابقة التصاميم"/>
          <p:cNvPicPr>
            <a:picLocks noChangeAspect="1" noChangeArrowheads="1" noCrop="1"/>
          </p:cNvPicPr>
          <p:nvPr/>
        </p:nvPicPr>
        <p:blipFill>
          <a:blip r:embed="rId2"/>
          <a:stretch>
            <a:fillRect/>
          </a:stretch>
        </p:blipFill>
        <p:spPr bwMode="auto">
          <a:xfrm>
            <a:off x="0" y="0"/>
            <a:ext cx="9144000" cy="6858000"/>
          </a:xfrm>
          <a:prstGeom prst="rect">
            <a:avLst/>
          </a:prstGeom>
          <a:noFill/>
        </p:spPr>
      </p:pic>
      <p:sp>
        <p:nvSpPr>
          <p:cNvPr id="5" name="Titre 1"/>
          <p:cNvSpPr txBox="1">
            <a:spLocks/>
          </p:cNvSpPr>
          <p:nvPr/>
        </p:nvSpPr>
        <p:spPr>
          <a:xfrm rot="10800000" flipV="1">
            <a:off x="1571604" y="357166"/>
            <a:ext cx="4214842" cy="1928826"/>
          </a:xfrm>
          <a:prstGeom prst="rect">
            <a:avLst/>
          </a:prstGeom>
        </p:spPr>
        <p:txBody>
          <a:bodyPr anchor="ctr">
            <a:normAutofit lnSpcReduction="1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MA" sz="4300" b="0" i="0" u="none" strike="noStrike" kern="1200" cap="none" spc="0" normalizeH="0" baseline="0" noProof="0" dirty="0" smtClean="0">
                <a:ln>
                  <a:noFill/>
                </a:ln>
                <a:solidFill>
                  <a:srgbClr val="00642D"/>
                </a:solidFill>
                <a:effectLst>
                  <a:outerShdw blurRad="50000" dist="30000" dir="5400000" algn="tl" rotWithShape="0">
                    <a:srgbClr val="000000">
                      <a:alpha val="30000"/>
                    </a:srgbClr>
                  </a:outerShdw>
                </a:effectLst>
                <a:uLnTx/>
                <a:uFillTx/>
                <a:latin typeface="+mj-lt"/>
                <a:ea typeface="+mj-ea"/>
                <a:cs typeface="Andalus" pitchFamily="2" charset="-78"/>
              </a:rPr>
              <a:t>وَالَّذِينَ لا يَشْهَدُونَ الزُّورَ وَإِذَا مَرُّوا بِاللَّغْوِ مَرُّوا كِرَاماً</a:t>
            </a:r>
            <a:endParaRPr kumimoji="0" lang="ar-MA"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8" name="Espace réservé du contenu 6"/>
          <p:cNvSpPr txBox="1">
            <a:spLocks/>
          </p:cNvSpPr>
          <p:nvPr/>
        </p:nvSpPr>
        <p:spPr>
          <a:xfrm>
            <a:off x="928662" y="2795582"/>
            <a:ext cx="5500726" cy="2490806"/>
          </a:xfrm>
          <a:prstGeom prst="rect">
            <a:avLst/>
          </a:prstGeom>
        </p:spPr>
        <p:txBody>
          <a:bodyPr>
            <a:normAutofit/>
          </a:bodyPr>
          <a:lstStyle/>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لا يحضرون الزور، وإذا اتفق مرورهم </a:t>
            </a:r>
            <a:r>
              <a:rPr kumimoji="0" lang="ar-SA" sz="2800" b="0" i="0" u="none" strike="noStrike" kern="1200" cap="none" spc="0" normalizeH="0" baseline="0" noProof="0" dirty="0" err="1" smtClean="0">
                <a:ln>
                  <a:noFill/>
                </a:ln>
                <a:solidFill>
                  <a:schemeClr val="tx1"/>
                </a:solidFill>
                <a:effectLst/>
                <a:uLnTx/>
                <a:uFillTx/>
                <a:latin typeface="+mn-lt"/>
                <a:ea typeface="+mn-ea"/>
                <a:cs typeface="+mn-cs"/>
              </a:rPr>
              <a:t>به</a:t>
            </a:r>
            <a:r>
              <a:rPr kumimoji="0" lang="ar-SA" sz="2800" b="0" i="0" u="none" strike="noStrike" kern="1200" cap="none" spc="0" normalizeH="0" baseline="0" noProof="0" dirty="0" smtClean="0">
                <a:ln>
                  <a:noFill/>
                </a:ln>
                <a:solidFill>
                  <a:schemeClr val="tx1"/>
                </a:solidFill>
                <a:effectLst/>
                <a:uLnTx/>
                <a:uFillTx/>
                <a:latin typeface="+mn-lt"/>
                <a:ea typeface="+mn-ea"/>
                <a:cs typeface="+mn-cs"/>
              </a:rPr>
              <a:t> مروا ولم يتدنسوا منه بشيء</a:t>
            </a:r>
            <a:r>
              <a:rPr kumimoji="0" lang="ar-MA" sz="2800" b="0" i="0" u="none" strike="noStrike" kern="1200" cap="none" spc="0" normalizeH="0" baseline="0" noProof="0" dirty="0" smtClean="0">
                <a:ln>
                  <a:noFill/>
                </a:ln>
                <a:solidFill>
                  <a:schemeClr val="tx1"/>
                </a:solidFill>
                <a:effectLst/>
                <a:uLnTx/>
                <a:uFillTx/>
                <a:latin typeface="+mn-lt"/>
                <a:ea typeface="+mn-ea"/>
                <a:cs typeface="+mn-cs"/>
              </a:rPr>
              <a:t>....نزهوا أنفسهم عن مجالس الباطل إكراما لأنفسهم </a:t>
            </a:r>
            <a:endParaRPr kumimoji="0" lang="ar-MA"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endParaRPr lang="ar-MA"/>
          </a:p>
        </p:txBody>
      </p:sp>
      <p:sp>
        <p:nvSpPr>
          <p:cNvPr id="5" name="Espace réservé du contenu 4"/>
          <p:cNvSpPr>
            <a:spLocks noGrp="1"/>
          </p:cNvSpPr>
          <p:nvPr>
            <p:ph idx="1"/>
          </p:nvPr>
        </p:nvSpPr>
        <p:spPr/>
        <p:txBody>
          <a:bodyPr/>
          <a:lstStyle/>
          <a:p>
            <a:endParaRPr lang="ar-MA"/>
          </a:p>
        </p:txBody>
      </p:sp>
      <p:pic>
        <p:nvPicPr>
          <p:cNvPr id="6" name="Picture 5" descr="تصميم الهجرة النبويه لمسابقة التصاميم"/>
          <p:cNvPicPr>
            <a:picLocks noChangeAspect="1" noChangeArrowheads="1" noCrop="1"/>
          </p:cNvPicPr>
          <p:nvPr/>
        </p:nvPicPr>
        <p:blipFill>
          <a:blip r:embed="rId2"/>
          <a:stretch>
            <a:fillRect/>
          </a:stretch>
        </p:blipFill>
        <p:spPr bwMode="auto">
          <a:xfrm>
            <a:off x="0" y="0"/>
            <a:ext cx="9144000" cy="6858000"/>
          </a:xfrm>
          <a:prstGeom prst="rect">
            <a:avLst/>
          </a:prstGeom>
          <a:noFill/>
        </p:spPr>
      </p:pic>
      <p:sp>
        <p:nvSpPr>
          <p:cNvPr id="7" name="Titre 1"/>
          <p:cNvSpPr txBox="1">
            <a:spLocks/>
          </p:cNvSpPr>
          <p:nvPr/>
        </p:nvSpPr>
        <p:spPr>
          <a:xfrm>
            <a:off x="642910" y="571480"/>
            <a:ext cx="5270008" cy="1143000"/>
          </a:xfrm>
          <a:prstGeom prst="rect">
            <a:avLst/>
          </a:prstGeom>
        </p:spPr>
        <p:txBody>
          <a:bodyPr anchor="ctr">
            <a:normAutofit fontScale="82500" lnSpcReduction="1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MA" sz="4300" b="0" i="0" u="none" strike="noStrike" kern="1200" cap="none" spc="0" normalizeH="0" baseline="0" noProof="0" dirty="0" smtClean="0">
                <a:ln>
                  <a:noFill/>
                </a:ln>
                <a:solidFill>
                  <a:srgbClr val="00642D"/>
                </a:solidFill>
                <a:effectLst>
                  <a:outerShdw blurRad="50000" dist="30000" dir="5400000" algn="tl" rotWithShape="0">
                    <a:srgbClr val="000000">
                      <a:alpha val="30000"/>
                    </a:srgbClr>
                  </a:outerShdw>
                </a:effectLst>
                <a:uLnTx/>
                <a:uFillTx/>
                <a:latin typeface="+mj-lt"/>
                <a:ea typeface="+mj-ea"/>
                <a:cs typeface="Andalus" pitchFamily="2" charset="-78"/>
              </a:rPr>
              <a:t>يَقُولُونَ رَبَّنَا هَبْ لَنَا مِنْ أَزْوَاجِنَا </a:t>
            </a:r>
            <a:r>
              <a:rPr kumimoji="0" lang="ar-MA" sz="4300" b="0" i="0" u="none" strike="noStrike" kern="1200" cap="none" spc="0" normalizeH="0" baseline="0" noProof="0" dirty="0" err="1" smtClean="0">
                <a:ln>
                  <a:noFill/>
                </a:ln>
                <a:solidFill>
                  <a:srgbClr val="00642D"/>
                </a:solidFill>
                <a:effectLst>
                  <a:outerShdw blurRad="50000" dist="30000" dir="5400000" algn="tl" rotWithShape="0">
                    <a:srgbClr val="000000">
                      <a:alpha val="30000"/>
                    </a:srgbClr>
                  </a:outerShdw>
                </a:effectLst>
                <a:uLnTx/>
                <a:uFillTx/>
                <a:latin typeface="+mj-lt"/>
                <a:ea typeface="+mj-ea"/>
                <a:cs typeface="Andalus" pitchFamily="2" charset="-78"/>
              </a:rPr>
              <a:t>وَذُرِّيَّاتِنَا</a:t>
            </a:r>
            <a:r>
              <a:rPr kumimoji="0" lang="ar-MA" sz="4300" b="0" i="0" u="none" strike="noStrike" kern="1200" cap="none" spc="0" normalizeH="0" baseline="0" noProof="0" dirty="0" smtClean="0">
                <a:ln>
                  <a:noFill/>
                </a:ln>
                <a:solidFill>
                  <a:srgbClr val="00642D"/>
                </a:solidFill>
                <a:effectLst>
                  <a:outerShdw blurRad="50000" dist="30000" dir="5400000" algn="tl" rotWithShape="0">
                    <a:srgbClr val="000000">
                      <a:alpha val="30000"/>
                    </a:srgbClr>
                  </a:outerShdw>
                </a:effectLst>
                <a:uLnTx/>
                <a:uFillTx/>
                <a:latin typeface="+mj-lt"/>
                <a:ea typeface="+mj-ea"/>
                <a:cs typeface="Andalus" pitchFamily="2" charset="-78"/>
              </a:rPr>
              <a:t> قُرَّةَ أَعْيُنٍ وَاجْعَلْنَا لِلْمُتَّقِينَ</a:t>
            </a:r>
            <a:endParaRPr kumimoji="0" lang="ar-MA"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8" name="Espace réservé du contenu 2"/>
          <p:cNvSpPr txBox="1">
            <a:spLocks/>
          </p:cNvSpPr>
          <p:nvPr/>
        </p:nvSpPr>
        <p:spPr>
          <a:xfrm>
            <a:off x="714348" y="2214554"/>
            <a:ext cx="7498080" cy="4033846"/>
          </a:xfrm>
          <a:prstGeom prst="rect">
            <a:avLst/>
          </a:prstGeom>
        </p:spPr>
        <p:txBody>
          <a:bodyPr>
            <a:normAutofit/>
          </a:bodyPr>
          <a:lstStyle/>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ar-MA" sz="2800" b="0" i="0" u="none" strike="noStrike" kern="1200" cap="none" spc="0" normalizeH="0" baseline="0" noProof="0" dirty="0" smtClean="0">
                <a:ln>
                  <a:noFill/>
                </a:ln>
                <a:solidFill>
                  <a:schemeClr val="tx1"/>
                </a:solidFill>
                <a:effectLst/>
                <a:uLnTx/>
                <a:uFillTx/>
                <a:latin typeface="+mn-lt"/>
                <a:ea typeface="+mn-ea"/>
                <a:cs typeface="+mn-cs"/>
              </a:rPr>
              <a:t>تفاعلوا مع كتاب الله فلما اطمأنوا تطلعوا لأن تقر أعينهم بالأزواج الذرية عونا على الطاعة وامتدادا لها.</a:t>
            </a: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أئمة يقتدي بنا في الخير</a:t>
            </a:r>
            <a:endParaRPr kumimoji="0" lang="ar-MA"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هداة مهتدين دعاة إلى الخير</a:t>
            </a:r>
            <a:endParaRPr kumimoji="0" lang="ar-MA"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r" defTabSz="914400" rtl="1" eaLnBrk="1" fontAlgn="auto" latinLnBrk="0" hangingPunct="1">
              <a:lnSpc>
                <a:spcPct val="100000"/>
              </a:lnSpc>
              <a:spcBef>
                <a:spcPts val="600"/>
              </a:spcBef>
              <a:spcAft>
                <a:spcPts val="0"/>
              </a:spcAft>
              <a:buClr>
                <a:schemeClr val="accent1"/>
              </a:buClr>
              <a:buSzPct val="80000"/>
              <a:buFont typeface="Wingdings 2"/>
              <a:buChar char=""/>
              <a:tabLst/>
              <a:defRPr/>
            </a:pPr>
            <a:r>
              <a:rPr kumimoji="0" lang="ar-SA" sz="2800" b="0" i="0" u="none" strike="noStrike" kern="1200" cap="none" spc="0" normalizeH="0" baseline="0" noProof="0" dirty="0" smtClean="0">
                <a:ln>
                  <a:noFill/>
                </a:ln>
                <a:solidFill>
                  <a:schemeClr val="tx1"/>
                </a:solidFill>
                <a:effectLst/>
                <a:uLnTx/>
                <a:uFillTx/>
                <a:latin typeface="+mn-lt"/>
                <a:ea typeface="+mn-ea"/>
                <a:cs typeface="+mn-cs"/>
              </a:rPr>
              <a:t>"إذا مات ابن آدم انقطع عمله إلا من ثلاث: ولد صالح يدعو له</a:t>
            </a:r>
            <a:r>
              <a:rPr kumimoji="0" lang="ar-MA" sz="2800" b="0" i="0" u="none" strike="noStrike" kern="1200" cap="none" spc="0" normalizeH="0" baseline="0" noProof="0" dirty="0" smtClean="0">
                <a:ln>
                  <a:noFill/>
                </a:ln>
                <a:solidFill>
                  <a:schemeClr val="tx1"/>
                </a:solidFill>
                <a:effectLst/>
                <a:uLnTx/>
                <a:uFillTx/>
                <a:latin typeface="+mn-lt"/>
                <a:ea typeface="+mn-ea"/>
                <a:cs typeface="+mn-cs"/>
              </a:rPr>
              <a:t>....</a:t>
            </a:r>
            <a:r>
              <a:rPr kumimoji="0" lang="ar-SA"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ar-MA"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714356"/>
            <a:ext cx="7498080" cy="1143000"/>
          </a:xfrm>
        </p:spPr>
        <p:txBody>
          <a:bodyPr>
            <a:normAutofit fontScale="90000"/>
          </a:bodyPr>
          <a:lstStyle/>
          <a:p>
            <a:r>
              <a:rPr lang="ar-MA" sz="4000" dirty="0" smtClean="0">
                <a:solidFill>
                  <a:srgbClr val="00642D"/>
                </a:solidFill>
                <a:cs typeface="Andalus" pitchFamily="2" charset="-78"/>
              </a:rPr>
              <a:t>أُولَئِكَ يُجْزَوْنَ الْغُرْفَةَ بِمَا صَبَرُوا وَيُلَقَّوْنَ فِيهَا تَحِيَّةً وَسَلاماً خَالِدِينَ فِيهَا حَسُنَتْ مُسْتَقَرّاً وَمُقَاماً </a:t>
            </a:r>
            <a:r>
              <a:rPr lang="ar-MA" dirty="0" smtClean="0">
                <a:solidFill>
                  <a:srgbClr val="00642D"/>
                </a:solidFill>
                <a:cs typeface="Andalus" pitchFamily="2" charset="-78"/>
              </a:rPr>
              <a:t>”.</a:t>
            </a:r>
            <a:endParaRPr lang="ar-MA" dirty="0"/>
          </a:p>
        </p:txBody>
      </p:sp>
      <p:sp>
        <p:nvSpPr>
          <p:cNvPr id="3" name="Espace réservé du contenu 2"/>
          <p:cNvSpPr>
            <a:spLocks noGrp="1"/>
          </p:cNvSpPr>
          <p:nvPr>
            <p:ph idx="1"/>
          </p:nvPr>
        </p:nvSpPr>
        <p:spPr>
          <a:xfrm>
            <a:off x="1435608" y="2857496"/>
            <a:ext cx="7498080" cy="3390904"/>
          </a:xfrm>
        </p:spPr>
        <p:txBody>
          <a:bodyPr>
            <a:normAutofit/>
          </a:bodyPr>
          <a:lstStyle/>
          <a:p>
            <a:r>
              <a:rPr lang="ar-SA" sz="2800" dirty="0" smtClean="0"/>
              <a:t>الجنة سميت بذلك لارتفاعها</a:t>
            </a:r>
            <a:r>
              <a:rPr lang="ar-MA" sz="2800" dirty="0" smtClean="0"/>
              <a:t>.</a:t>
            </a:r>
          </a:p>
          <a:p>
            <a:r>
              <a:rPr lang="ar-SA" sz="2800" dirty="0" smtClean="0"/>
              <a:t>أي يبتدرون فيها بالتحية والإكرام، ويلقون التوقير والاحترام، فلهم السلام وعليهم</a:t>
            </a:r>
            <a:r>
              <a:rPr lang="ar-MA" sz="2800" dirty="0" smtClean="0"/>
              <a:t>.</a:t>
            </a:r>
          </a:p>
          <a:p>
            <a:endParaRPr lang="ar-MA" sz="2800" dirty="0" smtClean="0"/>
          </a:p>
          <a:p>
            <a:endParaRPr lang="ar-MA" sz="2800" dirty="0" smtClean="0"/>
          </a:p>
          <a:p>
            <a:pPr>
              <a:buNone/>
            </a:pPr>
            <a:endParaRPr lang="ar-MA"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7290" y="928670"/>
            <a:ext cx="7498080" cy="4800600"/>
          </a:xfrm>
        </p:spPr>
        <p:txBody>
          <a:bodyPr>
            <a:normAutofit fontScale="92500" lnSpcReduction="10000"/>
          </a:bodyPr>
          <a:lstStyle/>
          <a:p>
            <a:pPr>
              <a:buNone/>
            </a:pPr>
            <a:r>
              <a:rPr lang="ar-MA" sz="2600" dirty="0" smtClean="0"/>
              <a:t>   قال الله تعالى  </a:t>
            </a:r>
            <a:r>
              <a:rPr lang="ar-MA" dirty="0" smtClean="0"/>
              <a:t>: </a:t>
            </a:r>
            <a:r>
              <a:rPr lang="ar-MA" dirty="0" smtClean="0">
                <a:solidFill>
                  <a:srgbClr val="00B050"/>
                </a:solidFill>
                <a:cs typeface="Andalus" pitchFamily="2" charset="-78"/>
              </a:rPr>
              <a:t>“ </a:t>
            </a:r>
            <a:r>
              <a:rPr lang="ar-MA" dirty="0" smtClean="0">
                <a:solidFill>
                  <a:srgbClr val="00642D"/>
                </a:solidFill>
                <a:cs typeface="Andalus" pitchFamily="2" charset="-78"/>
              </a:rPr>
              <a:t>وَعِبَادُ الرَّحْمَنِ الَّذِينَ يَمْشُونَ عَلَى الْأَرْضِ هَوْناً وَإِذَا خَاطَبَهُمُ الْجَاهِلُونَ قَالُوا سَلاماً وَالَّذِينَ يَبِيتُونَ لِرَبِّهِمْ سُجَّداً وَقِيَاماً وَالَّذِينَ يَقُولُونَ رَبَّنَا اصْرِفْ عَنَّا عَذَابَ جَهَنَّمَ إِنَّ عَذَابَهَا كَانَ غَرَاماً إِنَّهَا سَاءَتْ مُسْتَقَرّاً وَمُقَاماً وَالَّذِينَ إِذَا أَنْفَقُوا لَمْ يُسْرِفُوا وَلَمْ يَقْتُرُوا وَكَانَ بَيْنَ ذَلِكَ قَوَاماً... وَالَّذِينَ لا يَشْهَدُونَ الزُّورَ وَإِذَا مَرُّوا بِاللَّغْوِ مَرُّوا كِرَاماً وَالَّذِينَ إِذَا ذُكِّرُوا بِآياتِ رَبِّهِمْ لَمْ يَخِرُّوا عَلَيْهَا صُمّاً وَعُمْيَاناً وَالَّذِينَ يَقُولُونَ رَبَّنَا هَبْ لَنَا مِنْ أَزْوَاجِنَا </a:t>
            </a:r>
            <a:r>
              <a:rPr lang="ar-MA" dirty="0" err="1" smtClean="0">
                <a:solidFill>
                  <a:srgbClr val="00642D"/>
                </a:solidFill>
                <a:cs typeface="Andalus" pitchFamily="2" charset="-78"/>
              </a:rPr>
              <a:t>وَذُرِّيَّاتِنَا</a:t>
            </a:r>
            <a:r>
              <a:rPr lang="ar-MA" dirty="0" smtClean="0">
                <a:solidFill>
                  <a:srgbClr val="00642D"/>
                </a:solidFill>
                <a:cs typeface="Andalus" pitchFamily="2" charset="-78"/>
              </a:rPr>
              <a:t> قُرَّةَ أَعْيُنٍ وَاجْعَلْنَا لِلْمُتَّقِينَ إِمَاماً أُولَئِكَ يُجْزَوْنَ الْغُرْفَةَ بِمَا صَبَرُوا وَيُلَقَّوْنَ فِيهَا تَحِيَّةً وَسَلاماً خَالِدِينَ فِيهَا حَسُنَتْ مُسْتَقَرّاً وَمُقَاماً ”.</a:t>
            </a:r>
            <a:endParaRPr lang="ar-MA" dirty="0">
              <a:solidFill>
                <a:srgbClr val="00642D"/>
              </a:solidFill>
              <a:cs typeface="Andalus"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dirty="0" smtClean="0"/>
              <a:t>لماذا عباد الرحمن ؟؟</a:t>
            </a:r>
            <a:endParaRPr lang="ar-MA" dirty="0"/>
          </a:p>
        </p:txBody>
      </p:sp>
      <p:sp>
        <p:nvSpPr>
          <p:cNvPr id="3" name="Espace réservé du contenu 2"/>
          <p:cNvSpPr>
            <a:spLocks noGrp="1"/>
          </p:cNvSpPr>
          <p:nvPr>
            <p:ph idx="1"/>
          </p:nvPr>
        </p:nvSpPr>
        <p:spPr/>
        <p:txBody>
          <a:bodyPr>
            <a:normAutofit/>
          </a:bodyPr>
          <a:lstStyle/>
          <a:p>
            <a:r>
              <a:rPr lang="ar-MA" sz="2800" dirty="0" smtClean="0"/>
              <a:t>العبودية : أن تختار ما يحب الله </a:t>
            </a:r>
            <a:r>
              <a:rPr lang="ar-MA" sz="2800" dirty="0" err="1" smtClean="0"/>
              <a:t>عزوجل</a:t>
            </a:r>
            <a:r>
              <a:rPr lang="ar-MA" sz="2800" dirty="0" smtClean="0"/>
              <a:t> ويرضى </a:t>
            </a:r>
            <a:r>
              <a:rPr lang="ar-MA" sz="2800" dirty="0" smtClean="0">
                <a:solidFill>
                  <a:srgbClr val="004620"/>
                </a:solidFill>
                <a:cs typeface="Andalus" pitchFamily="2" charset="-78"/>
              </a:rPr>
              <a:t>“ يا أيها الناس اعبدوا ربكم”</a:t>
            </a:r>
          </a:p>
          <a:p>
            <a:r>
              <a:rPr lang="ar-SA" sz="2800" dirty="0" smtClean="0"/>
              <a:t>فكلما ازداد القلب حبا لله ازداد له عبودية, وكلما ازداد له عبودية ازداد له حبا وحرية مما سواه</a:t>
            </a:r>
            <a:r>
              <a:rPr lang="ar-MA" sz="2800" dirty="0" smtClean="0"/>
              <a:t>.</a:t>
            </a:r>
          </a:p>
          <a:p>
            <a:pPr>
              <a:buNone/>
            </a:pPr>
            <a:endParaRPr lang="ar-MA" sz="800" dirty="0" smtClean="0"/>
          </a:p>
          <a:p>
            <a:r>
              <a:rPr lang="ar-MA" sz="2800" dirty="0" smtClean="0"/>
              <a:t>الرحمن : </a:t>
            </a:r>
            <a:r>
              <a:rPr lang="ar-MA" sz="2800" dirty="0" err="1" smtClean="0"/>
              <a:t>ا</a:t>
            </a:r>
            <a:r>
              <a:rPr lang="ar-SA" sz="2800" dirty="0" err="1" smtClean="0"/>
              <a:t>ختص</a:t>
            </a:r>
            <a:r>
              <a:rPr lang="ar-SA" sz="2800" dirty="0" smtClean="0"/>
              <a:t> </a:t>
            </a:r>
            <a:r>
              <a:rPr lang="ar-SA" sz="2800" dirty="0" err="1" smtClean="0"/>
              <a:t>بها</a:t>
            </a:r>
            <a:r>
              <a:rPr lang="ar-SA" sz="2800" dirty="0" smtClean="0"/>
              <a:t> كما </a:t>
            </a:r>
            <a:r>
              <a:rPr lang="ar-MA" sz="2800" dirty="0" smtClean="0"/>
              <a:t>ا</a:t>
            </a:r>
            <a:r>
              <a:rPr lang="ar-SA" sz="2800" dirty="0" err="1" smtClean="0"/>
              <a:t>ختص</a:t>
            </a:r>
            <a:r>
              <a:rPr lang="ar-SA" sz="2800" dirty="0" smtClean="0"/>
              <a:t> بلفظ الجلالة</a:t>
            </a:r>
            <a:r>
              <a:rPr lang="ar-MA" sz="2800" dirty="0" smtClean="0"/>
              <a:t>. رحيم بكل الخلق، المؤمن والكافر والدواب والجماد... رحيم الدنيا والآخرة </a:t>
            </a:r>
          </a:p>
          <a:p>
            <a:pPr>
              <a:buNone/>
            </a:pPr>
            <a:r>
              <a:rPr lang="ar-MA" sz="2800" dirty="0" smtClean="0"/>
              <a:t>   قال تعالى: </a:t>
            </a:r>
            <a:r>
              <a:rPr lang="ar-MA" sz="2800" dirty="0" smtClean="0">
                <a:solidFill>
                  <a:srgbClr val="004620"/>
                </a:solidFill>
                <a:cs typeface="Andalus" pitchFamily="2" charset="-78"/>
              </a:rPr>
              <a:t>{ورحمتي وسعت كل شيء فسأكتبها للذين يتقون}</a:t>
            </a:r>
            <a:endParaRPr lang="en-US" sz="2800" dirty="0" smtClean="0">
              <a:solidFill>
                <a:srgbClr val="004620"/>
              </a:solidFill>
              <a:cs typeface="Andalus" pitchFamily="2" charset="-78"/>
            </a:endParaRPr>
          </a:p>
          <a:p>
            <a:endParaRPr lang="ar-MA"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28" y="500042"/>
            <a:ext cx="7498080" cy="1143000"/>
          </a:xfrm>
        </p:spPr>
        <p:txBody>
          <a:bodyPr>
            <a:normAutofit/>
          </a:bodyPr>
          <a:lstStyle/>
          <a:p>
            <a:pPr algn="ctr"/>
            <a:r>
              <a:rPr lang="ar-MA" dirty="0" smtClean="0">
                <a:solidFill>
                  <a:srgbClr val="00642D"/>
                </a:solidFill>
                <a:cs typeface="Andalus" pitchFamily="2" charset="-78"/>
              </a:rPr>
              <a:t>يَمْشُونَ عَلَى الْأَرْضِ هَوْناً</a:t>
            </a:r>
            <a:endParaRPr lang="ar-MA" dirty="0"/>
          </a:p>
        </p:txBody>
      </p:sp>
      <p:sp>
        <p:nvSpPr>
          <p:cNvPr id="3" name="Espace réservé du contenu 2"/>
          <p:cNvSpPr>
            <a:spLocks noGrp="1"/>
          </p:cNvSpPr>
          <p:nvPr>
            <p:ph idx="1"/>
          </p:nvPr>
        </p:nvSpPr>
        <p:spPr>
          <a:xfrm>
            <a:off x="1214414" y="1714488"/>
            <a:ext cx="7719274" cy="4500594"/>
          </a:xfrm>
        </p:spPr>
        <p:txBody>
          <a:bodyPr>
            <a:normAutofit lnSpcReduction="10000"/>
          </a:bodyPr>
          <a:lstStyle/>
          <a:p>
            <a:r>
              <a:rPr lang="ar-MA" sz="2800" dirty="0" smtClean="0"/>
              <a:t>التوحيد أساس التواضع ( آكل كما يأكل العبد )</a:t>
            </a:r>
          </a:p>
          <a:p>
            <a:r>
              <a:rPr lang="ar-MA" sz="2800" dirty="0" smtClean="0"/>
              <a:t>كان </a:t>
            </a:r>
            <a:r>
              <a:rPr lang="ar-MA" sz="2800" dirty="0" smtClean="0">
                <a:solidFill>
                  <a:schemeClr val="accent3">
                    <a:lumMod val="75000"/>
                  </a:schemeClr>
                </a:solidFill>
              </a:rPr>
              <a:t>رسول الله </a:t>
            </a:r>
            <a:r>
              <a:rPr lang="ar-MA" sz="2800" dirty="0" smtClean="0"/>
              <a:t>إذا مشى كأنما ينحط من </a:t>
            </a:r>
            <a:r>
              <a:rPr lang="ar-MA" sz="2800" dirty="0" err="1" smtClean="0"/>
              <a:t>صبب</a:t>
            </a:r>
            <a:r>
              <a:rPr lang="ar-MA" sz="2800" dirty="0" smtClean="0"/>
              <a:t> ، وكأنما الأرض تطوى له.</a:t>
            </a:r>
          </a:p>
          <a:p>
            <a:r>
              <a:rPr lang="ar-MA" sz="2800" b="1" dirty="0" smtClean="0"/>
              <a:t>البصري</a:t>
            </a:r>
            <a:r>
              <a:rPr lang="ar-MA" sz="2800" dirty="0" smtClean="0"/>
              <a:t> : إن المؤمنين قوم ذلت منهم والله الأسماع والأبصار والجوارح ، ودخلهم من الخوف ما لم يدخل غيرهم ومنعهم من الدنيا علمهم بالآخرة.</a:t>
            </a:r>
          </a:p>
          <a:p>
            <a:r>
              <a:rPr lang="ar-MA" sz="2800" dirty="0" smtClean="0"/>
              <a:t>عباد الرحمن ليس لهم ثقل : أصحاب رسالة وغير متكلفين رحماء بينهم راجين رحمة من الله </a:t>
            </a:r>
            <a:r>
              <a:rPr lang="ar-MA" sz="2800" dirty="0" smtClean="0">
                <a:solidFill>
                  <a:srgbClr val="004620"/>
                </a:solidFill>
                <a:cs typeface="Andalus" pitchFamily="2" charset="-78"/>
              </a:rPr>
              <a:t>“ واتقوا الله لعلكم ترحمون” </a:t>
            </a:r>
          </a:p>
          <a:p>
            <a:r>
              <a:rPr lang="ar-MA" sz="2800" dirty="0" smtClean="0"/>
              <a:t>تواضعوا لله فرفعهم وزكاهم ورزقهم من صفاته وأخلاقه سبحانه.</a:t>
            </a:r>
          </a:p>
          <a:p>
            <a:pPr>
              <a:buNone/>
            </a:pPr>
            <a:endParaRPr lang="ar-MA" sz="2800" dirty="0">
              <a:solidFill>
                <a:srgbClr val="004620"/>
              </a:solidFill>
              <a:cs typeface="Andalus"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dirty="0" smtClean="0">
                <a:solidFill>
                  <a:srgbClr val="00642D"/>
                </a:solidFill>
                <a:cs typeface="Andalus" pitchFamily="2" charset="-78"/>
              </a:rPr>
              <a:t>وَإِذَا خَاطَبَهُمُ الْجَاهِلُونَ قَالُوا سَلاماً</a:t>
            </a:r>
            <a:endParaRPr lang="ar-MA" dirty="0"/>
          </a:p>
        </p:txBody>
      </p:sp>
      <p:sp>
        <p:nvSpPr>
          <p:cNvPr id="3" name="Espace réservé du contenu 2"/>
          <p:cNvSpPr>
            <a:spLocks noGrp="1"/>
          </p:cNvSpPr>
          <p:nvPr>
            <p:ph idx="1"/>
          </p:nvPr>
        </p:nvSpPr>
        <p:spPr>
          <a:xfrm>
            <a:off x="1435608" y="1785926"/>
            <a:ext cx="7498080" cy="4462474"/>
          </a:xfrm>
        </p:spPr>
        <p:txBody>
          <a:bodyPr>
            <a:normAutofit/>
          </a:bodyPr>
          <a:lstStyle/>
          <a:p>
            <a:r>
              <a:rPr lang="ar-MA" sz="2800" dirty="0" smtClean="0"/>
              <a:t>كان رسول الله لا تزيده شدة الجاهل إلا حلما.</a:t>
            </a:r>
          </a:p>
          <a:p>
            <a:r>
              <a:rPr lang="ar-MA" sz="2800" dirty="0" smtClean="0"/>
              <a:t>رسول الله : دعوه فإن لصاحب الحق مقالا</a:t>
            </a:r>
          </a:p>
          <a:p>
            <a:r>
              <a:rPr lang="ar-MA" sz="2800" dirty="0" smtClean="0"/>
              <a:t>الأحنف بن قيس : وعنك أعرض </a:t>
            </a:r>
          </a:p>
          <a:p>
            <a:r>
              <a:rPr lang="ar-MA" sz="2800" dirty="0" smtClean="0"/>
              <a:t>الرفق والقصد في التعامل : </a:t>
            </a:r>
            <a:r>
              <a:rPr lang="ar-SA" sz="2800" dirty="0" smtClean="0"/>
              <a:t>(التودد إلى الناس نصف العقل والرفق نصف المعيشة</a:t>
            </a:r>
            <a:r>
              <a:rPr lang="ar-MA" sz="2800" dirty="0" smtClean="0"/>
              <a:t> </a:t>
            </a:r>
            <a:r>
              <a:rPr lang="ar-SA" sz="2800" dirty="0" smtClean="0"/>
              <a:t>)</a:t>
            </a:r>
            <a:endParaRPr lang="ar-MA"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sp>
        <p:nvSpPr>
          <p:cNvPr id="3" name="Espace réservé du contenu 2"/>
          <p:cNvSpPr>
            <a:spLocks noGrp="1"/>
          </p:cNvSpPr>
          <p:nvPr>
            <p:ph idx="1"/>
          </p:nvPr>
        </p:nvSpPr>
        <p:spPr/>
        <p:txBody>
          <a:bodyPr/>
          <a:lstStyle/>
          <a:p>
            <a:endParaRPr lang="ar-MA"/>
          </a:p>
        </p:txBody>
      </p:sp>
      <p:pic>
        <p:nvPicPr>
          <p:cNvPr id="4" name="Picture 4" descr="stars"/>
          <p:cNvPicPr>
            <a:picLocks noChangeAspect="1" noChangeArrowheads="1" noCrop="1"/>
          </p:cNvPicPr>
          <p:nvPr/>
        </p:nvPicPr>
        <p:blipFill>
          <a:blip r:embed="rId2"/>
          <a:srcRect/>
          <a:stretch>
            <a:fillRect/>
          </a:stretch>
        </p:blipFill>
        <p:spPr>
          <a:xfrm>
            <a:off x="0" y="-1"/>
            <a:ext cx="9144000" cy="6858001"/>
          </a:xfrm>
          <a:prstGeom prst="rect">
            <a:avLst/>
          </a:prstGeom>
          <a:noFill/>
          <a:ln/>
        </p:spPr>
      </p:pic>
      <p:sp>
        <p:nvSpPr>
          <p:cNvPr id="5" name="Espace réservé du contenu 2"/>
          <p:cNvSpPr txBox="1">
            <a:spLocks/>
          </p:cNvSpPr>
          <p:nvPr/>
        </p:nvSpPr>
        <p:spPr>
          <a:xfrm>
            <a:off x="1071538" y="1928802"/>
            <a:ext cx="7500990" cy="4514848"/>
          </a:xfrm>
          <a:prstGeom prst="rect">
            <a:avLst/>
          </a:prstGeom>
        </p:spPr>
        <p:txBody>
          <a:bodyPr>
            <a:normAutofit/>
          </a:bodyPr>
          <a:lstStyle/>
          <a:p>
            <a:pPr marL="365760" lvl="0" indent="-283464">
              <a:spcBef>
                <a:spcPts val="600"/>
              </a:spcBef>
              <a:buClr>
                <a:schemeClr val="accent1"/>
              </a:buClr>
              <a:buSzPct val="80000"/>
              <a:buFont typeface="Wingdings 2"/>
              <a:buChar char=""/>
              <a:defRPr/>
            </a:pPr>
            <a:r>
              <a:rPr lang="ar-MA" sz="2800" dirty="0" smtClean="0">
                <a:solidFill>
                  <a:schemeClr val="accent4">
                    <a:lumMod val="40000"/>
                    <a:lumOff val="60000"/>
                  </a:schemeClr>
                </a:solidFill>
                <a:effectLst>
                  <a:outerShdw blurRad="50000" dist="30000" dir="5400000" algn="tl" rotWithShape="0">
                    <a:srgbClr val="000000">
                      <a:alpha val="30000"/>
                    </a:srgbClr>
                  </a:outerShdw>
                </a:effectLst>
                <a:latin typeface="+mj-lt"/>
                <a:ea typeface="+mj-ea"/>
                <a:cs typeface="Andalus" pitchFamily="2" charset="-78"/>
              </a:rPr>
              <a:t>“ </a:t>
            </a:r>
            <a:r>
              <a:rPr lang="ar-SA" sz="2800" dirty="0" smtClean="0">
                <a:solidFill>
                  <a:schemeClr val="accent4">
                    <a:lumMod val="40000"/>
                    <a:lumOff val="60000"/>
                  </a:schemeClr>
                </a:solidFill>
                <a:effectLst>
                  <a:outerShdw blurRad="50000" dist="30000" dir="5400000" algn="tl" rotWithShape="0">
                    <a:srgbClr val="000000">
                      <a:alpha val="30000"/>
                    </a:srgbClr>
                  </a:outerShdw>
                </a:effectLst>
                <a:latin typeface="+mj-lt"/>
                <a:ea typeface="+mj-ea"/>
                <a:cs typeface="Andalus" pitchFamily="2" charset="-78"/>
              </a:rPr>
              <a:t>تَتَجَافَى جُنُوبُهُمْ عَنِ الْمَضَاجِعِ يَدْعُونَ رَبَّهُمْ خَوْفاً وَطَمَعاً</a:t>
            </a:r>
            <a:r>
              <a:rPr lang="ar-MA" sz="2800" dirty="0" smtClean="0">
                <a:solidFill>
                  <a:schemeClr val="accent4">
                    <a:lumMod val="40000"/>
                    <a:lumOff val="60000"/>
                  </a:schemeClr>
                </a:solidFill>
                <a:effectLst>
                  <a:outerShdw blurRad="50000" dist="30000" dir="5400000" algn="tl" rotWithShape="0">
                    <a:srgbClr val="000000">
                      <a:alpha val="30000"/>
                    </a:srgbClr>
                  </a:outerShdw>
                </a:effectLst>
                <a:latin typeface="+mj-lt"/>
                <a:ea typeface="+mj-ea"/>
                <a:cs typeface="Andalus" pitchFamily="2" charset="-78"/>
              </a:rPr>
              <a:t> ”.</a:t>
            </a:r>
          </a:p>
          <a:p>
            <a:pPr marL="365760" lvl="0" indent="-283464">
              <a:spcBef>
                <a:spcPts val="600"/>
              </a:spcBef>
              <a:buClr>
                <a:schemeClr val="accent1"/>
              </a:buClr>
              <a:buSzPct val="80000"/>
              <a:buFont typeface="Wingdings 2"/>
              <a:buChar char=""/>
              <a:defRPr/>
            </a:pPr>
            <a:r>
              <a:rPr lang="ar-MA" sz="2800" dirty="0" smtClean="0"/>
              <a:t> </a:t>
            </a:r>
            <a:r>
              <a:rPr lang="ar-MA" sz="2800" dirty="0" smtClean="0">
                <a:solidFill>
                  <a:schemeClr val="bg1"/>
                </a:solidFill>
              </a:rPr>
              <a:t>- </a:t>
            </a:r>
            <a:r>
              <a:rPr lang="ar-SA" sz="2800" dirty="0" smtClean="0">
                <a:solidFill>
                  <a:schemeClr val="bg1"/>
                </a:solidFill>
              </a:rPr>
              <a:t>لِرَبِّهِمْ</a:t>
            </a:r>
            <a:r>
              <a:rPr lang="ar-MA" sz="2800" dirty="0" smtClean="0">
                <a:solidFill>
                  <a:schemeClr val="bg1"/>
                </a:solidFill>
              </a:rPr>
              <a:t> - </a:t>
            </a:r>
            <a:r>
              <a:rPr lang="ar-SA" sz="2800" dirty="0" smtClean="0">
                <a:solidFill>
                  <a:schemeClr val="bg1"/>
                </a:solidFill>
              </a:rPr>
              <a:t> </a:t>
            </a:r>
            <a:r>
              <a:rPr lang="ar-MA" sz="2800" dirty="0" smtClean="0">
                <a:solidFill>
                  <a:schemeClr val="bg1"/>
                </a:solidFill>
              </a:rPr>
              <a:t>إشارة </a:t>
            </a:r>
            <a:r>
              <a:rPr lang="ar-SA" sz="2800" dirty="0" smtClean="0">
                <a:solidFill>
                  <a:schemeClr val="bg1"/>
                </a:solidFill>
              </a:rPr>
              <a:t>إلى إخلاصهم فيه ابتغاء وجهه الكريم</a:t>
            </a:r>
            <a:endParaRPr lang="ar-MA" sz="2800" dirty="0" smtClean="0">
              <a:solidFill>
                <a:schemeClr val="bg1"/>
              </a:solidFill>
            </a:endParaRPr>
          </a:p>
          <a:p>
            <a:pPr marL="365760" lvl="0" indent="-283464">
              <a:spcBef>
                <a:spcPts val="600"/>
              </a:spcBef>
              <a:buClr>
                <a:schemeClr val="accent1"/>
              </a:buClr>
              <a:buSzPct val="80000"/>
              <a:buFont typeface="Wingdings 2"/>
              <a:buChar char=""/>
              <a:defRPr/>
            </a:pPr>
            <a:r>
              <a:rPr lang="ar-MA" sz="2800" dirty="0" smtClean="0">
                <a:solidFill>
                  <a:schemeClr val="bg1"/>
                </a:solidFill>
              </a:rPr>
              <a:t>سبق خوفهم طمعهم </a:t>
            </a:r>
          </a:p>
          <a:p>
            <a:pPr marL="365760" lvl="0" indent="-283464">
              <a:spcBef>
                <a:spcPts val="600"/>
              </a:spcBef>
              <a:buClr>
                <a:schemeClr val="accent1"/>
              </a:buClr>
              <a:buSzPct val="80000"/>
              <a:buFont typeface="Wingdings 2"/>
              <a:buChar char=""/>
              <a:defRPr/>
            </a:pPr>
            <a:r>
              <a:rPr lang="ar-MA" sz="2800" dirty="0" smtClean="0">
                <a:solidFill>
                  <a:schemeClr val="bg1"/>
                </a:solidFill>
              </a:rPr>
              <a:t>{عليكم بقيام الليل فإنه دأب الصالحين قبلكم، وقربة إلى الله تعالى، ومكفرة للسيئات، </a:t>
            </a:r>
            <a:r>
              <a:rPr lang="ar-MA" sz="2800" dirty="0" err="1" smtClean="0">
                <a:solidFill>
                  <a:schemeClr val="bg1"/>
                </a:solidFill>
              </a:rPr>
              <a:t>ومنهاة</a:t>
            </a:r>
            <a:r>
              <a:rPr lang="ar-MA" sz="2800" dirty="0" smtClean="0">
                <a:solidFill>
                  <a:schemeClr val="bg1"/>
                </a:solidFill>
              </a:rPr>
              <a:t> عن الإثم،ومطردة للداء عن الجسد }</a:t>
            </a:r>
          </a:p>
          <a:p>
            <a:pPr marL="365760" lvl="0" indent="-283464">
              <a:spcBef>
                <a:spcPts val="600"/>
              </a:spcBef>
              <a:buClr>
                <a:schemeClr val="accent1"/>
              </a:buClr>
              <a:buSzPct val="80000"/>
              <a:buFont typeface="Wingdings 2"/>
              <a:buChar char=""/>
              <a:defRPr/>
            </a:pPr>
            <a:r>
              <a:rPr lang="ar-MA" sz="2800" dirty="0" smtClean="0">
                <a:solidFill>
                  <a:schemeClr val="bg1"/>
                </a:solidFill>
              </a:rPr>
              <a:t>أي الصلاة أفضل : طول القنوت.....</a:t>
            </a:r>
            <a:r>
              <a:rPr lang="ar-MA" sz="2800" dirty="0" smtClean="0"/>
              <a:t> </a:t>
            </a:r>
            <a:r>
              <a:rPr lang="ar-MA" sz="2800" dirty="0" smtClean="0">
                <a:solidFill>
                  <a:schemeClr val="bg1"/>
                </a:solidFill>
              </a:rPr>
              <a:t>{ أفضل الصلاة بعد الفريضة صلاة الليل } </a:t>
            </a:r>
          </a:p>
          <a:p>
            <a:pPr marL="365760" lvl="0" indent="-283464">
              <a:spcBef>
                <a:spcPts val="600"/>
              </a:spcBef>
              <a:buClr>
                <a:schemeClr val="accent1"/>
              </a:buClr>
              <a:buSzPct val="80000"/>
              <a:buFont typeface="Wingdings 2"/>
              <a:buChar char=""/>
              <a:defRPr/>
            </a:pPr>
            <a:endParaRPr lang="ar-MA" sz="2800" dirty="0" smtClean="0">
              <a:solidFill>
                <a:schemeClr val="bg1"/>
              </a:solidFill>
            </a:endParaRPr>
          </a:p>
          <a:p>
            <a:pPr marL="365760" lvl="0" indent="-283464">
              <a:spcBef>
                <a:spcPts val="600"/>
              </a:spcBef>
              <a:buClr>
                <a:schemeClr val="accent1"/>
              </a:buClr>
              <a:buSzPct val="80000"/>
              <a:buFont typeface="Wingdings 2"/>
              <a:buChar char=""/>
              <a:defRPr/>
            </a:pPr>
            <a:endParaRPr lang="ar-MA" sz="2800" dirty="0">
              <a:solidFill>
                <a:schemeClr val="bg1"/>
              </a:solidFill>
              <a:effectLst>
                <a:outerShdw blurRad="50000" dist="30000" dir="5400000" algn="tl" rotWithShape="0">
                  <a:srgbClr val="000000">
                    <a:alpha val="30000"/>
                  </a:srgbClr>
                </a:outerShdw>
              </a:effectLst>
              <a:latin typeface="+mj-lt"/>
              <a:ea typeface="+mj-ea"/>
              <a:cs typeface="Andalus" pitchFamily="2" charset="-78"/>
            </a:endParaRPr>
          </a:p>
        </p:txBody>
      </p:sp>
      <p:sp>
        <p:nvSpPr>
          <p:cNvPr id="6" name="Titre 1"/>
          <p:cNvSpPr txBox="1">
            <a:spLocks/>
          </p:cNvSpPr>
          <p:nvPr/>
        </p:nvSpPr>
        <p:spPr>
          <a:xfrm>
            <a:off x="928662" y="214290"/>
            <a:ext cx="7498080" cy="1143000"/>
          </a:xfrm>
          <a:prstGeom prst="rect">
            <a:avLst/>
          </a:prstGeom>
        </p:spPr>
        <p:txBody>
          <a:bodyPr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MA" sz="4300" b="0" i="0" u="none" strike="noStrike" kern="1200" cap="none" spc="0" normalizeH="0" baseline="0" noProof="0" dirty="0" smtClean="0">
                <a:ln>
                  <a:noFill/>
                </a:ln>
                <a:solidFill>
                  <a:schemeClr val="accent4">
                    <a:lumMod val="40000"/>
                    <a:lumOff val="60000"/>
                  </a:schemeClr>
                </a:solidFill>
                <a:effectLst>
                  <a:outerShdw blurRad="50000" dist="30000" dir="5400000" algn="tl" rotWithShape="0">
                    <a:srgbClr val="000000">
                      <a:alpha val="30000"/>
                    </a:srgbClr>
                  </a:outerShdw>
                </a:effectLst>
                <a:uLnTx/>
                <a:uFillTx/>
                <a:latin typeface="+mj-lt"/>
                <a:ea typeface="+mj-ea"/>
                <a:cs typeface="Andalus" pitchFamily="2" charset="-78"/>
              </a:rPr>
              <a:t>وَالَّذِينَ يَبِيتُونَ لِرَبِّهِمْ سُجَّداً وَقِيَاماً</a:t>
            </a:r>
            <a:endParaRPr kumimoji="0" lang="ar-MA" sz="4300" b="0" i="0" u="none" strike="noStrike" kern="1200" cap="none" spc="0" normalizeH="0" baseline="0" noProof="0" dirty="0">
              <a:ln>
                <a:noFill/>
              </a:ln>
              <a:solidFill>
                <a:schemeClr val="accent4">
                  <a:lumMod val="40000"/>
                  <a:lumOff val="6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تصميم الهجرة النبويه لمسابقة التصاميم"/>
          <p:cNvPicPr>
            <a:picLocks noGrp="1" noChangeAspect="1" noChangeArrowheads="1" noCrop="1"/>
          </p:cNvPicPr>
          <p:nvPr>
            <p:ph idx="1"/>
          </p:nvPr>
        </p:nvPicPr>
        <p:blipFill>
          <a:blip r:embed="rId2"/>
          <a:stretch>
            <a:fillRect/>
          </a:stretch>
        </p:blipFill>
        <p:spPr bwMode="auto">
          <a:xfrm>
            <a:off x="0" y="0"/>
            <a:ext cx="9144000" cy="6858000"/>
          </a:xfrm>
          <a:prstGeom prst="rect">
            <a:avLst/>
          </a:prstGeom>
          <a:noFill/>
        </p:spPr>
      </p:pic>
      <p:sp>
        <p:nvSpPr>
          <p:cNvPr id="7" name="Espace réservé du contenu 2"/>
          <p:cNvSpPr txBox="1">
            <a:spLocks/>
          </p:cNvSpPr>
          <p:nvPr/>
        </p:nvSpPr>
        <p:spPr>
          <a:xfrm>
            <a:off x="928662" y="1857364"/>
            <a:ext cx="7500990" cy="4514848"/>
          </a:xfrm>
          <a:prstGeom prst="rect">
            <a:avLst/>
          </a:prstGeom>
        </p:spPr>
        <p:txBody>
          <a:bodyPr>
            <a:normAutofit/>
          </a:bodyPr>
          <a:lstStyle/>
          <a:p>
            <a:pPr marL="365760" lvl="0" indent="-283464">
              <a:spcBef>
                <a:spcPts val="600"/>
              </a:spcBef>
              <a:buClr>
                <a:schemeClr val="accent1"/>
              </a:buClr>
              <a:buSzPct val="80000"/>
              <a:buFont typeface="Wingdings 2"/>
              <a:buChar char=""/>
              <a:defRPr/>
            </a:pPr>
            <a:endParaRPr lang="ar-MA" sz="2800" dirty="0">
              <a:solidFill>
                <a:srgbClr val="00642D"/>
              </a:solidFill>
              <a:effectLst>
                <a:outerShdw blurRad="50000" dist="30000" dir="5400000" algn="tl" rotWithShape="0">
                  <a:srgbClr val="000000">
                    <a:alpha val="30000"/>
                  </a:srgbClr>
                </a:outerShdw>
              </a:effectLst>
              <a:latin typeface="+mj-lt"/>
              <a:ea typeface="+mj-ea"/>
              <a:cs typeface="Andalus" pitchFamily="2" charset="-78"/>
            </a:endParaRPr>
          </a:p>
        </p:txBody>
      </p:sp>
      <p:sp>
        <p:nvSpPr>
          <p:cNvPr id="5" name="Titre 4"/>
          <p:cNvSpPr>
            <a:spLocks noGrp="1"/>
          </p:cNvSpPr>
          <p:nvPr>
            <p:ph type="title"/>
          </p:nvPr>
        </p:nvSpPr>
        <p:spPr>
          <a:xfrm>
            <a:off x="0" y="500042"/>
            <a:ext cx="5429256" cy="1143000"/>
          </a:xfrm>
        </p:spPr>
        <p:txBody>
          <a:bodyPr>
            <a:noAutofit/>
          </a:bodyPr>
          <a:lstStyle/>
          <a:p>
            <a:pPr algn="r"/>
            <a:r>
              <a:rPr lang="ar-MA" sz="3200" dirty="0" smtClean="0">
                <a:solidFill>
                  <a:srgbClr val="00642D"/>
                </a:solidFill>
                <a:cs typeface="Andalus" pitchFamily="2" charset="-78"/>
              </a:rPr>
              <a:t>رَبَّنَا اصْرِفْ عَنَّا عَذَابَ جَهَنَّمَ </a:t>
            </a:r>
            <a:br>
              <a:rPr lang="ar-MA" sz="3200" dirty="0" smtClean="0">
                <a:solidFill>
                  <a:srgbClr val="00642D"/>
                </a:solidFill>
                <a:cs typeface="Andalus" pitchFamily="2" charset="-78"/>
              </a:rPr>
            </a:br>
            <a:r>
              <a:rPr lang="ar-MA" sz="3200" dirty="0" smtClean="0">
                <a:solidFill>
                  <a:srgbClr val="00642D"/>
                </a:solidFill>
                <a:cs typeface="Andalus" pitchFamily="2" charset="-78"/>
              </a:rPr>
              <a:t>إِنَّ عَذَابَهَا كَانَ غَرَاماً إِنَّهَا سَاءَتْ</a:t>
            </a:r>
            <a:br>
              <a:rPr lang="ar-MA" sz="3200" dirty="0" smtClean="0">
                <a:solidFill>
                  <a:srgbClr val="00642D"/>
                </a:solidFill>
                <a:cs typeface="Andalus" pitchFamily="2" charset="-78"/>
              </a:rPr>
            </a:br>
            <a:r>
              <a:rPr lang="ar-MA" sz="3200" dirty="0" smtClean="0">
                <a:solidFill>
                  <a:srgbClr val="00642D"/>
                </a:solidFill>
                <a:cs typeface="Andalus" pitchFamily="2" charset="-78"/>
              </a:rPr>
              <a:t> مُسْتَقَرّاً وَمُقَاماً</a:t>
            </a:r>
            <a:endParaRPr lang="ar-MA" sz="3200" dirty="0"/>
          </a:p>
        </p:txBody>
      </p:sp>
      <p:sp>
        <p:nvSpPr>
          <p:cNvPr id="8" name="Espace réservé du contenu 2"/>
          <p:cNvSpPr txBox="1">
            <a:spLocks/>
          </p:cNvSpPr>
          <p:nvPr/>
        </p:nvSpPr>
        <p:spPr>
          <a:xfrm>
            <a:off x="785786" y="2357430"/>
            <a:ext cx="7500990" cy="3643338"/>
          </a:xfrm>
          <a:prstGeom prst="rect">
            <a:avLst/>
          </a:prstGeom>
        </p:spPr>
        <p:txBody>
          <a:bodyPr>
            <a:normAutofit/>
          </a:bodyPr>
          <a:lstStyle/>
          <a:p>
            <a:pPr marL="365760" lvl="0" indent="-283464">
              <a:spcBef>
                <a:spcPts val="600"/>
              </a:spcBef>
              <a:buClr>
                <a:schemeClr val="accent1"/>
              </a:buClr>
              <a:buSzPct val="80000"/>
              <a:buFont typeface="Wingdings 2"/>
              <a:buChar char=""/>
              <a:defRPr/>
            </a:pPr>
            <a:r>
              <a:rPr lang="ar-MA" sz="2800" dirty="0" smtClean="0">
                <a:effectLst>
                  <a:outerShdw blurRad="50000" dist="30000" dir="5400000" algn="tl" rotWithShape="0">
                    <a:srgbClr val="000000">
                      <a:alpha val="30000"/>
                    </a:srgbClr>
                  </a:outerShdw>
                </a:effectLst>
                <a:latin typeface="+mj-lt"/>
                <a:ea typeface="+mj-ea"/>
                <a:cs typeface="Arabic Transparent" pitchFamily="2" charset="-78"/>
              </a:rPr>
              <a:t>ملازم ما دامت السماوات والأرض.</a:t>
            </a:r>
          </a:p>
          <a:p>
            <a:pPr marL="365760" lvl="0" indent="-283464">
              <a:spcBef>
                <a:spcPts val="600"/>
              </a:spcBef>
              <a:buClr>
                <a:schemeClr val="accent1"/>
              </a:buClr>
              <a:buSzPct val="80000"/>
              <a:buFont typeface="Wingdings 2"/>
              <a:buChar char=""/>
              <a:defRPr/>
            </a:pPr>
            <a:r>
              <a:rPr lang="ar-MA" sz="2800" dirty="0" smtClean="0">
                <a:effectLst>
                  <a:outerShdw blurRad="50000" dist="30000" dir="5400000" algn="tl" rotWithShape="0">
                    <a:srgbClr val="000000">
                      <a:alpha val="30000"/>
                    </a:srgbClr>
                  </a:outerShdw>
                </a:effectLst>
                <a:latin typeface="+mj-lt"/>
                <a:ea typeface="+mj-ea"/>
                <a:cs typeface="Arabic Transparent" pitchFamily="2" charset="-78"/>
              </a:rPr>
              <a:t>الله </a:t>
            </a:r>
            <a:r>
              <a:rPr lang="ar-MA" sz="2800" dirty="0" err="1" smtClean="0">
                <a:effectLst>
                  <a:outerShdw blurRad="50000" dist="30000" dir="5400000" algn="tl" rotWithShape="0">
                    <a:srgbClr val="000000">
                      <a:alpha val="30000"/>
                    </a:srgbClr>
                  </a:outerShdw>
                </a:effectLst>
                <a:latin typeface="+mj-lt"/>
                <a:ea typeface="+mj-ea"/>
                <a:cs typeface="Arabic Transparent" pitchFamily="2" charset="-78"/>
              </a:rPr>
              <a:t>عزوجل</a:t>
            </a:r>
            <a:r>
              <a:rPr lang="ar-MA" sz="2800" dirty="0" smtClean="0">
                <a:effectLst>
                  <a:outerShdw blurRad="50000" dist="30000" dir="5400000" algn="tl" rotWithShape="0">
                    <a:srgbClr val="000000">
                      <a:alpha val="30000"/>
                    </a:srgbClr>
                  </a:outerShdw>
                </a:effectLst>
                <a:latin typeface="+mj-lt"/>
                <a:ea typeface="+mj-ea"/>
                <a:cs typeface="Arabic Transparent" pitchFamily="2" charset="-78"/>
              </a:rPr>
              <a:t>: دعوا عبدي فقد رحمته</a:t>
            </a:r>
          </a:p>
          <a:p>
            <a:pPr marL="365760" lvl="0" indent="-283464">
              <a:spcBef>
                <a:spcPts val="600"/>
              </a:spcBef>
              <a:buClr>
                <a:schemeClr val="accent1"/>
              </a:buClr>
              <a:buSzPct val="80000"/>
              <a:buFont typeface="Wingdings 2"/>
              <a:buChar char=""/>
              <a:defRPr/>
            </a:pPr>
            <a:r>
              <a:rPr lang="ar-MA" sz="2800" dirty="0" smtClean="0">
                <a:effectLst>
                  <a:outerShdw blurRad="50000" dist="30000" dir="5400000" algn="tl" rotWithShape="0">
                    <a:srgbClr val="000000">
                      <a:alpha val="30000"/>
                    </a:srgbClr>
                  </a:outerShdw>
                </a:effectLst>
                <a:latin typeface="+mj-lt"/>
                <a:ea typeface="+mj-ea"/>
                <a:cs typeface="Arabic Transparent" pitchFamily="2" charset="-78"/>
              </a:rPr>
              <a:t>عرفوا بأنهم لن يدخلوا الجنة إلا برحمة من الله فدعوه وألحوا في الدعاء</a:t>
            </a:r>
          </a:p>
          <a:p>
            <a:pPr marL="365760" lvl="0" indent="-283464">
              <a:spcBef>
                <a:spcPts val="600"/>
              </a:spcBef>
              <a:buClr>
                <a:schemeClr val="accent1"/>
              </a:buClr>
              <a:buSzPct val="80000"/>
              <a:buFont typeface="Wingdings 2"/>
              <a:buChar char=""/>
              <a:defRPr/>
            </a:pPr>
            <a:r>
              <a:rPr lang="ar-MA" sz="2800" dirty="0" smtClean="0">
                <a:effectLst>
                  <a:outerShdw blurRad="50000" dist="30000" dir="5400000" algn="tl" rotWithShape="0">
                    <a:srgbClr val="000000">
                      <a:alpha val="30000"/>
                    </a:srgbClr>
                  </a:outerShdw>
                </a:effectLst>
                <a:latin typeface="+mj-lt"/>
                <a:ea typeface="+mj-ea"/>
                <a:cs typeface="Arabic Transparent" pitchFamily="2" charset="-78"/>
              </a:rPr>
              <a:t>عرفوا هول النار فلزموا التقوى طوق نجاة.</a:t>
            </a:r>
            <a:endParaRPr lang="ar-MA" sz="2800" dirty="0">
              <a:effectLst>
                <a:outerShdw blurRad="50000" dist="30000" dir="5400000" algn="tl" rotWithShape="0">
                  <a:srgbClr val="000000">
                    <a:alpha val="30000"/>
                  </a:srgbClr>
                </a:outerShdw>
              </a:effectLst>
              <a:latin typeface="+mj-lt"/>
              <a:ea typeface="+mj-ea"/>
              <a:cs typeface="Arabic Transparent"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pic>
        <p:nvPicPr>
          <p:cNvPr id="4" name="Picture 4" descr="This is a preview only. Click Download Now to download the template."/>
          <p:cNvPicPr>
            <a:picLocks noGrp="1" noChangeAspect="1" noChangeArrowheads="1"/>
          </p:cNvPicPr>
          <p:nvPr>
            <p:ph idx="1"/>
          </p:nvPr>
        </p:nvPicPr>
        <p:blipFill>
          <a:blip r:embed="rId2"/>
          <a:srcRect/>
          <a:stretch>
            <a:fillRect/>
          </a:stretch>
        </p:blipFill>
        <p:spPr>
          <a:xfrm>
            <a:off x="0" y="0"/>
            <a:ext cx="9132930" cy="6858000"/>
          </a:xfrm>
          <a:noFill/>
          <a:ln/>
        </p:spPr>
      </p:pic>
      <p:sp>
        <p:nvSpPr>
          <p:cNvPr id="5" name="Titre 1"/>
          <p:cNvSpPr txBox="1">
            <a:spLocks/>
          </p:cNvSpPr>
          <p:nvPr/>
        </p:nvSpPr>
        <p:spPr>
          <a:xfrm>
            <a:off x="928662" y="214290"/>
            <a:ext cx="7498080" cy="1143000"/>
          </a:xfrm>
          <a:prstGeom prst="rect">
            <a:avLst/>
          </a:prstGeom>
        </p:spPr>
        <p:txBody>
          <a:bodyPr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ar-MA" sz="4300" b="0" i="0" u="none" strike="noStrike" kern="1200" cap="none" spc="0" normalizeH="0" baseline="0" noProof="0" dirty="0">
              <a:ln>
                <a:noFill/>
              </a:ln>
              <a:solidFill>
                <a:schemeClr val="accent4">
                  <a:lumMod val="40000"/>
                  <a:lumOff val="6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6" name="Rectangle 5"/>
          <p:cNvSpPr/>
          <p:nvPr/>
        </p:nvSpPr>
        <p:spPr>
          <a:xfrm>
            <a:off x="928662" y="500042"/>
            <a:ext cx="7715304" cy="1200329"/>
          </a:xfrm>
          <a:prstGeom prst="rect">
            <a:avLst/>
          </a:prstGeom>
        </p:spPr>
        <p:txBody>
          <a:bodyPr wrap="square">
            <a:spAutoFit/>
          </a:bodyPr>
          <a:lstStyle/>
          <a:p>
            <a:pPr algn="ctr"/>
            <a:r>
              <a:rPr lang="ar-MA" sz="3600" dirty="0" smtClean="0">
                <a:solidFill>
                  <a:srgbClr val="00642D"/>
                </a:solidFill>
                <a:effectLst>
                  <a:outerShdw blurRad="50000" dist="30000" dir="5400000" algn="tl" rotWithShape="0">
                    <a:srgbClr val="000000">
                      <a:alpha val="30000"/>
                    </a:srgbClr>
                  </a:outerShdw>
                </a:effectLst>
                <a:latin typeface="+mj-lt"/>
                <a:ea typeface="+mj-ea"/>
                <a:cs typeface="Andalus" pitchFamily="2" charset="-78"/>
              </a:rPr>
              <a:t>وَالَّذِينَ إِذَا أَنْفَقُوا لَمْ يُسْرِفُوا وَلَمْ يَقْتُرُوا وَكَانَ بَيْنَ ذَلِكَ قَوَاماً</a:t>
            </a:r>
          </a:p>
        </p:txBody>
      </p:sp>
      <p:sp>
        <p:nvSpPr>
          <p:cNvPr id="7" name="Espace réservé du contenu 2"/>
          <p:cNvSpPr txBox="1">
            <a:spLocks/>
          </p:cNvSpPr>
          <p:nvPr/>
        </p:nvSpPr>
        <p:spPr>
          <a:xfrm>
            <a:off x="1142976" y="2000240"/>
            <a:ext cx="7500990" cy="4500594"/>
          </a:xfrm>
          <a:prstGeom prst="rect">
            <a:avLst/>
          </a:prstGeom>
        </p:spPr>
        <p:txBody>
          <a:bodyPr>
            <a:normAutofit fontScale="92500" lnSpcReduction="10000"/>
          </a:bodyPr>
          <a:lstStyle/>
          <a:p>
            <a:pPr marL="365760" lvl="0" indent="-283464">
              <a:spcBef>
                <a:spcPts val="600"/>
              </a:spcBef>
              <a:buClr>
                <a:schemeClr val="accent1"/>
              </a:buClr>
              <a:buSzPct val="80000"/>
              <a:buFont typeface="Wingdings 2"/>
              <a:buChar char=""/>
              <a:defRPr/>
            </a:pPr>
            <a:r>
              <a:rPr lang="ar-SA" sz="3000" dirty="0" smtClean="0"/>
              <a:t>ليسوا بمبذرين في إنفاقهم، فيصرفون فوق الحاجة، ولا بخلاء على أهليهم فيقصرون في حقهم</a:t>
            </a:r>
            <a:r>
              <a:rPr lang="en-US" sz="3000" dirty="0" smtClean="0"/>
              <a:t>.</a:t>
            </a:r>
            <a:endParaRPr lang="ar-MA" sz="3000" dirty="0" smtClean="0"/>
          </a:p>
          <a:p>
            <a:pPr marL="365760" lvl="0" indent="-283464">
              <a:spcBef>
                <a:spcPts val="600"/>
              </a:spcBef>
              <a:buClr>
                <a:schemeClr val="accent1"/>
              </a:buClr>
              <a:buSzPct val="80000"/>
              <a:buFont typeface="Wingdings 2"/>
              <a:buChar char=""/>
              <a:defRPr/>
            </a:pPr>
            <a:endParaRPr lang="ar-MA" sz="900" dirty="0" smtClean="0"/>
          </a:p>
          <a:p>
            <a:pPr marL="365760" lvl="0" indent="-283464">
              <a:spcBef>
                <a:spcPts val="600"/>
              </a:spcBef>
              <a:buClr>
                <a:schemeClr val="accent1"/>
              </a:buClr>
              <a:buSzPct val="80000"/>
              <a:buFont typeface="Wingdings 2"/>
              <a:buChar char=""/>
              <a:defRPr/>
            </a:pPr>
            <a:r>
              <a:rPr lang="ar-MA" sz="3000" dirty="0" smtClean="0"/>
              <a:t>يتمتعون </a:t>
            </a:r>
            <a:r>
              <a:rPr lang="ar-MA" sz="3000" dirty="0" err="1" smtClean="0"/>
              <a:t>بها</a:t>
            </a:r>
            <a:r>
              <a:rPr lang="ar-MA" sz="3000" dirty="0" smtClean="0"/>
              <a:t> في الحلال ولا يكنزونها </a:t>
            </a:r>
            <a:r>
              <a:rPr lang="ar-MA" sz="3000" dirty="0" smtClean="0">
                <a:solidFill>
                  <a:srgbClr val="00642D"/>
                </a:solidFill>
                <a:cs typeface="Andalus" pitchFamily="2" charset="-78"/>
              </a:rPr>
              <a:t>“ وفي مالهم حق لسائل والمحروم ” “ يؤثرون على أنفسهم ولو كان بهم خصاصة ”</a:t>
            </a:r>
          </a:p>
          <a:p>
            <a:pPr marL="365760" lvl="0" indent="-283464">
              <a:spcBef>
                <a:spcPts val="600"/>
              </a:spcBef>
              <a:buClr>
                <a:schemeClr val="accent1"/>
              </a:buClr>
              <a:buSzPct val="80000"/>
              <a:buFont typeface="Wingdings 2"/>
              <a:buChar char=""/>
              <a:defRPr/>
            </a:pPr>
            <a:endParaRPr lang="ar-MA" sz="900" dirty="0" smtClean="0">
              <a:solidFill>
                <a:srgbClr val="00642D"/>
              </a:solidFill>
              <a:cs typeface="Andalus" pitchFamily="2" charset="-78"/>
            </a:endParaRPr>
          </a:p>
          <a:p>
            <a:pPr marL="365760" lvl="0" indent="-283464">
              <a:spcBef>
                <a:spcPts val="600"/>
              </a:spcBef>
              <a:buClr>
                <a:schemeClr val="accent1"/>
              </a:buClr>
              <a:buSzPct val="80000"/>
              <a:buFont typeface="Wingdings 2"/>
              <a:buChar char=""/>
              <a:defRPr/>
            </a:pPr>
            <a:r>
              <a:rPr lang="ar-MA" sz="3000" dirty="0" smtClean="0"/>
              <a:t>(</a:t>
            </a:r>
            <a:r>
              <a:rPr lang="ar-SA" sz="3000" dirty="0" smtClean="0"/>
              <a:t>أفضل دينار ينفقه الرجل دينا ينفقه على عياله، ودينار</a:t>
            </a:r>
            <a:endParaRPr lang="ar-MA" sz="3000" dirty="0" smtClean="0"/>
          </a:p>
          <a:p>
            <a:pPr marL="365760" lvl="0" indent="-283464">
              <a:spcBef>
                <a:spcPts val="600"/>
              </a:spcBef>
              <a:buClr>
                <a:schemeClr val="accent1"/>
              </a:buClr>
              <a:buSzPct val="80000"/>
              <a:buFont typeface="Wingdings 2"/>
              <a:buChar char=""/>
              <a:defRPr/>
            </a:pPr>
            <a:r>
              <a:rPr lang="ar-SA" sz="3000" dirty="0" smtClean="0"/>
              <a:t> ينفقه على دابته في سبيل الله، ودينار ينفقه على أصحابه </a:t>
            </a:r>
            <a:endParaRPr lang="ar-MA" sz="3000" dirty="0" smtClean="0"/>
          </a:p>
          <a:p>
            <a:pPr marL="365760" lvl="0" indent="-283464">
              <a:spcBef>
                <a:spcPts val="600"/>
              </a:spcBef>
              <a:buClr>
                <a:schemeClr val="accent1"/>
              </a:buClr>
              <a:buSzPct val="80000"/>
              <a:buFont typeface="Wingdings 2"/>
              <a:buChar char=""/>
              <a:defRPr/>
            </a:pPr>
            <a:r>
              <a:rPr lang="ar-SA" sz="3000" dirty="0" smtClean="0"/>
              <a:t>في سبيل الله</a:t>
            </a:r>
            <a:r>
              <a:rPr lang="en-US" sz="3000" dirty="0" smtClean="0"/>
              <a:t>.</a:t>
            </a:r>
            <a:r>
              <a:rPr lang="ar-MA" sz="3000" dirty="0" smtClean="0"/>
              <a:t>)</a:t>
            </a:r>
            <a:r>
              <a:rPr lang="en-US" sz="2800" dirty="0" smtClean="0"/>
              <a:t/>
            </a:r>
            <a:br>
              <a:rPr lang="en-US" sz="2800" dirty="0" smtClean="0"/>
            </a:br>
            <a:r>
              <a:rPr lang="en-US" sz="2800" dirty="0" smtClean="0"/>
              <a:t> </a:t>
            </a:r>
            <a:br>
              <a:rPr lang="en-US" sz="2800" dirty="0" smtClean="0"/>
            </a:br>
            <a:endParaRPr lang="ar-MA" sz="2800" dirty="0">
              <a:effectLst>
                <a:outerShdw blurRad="50000" dist="30000" dir="5400000" algn="tl" rotWithShape="0">
                  <a:srgbClr val="000000">
                    <a:alpha val="30000"/>
                  </a:srgbClr>
                </a:outerShdw>
              </a:effectLst>
              <a:latin typeface="+mj-lt"/>
              <a:ea typeface="+mj-ea"/>
              <a:cs typeface="Arabic Transparent"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3200" dirty="0" smtClean="0">
                <a:solidFill>
                  <a:srgbClr val="00642D"/>
                </a:solidFill>
                <a:cs typeface="Andalus" pitchFamily="2" charset="-78"/>
              </a:rPr>
              <a:t>وَالَّذِينَ لا يَدْعُونَ مَعَ اللَّهِ إِلَهاً آخَرَ وَلا يَقْتُلُونَ النَّفْسَ الَّتِي حَرَّمَ اللَّهُ إِلَّا بِالْحَقِّ وَلا يَزْنُونَ وَمَنْ يَفْعَلْ ذَلِكَ يَلْقَ آثاما"</a:t>
            </a:r>
            <a:endParaRPr lang="ar-MA" sz="3200" dirty="0">
              <a:solidFill>
                <a:srgbClr val="00642D"/>
              </a:solidFill>
              <a:cs typeface="Andalus" pitchFamily="2" charset="-78"/>
            </a:endParaRPr>
          </a:p>
        </p:txBody>
      </p:sp>
      <p:sp>
        <p:nvSpPr>
          <p:cNvPr id="3" name="Espace réservé du contenu 2"/>
          <p:cNvSpPr>
            <a:spLocks noGrp="1"/>
          </p:cNvSpPr>
          <p:nvPr>
            <p:ph idx="1"/>
          </p:nvPr>
        </p:nvSpPr>
        <p:spPr>
          <a:xfrm>
            <a:off x="1435608" y="1857364"/>
            <a:ext cx="7498080" cy="4391036"/>
          </a:xfrm>
        </p:spPr>
        <p:txBody>
          <a:bodyPr>
            <a:normAutofit/>
          </a:bodyPr>
          <a:lstStyle/>
          <a:p>
            <a:r>
              <a:rPr lang="ar-MA" sz="2800" dirty="0" smtClean="0"/>
              <a:t>سئل </a:t>
            </a:r>
            <a:r>
              <a:rPr lang="ar-SA" sz="2800" dirty="0" smtClean="0"/>
              <a:t>رسول الله أي الذنب أكبر؟ قال: "أن تجعل لله أنداداً وهو خلقك" قال: ثم أي؟ قال: "أن تقتل ولدك خشية أن يطعم معك" قال</a:t>
            </a:r>
            <a:r>
              <a:rPr lang="en-US" sz="2800" dirty="0" smtClean="0"/>
              <a:t>: </a:t>
            </a:r>
            <a:r>
              <a:rPr lang="ar-SA" sz="2800" dirty="0" smtClean="0"/>
              <a:t>ثم أي؟ "أن تزاني حليلة جارك" قال عبد الله وأنزل الله تصديق ذلك</a:t>
            </a:r>
            <a:r>
              <a:rPr lang="ar-MA" sz="2800" dirty="0" smtClean="0"/>
              <a:t>.</a:t>
            </a:r>
          </a:p>
          <a:p>
            <a:r>
              <a:rPr lang="ar-SA" sz="2800" dirty="0" smtClean="0"/>
              <a:t>ما من ذنب بعد الشرك أعظم عند اللّه من نطفة وضعها رجل في رحم لا يحل له</a:t>
            </a:r>
            <a:r>
              <a:rPr lang="ar-MA" sz="2800" dirty="0" smtClean="0"/>
              <a:t>.</a:t>
            </a:r>
          </a:p>
          <a:p>
            <a:r>
              <a:rPr lang="ar-MA" sz="2800" dirty="0" smtClean="0"/>
              <a:t>موحدون يعلمون حق النفس.</a:t>
            </a:r>
          </a:p>
          <a:p>
            <a:r>
              <a:rPr lang="ar-SA" sz="2800" dirty="0" smtClean="0"/>
              <a:t>قال تعالى: </a:t>
            </a:r>
            <a:r>
              <a:rPr lang="ar-SA" sz="2800" dirty="0" smtClean="0">
                <a:solidFill>
                  <a:srgbClr val="00642D"/>
                </a:solidFill>
                <a:cs typeface="Andalus" pitchFamily="2" charset="-78"/>
              </a:rPr>
              <a:t>{ألم يعلموا أن اللّه هو يقبل التوبة عن عباده}</a:t>
            </a:r>
            <a:endParaRPr lang="ar-MA" sz="2800" dirty="0">
              <a:solidFill>
                <a:srgbClr val="00642D"/>
              </a:solidFill>
              <a:cs typeface="Andal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362</TotalTime>
  <Words>725</Words>
  <Application>Microsoft Office PowerPoint</Application>
  <PresentationFormat>Affichage à l'écran (4:3)</PresentationFormat>
  <Paragraphs>57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             عباد الرحمن </vt:lpstr>
      <vt:lpstr>Diapositive 2</vt:lpstr>
      <vt:lpstr>لماذا عباد الرحمن ؟؟</vt:lpstr>
      <vt:lpstr>يَمْشُونَ عَلَى الْأَرْضِ هَوْناً</vt:lpstr>
      <vt:lpstr>وَإِذَا خَاطَبَهُمُ الْجَاهِلُونَ قَالُوا سَلاماً</vt:lpstr>
      <vt:lpstr>Diapositive 6</vt:lpstr>
      <vt:lpstr>رَبَّنَا اصْرِفْ عَنَّا عَذَابَ جَهَنَّمَ  إِنَّ عَذَابَهَا كَانَ غَرَاماً إِنَّهَا سَاءَتْ  مُسْتَقَرّاً وَمُقَاماً</vt:lpstr>
      <vt:lpstr>Diapositive 8</vt:lpstr>
      <vt:lpstr>وَالَّذِينَ لا يَدْعُونَ مَعَ اللَّهِ إِلَهاً آخَرَ وَلا يَقْتُلُونَ النَّفْسَ الَّتِي حَرَّمَ اللَّهُ إِلَّا بِالْحَقِّ وَلا يَزْنُونَ وَمَنْ يَفْعَلْ ذَلِكَ يَلْقَ آثاما"</vt:lpstr>
      <vt:lpstr>Diapositive 10</vt:lpstr>
      <vt:lpstr>Diapositive 11</vt:lpstr>
      <vt:lpstr>أُولَئِكَ يُجْزَوْنَ الْغُرْفَةَ بِمَا صَبَرُوا وَيُلَقَّوْنَ فِيهَا تَحِيَّةً وَسَلاماً خَالِدِينَ فِيهَا حَسُنَتْ مُسْتَقَرّاً وَمُقَاماً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SWEET</dc:creator>
  <cp:lastModifiedBy>SWEET</cp:lastModifiedBy>
  <cp:revision>38</cp:revision>
  <dcterms:created xsi:type="dcterms:W3CDTF">2011-08-05T13:17:21Z</dcterms:created>
  <dcterms:modified xsi:type="dcterms:W3CDTF">2011-08-06T11:08:50Z</dcterms:modified>
</cp:coreProperties>
</file>