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45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4B3E5-4E94-4FA3-847D-2063474ABFA8}" type="datetimeFigureOut">
              <a:rPr lang="fr-FR" smtClean="0"/>
              <a:pPr/>
              <a:t>23/10/2011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0359C-CC71-47B3-B3EB-4211B156CE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MA" dirty="0" smtClean="0"/>
              <a:t>لا تقل</a:t>
            </a:r>
            <a:r>
              <a:rPr lang="ar-MA" baseline="0" dirty="0" smtClean="0"/>
              <a:t> لا همة لي فكل له همة</a:t>
            </a:r>
          </a:p>
          <a:p>
            <a:r>
              <a:rPr lang="ar-MA" baseline="0" dirty="0" smtClean="0"/>
              <a:t>طريق الألف ميل يبدأ بخطوة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0359C-CC71-47B3-B3EB-4211B156CEF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7A1B4A-5746-444F-B6BF-23D361C45B37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39C26-2444-4E93-89F9-F4A77CE16534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F8ED32-C88E-4694-8DF5-B6A1898E0A5A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0C5AF-E8EE-4E11-9FF6-0EF9C9FD0DF1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F57287-C8C8-4468-AFAB-AA4152CECE65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A09D-A032-4E4A-89C9-D4619F307DC4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09622-267E-43A8-8CCE-9A3929264298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BB50F-E2E6-463E-ABC4-103AE99B3662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9AE52F-D2AC-4F62-8FE3-98F633FB3057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CCF31-A4EC-45FE-BD29-3DC05BAC862B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E455AF-5B44-464D-994F-95809B8A131F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51CF1B-BC85-4835-B9D1-F69D353B4AD8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C5D279-F021-44F5-96D7-4F5C6537FB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072206"/>
            <a:ext cx="6248400" cy="785794"/>
          </a:xfrm>
        </p:spPr>
        <p:txBody>
          <a:bodyPr/>
          <a:lstStyle/>
          <a:p>
            <a:fld id="{2810438B-64A2-45C4-88B8-2D83A8F948E0}" type="datetime1">
              <a:rPr lang="fr-FR" smtClean="0"/>
              <a:pPr/>
              <a:t>23/10/2011</a:t>
            </a:fld>
            <a:endParaRPr lang="ar-MA" dirty="0" smtClean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6659A-5F1E-4D77-A561-435E9D682B88}" type="slidenum">
              <a:rPr lang="fr-FR"/>
              <a:pPr/>
              <a:t>1</a:t>
            </a:fld>
            <a:endParaRPr lang="fr-F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57290" y="1857364"/>
            <a:ext cx="5541963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0" dirty="0">
                <a:solidFill>
                  <a:schemeClr val="tx2">
                    <a:lumMod val="75000"/>
                  </a:schemeClr>
                </a:solidFill>
                <a:cs typeface="Andalus" pitchFamily="2" charset="-78"/>
              </a:rPr>
              <a:t>اله</a:t>
            </a:r>
            <a:r>
              <a:rPr lang="ar-MA" sz="24000" dirty="0">
                <a:solidFill>
                  <a:schemeClr val="tx2">
                    <a:lumMod val="75000"/>
                  </a:schemeClr>
                </a:solidFill>
                <a:cs typeface="Andalus" pitchFamily="2" charset="-78"/>
              </a:rPr>
              <a:t>ِ</a:t>
            </a:r>
            <a:r>
              <a:rPr lang="ar-SA" sz="24000" dirty="0">
                <a:solidFill>
                  <a:schemeClr val="tx2">
                    <a:lumMod val="75000"/>
                  </a:schemeClr>
                </a:solidFill>
                <a:cs typeface="Andalus" pitchFamily="2" charset="-78"/>
              </a:rPr>
              <a:t>م</a:t>
            </a:r>
            <a:r>
              <a:rPr lang="ar-MA" sz="24000" dirty="0">
                <a:solidFill>
                  <a:schemeClr val="tx2">
                    <a:lumMod val="75000"/>
                  </a:schemeClr>
                </a:solidFill>
                <a:cs typeface="Andalus" pitchFamily="2" charset="-78"/>
              </a:rPr>
              <a:t>َّ</a:t>
            </a:r>
            <a:r>
              <a:rPr lang="ar-SA" sz="24000" dirty="0">
                <a:solidFill>
                  <a:schemeClr val="tx2">
                    <a:lumMod val="75000"/>
                  </a:schemeClr>
                </a:solidFill>
                <a:cs typeface="Andalus" pitchFamily="2" charset="-78"/>
              </a:rPr>
              <a:t>ة</a:t>
            </a:r>
            <a:endParaRPr lang="fr-FR" sz="24000" dirty="0">
              <a:solidFill>
                <a:schemeClr val="tx2">
                  <a:lumMod val="75000"/>
                </a:schemeClr>
              </a:solidFill>
              <a:cs typeface="Andalus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0" y="5000636"/>
            <a:ext cx="3762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MA" sz="2800" b="1" dirty="0" smtClean="0">
                <a:solidFill>
                  <a:schemeClr val="tx2">
                    <a:lumMod val="75000"/>
                  </a:schemeClr>
                </a:solidFill>
              </a:rPr>
              <a:t>كن ذا همة تعلو القمة</a:t>
            </a:r>
            <a:endParaRPr lang="ar-MA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3108314" y="285728"/>
            <a:ext cx="6035686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0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ماذا لو لم تكن هناك همة ؟</a:t>
            </a:r>
            <a:endParaRPr lang="fr-FR" sz="40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F166-A67F-418C-A3D9-D7017D878BCF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8DF8-3688-4995-A2A0-945A6BABD6EF}" type="slidenum">
              <a:rPr lang="fr-FR"/>
              <a:pPr/>
              <a:t>10</a:t>
            </a:fld>
            <a:endParaRPr lang="fr-FR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30388"/>
            <a:ext cx="8750299" cy="53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 فشل</a:t>
            </a: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 اكتئاب دائم</a:t>
            </a: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 عدم القدرة على </a:t>
            </a:r>
            <a:r>
              <a:rPr lang="ar-MA" sz="5400" dirty="0" smtClean="0">
                <a:solidFill>
                  <a:schemeClr val="bg2">
                    <a:lumMod val="50000"/>
                  </a:schemeClr>
                </a:solidFill>
              </a:rPr>
              <a:t>ضبط</a:t>
            </a:r>
            <a:r>
              <a:rPr lang="fr-FR" sz="5400" dirty="0" smtClean="0">
                <a:solidFill>
                  <a:schemeClr val="bg2">
                    <a:lumMod val="50000"/>
                  </a:schemeClr>
                </a:solidFill>
              </a:rPr>
              <a:t> 	</a:t>
            </a:r>
            <a:r>
              <a:rPr lang="ar-MA" sz="5400" dirty="0" smtClean="0">
                <a:solidFill>
                  <a:schemeClr val="bg2">
                    <a:lumMod val="50000"/>
                  </a:schemeClr>
                </a:solidFill>
              </a:rPr>
              <a:t>النفس</a:t>
            </a:r>
            <a:endParaRPr lang="fr-FR" sz="5400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 عدم المداومة على </a:t>
            </a:r>
            <a:r>
              <a:rPr lang="ar-MA" sz="5400" dirty="0" err="1">
                <a:solidFill>
                  <a:schemeClr val="bg2">
                    <a:lumMod val="50000"/>
                  </a:schemeClr>
                </a:solidFill>
              </a:rPr>
              <a:t>الاعمال</a:t>
            </a: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sz="54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ar-MA" sz="5400" dirty="0" smtClean="0">
                <a:solidFill>
                  <a:schemeClr val="bg2">
                    <a:lumMod val="50000"/>
                  </a:schemeClr>
                </a:solidFill>
              </a:rPr>
              <a:t>الصالحة</a:t>
            </a:r>
            <a:endParaRPr lang="ar-MA" sz="5400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انحطاط </a:t>
            </a:r>
            <a:r>
              <a:rPr lang="ar-MA" sz="5400" dirty="0" err="1">
                <a:solidFill>
                  <a:schemeClr val="bg2">
                    <a:lumMod val="50000"/>
                  </a:schemeClr>
                </a:solidFill>
              </a:rPr>
              <a:t>و</a:t>
            </a:r>
            <a:r>
              <a:rPr lang="ar-MA" sz="5400" dirty="0">
                <a:solidFill>
                  <a:schemeClr val="bg2">
                    <a:lumMod val="50000"/>
                  </a:schemeClr>
                </a:solidFill>
              </a:rPr>
              <a:t> تخلف </a:t>
            </a:r>
            <a:r>
              <a:rPr lang="ar-MA" sz="5400" dirty="0" err="1">
                <a:solidFill>
                  <a:schemeClr val="bg2">
                    <a:lumMod val="50000"/>
                  </a:schemeClr>
                </a:solidFill>
              </a:rPr>
              <a:t>الامة</a:t>
            </a:r>
            <a:r>
              <a:rPr lang="fr-FR" sz="5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ar-MA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3214677" y="571480"/>
            <a:ext cx="5929323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تفاوت الهمة </a:t>
            </a:r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؟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2442-D5E4-41F4-ABD7-B4A437744738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55C6-500E-422D-8CC9-1BFC9C439250}" type="slidenum">
              <a:rPr lang="fr-FR"/>
              <a:pPr/>
              <a:t>11</a:t>
            </a:fld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43240" y="2949829"/>
            <a:ext cx="50006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rtl="1"/>
            <a:r>
              <a:rPr lang="ar-MA" sz="2800" dirty="0">
                <a:solidFill>
                  <a:schemeClr val="bg2">
                    <a:lumMod val="50000"/>
                  </a:schemeClr>
                </a:solidFill>
              </a:rPr>
              <a:t>قصة الضفدع في الماء الدافئ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71876"/>
            <a:ext cx="4786314" cy="287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85784" y="1449631"/>
            <a:ext cx="50006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rtl="1"/>
            <a:r>
              <a:rPr lang="ar-MA" sz="2800" dirty="0">
                <a:solidFill>
                  <a:schemeClr val="bg2">
                    <a:lumMod val="50000"/>
                  </a:schemeClr>
                </a:solidFill>
              </a:rPr>
              <a:t>قصة الضفدع 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الفائز في السباق</a:t>
            </a:r>
            <a:endParaRPr lang="ar-MA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3571868" y="357166"/>
            <a:ext cx="5292725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8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صفات أولي الهمة ؟</a:t>
            </a:r>
            <a:endParaRPr lang="fr-FR" sz="48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CBF4-DA06-4F91-9EEE-332EF9FB7381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0EDE-8C61-40AF-A602-9B69A350AED2}" type="slidenum">
              <a:rPr lang="fr-FR"/>
              <a:pPr/>
              <a:t>12</a:t>
            </a:fld>
            <a:endParaRPr lang="fr-FR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14282" y="1428736"/>
            <a:ext cx="8501090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4800" dirty="0">
                <a:solidFill>
                  <a:schemeClr val="bg2">
                    <a:lumMod val="50000"/>
                  </a:schemeClr>
                </a:solidFill>
              </a:rPr>
              <a:t>لا يعرف </a:t>
            </a:r>
            <a:r>
              <a:rPr lang="ar-SA" sz="4800" dirty="0" smtClean="0">
                <a:solidFill>
                  <a:schemeClr val="bg2">
                    <a:lumMod val="50000"/>
                  </a:schemeClr>
                </a:solidFill>
              </a:rPr>
              <a:t>الراحة</a:t>
            </a:r>
            <a:r>
              <a:rPr lang="ar-MA" sz="4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ar-MA" sz="4000" dirty="0" smtClean="0">
                <a:solidFill>
                  <a:schemeClr val="accent1">
                    <a:lumMod val="50000"/>
                  </a:schemeClr>
                </a:solidFill>
              </a:rPr>
              <a:t>عدو خالد بن </a:t>
            </a:r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ar-MA" sz="4000" dirty="0" smtClean="0">
                <a:solidFill>
                  <a:schemeClr val="accent1">
                    <a:lumMod val="50000"/>
                  </a:schemeClr>
                </a:solidFill>
              </a:rPr>
              <a:t>الوليد، “لانجد راحتك إلاّ في الـتعب ” </a:t>
            </a:r>
            <a:endParaRPr lang="ar-MA" sz="4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4800" dirty="0">
                <a:solidFill>
                  <a:schemeClr val="bg2">
                    <a:lumMod val="50000"/>
                  </a:schemeClr>
                </a:solidFill>
              </a:rPr>
              <a:t>لا ينقض </a:t>
            </a:r>
            <a:r>
              <a:rPr lang="ar-SA" sz="4800" dirty="0" smtClean="0">
                <a:solidFill>
                  <a:schemeClr val="bg2">
                    <a:lumMod val="50000"/>
                  </a:schemeClr>
                </a:solidFill>
              </a:rPr>
              <a:t>عزمه</a:t>
            </a:r>
            <a:r>
              <a:rPr lang="ar-MA" sz="4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ar-MA" sz="4000" dirty="0" smtClean="0">
                <a:solidFill>
                  <a:schemeClr val="accent1">
                    <a:lumMod val="50000"/>
                  </a:schemeClr>
                </a:solidFill>
              </a:rPr>
              <a:t>لا تهمه العوائق بل </a:t>
            </a:r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ar-MA" sz="4000" dirty="0" smtClean="0">
                <a:solidFill>
                  <a:schemeClr val="accent1">
                    <a:lumMod val="50000"/>
                  </a:schemeClr>
                </a:solidFill>
              </a:rPr>
              <a:t>هو مستعد لها</a:t>
            </a:r>
            <a:endParaRPr lang="ar-MA" sz="4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4800" dirty="0">
                <a:solidFill>
                  <a:schemeClr val="bg2">
                    <a:lumMod val="50000"/>
                  </a:schemeClr>
                </a:solidFill>
              </a:rPr>
              <a:t>يندم على فوات </a:t>
            </a:r>
            <a:r>
              <a:rPr lang="ar-SA" sz="4800" dirty="0" smtClean="0">
                <a:solidFill>
                  <a:schemeClr val="bg2">
                    <a:lumMod val="50000"/>
                  </a:schemeClr>
                </a:solidFill>
              </a:rPr>
              <a:t>ساعة</a:t>
            </a:r>
            <a:r>
              <a:rPr lang="ar-MA" sz="4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ar-MA" sz="4800" dirty="0" smtClean="0">
                <a:solidFill>
                  <a:schemeClr val="accent1">
                    <a:lumMod val="50000"/>
                  </a:schemeClr>
                </a:solidFill>
              </a:rPr>
              <a:t>ص38</a:t>
            </a:r>
            <a:endParaRPr lang="ar-MA" sz="4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4800" dirty="0">
                <a:solidFill>
                  <a:schemeClr val="bg2">
                    <a:lumMod val="50000"/>
                  </a:schemeClr>
                </a:solidFill>
              </a:rPr>
              <a:t>لا يستوحش لقلة السالكين</a:t>
            </a:r>
            <a:endParaRPr lang="ar-MA" sz="4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4800" dirty="0">
                <a:solidFill>
                  <a:schemeClr val="bg2">
                    <a:lumMod val="50000"/>
                  </a:schemeClr>
                </a:solidFill>
              </a:rPr>
              <a:t>لا يرضى إلا بمعالي الأمور</a:t>
            </a:r>
            <a:endParaRPr lang="ar-MA" sz="48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4800" dirty="0">
                <a:solidFill>
                  <a:schemeClr val="bg2">
                    <a:lumMod val="50000"/>
                  </a:schemeClr>
                </a:solidFill>
              </a:rPr>
              <a:t>يعرف قدر نفسه</a:t>
            </a:r>
            <a:endParaRPr lang="fr-FR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85728"/>
            <a:ext cx="7239000" cy="11430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كيف أشعل الهمة ؟؟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8446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ar-MA" sz="4800" b="1" dirty="0">
                <a:solidFill>
                  <a:srgbClr val="FF0000"/>
                </a:solidFill>
              </a:rPr>
              <a:t>هـ  هيّا</a:t>
            </a:r>
            <a:r>
              <a:rPr lang="ar-MA" sz="4800" b="1" dirty="0" smtClean="0">
                <a:solidFill>
                  <a:srgbClr val="FF0000"/>
                </a:solidFill>
              </a:rPr>
              <a:t>.....</a:t>
            </a:r>
            <a:endParaRPr lang="ar-MA" sz="48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ar-MA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MA" sz="4800" b="1" dirty="0" smtClean="0">
                <a:solidFill>
                  <a:srgbClr val="FF0000"/>
                </a:solidFill>
              </a:rPr>
              <a:t>م  </a:t>
            </a:r>
            <a:r>
              <a:rPr lang="ar-MA" sz="4800" b="1" dirty="0" err="1">
                <a:solidFill>
                  <a:srgbClr val="FF0000"/>
                </a:solidFill>
              </a:rPr>
              <a:t>م</a:t>
            </a:r>
            <a:r>
              <a:rPr lang="ar-MA" sz="4800" b="1" dirty="0">
                <a:solidFill>
                  <a:srgbClr val="FF0000"/>
                </a:solidFill>
              </a:rPr>
              <a:t>جد......</a:t>
            </a:r>
          </a:p>
          <a:p>
            <a:endParaRPr lang="ar-MA" sz="48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MA" sz="4800" b="1" dirty="0">
                <a:solidFill>
                  <a:srgbClr val="FF0000"/>
                </a:solidFill>
              </a:rPr>
              <a:t>ت  </a:t>
            </a:r>
            <a:r>
              <a:rPr lang="ar-MA" sz="4800" b="1" dirty="0" err="1">
                <a:solidFill>
                  <a:srgbClr val="FF0000"/>
                </a:solidFill>
              </a:rPr>
              <a:t>ت</a:t>
            </a:r>
            <a:r>
              <a:rPr lang="ar-MA" sz="4800" b="1" dirty="0">
                <a:solidFill>
                  <a:srgbClr val="FF0000"/>
                </a:solidFill>
              </a:rPr>
              <a:t>فوق</a:t>
            </a:r>
            <a:r>
              <a:rPr lang="ar-MA" sz="4800" b="1" dirty="0" smtClean="0">
                <a:solidFill>
                  <a:srgbClr val="FF0000"/>
                </a:solidFill>
              </a:rPr>
              <a:t>.....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727F-3E19-4DD9-8A2D-15952C920FBE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15481-DE05-42CD-9209-1B655101279C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40" y="500042"/>
            <a:ext cx="6000760" cy="928686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كيف أشعل الهمة ؟؟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844675"/>
            <a:ext cx="8229600" cy="351315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ar-MA" sz="5400" b="1" dirty="0" smtClean="0">
                <a:solidFill>
                  <a:srgbClr val="FF0000"/>
                </a:solidFill>
              </a:rPr>
              <a:t>”فانتشروا في الأرض“</a:t>
            </a:r>
          </a:p>
          <a:p>
            <a:pPr algn="ctr">
              <a:buNone/>
            </a:pPr>
            <a:r>
              <a:rPr lang="ar-MA" sz="5400" b="1" dirty="0" smtClean="0">
                <a:solidFill>
                  <a:srgbClr val="FF0000"/>
                </a:solidFill>
              </a:rPr>
              <a:t>”سابقوا“</a:t>
            </a:r>
          </a:p>
          <a:p>
            <a:pPr algn="ctr">
              <a:buNone/>
            </a:pPr>
            <a:r>
              <a:rPr lang="ar-MA" sz="5400" b="1" dirty="0" smtClean="0">
                <a:solidFill>
                  <a:srgbClr val="FF0000"/>
                </a:solidFill>
              </a:rPr>
              <a:t>”وسارعوا“</a:t>
            </a:r>
          </a:p>
          <a:p>
            <a:pPr algn="ctr">
              <a:buNone/>
            </a:pPr>
            <a:r>
              <a:rPr lang="ar-MA" sz="5400" b="1" dirty="0" smtClean="0">
                <a:solidFill>
                  <a:srgbClr val="FF0000"/>
                </a:solidFill>
              </a:rPr>
              <a:t>”</a:t>
            </a:r>
            <a:r>
              <a:rPr lang="ar-MA" sz="5400" b="1" dirty="0">
                <a:solidFill>
                  <a:srgbClr val="FF0000"/>
                </a:solidFill>
              </a:rPr>
              <a:t>و قل اعملوا</a:t>
            </a:r>
            <a:r>
              <a:rPr lang="ar-MA" sz="5400" b="1" dirty="0" smtClean="0">
                <a:solidFill>
                  <a:srgbClr val="FF0000"/>
                </a:solidFill>
              </a:rPr>
              <a:t>“</a:t>
            </a:r>
            <a:endParaRPr lang="ar-MA" sz="54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FE54-F2B6-4759-953C-D4F79916D768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B9D5-B40D-47DB-87B1-6741592A416E}" type="slidenum">
              <a:rPr lang="fr-FR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4612" y="214290"/>
            <a:ext cx="6429388" cy="857256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كيف أشعل الهمة ؟؟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428736"/>
            <a:ext cx="8229600" cy="54292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algn="ctr">
              <a:buNone/>
            </a:pP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</a:rPr>
              <a:t>1. إيمان:</a:t>
            </a:r>
          </a:p>
          <a:p>
            <a:pPr marL="609600" indent="-609600" algn="ctr">
              <a:buNone/>
            </a:pPr>
            <a:endParaRPr lang="ar-MA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09600" indent="-609600" algn="ctr">
              <a:buNone/>
            </a:pP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</a:rPr>
              <a:t>كلّما زاد الإيمان توقّدت الهمة</a:t>
            </a:r>
          </a:p>
          <a:p>
            <a:pPr marL="609600" indent="-609600" algn="ctr">
              <a:buNone/>
            </a:pPr>
            <a:endParaRPr lang="ar-MA" sz="2800" b="1" dirty="0">
              <a:solidFill>
                <a:schemeClr val="bg2">
                  <a:lumMod val="50000"/>
                </a:schemeClr>
              </a:solidFill>
            </a:endParaRPr>
          </a:p>
          <a:p>
            <a:pPr marL="609600" indent="-609600" algn="ctr">
              <a:buNone/>
            </a:pPr>
            <a:r>
              <a:rPr lang="ar-MA" sz="2400" b="1" dirty="0" smtClean="0"/>
              <a:t>- </a:t>
            </a: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”لن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نؤثرك على ما جاءنا من </a:t>
            </a:r>
            <a:r>
              <a:rPr lang="ar-MA" sz="2400" b="1" dirty="0" err="1">
                <a:solidFill>
                  <a:schemeClr val="accent1">
                    <a:lumMod val="50000"/>
                  </a:schemeClr>
                </a:solidFill>
              </a:rPr>
              <a:t>البينات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 والّذي فطرنا فاقض ما </a:t>
            </a: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أنت قاض ”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	 </a:t>
            </a: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ar-MA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09600" indent="-609600">
              <a:buNone/>
            </a:pP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سحرة </a:t>
            </a: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فرعون</a:t>
            </a:r>
          </a:p>
          <a:p>
            <a:pPr marL="609600" indent="-609600" algn="r">
              <a:buNone/>
            </a:pP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 - حبيب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بن زيد قطّع قطعة قطعة بالسيف عندما دخل يدعو مسيلمة  إلى التوحيد        </a:t>
            </a:r>
            <a:endParaRPr lang="ar-MA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09600" indent="-609600" algn="r">
              <a:buNone/>
            </a:pP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ar-MA" sz="2400" b="1" dirty="0" err="1" smtClean="0">
                <a:solidFill>
                  <a:schemeClr val="accent1">
                    <a:lumMod val="50000"/>
                  </a:schemeClr>
                </a:solidFill>
              </a:rPr>
              <a:t>خبيب</a:t>
            </a:r>
            <a:r>
              <a:rPr lang="ar-MA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بن عدي  على مشنقة الموت</a:t>
            </a:r>
          </a:p>
          <a:p>
            <a:pPr marL="990600" lvl="1" indent="-533400" algn="ctr">
              <a:buNone/>
            </a:pP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لست أبالي حين أقتل مسلما      على أي جنب كان في الله مصرعي</a:t>
            </a:r>
          </a:p>
          <a:p>
            <a:pPr marL="609600" indent="-609600"/>
            <a:endParaRPr lang="ar-MA" sz="2400" b="1" dirty="0"/>
          </a:p>
          <a:p>
            <a:pPr marL="609600" indent="-609600"/>
            <a:endParaRPr lang="fr-FR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74-A45E-4353-B289-C8134608B93F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8AAC-45E4-4D37-8FBE-12DEC4A14686}" type="slidenum">
              <a:rPr lang="fr-FR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43372" y="285728"/>
            <a:ext cx="5000628" cy="1000132"/>
          </a:xfr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400" b="0" dirty="0">
                <a:solidFill>
                  <a:schemeClr val="tx2">
                    <a:lumMod val="75000"/>
                  </a:schemeClr>
                </a:solidFill>
              </a:rPr>
              <a:t>كيف أشعل الهمة ؟؟</a:t>
            </a:r>
            <a:endParaRPr lang="fr-FR" sz="44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609600" indent="-609600" algn="ctr">
              <a:buFontTx/>
              <a:buNone/>
            </a:pPr>
            <a:r>
              <a:rPr lang="ar-MA" sz="4000" dirty="0" smtClean="0"/>
              <a:t> </a:t>
            </a:r>
            <a:r>
              <a:rPr lang="ar-MA" sz="4000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ar-MA" sz="4000" b="1" dirty="0">
                <a:solidFill>
                  <a:schemeClr val="bg2">
                    <a:lumMod val="50000"/>
                  </a:schemeClr>
                </a:solidFill>
              </a:rPr>
              <a:t>.  حب </a:t>
            </a:r>
            <a:r>
              <a:rPr lang="ar-MA" sz="4000" b="1" dirty="0" smtClean="0">
                <a:solidFill>
                  <a:schemeClr val="bg2">
                    <a:lumMod val="50000"/>
                  </a:schemeClr>
                </a:solidFill>
              </a:rPr>
              <a:t>الهدف</a:t>
            </a:r>
          </a:p>
          <a:p>
            <a:pPr marL="609600" indent="-609600" algn="ctr">
              <a:buNone/>
            </a:pPr>
            <a:r>
              <a:rPr lang="ar-MA" sz="4300" dirty="0" smtClean="0">
                <a:solidFill>
                  <a:srgbClr val="002060"/>
                </a:solidFill>
              </a:rPr>
              <a:t>ضع بصمتك</a:t>
            </a:r>
          </a:p>
          <a:p>
            <a:pPr marL="609600" indent="-609600" algn="ctr">
              <a:buNone/>
            </a:pPr>
            <a:r>
              <a:rPr lang="ar-MA" sz="4000" dirty="0" smtClean="0">
                <a:solidFill>
                  <a:schemeClr val="accent1">
                    <a:lumMod val="50000"/>
                  </a:schemeClr>
                </a:solidFill>
              </a:rPr>
              <a:t>- [عملت </a:t>
            </a:r>
            <a:r>
              <a:rPr lang="ar-MA" sz="4000" dirty="0">
                <a:solidFill>
                  <a:schemeClr val="accent1">
                    <a:lumMod val="50000"/>
                  </a:schemeClr>
                </a:solidFill>
              </a:rPr>
              <a:t>في مرحلة من مراحل حياتها تعمل ستّ عشرة ساعة بلا </a:t>
            </a:r>
            <a:r>
              <a:rPr lang="ar-MA" sz="4000" dirty="0" err="1">
                <a:solidFill>
                  <a:schemeClr val="accent1">
                    <a:lumMod val="50000"/>
                  </a:schemeClr>
                </a:solidFill>
              </a:rPr>
              <a:t>إنقطاع</a:t>
            </a:r>
            <a:r>
              <a:rPr lang="ar-MA" sz="4000" dirty="0">
                <a:solidFill>
                  <a:schemeClr val="accent1">
                    <a:lumMod val="50000"/>
                  </a:schemeClr>
                </a:solidFill>
              </a:rPr>
              <a:t> في خدمة مبادئها الضالّة] </a:t>
            </a:r>
            <a:r>
              <a:rPr lang="ar-MA" sz="4000" dirty="0" err="1">
                <a:solidFill>
                  <a:schemeClr val="accent1">
                    <a:lumMod val="50000"/>
                  </a:schemeClr>
                </a:solidFill>
              </a:rPr>
              <a:t>جولدا</a:t>
            </a:r>
            <a:r>
              <a:rPr lang="ar-MA" sz="4000" dirty="0">
                <a:solidFill>
                  <a:schemeClr val="accent1">
                    <a:lumMod val="50000"/>
                  </a:schemeClr>
                </a:solidFill>
              </a:rPr>
              <a:t> مائير      </a:t>
            </a:r>
            <a:endParaRPr lang="ar-MA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09600" indent="-609600" algn="ctr">
              <a:buNone/>
            </a:pPr>
            <a:r>
              <a:rPr lang="ar-MA" sz="4000" dirty="0" smtClean="0">
                <a:solidFill>
                  <a:schemeClr val="accent1">
                    <a:lumMod val="50000"/>
                  </a:schemeClr>
                </a:solidFill>
              </a:rPr>
              <a:t>- ”</a:t>
            </a:r>
            <a:r>
              <a:rPr lang="ar-MA" sz="4000" dirty="0">
                <a:solidFill>
                  <a:schemeClr val="accent1">
                    <a:lumMod val="50000"/>
                  </a:schemeClr>
                </a:solidFill>
              </a:rPr>
              <a:t>اخرجوا </a:t>
            </a:r>
            <a:r>
              <a:rPr lang="ar-MA" sz="4000" dirty="0" err="1">
                <a:solidFill>
                  <a:schemeClr val="accent1">
                    <a:lumMod val="50000"/>
                  </a:schemeClr>
                </a:solidFill>
              </a:rPr>
              <a:t>واطلبو</a:t>
            </a:r>
            <a:r>
              <a:rPr lang="ar-MA" sz="4000" dirty="0">
                <a:solidFill>
                  <a:schemeClr val="accent1">
                    <a:lumMod val="50000"/>
                  </a:schemeClr>
                </a:solidFill>
              </a:rPr>
              <a:t> الرزق فإن السماء لا تمطر ذهبا ولا فضة“ </a:t>
            </a:r>
            <a:r>
              <a:rPr lang="ar-MA" sz="4000" dirty="0" err="1">
                <a:solidFill>
                  <a:schemeClr val="accent1">
                    <a:lumMod val="50000"/>
                  </a:schemeClr>
                </a:solidFill>
              </a:rPr>
              <a:t>عمربن</a:t>
            </a:r>
            <a:r>
              <a:rPr lang="ar-MA" sz="4000" dirty="0">
                <a:solidFill>
                  <a:schemeClr val="accent1">
                    <a:lumMod val="50000"/>
                  </a:schemeClr>
                </a:solidFill>
              </a:rPr>
              <a:t> الخطاب</a:t>
            </a:r>
          </a:p>
          <a:p>
            <a:pPr marL="990600" lvl="1" indent="-533400"/>
            <a:endParaRPr lang="ar-MA" sz="4000" dirty="0"/>
          </a:p>
          <a:p>
            <a:pPr marL="609600" indent="-609600"/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C379-9B02-4600-9137-F5ABA283B050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9F8A-3002-42FB-9397-1BF37F587399}" type="slidenum">
              <a:rPr lang="fr-FR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64" y="285728"/>
            <a:ext cx="5881678" cy="857256"/>
          </a:xfr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كيف أشعل الهمة ؟؟</a:t>
            </a:r>
            <a:endParaRPr lang="fr-FR" sz="5400" b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>
              <a:buFontTx/>
              <a:buNone/>
            </a:pPr>
            <a:r>
              <a:rPr lang="ar-MA" sz="4400" b="1" dirty="0">
                <a:solidFill>
                  <a:schemeClr val="accent1">
                    <a:lumMod val="50000"/>
                  </a:schemeClr>
                </a:solidFill>
              </a:rPr>
              <a:t> 3. إحساس بضرورة الإنتاج</a:t>
            </a:r>
          </a:p>
          <a:p>
            <a:pPr marL="609600" indent="-609600" algn="ctr">
              <a:buNone/>
            </a:pPr>
            <a:r>
              <a:rPr lang="ar-MA" sz="4000" dirty="0" smtClean="0"/>
              <a:t>- “واذكر عبادنا إبراهيم </a:t>
            </a:r>
            <a:r>
              <a:rPr lang="ar-MA" sz="4000" dirty="0" err="1" smtClean="0"/>
              <a:t>واسحاق</a:t>
            </a:r>
            <a:r>
              <a:rPr lang="ar-MA" sz="4000" dirty="0" smtClean="0"/>
              <a:t> </a:t>
            </a:r>
          </a:p>
          <a:p>
            <a:pPr marL="609600" indent="-609600" algn="ctr">
              <a:buNone/>
            </a:pPr>
            <a:r>
              <a:rPr lang="ar-MA" sz="4000" dirty="0" smtClean="0"/>
              <a:t>ويعقوب </a:t>
            </a:r>
            <a:r>
              <a:rPr lang="ar-MA" sz="4000" dirty="0" err="1" smtClean="0"/>
              <a:t>اولي</a:t>
            </a:r>
            <a:r>
              <a:rPr lang="ar-MA" sz="4000" dirty="0" smtClean="0"/>
              <a:t> الأيدي والأبصار ”</a:t>
            </a:r>
            <a:endParaRPr lang="ar-MA" sz="4400" dirty="0" smtClean="0"/>
          </a:p>
          <a:p>
            <a:pPr marL="609600" indent="-609600" algn="ctr">
              <a:buNone/>
            </a:pPr>
            <a:r>
              <a:rPr lang="ar-MA" sz="4400" dirty="0" smtClean="0"/>
              <a:t>- المرأة </a:t>
            </a:r>
            <a:r>
              <a:rPr lang="ar-MA" sz="4400" dirty="0"/>
              <a:t>الّتي كانت تقمّ المسجد</a:t>
            </a:r>
          </a:p>
          <a:p>
            <a:pPr marL="609600" indent="-609600">
              <a:buNone/>
            </a:pPr>
            <a:endParaRPr lang="ar-MA" sz="4400" dirty="0"/>
          </a:p>
          <a:p>
            <a:pPr marL="990600" lvl="1" indent="-533400"/>
            <a:endParaRPr lang="ar-MA" sz="4400" dirty="0"/>
          </a:p>
          <a:p>
            <a:pPr marL="609600" indent="-609600"/>
            <a:endParaRPr lang="fr-FR" sz="4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C27A-4470-4111-B438-E4A7D6412684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FDB-67E4-46BC-AFBF-85F268C4D053}" type="slidenum">
              <a:rPr lang="fr-FR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00496" y="285728"/>
            <a:ext cx="4952984" cy="857256"/>
          </a:xfr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000" b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أمثلة تعلي الهمة......</a:t>
            </a:r>
            <a:endParaRPr lang="fr-FR" sz="4000" b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14282" y="1268412"/>
            <a:ext cx="8715436" cy="530385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</a:pPr>
            <a:r>
              <a:rPr lang="ar-MA" b="1" dirty="0"/>
              <a:t>أبو بكر يعرض نقسه للخطر في الهجرة</a:t>
            </a:r>
          </a:p>
          <a:p>
            <a:pPr algn="ctr">
              <a:lnSpc>
                <a:spcPct val="90000"/>
              </a:lnSpc>
            </a:pPr>
            <a:r>
              <a:rPr lang="ar-MA" b="1" dirty="0"/>
              <a:t>حاتم ينام جائعا ليشبع ضيوفه</a:t>
            </a:r>
          </a:p>
          <a:p>
            <a:pPr algn="ctr">
              <a:lnSpc>
                <a:spcPct val="90000"/>
              </a:lnSpc>
            </a:pPr>
            <a:r>
              <a:rPr lang="ar-MA" b="1" dirty="0"/>
              <a:t>أبو عبيدة يسهر على راحة جيش المسلمين</a:t>
            </a:r>
          </a:p>
          <a:p>
            <a:pPr algn="ctr">
              <a:lnSpc>
                <a:spcPct val="90000"/>
              </a:lnSpc>
            </a:pPr>
            <a:r>
              <a:rPr lang="ar-MA" b="1" dirty="0"/>
              <a:t>عمر يطوف المدينة والناس نيام</a:t>
            </a:r>
          </a:p>
          <a:p>
            <a:pPr algn="ctr">
              <a:lnSpc>
                <a:spcPct val="90000"/>
              </a:lnSpc>
            </a:pPr>
            <a:r>
              <a:rPr lang="ar-MA" b="1" dirty="0"/>
              <a:t>يتلوى من الجوع ليطعم الناس عام </a:t>
            </a:r>
            <a:r>
              <a:rPr lang="ar-MA" b="1" dirty="0" err="1"/>
              <a:t>الرمادة</a:t>
            </a:r>
            <a:endParaRPr lang="ar-MA" b="1" dirty="0"/>
          </a:p>
          <a:p>
            <a:pPr algn="ctr">
              <a:lnSpc>
                <a:spcPct val="90000"/>
              </a:lnSpc>
            </a:pPr>
            <a:r>
              <a:rPr lang="ar-MA" b="1" dirty="0"/>
              <a:t>أبو طلحة يتلقىّ السهام في أحد ليقي </a:t>
            </a:r>
            <a:endParaRPr lang="fr-FR" b="1" dirty="0" smtClean="0"/>
          </a:p>
          <a:p>
            <a:pPr algn="ctr">
              <a:lnSpc>
                <a:spcPct val="90000"/>
              </a:lnSpc>
              <a:buNone/>
            </a:pPr>
            <a:r>
              <a:rPr lang="ar-MA" b="1" dirty="0" smtClean="0"/>
              <a:t>الرسول </a:t>
            </a:r>
            <a:r>
              <a:rPr lang="ar-MA" b="1" dirty="0"/>
              <a:t>صلّى الله عليه وسلم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ar-MA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ar-MA" b="1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ar-MA" b="1" dirty="0" smtClean="0"/>
              <a:t>مُثل </a:t>
            </a:r>
            <a:r>
              <a:rPr lang="ar-MA" b="1" dirty="0"/>
              <a:t>كالنجوم بل هي أعلى  </a:t>
            </a:r>
            <a:endParaRPr lang="ar-MA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ar-MA" b="1" dirty="0" smtClean="0"/>
              <a:t>    </a:t>
            </a:r>
            <a:endParaRPr lang="fr-FR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ar-MA" b="1" dirty="0" smtClean="0"/>
              <a:t>ومعان </a:t>
            </a:r>
            <a:r>
              <a:rPr lang="ar-MA" b="1" dirty="0"/>
              <a:t>كالفجر </a:t>
            </a:r>
            <a:r>
              <a:rPr lang="ar-MA" b="1" dirty="0" smtClean="0"/>
              <a:t>في </a:t>
            </a:r>
            <a:r>
              <a:rPr lang="ar-MA" b="1" dirty="0"/>
              <a:t>إشراقه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ar-MA" b="1" dirty="0"/>
          </a:p>
          <a:p>
            <a:pPr algn="ctr">
              <a:lnSpc>
                <a:spcPct val="90000"/>
              </a:lnSpc>
              <a:buFontTx/>
              <a:buNone/>
            </a:pP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D609-1E4D-4ABC-8474-15BF8568129A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63EA0-6A88-4B3D-AA8A-EE1F69B7D758}" type="slidenum">
              <a:rPr lang="fr-FR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786" y="357166"/>
            <a:ext cx="8115328" cy="1000132"/>
          </a:xfr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400" b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كيف أقضي على معوقات الهمة؟؟؟</a:t>
            </a:r>
            <a:endParaRPr lang="fr-FR" sz="4400" b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MA" sz="3600"/>
              <a:t>لا ترضى بأن تكون في المؤخّرة</a:t>
            </a:r>
          </a:p>
          <a:p>
            <a:pPr lvl="1" algn="ctr"/>
            <a:r>
              <a:rPr lang="ar-MA" sz="3600"/>
              <a:t>”رضوا بأن يكونوا مع الخوالف“</a:t>
            </a:r>
          </a:p>
          <a:p>
            <a:pPr algn="ctr"/>
            <a:r>
              <a:rPr lang="ar-MA" sz="3600"/>
              <a:t>لا تحزن</a:t>
            </a:r>
          </a:p>
          <a:p>
            <a:pPr lvl="1" algn="ctr"/>
            <a:r>
              <a:rPr lang="ar-MA" sz="3600"/>
              <a:t>ما أبالي على أي الراحلتين ركبت, أن كان الفقر لهو الصبر وإن كان الغنى لهو الشكر </a:t>
            </a:r>
          </a:p>
          <a:p>
            <a:pPr algn="ctr"/>
            <a:r>
              <a:rPr lang="ar-MA" sz="3600"/>
              <a:t>إياك و الهم</a:t>
            </a:r>
          </a:p>
          <a:p>
            <a:pPr lvl="1" algn="ctr"/>
            <a:r>
              <a:rPr lang="ar-MA" sz="3600"/>
              <a:t>لا تجتر الهموم</a:t>
            </a:r>
            <a:endParaRPr lang="ar-MA" sz="3200"/>
          </a:p>
          <a:p>
            <a:pPr algn="ctr"/>
            <a:endParaRPr lang="fr-FR" sz="360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2A25-6916-4715-88DD-BB3E2F14D3DA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4D29-2C3A-4CF8-92AA-9AF7BCAF2F30}" type="slidenum">
              <a:rPr lang="fr-FR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5000628" y="285728"/>
            <a:ext cx="3857620" cy="64294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SA" sz="5400" b="0" dirty="0">
                <a:solidFill>
                  <a:schemeClr val="tx2">
                    <a:lumMod val="75000"/>
                  </a:schemeClr>
                </a:solidFill>
                <a:cs typeface="Andalus" pitchFamily="2" charset="-78"/>
              </a:rPr>
              <a:t>تعريف الهمة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Andalus" pitchFamily="2" charset="-78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-428660" y="1000108"/>
            <a:ext cx="8929718" cy="64294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>
              <a:buClr>
                <a:schemeClr val="bg1"/>
              </a:buClr>
            </a:pP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الباعث على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الفعل</a:t>
            </a:r>
            <a:r>
              <a:rPr lang="ar-MA" sz="28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:</a:t>
            </a:r>
            <a:r>
              <a:rPr lang="ar-MA" sz="28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</a:t>
            </a:r>
          </a:p>
          <a:p>
            <a:pPr lvl="1" algn="r" rtl="1">
              <a:buClr>
                <a:schemeClr val="bg1"/>
              </a:buClr>
            </a:pP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“هو عقد القلب على فعل شيء قبل </a:t>
            </a:r>
            <a:r>
              <a:rPr lang="ar-MA" sz="2400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ان</a:t>
            </a: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يفعل, من خير </a:t>
            </a:r>
            <a:r>
              <a:rPr lang="ar-MA" sz="2400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او</a:t>
            </a: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شر ”</a:t>
            </a:r>
          </a:p>
          <a:p>
            <a:pPr lvl="1" algn="r" rtl="1">
              <a:buClr>
                <a:schemeClr val="bg1"/>
              </a:buClr>
            </a:pP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“ الهمة :من الهم وهو مبدأ الإرادة فالهم مبدؤها والهمة نهايتها ” ابن القيم </a:t>
            </a:r>
          </a:p>
          <a:p>
            <a:pPr lvl="1" algn="r" rtl="1">
              <a:buClr>
                <a:schemeClr val="bg1"/>
              </a:buClr>
            </a:pP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“ هو استصغار ما دون النهاية من معالي الأمور ”</a:t>
            </a:r>
            <a:endParaRPr lang="ar-MA" sz="2400" dirty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pPr algn="r" rtl="1">
              <a:buClr>
                <a:schemeClr val="bg1"/>
              </a:buClr>
            </a:pPr>
            <a:r>
              <a:rPr lang="ar-SA" sz="32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مقدمة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الأشياء</a:t>
            </a:r>
            <a:r>
              <a:rPr lang="ar-MA" sz="32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:</a:t>
            </a:r>
          </a:p>
          <a:p>
            <a:pPr lvl="1" algn="r" rtl="1">
              <a:buClr>
                <a:schemeClr val="bg1"/>
              </a:buClr>
            </a:pP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“ فإن الهمة مقدمة الأشياء, فمن صلحت له همته وصدق فيها</a:t>
            </a:r>
          </a:p>
          <a:p>
            <a:pPr lvl="1" algn="r" rtl="1">
              <a:buClr>
                <a:schemeClr val="bg1"/>
              </a:buClr>
            </a:pP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صلح له ما وراء ذلك من الأعمال ” أحد الصالحين</a:t>
            </a:r>
          </a:p>
          <a:p>
            <a:pPr lvl="1" algn="r" rtl="1">
              <a:buClr>
                <a:schemeClr val="bg1"/>
              </a:buClr>
            </a:pPr>
            <a:r>
              <a:rPr lang="ar-MA" sz="2400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“ إني لا أنظر إلى كلام الحكيم, وإنما أنظر إلى همته ” ابن تيمية.</a:t>
            </a:r>
            <a:endParaRPr lang="ar-MA" sz="2400" dirty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pPr algn="r" rtl="1">
              <a:buClr>
                <a:schemeClr val="bg1"/>
              </a:buClr>
            </a:pPr>
            <a:r>
              <a:rPr lang="ar-SA" sz="32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ما هَمَّ </a:t>
            </a:r>
            <a:r>
              <a:rPr lang="ar-SA" sz="3200" b="1" dirty="0" err="1">
                <a:solidFill>
                  <a:schemeClr val="tx2">
                    <a:lumMod val="75000"/>
                  </a:schemeClr>
                </a:solidFill>
                <a:cs typeface="+mj-cs"/>
              </a:rPr>
              <a:t>به</a:t>
            </a:r>
            <a:r>
              <a:rPr lang="ar-SA" sz="32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 من</a:t>
            </a:r>
            <a:r>
              <a:rPr lang="ar-MA" sz="32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 </a:t>
            </a:r>
            <a:r>
              <a:rPr lang="ar-SA" sz="3200" b="1" dirty="0">
                <a:solidFill>
                  <a:schemeClr val="tx2">
                    <a:lumMod val="75000"/>
                  </a:schemeClr>
                </a:solidFill>
                <a:cs typeface="+mj-cs"/>
              </a:rPr>
              <a:t>أَمر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لـيفعله</a:t>
            </a:r>
            <a:r>
              <a:rPr lang="ar-MA" sz="32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:</a:t>
            </a:r>
          </a:p>
          <a:p>
            <a:pPr lvl="1" algn="r" rtl="1">
              <a:buClr>
                <a:schemeClr val="bg1"/>
              </a:buClr>
            </a:pPr>
            <a:r>
              <a:rPr lang="ar-MA" sz="32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“ النية ” ,, ثلث العلم.. “ إن عون الله للعبد عل قدر نيته ”</a:t>
            </a:r>
            <a:endParaRPr lang="ar-SA" sz="32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F794-AD7B-49A8-8E3A-E88D212B9C1A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26391-DDEB-4D1D-917B-4EDE80292AD1}" type="slidenum">
              <a:rPr lang="fr-FR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85728"/>
            <a:ext cx="6881810" cy="857256"/>
          </a:xfr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خلاصة الهمة</a:t>
            </a:r>
            <a:endParaRPr lang="fr-FR" sz="5400" b="0" dirty="0">
              <a:solidFill>
                <a:schemeClr val="tx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0" y="1609416"/>
            <a:ext cx="8001024" cy="460566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>
              <a:buFontTx/>
              <a:buNone/>
            </a:pPr>
            <a:r>
              <a:rPr lang="ar-MA" sz="5400" dirty="0" smtClean="0"/>
              <a:t>همم </a:t>
            </a:r>
            <a:r>
              <a:rPr lang="ar-MA" sz="5400" dirty="0"/>
              <a:t>كأن </a:t>
            </a:r>
            <a:r>
              <a:rPr lang="ar-MA" sz="5400" dirty="0" smtClean="0"/>
              <a:t>الشمس تخطب </a:t>
            </a:r>
            <a:r>
              <a:rPr lang="ar-MA" sz="5400" dirty="0"/>
              <a:t>ودها </a:t>
            </a:r>
          </a:p>
          <a:p>
            <a:pPr algn="ctr">
              <a:buFontTx/>
              <a:buNone/>
            </a:pPr>
            <a:endParaRPr lang="ar-MA" sz="5400" dirty="0" smtClean="0"/>
          </a:p>
          <a:p>
            <a:pPr algn="ctr">
              <a:buFontTx/>
              <a:buNone/>
            </a:pPr>
            <a:r>
              <a:rPr lang="ar-MA" sz="5400" dirty="0" smtClean="0"/>
              <a:t>و </a:t>
            </a:r>
            <a:r>
              <a:rPr lang="ar-MA" sz="5400" dirty="0"/>
              <a:t>البدر يرسم في سناها أحرفا        </a:t>
            </a:r>
          </a:p>
          <a:p>
            <a:pPr algn="ctr">
              <a:buFontTx/>
              <a:buNone/>
            </a:pPr>
            <a:endParaRPr lang="fr-FR" sz="5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CF22-8CFE-49B0-B6D2-EDB06684F9AD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1EFB-53BD-41BA-B136-91C184D29732}" type="slidenum">
              <a:rPr lang="fr-FR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ar-MA" dirty="0" smtClean="0"/>
              <a:t>المراجع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MA" sz="3200" dirty="0" smtClean="0"/>
              <a:t>المعجم المفهرس لألفاظ القرآن الكريم</a:t>
            </a:r>
          </a:p>
          <a:p>
            <a:pPr algn="r">
              <a:buNone/>
            </a:pPr>
            <a:endParaRPr lang="ar-MA" sz="3200" dirty="0" smtClean="0"/>
          </a:p>
          <a:p>
            <a:pPr algn="r">
              <a:buNone/>
            </a:pPr>
            <a:r>
              <a:rPr lang="ar-MA" sz="3200" dirty="0" smtClean="0"/>
              <a:t>علوّ الهمة</a:t>
            </a:r>
          </a:p>
          <a:p>
            <a:pPr algn="r">
              <a:buNone/>
            </a:pPr>
            <a:endParaRPr lang="ar-MA" sz="3200" dirty="0" smtClean="0"/>
          </a:p>
          <a:p>
            <a:pPr algn="r">
              <a:buNone/>
            </a:pPr>
            <a:r>
              <a:rPr lang="ar-MA" sz="3200" dirty="0" smtClean="0"/>
              <a:t>جامع العلوم </a:t>
            </a:r>
            <a:r>
              <a:rPr lang="ar-MA" sz="3200" dirty="0" err="1" smtClean="0"/>
              <a:t>و</a:t>
            </a:r>
            <a:r>
              <a:rPr lang="ar-MA" sz="3200" dirty="0" smtClean="0"/>
              <a:t> الحكم</a:t>
            </a:r>
          </a:p>
          <a:p>
            <a:pPr algn="r">
              <a:buNone/>
            </a:pPr>
            <a:endParaRPr lang="ar-MA" sz="3200" dirty="0" smtClean="0"/>
          </a:p>
          <a:p>
            <a:pPr algn="r">
              <a:buNone/>
            </a:pPr>
            <a:r>
              <a:rPr lang="ar-MA" sz="3200" dirty="0" smtClean="0"/>
              <a:t>من وصايا الرسول 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C5AF-E8EE-4E11-9FF6-0EF9C9FD0DF1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D279-F021-44F5-96D7-4F5C6537FBF0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FA71-EE1A-422D-A4CB-CD6724ACCBE3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275E1-BE83-4583-8A7D-5D2479D04C0C}" type="slidenum">
              <a:rPr lang="fr-FR"/>
              <a:pPr/>
              <a:t>3</a:t>
            </a:fld>
            <a:endParaRPr lang="fr-FR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0" y="285728"/>
            <a:ext cx="885828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MA" sz="4800" dirty="0">
                <a:solidFill>
                  <a:schemeClr val="tx2">
                    <a:lumMod val="75000"/>
                  </a:schemeClr>
                </a:solidFill>
              </a:rPr>
              <a:t>الهمة مُنتهى </a:t>
            </a:r>
            <a:r>
              <a:rPr lang="ar-MA" sz="4800" dirty="0" smtClean="0">
                <a:solidFill>
                  <a:schemeClr val="tx2">
                    <a:lumMod val="75000"/>
                  </a:schemeClr>
                </a:solidFill>
              </a:rPr>
              <a:t>الإرادة </a:t>
            </a:r>
            <a:r>
              <a:rPr lang="ar-MA" sz="4800" dirty="0">
                <a:solidFill>
                  <a:schemeClr val="tx2">
                    <a:lumMod val="75000"/>
                  </a:schemeClr>
                </a:solidFill>
              </a:rPr>
              <a:t>و أوَّل العزم</a:t>
            </a:r>
            <a:r>
              <a:rPr lang="fr-FR" sz="4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1357298"/>
            <a:ext cx="8501090" cy="64294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400" b="0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مواضع ذكر الهمة في القرآن الكريم</a:t>
            </a:r>
            <a:endParaRPr lang="fr-FR" sz="4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8597" y="2285992"/>
            <a:ext cx="7858180" cy="40005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2800" dirty="0">
                <a:solidFill>
                  <a:srgbClr val="FFCC66"/>
                </a:solidFill>
              </a:rPr>
              <a:t> </a:t>
            </a:r>
            <a:r>
              <a:rPr lang="ar-MA" sz="2800" dirty="0" smtClean="0">
                <a:solidFill>
                  <a:srgbClr val="FFCC66"/>
                </a:solidFill>
              </a:rPr>
              <a:t> 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بلفظ الهمة : “ولقد همت </a:t>
            </a:r>
            <a:r>
              <a:rPr lang="ar-MA" sz="2800" dirty="0" err="1" smtClean="0">
                <a:solidFill>
                  <a:schemeClr val="bg2">
                    <a:lumMod val="50000"/>
                  </a:schemeClr>
                </a:solidFill>
              </a:rPr>
              <a:t>به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 وهم </a:t>
            </a:r>
            <a:r>
              <a:rPr lang="ar-MA" sz="2800" dirty="0" err="1" smtClean="0">
                <a:solidFill>
                  <a:schemeClr val="bg2">
                    <a:lumMod val="50000"/>
                  </a:schemeClr>
                </a:solidFill>
              </a:rPr>
              <a:t>بها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 لولا أن رأى برهان ربه ”..أوشك على الفعل</a:t>
            </a:r>
            <a:endParaRPr lang="ar-MA" sz="2800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بمعنى الإرادة : “من كان يريد حرث الآخرة </a:t>
            </a:r>
            <a:r>
              <a:rPr lang="ar-MA" sz="3200" b="1" dirty="0" smtClean="0">
                <a:solidFill>
                  <a:schemeClr val="bg2">
                    <a:lumMod val="50000"/>
                  </a:schemeClr>
                </a:solidFill>
              </a:rPr>
              <a:t>نزد له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في حرثه ومن كان يريد حرث الدنيا </a:t>
            </a:r>
            <a:r>
              <a:rPr lang="ar-MA" sz="3200" b="1" dirty="0" smtClean="0">
                <a:solidFill>
                  <a:schemeClr val="bg2">
                    <a:lumMod val="50000"/>
                  </a:schemeClr>
                </a:solidFill>
              </a:rPr>
              <a:t>نؤته منها وما له 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في الآخرة من نصيب ”,, الزيادة عند صدق الإرادة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 بمعنى العزم : “ فاصبر كما صبر </a:t>
            </a:r>
            <a:r>
              <a:rPr lang="ar-MA" sz="2800" dirty="0" err="1" smtClean="0">
                <a:solidFill>
                  <a:schemeClr val="bg2">
                    <a:lumMod val="50000"/>
                  </a:schemeClr>
                </a:solidFill>
              </a:rPr>
              <a:t>اولو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 العزم من الرسل ”--- خلق الرسل </a:t>
            </a:r>
            <a:r>
              <a:rPr lang="ar-MA" sz="2800" dirty="0" err="1" smtClean="0">
                <a:solidFill>
                  <a:schemeClr val="bg2">
                    <a:lumMod val="50000"/>
                  </a:schemeClr>
                </a:solidFill>
              </a:rPr>
              <a:t>و</a:t>
            </a:r>
            <a:r>
              <a:rPr lang="ar-MA" sz="2800" dirty="0" smtClean="0">
                <a:solidFill>
                  <a:schemeClr val="bg2">
                    <a:lumMod val="50000"/>
                  </a:schemeClr>
                </a:solidFill>
              </a:rPr>
              <a:t> درجتهم</a:t>
            </a:r>
            <a:endParaRPr lang="ar-MA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3357554" y="428604"/>
            <a:ext cx="5570545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أين تكون الهمة ؟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-857288" y="1714488"/>
            <a:ext cx="9072626" cy="44291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 rtl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ü"/>
            </a:pPr>
            <a:r>
              <a:rPr lang="ar-MA" sz="3200" dirty="0">
                <a:solidFill>
                  <a:schemeClr val="bg2">
                    <a:lumMod val="50000"/>
                  </a:schemeClr>
                </a:solidFill>
              </a:rPr>
              <a:t> الهمة عمل 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داخلي: باطني الجهد </a:t>
            </a:r>
            <a:r>
              <a:rPr lang="ar-MA" sz="3200" dirty="0" err="1" smtClean="0">
                <a:solidFill>
                  <a:schemeClr val="bg2">
                    <a:lumMod val="50000"/>
                  </a:schemeClr>
                </a:solidFill>
              </a:rPr>
              <a:t>و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ظاهري</a:t>
            </a:r>
          </a:p>
          <a:p>
            <a:pPr algn="r" rtl="1">
              <a:lnSpc>
                <a:spcPct val="90000"/>
              </a:lnSpc>
              <a:buClr>
                <a:srgbClr val="002060"/>
              </a:buClr>
              <a:buNone/>
            </a:pP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الأثر </a:t>
            </a:r>
            <a:r>
              <a:rPr lang="ar-MA" sz="3200" dirty="0" err="1" smtClean="0">
                <a:solidFill>
                  <a:schemeClr val="bg2">
                    <a:lumMod val="50000"/>
                  </a:schemeClr>
                </a:solidFill>
              </a:rPr>
              <a:t>و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الدليل.الهمة </a:t>
            </a:r>
            <a:r>
              <a:rPr lang="ar-MA" sz="3600" b="1" dirty="0" smtClean="0">
                <a:solidFill>
                  <a:schemeClr val="bg2">
                    <a:lumMod val="50000"/>
                  </a:schemeClr>
                </a:solidFill>
              </a:rPr>
              <a:t>مولودة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مع الآدمي,فإذا حُثّت</a:t>
            </a:r>
          </a:p>
          <a:p>
            <a:pPr algn="r" rtl="1">
              <a:lnSpc>
                <a:spcPct val="90000"/>
              </a:lnSpc>
              <a:buClr>
                <a:srgbClr val="002060"/>
              </a:buClr>
              <a:buNone/>
            </a:pP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سارت ومتى رأيت في نفسك عجزا فسل المنعم, </a:t>
            </a:r>
            <a:endParaRPr lang="fr-FR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Clr>
                <a:srgbClr val="002060"/>
              </a:buClr>
              <a:buNone/>
            </a:pP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أو كسلا فسل الموفق ” ابن </a:t>
            </a:r>
            <a:r>
              <a:rPr lang="ar-MA" sz="3200" dirty="0" err="1" smtClean="0">
                <a:solidFill>
                  <a:schemeClr val="bg2">
                    <a:lumMod val="50000"/>
                  </a:schemeClr>
                </a:solidFill>
              </a:rPr>
              <a:t>الجوزي</a:t>
            </a:r>
            <a:endParaRPr lang="ar-MA" sz="3200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3200" dirty="0">
                <a:solidFill>
                  <a:schemeClr val="bg2">
                    <a:lumMod val="50000"/>
                  </a:schemeClr>
                </a:solidFill>
              </a:rPr>
              <a:t> الهمة محلها 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القلب: </a:t>
            </a:r>
            <a:r>
              <a:rPr lang="ar-MA" sz="3600" b="1" dirty="0" smtClean="0">
                <a:solidFill>
                  <a:schemeClr val="bg2">
                    <a:lumMod val="50000"/>
                  </a:schemeClr>
                </a:solidFill>
              </a:rPr>
              <a:t>قوة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 المؤمن في قلبه , </a:t>
            </a:r>
            <a:endParaRPr lang="fr-FR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“ إن العبد يقطع منازل السير إلى الله </a:t>
            </a:r>
            <a:r>
              <a:rPr lang="ar-MA" sz="3600" b="1" dirty="0" smtClean="0">
                <a:solidFill>
                  <a:schemeClr val="bg2">
                    <a:lumMod val="50000"/>
                  </a:schemeClr>
                </a:solidFill>
              </a:rPr>
              <a:t>بقلبه وهمته </a:t>
            </a:r>
            <a:r>
              <a:rPr lang="ar-MA" sz="3200" dirty="0" smtClean="0">
                <a:solidFill>
                  <a:schemeClr val="bg2">
                    <a:lumMod val="50000"/>
                  </a:schemeClr>
                </a:solidFill>
              </a:rPr>
              <a:t>لا ببدنه ”</a:t>
            </a:r>
            <a:endParaRPr lang="ar-MA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5E25-392E-4746-9BA1-1F78FE4B4428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6AA4-1E0F-4A57-B8DE-09FE5BCE0BFF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5000628" y="428604"/>
            <a:ext cx="3851275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5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أنواع الهمم </a:t>
            </a:r>
            <a:endParaRPr lang="fr-FR" sz="5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F14CF-3ED5-4A9B-A56E-28E5C7276D5F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2EFE-7F0B-437D-ABA8-A4F3AA6C6026}" type="slidenum">
              <a:rPr lang="fr-FR"/>
              <a:pPr/>
              <a:t>5</a:t>
            </a:fld>
            <a:endParaRPr lang="fr-F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4149566"/>
            <a:ext cx="87487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ar-SA" sz="40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الهمة </a:t>
            </a:r>
            <a:r>
              <a:rPr lang="ar-SA" sz="4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العالية</a:t>
            </a:r>
            <a:r>
              <a:rPr lang="ar-MA" sz="4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 </a:t>
            </a:r>
            <a:r>
              <a:rPr lang="ar-MA" sz="4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“لو وضعوا الشمس في يميني والقمر في يساري على أن أترك هذا الأمر ما تركته إلا أن أقتل دونه ”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</a:rPr>
              <a:t>رسولنا الكريم عليه  الصلاة </a:t>
            </a:r>
            <a:r>
              <a:rPr lang="ar-MA" sz="2800" b="1" dirty="0" err="1" smtClean="0">
                <a:solidFill>
                  <a:schemeClr val="bg2">
                    <a:lumMod val="50000"/>
                  </a:schemeClr>
                </a:solidFill>
              </a:rPr>
              <a:t>و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</a:rPr>
              <a:t> السلام</a:t>
            </a:r>
            <a:endParaRPr lang="fr-FR" sz="40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1571612"/>
            <a:ext cx="878522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40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الهمة </a:t>
            </a:r>
            <a:r>
              <a:rPr lang="ar-SA" sz="4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الضعيفة</a:t>
            </a:r>
            <a:r>
              <a:rPr lang="ar-MA" sz="4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 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“من كانت </a:t>
            </a:r>
            <a:r>
              <a:rPr lang="ar-M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الدنيا</a:t>
            </a:r>
            <a:r>
              <a:rPr lang="ar-M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همه 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فرّق الله شمله وجعل فقره بين عينيه ولم يأته من الدنيا إلا ما كتب له, </a:t>
            </a:r>
            <a:r>
              <a:rPr lang="ar-MA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من كانت </a:t>
            </a:r>
            <a:r>
              <a:rPr lang="ar-M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الآخرة همه 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جمع الله شمله وجعل غناه في قلبه وأتته الدنيا وهي </a:t>
            </a:r>
            <a:r>
              <a:rPr lang="ar-MA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راغمة</a:t>
            </a:r>
            <a:r>
              <a:rPr lang="ar-MA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MA" b="1" dirty="0" smtClean="0">
                <a:solidFill>
                  <a:schemeClr val="bg2">
                    <a:lumMod val="50000"/>
                  </a:schemeClr>
                </a:solidFill>
              </a:rPr>
              <a:t>(غافل، همه الدنيا ،كثير الهم، قليل الهمة)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476375" y="4069041"/>
            <a:ext cx="253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dirty="0" smtClean="0">
                <a:solidFill>
                  <a:srgbClr val="FFCC66"/>
                </a:solidFill>
              </a:rPr>
              <a:t> </a:t>
            </a:r>
            <a:endParaRPr lang="fr-FR" dirty="0">
              <a:solidFill>
                <a:srgbClr val="FFCC66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5720" y="642918"/>
            <a:ext cx="35719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MA" sz="32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إن سعيكم لشتّى</a:t>
            </a:r>
            <a:endParaRPr lang="fr-FR" sz="3200" b="1" u="sng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9370-1B77-4BCD-918C-98DD160D52CE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3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5AAA6-C95C-4CB1-B324-2B770752297E}" type="slidenum">
              <a:rPr lang="fr-FR"/>
              <a:pPr/>
              <a:t>6</a:t>
            </a:fld>
            <a:endParaRPr lang="fr-FR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5825" y="2997200"/>
            <a:ext cx="1223963" cy="65087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MA" sz="2400" b="1" u="sng" dirty="0">
                <a:solidFill>
                  <a:srgbClr val="FFFF00"/>
                </a:solidFill>
              </a:rPr>
              <a:t>خاطرة</a:t>
            </a:r>
            <a:endParaRPr lang="fr-FR" sz="2400" b="1" u="sng" dirty="0">
              <a:solidFill>
                <a:srgbClr val="FFFF0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86313" y="3598863"/>
            <a:ext cx="1081087" cy="650875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MA" sz="2400" b="1" u="sng">
                <a:solidFill>
                  <a:srgbClr val="FFFF00"/>
                </a:solidFill>
              </a:rPr>
              <a:t>شُعور</a:t>
            </a:r>
            <a:endParaRPr lang="fr-FR" sz="3600" b="1" u="sng">
              <a:solidFill>
                <a:srgbClr val="FFFF00"/>
              </a:solidFill>
              <a:cs typeface="Andalus" pitchFamily="2" charset="-78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348038" y="5410200"/>
            <a:ext cx="1223962" cy="588963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MA" sz="2400" b="1" u="sng">
                <a:solidFill>
                  <a:srgbClr val="FFFF00"/>
                </a:solidFill>
              </a:rPr>
              <a:t>فكرة</a:t>
            </a:r>
            <a:endParaRPr lang="fr-FR" sz="3200" b="1" u="sng">
              <a:solidFill>
                <a:srgbClr val="FFFF00"/>
              </a:solidFill>
              <a:cs typeface="Andalus" pitchFamily="2" charset="-78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92275" y="4318000"/>
            <a:ext cx="792163" cy="650875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MA" sz="2400" b="1" u="sng">
                <a:solidFill>
                  <a:srgbClr val="CC0000"/>
                </a:solidFill>
              </a:rPr>
              <a:t>فعل</a:t>
            </a:r>
            <a:endParaRPr lang="fr-FR" sz="3600" b="1" u="sng">
              <a:solidFill>
                <a:srgbClr val="FFFF00"/>
              </a:solidFill>
              <a:cs typeface="Andalus" pitchFamily="2" charset="-78"/>
            </a:endParaRPr>
          </a:p>
        </p:txBody>
      </p:sp>
      <p:cxnSp>
        <p:nvCxnSpPr>
          <p:cNvPr id="13319" name="AutoShape 7"/>
          <p:cNvCxnSpPr>
            <a:cxnSpLocks noChangeShapeType="1"/>
            <a:stCxn id="13315" idx="1"/>
            <a:endCxn id="13316" idx="3"/>
          </p:cNvCxnSpPr>
          <p:nvPr/>
        </p:nvCxnSpPr>
        <p:spPr bwMode="auto">
          <a:xfrm rot="10800000" flipV="1">
            <a:off x="5867400" y="3322638"/>
            <a:ext cx="1368425" cy="6016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66FF"/>
            </a:solidFill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20" name="AutoShape 8"/>
          <p:cNvCxnSpPr>
            <a:cxnSpLocks noChangeShapeType="1"/>
            <a:stCxn id="13315" idx="2"/>
            <a:endCxn id="13317" idx="3"/>
          </p:cNvCxnSpPr>
          <p:nvPr/>
        </p:nvCxnSpPr>
        <p:spPr bwMode="auto">
          <a:xfrm rot="5400000">
            <a:off x="5181600" y="3038475"/>
            <a:ext cx="2057400" cy="3276600"/>
          </a:xfrm>
          <a:prstGeom prst="bentConnector2">
            <a:avLst/>
          </a:prstGeom>
          <a:noFill/>
          <a:ln w="28575">
            <a:solidFill>
              <a:srgbClr val="0066FF"/>
            </a:solidFill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027988" y="5013325"/>
            <a:ext cx="12239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MA" sz="2400" b="1" u="sng" dirty="0">
                <a:solidFill>
                  <a:srgbClr val="CC0000"/>
                </a:solidFill>
              </a:rPr>
              <a:t>توقف</a:t>
            </a:r>
            <a:endParaRPr lang="fr-FR" sz="2400" b="1" u="sng" dirty="0">
              <a:solidFill>
                <a:srgbClr val="CC0000"/>
              </a:solidFill>
            </a:endParaRPr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7538" y="5662613"/>
            <a:ext cx="458787" cy="503237"/>
          </a:xfrm>
          <a:prstGeom prst="rect">
            <a:avLst/>
          </a:prstGeom>
          <a:noFill/>
          <a:ln w="28575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cxnSp>
        <p:nvCxnSpPr>
          <p:cNvPr id="13323" name="AutoShape 11"/>
          <p:cNvCxnSpPr>
            <a:cxnSpLocks noChangeShapeType="1"/>
            <a:stCxn id="13317" idx="0"/>
            <a:endCxn id="0" idx="2"/>
          </p:cNvCxnSpPr>
          <p:nvPr/>
        </p:nvCxnSpPr>
        <p:spPr bwMode="auto">
          <a:xfrm rot="5400000" flipH="1">
            <a:off x="3525044" y="4974431"/>
            <a:ext cx="631825" cy="239713"/>
          </a:xfrm>
          <a:prstGeom prst="bentConnector3">
            <a:avLst>
              <a:gd name="adj1" fmla="val 51005"/>
            </a:avLst>
          </a:prstGeom>
          <a:noFill/>
          <a:ln w="28575">
            <a:solidFill>
              <a:srgbClr val="CC0000"/>
            </a:solidFill>
            <a:prstDash val="lgDash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332288"/>
            <a:ext cx="457200" cy="431800"/>
          </a:xfrm>
          <a:prstGeom prst="rect">
            <a:avLst/>
          </a:prstGeom>
          <a:noFill/>
          <a:ln w="28575" algn="ctr">
            <a:solidFill>
              <a:srgbClr val="CC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275013" y="3716338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MA" sz="2400" b="1" u="sng" dirty="0">
                <a:solidFill>
                  <a:srgbClr val="CC0000"/>
                </a:solidFill>
              </a:rPr>
              <a:t>توقف</a:t>
            </a:r>
            <a:endParaRPr lang="fr-FR" sz="2400" b="1" u="sng" dirty="0">
              <a:solidFill>
                <a:srgbClr val="CC0000"/>
              </a:solidFill>
            </a:endParaRPr>
          </a:p>
        </p:txBody>
      </p:sp>
      <p:cxnSp>
        <p:nvCxnSpPr>
          <p:cNvPr id="13326" name="AutoShape 14"/>
          <p:cNvCxnSpPr>
            <a:cxnSpLocks noChangeShapeType="1"/>
            <a:stCxn id="13316" idx="1"/>
            <a:endCxn id="0" idx="3"/>
          </p:cNvCxnSpPr>
          <p:nvPr/>
        </p:nvCxnSpPr>
        <p:spPr bwMode="auto">
          <a:xfrm rot="10800000" flipV="1">
            <a:off x="3963988" y="3924300"/>
            <a:ext cx="822325" cy="623888"/>
          </a:xfrm>
          <a:prstGeom prst="bentConnector3">
            <a:avLst>
              <a:gd name="adj1" fmla="val 50773"/>
            </a:avLst>
          </a:prstGeom>
          <a:noFill/>
          <a:ln w="28575">
            <a:solidFill>
              <a:srgbClr val="CC0000"/>
            </a:solidFill>
            <a:prstDash val="lgDash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27" name="AutoShape 15"/>
          <p:cNvCxnSpPr>
            <a:cxnSpLocks noChangeShapeType="1"/>
            <a:stCxn id="13318" idx="3"/>
            <a:endCxn id="0" idx="1"/>
          </p:cNvCxnSpPr>
          <p:nvPr/>
        </p:nvCxnSpPr>
        <p:spPr bwMode="auto">
          <a:xfrm flipV="1">
            <a:off x="2484438" y="4548188"/>
            <a:ext cx="993775" cy="95250"/>
          </a:xfrm>
          <a:prstGeom prst="bentConnector3">
            <a:avLst>
              <a:gd name="adj1" fmla="val 50639"/>
            </a:avLst>
          </a:prstGeom>
          <a:noFill/>
          <a:ln w="28575">
            <a:solidFill>
              <a:srgbClr val="CC0000"/>
            </a:solidFill>
            <a:prstDash val="lgDash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627313" y="4797425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MA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dalus" pitchFamily="2" charset="-78"/>
              </a:rPr>
              <a:t>الجوارح</a:t>
            </a:r>
            <a:endParaRPr lang="fr-FR" b="1" u="sng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ndalus" pitchFamily="2" charset="-78"/>
            </a:endParaRP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323850" y="2401888"/>
            <a:ext cx="1676382" cy="1168539"/>
          </a:xfrm>
          <a:prstGeom prst="ellipse">
            <a:avLst/>
          </a:prstGeom>
          <a:solidFill>
            <a:srgbClr val="99CC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MA" sz="2400" b="1" u="sng" dirty="0" smtClean="0">
                <a:solidFill>
                  <a:srgbClr val="FFFF00"/>
                </a:solidFill>
              </a:rPr>
              <a:t>همة متوقّدة</a:t>
            </a:r>
            <a:endParaRPr lang="fr-FR" sz="2400" b="1" u="sng" dirty="0">
              <a:solidFill>
                <a:srgbClr val="FFFF00"/>
              </a:solidFill>
            </a:endParaRPr>
          </a:p>
        </p:txBody>
      </p:sp>
      <p:cxnSp>
        <p:nvCxnSpPr>
          <p:cNvPr id="13330" name="AutoShape 18"/>
          <p:cNvCxnSpPr>
            <a:cxnSpLocks noChangeShapeType="1"/>
            <a:stCxn id="13318" idx="1"/>
            <a:endCxn id="13329" idx="4"/>
          </p:cNvCxnSpPr>
          <p:nvPr/>
        </p:nvCxnSpPr>
        <p:spPr bwMode="auto">
          <a:xfrm rot="10800000">
            <a:off x="1162041" y="3570428"/>
            <a:ext cx="530234" cy="1073011"/>
          </a:xfrm>
          <a:prstGeom prst="bentConnector2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3419475" y="476250"/>
            <a:ext cx="1584325" cy="1003220"/>
          </a:xfrm>
          <a:prstGeom prst="foldedCorner">
            <a:avLst>
              <a:gd name="adj" fmla="val 12500"/>
            </a:avLst>
          </a:prstGeom>
          <a:solidFill>
            <a:srgbClr val="FBA3FB"/>
          </a:solidFill>
          <a:ln w="9525">
            <a:solidFill>
              <a:srgbClr val="9933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" tIns="10800" rIns="18000" bIns="10800">
            <a:spAutoFit/>
          </a:bodyPr>
          <a:lstStyle/>
          <a:p>
            <a:pPr algn="ctr"/>
            <a:r>
              <a:rPr lang="ar-MA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تأثير على النفس</a:t>
            </a:r>
            <a:endParaRPr lang="fr-F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3332" name="AutoShape 20"/>
          <p:cNvCxnSpPr>
            <a:cxnSpLocks noChangeShapeType="1"/>
            <a:stCxn id="13316" idx="0"/>
            <a:endCxn id="13331" idx="3"/>
          </p:cNvCxnSpPr>
          <p:nvPr/>
        </p:nvCxnSpPr>
        <p:spPr bwMode="auto">
          <a:xfrm rot="16200000" flipV="1">
            <a:off x="3854828" y="2126833"/>
            <a:ext cx="2621003" cy="323057"/>
          </a:xfrm>
          <a:prstGeom prst="bentConnector2">
            <a:avLst/>
          </a:prstGeom>
          <a:noFill/>
          <a:ln w="28575" cap="rnd">
            <a:solidFill>
              <a:srgbClr val="FF00FF"/>
            </a:solidFill>
            <a:prstDash val="sysDot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33" name="AutoShape 21"/>
          <p:cNvCxnSpPr>
            <a:cxnSpLocks noChangeShapeType="1"/>
            <a:stCxn id="13329" idx="6"/>
            <a:endCxn id="13331" idx="1"/>
          </p:cNvCxnSpPr>
          <p:nvPr/>
        </p:nvCxnSpPr>
        <p:spPr bwMode="auto">
          <a:xfrm flipV="1">
            <a:off x="2000232" y="977860"/>
            <a:ext cx="1419243" cy="2008298"/>
          </a:xfrm>
          <a:prstGeom prst="bentConnector3">
            <a:avLst>
              <a:gd name="adj1" fmla="val 50000"/>
            </a:avLst>
          </a:prstGeom>
          <a:noFill/>
          <a:ln w="28575" cap="rnd">
            <a:solidFill>
              <a:srgbClr val="FF00FF"/>
            </a:solidFill>
            <a:prstDash val="sysDot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6372225" y="476250"/>
            <a:ext cx="2447925" cy="1142999"/>
          </a:xfrm>
          <a:prstGeom prst="foldedCorner">
            <a:avLst>
              <a:gd name="adj" fmla="val 12500"/>
            </a:avLst>
          </a:prstGeom>
          <a:solidFill>
            <a:srgbClr val="FBA3FB"/>
          </a:solidFill>
          <a:ln w="9525">
            <a:solidFill>
              <a:srgbClr val="9933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" tIns="10800" rIns="18000" bIns="10800">
            <a:spAutoFit/>
          </a:bodyPr>
          <a:lstStyle/>
          <a:p>
            <a:pPr algn="ctr"/>
            <a:r>
              <a:rPr lang="ar-M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حلاوة في </a:t>
            </a:r>
            <a:r>
              <a:rPr lang="ar-MA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القلب</a:t>
            </a:r>
            <a:endParaRPr lang="ar-MA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3335" name="AutoShape 23"/>
          <p:cNvCxnSpPr>
            <a:cxnSpLocks noChangeShapeType="1"/>
            <a:stCxn id="13315" idx="0"/>
            <a:endCxn id="13334" idx="2"/>
          </p:cNvCxnSpPr>
          <p:nvPr/>
        </p:nvCxnSpPr>
        <p:spPr bwMode="auto">
          <a:xfrm rot="16200000" flipV="1">
            <a:off x="7033023" y="2182415"/>
            <a:ext cx="1377951" cy="251619"/>
          </a:xfrm>
          <a:prstGeom prst="bentConnector3">
            <a:avLst>
              <a:gd name="adj1" fmla="val 50000"/>
            </a:avLst>
          </a:prstGeom>
          <a:noFill/>
          <a:ln w="28575" cap="rnd">
            <a:solidFill>
              <a:srgbClr val="FF00FF"/>
            </a:solidFill>
            <a:prstDash val="sysDot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36" name="AutoShape 24"/>
          <p:cNvCxnSpPr>
            <a:cxnSpLocks noChangeShapeType="1"/>
            <a:stCxn id="13315" idx="3"/>
            <a:endCxn id="0" idx="3"/>
          </p:cNvCxnSpPr>
          <p:nvPr/>
        </p:nvCxnSpPr>
        <p:spPr bwMode="auto">
          <a:xfrm>
            <a:off x="8459788" y="3322638"/>
            <a:ext cx="250825" cy="2592387"/>
          </a:xfrm>
          <a:prstGeom prst="bentConnector3">
            <a:avLst>
              <a:gd name="adj1" fmla="val 184810"/>
            </a:avLst>
          </a:prstGeom>
          <a:noFill/>
          <a:ln w="28575">
            <a:solidFill>
              <a:srgbClr val="CC0000"/>
            </a:solidFill>
            <a:prstDash val="lgDash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37" name="AutoShape 25"/>
          <p:cNvCxnSpPr>
            <a:cxnSpLocks noChangeShapeType="1"/>
            <a:stCxn id="13317" idx="1"/>
            <a:endCxn id="13318" idx="2"/>
          </p:cNvCxnSpPr>
          <p:nvPr/>
        </p:nvCxnSpPr>
        <p:spPr bwMode="auto">
          <a:xfrm rot="10800000">
            <a:off x="2089150" y="4968875"/>
            <a:ext cx="1258888" cy="736600"/>
          </a:xfrm>
          <a:prstGeom prst="bentConnector2">
            <a:avLst/>
          </a:prstGeom>
          <a:noFill/>
          <a:ln w="28575">
            <a:solidFill>
              <a:srgbClr val="669900"/>
            </a:solidFill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250825" y="404813"/>
            <a:ext cx="1727200" cy="1003220"/>
          </a:xfrm>
          <a:prstGeom prst="foldedCorner">
            <a:avLst>
              <a:gd name="adj" fmla="val 12500"/>
            </a:avLst>
          </a:prstGeom>
          <a:solidFill>
            <a:srgbClr val="FBA3FB"/>
          </a:solidFill>
          <a:ln w="9525">
            <a:solidFill>
              <a:srgbClr val="9933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000" tIns="10800" rIns="18000" bIns="10800">
            <a:spAutoFit/>
          </a:bodyPr>
          <a:lstStyle/>
          <a:p>
            <a:pPr algn="ctr"/>
            <a:r>
              <a:rPr lang="ar-MA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تأثير على الآخر</a:t>
            </a:r>
            <a:endParaRPr lang="fr-F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3339" name="AutoShape 27"/>
          <p:cNvCxnSpPr>
            <a:cxnSpLocks noChangeShapeType="1"/>
            <a:stCxn id="13329" idx="2"/>
            <a:endCxn id="13338" idx="2"/>
          </p:cNvCxnSpPr>
          <p:nvPr/>
        </p:nvCxnSpPr>
        <p:spPr bwMode="auto">
          <a:xfrm rot="10800000" flipH="1">
            <a:off x="323849" y="1408034"/>
            <a:ext cx="790575" cy="1578125"/>
          </a:xfrm>
          <a:prstGeom prst="bentConnector4">
            <a:avLst>
              <a:gd name="adj1" fmla="val -28916"/>
              <a:gd name="adj2" fmla="val 68511"/>
            </a:avLst>
          </a:prstGeom>
          <a:noFill/>
          <a:ln w="28575" cap="rnd">
            <a:solidFill>
              <a:srgbClr val="FF00FF"/>
            </a:solidFill>
            <a:prstDash val="sysDot"/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11188" y="5038725"/>
            <a:ext cx="1152525" cy="461665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MA" sz="2400" b="1" u="sng" dirty="0">
                <a:solidFill>
                  <a:srgbClr val="FFFF00"/>
                </a:solidFill>
              </a:rPr>
              <a:t>عقيدة</a:t>
            </a:r>
            <a:endParaRPr lang="fr-FR" sz="2400" b="1" u="sng" dirty="0">
              <a:solidFill>
                <a:srgbClr val="FFFF00"/>
              </a:solidFill>
            </a:endParaRPr>
          </a:p>
        </p:txBody>
      </p:sp>
      <p:cxnSp>
        <p:nvCxnSpPr>
          <p:cNvPr id="13341" name="AutoShape 29"/>
          <p:cNvCxnSpPr>
            <a:cxnSpLocks noChangeShapeType="1"/>
            <a:stCxn id="13317" idx="2"/>
            <a:endCxn id="13340" idx="2"/>
          </p:cNvCxnSpPr>
          <p:nvPr/>
        </p:nvCxnSpPr>
        <p:spPr bwMode="auto">
          <a:xfrm rot="5400000" flipH="1">
            <a:off x="2324348" y="4363493"/>
            <a:ext cx="498773" cy="2772568"/>
          </a:xfrm>
          <a:prstGeom prst="bentConnector3">
            <a:avLst>
              <a:gd name="adj1" fmla="val -45832"/>
            </a:avLst>
          </a:prstGeom>
          <a:noFill/>
          <a:ln w="28575">
            <a:solidFill>
              <a:srgbClr val="669900"/>
            </a:solidFill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42" name="AutoShape 30"/>
          <p:cNvCxnSpPr>
            <a:cxnSpLocks noChangeShapeType="1"/>
            <a:stCxn id="13316" idx="2"/>
          </p:cNvCxnSpPr>
          <p:nvPr/>
        </p:nvCxnSpPr>
        <p:spPr bwMode="auto">
          <a:xfrm rot="5400000">
            <a:off x="4552950" y="4340226"/>
            <a:ext cx="865187" cy="684212"/>
          </a:xfrm>
          <a:prstGeom prst="bentConnector3">
            <a:avLst>
              <a:gd name="adj1" fmla="val 49907"/>
            </a:avLst>
          </a:prstGeom>
          <a:noFill/>
          <a:ln w="28575">
            <a:solidFill>
              <a:srgbClr val="0066FF"/>
            </a:solidFill>
            <a:miter lim="800000"/>
            <a:headEnd/>
            <a:tailEnd type="stealth" w="lg" len="lg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343" name="AutoShape 31"/>
          <p:cNvCxnSpPr>
            <a:cxnSpLocks noChangeShapeType="1"/>
            <a:stCxn id="13340" idx="1"/>
            <a:endCxn id="13329" idx="4"/>
          </p:cNvCxnSpPr>
          <p:nvPr/>
        </p:nvCxnSpPr>
        <p:spPr bwMode="auto">
          <a:xfrm rot="10800000" flipH="1">
            <a:off x="611187" y="3570428"/>
            <a:ext cx="550853" cy="1699131"/>
          </a:xfrm>
          <a:prstGeom prst="bentConnector4">
            <a:avLst>
              <a:gd name="adj1" fmla="val -41499"/>
              <a:gd name="adj2" fmla="val 56793"/>
            </a:avLst>
          </a:prstGeom>
          <a:noFill/>
          <a:ln w="38100">
            <a:solidFill>
              <a:srgbClr val="FF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44" name="AutoShape 32"/>
          <p:cNvCxnSpPr>
            <a:cxnSpLocks noChangeShapeType="1"/>
            <a:stCxn id="13318" idx="0"/>
          </p:cNvCxnSpPr>
          <p:nvPr/>
        </p:nvCxnSpPr>
        <p:spPr bwMode="auto">
          <a:xfrm rot="16200000">
            <a:off x="3117851" y="2649537"/>
            <a:ext cx="639762" cy="2697163"/>
          </a:xfrm>
          <a:prstGeom prst="bentConnector2">
            <a:avLst/>
          </a:prstGeom>
          <a:noFill/>
          <a:ln w="28575">
            <a:solidFill>
              <a:srgbClr val="669900"/>
            </a:solidFill>
            <a:miter lim="800000"/>
            <a:headEnd type="stealth" w="lg" len="lg"/>
            <a:tailEnd type="none" w="lg" len="lg"/>
          </a:ln>
          <a:effectLst>
            <a:outerShdw dist="35921" dir="2700000" algn="ctr" rotWithShape="0">
              <a:schemeClr val="bg2"/>
            </a:outerShdw>
          </a:effectLst>
        </p:spPr>
      </p:cxn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857488" y="1857364"/>
            <a:ext cx="2233612" cy="1800225"/>
            <a:chOff x="1973" y="1706"/>
            <a:chExt cx="1769" cy="1134"/>
          </a:xfrm>
        </p:grpSpPr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1973" y="1706"/>
              <a:ext cx="1769" cy="11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13347" name="Picture 3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62" y="1888"/>
              <a:ext cx="626" cy="499"/>
            </a:xfrm>
            <a:prstGeom prst="rect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</p:pic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2290" y="2353"/>
              <a:ext cx="98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ar-MA" sz="4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ndalus" pitchFamily="2" charset="-78"/>
                </a:rPr>
                <a:t>انتبه...</a:t>
              </a:r>
              <a:endParaRPr lang="fr-FR" sz="40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dalus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3B5F-21B7-445C-AF90-B2521254CCDA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86E2C-1AE6-4601-8F68-1BBB6A65A4B7}" type="slidenum">
              <a:rPr lang="fr-FR"/>
              <a:pPr/>
              <a:t>7</a:t>
            </a:fld>
            <a:endParaRPr lang="fr-FR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 rot="20282801">
            <a:off x="-232998" y="3323194"/>
            <a:ext cx="5348422" cy="93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MA" sz="5400" b="1" dirty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"علو" </a:t>
            </a:r>
            <a:r>
              <a:rPr lang="ar-SA" sz="5400" b="1" dirty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الهمة طريق القمة</a:t>
            </a:r>
            <a:endParaRPr lang="fr-FR" sz="5400" b="1" dirty="0">
              <a:solidFill>
                <a:schemeClr val="bg2">
                  <a:lumMod val="50000"/>
                </a:schemeClr>
              </a:solidFill>
              <a:cs typeface="Traditional Arabic" pitchFamily="2" charset="-78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 rot="20362687">
            <a:off x="-1250462" y="4591524"/>
            <a:ext cx="8963144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lnSpc>
                <a:spcPct val="60000"/>
              </a:lnSpc>
            </a:pPr>
            <a:r>
              <a:rPr lang="ar-SA" sz="4400" b="1" dirty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إذا كانت النفوس </a:t>
            </a:r>
            <a:r>
              <a:rPr lang="ar-SA" sz="4400" b="1" dirty="0" smtClean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كبارا</a:t>
            </a:r>
            <a:br>
              <a:rPr lang="ar-SA" sz="4400" b="1" dirty="0" smtClean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</a:br>
            <a:r>
              <a:rPr lang="ar-SA" sz="4400" b="1" dirty="0" smtClean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                      </a:t>
            </a:r>
            <a:r>
              <a:rPr lang="ar-SA" sz="4400" b="1" dirty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تعبت </a:t>
            </a:r>
            <a:r>
              <a:rPr lang="ar-SA" sz="4400" b="1" dirty="0" smtClean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في </a:t>
            </a:r>
            <a:r>
              <a:rPr lang="ar-SA" sz="4400" b="1" dirty="0">
                <a:solidFill>
                  <a:schemeClr val="bg2">
                    <a:lumMod val="50000"/>
                  </a:schemeClr>
                </a:solidFill>
                <a:cs typeface="Traditional Arabic" pitchFamily="2" charset="-78"/>
              </a:rPr>
              <a:t>مرادها الأجسام</a:t>
            </a:r>
            <a:r>
              <a:rPr lang="ar-SA" sz="7200" b="1" dirty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fr-F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rot="486077">
            <a:off x="33730" y="1375957"/>
            <a:ext cx="8451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sz="2400" dirty="0" smtClean="0">
                <a:solidFill>
                  <a:schemeClr val="bg2">
                    <a:lumMod val="50000"/>
                  </a:schemeClr>
                </a:solidFill>
              </a:rPr>
              <a:t> الجسم يذيبه حقوق الخدمة           والقلب عذابه </a:t>
            </a:r>
            <a:r>
              <a:rPr lang="ar-MA" sz="3200" b="1" dirty="0" smtClean="0">
                <a:solidFill>
                  <a:schemeClr val="bg2">
                    <a:lumMod val="50000"/>
                  </a:schemeClr>
                </a:solidFill>
              </a:rPr>
              <a:t>عُلو الهمة  </a:t>
            </a:r>
            <a:r>
              <a:rPr lang="ar-MA" sz="2400" dirty="0" smtClean="0">
                <a:solidFill>
                  <a:schemeClr val="bg2">
                    <a:lumMod val="50000"/>
                  </a:schemeClr>
                </a:solidFill>
              </a:rPr>
              <a:t>والعمر بذاك ينقضي في تعب          </a:t>
            </a:r>
            <a:r>
              <a:rPr lang="ar-MA" sz="2400" dirty="0" err="1" smtClean="0">
                <a:solidFill>
                  <a:schemeClr val="bg2">
                    <a:lumMod val="50000"/>
                  </a:schemeClr>
                </a:solidFill>
              </a:rPr>
              <a:t>و</a:t>
            </a:r>
            <a:r>
              <a:rPr lang="ar-MA" sz="2400" dirty="0" smtClean="0">
                <a:solidFill>
                  <a:schemeClr val="bg2">
                    <a:lumMod val="50000"/>
                  </a:schemeClr>
                </a:solidFill>
              </a:rPr>
              <a:t> الراحة ماتت فعليها الرحمة</a:t>
            </a:r>
            <a:endParaRPr lang="fr-FR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5072066" y="357166"/>
            <a:ext cx="3851275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8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خصائص الهمة </a:t>
            </a:r>
            <a:endParaRPr lang="fr-FR" sz="48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2360-206E-4822-912B-FA56AF810306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018CA-55D1-4CA6-85F0-FF5415EAE9D4}" type="slidenum">
              <a:rPr lang="fr-FR"/>
              <a:pPr/>
              <a:t>8</a:t>
            </a:fld>
            <a:endParaRPr lang="fr-FR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5720" y="1214422"/>
            <a:ext cx="8027988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MA" sz="4800" dirty="0" smtClean="0">
                <a:solidFill>
                  <a:schemeClr val="bg2">
                    <a:lumMod val="50000"/>
                  </a:schemeClr>
                </a:solidFill>
              </a:rPr>
              <a:t>ملازمة: دائمة, ص30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4800" dirty="0" smtClean="0">
                <a:solidFill>
                  <a:schemeClr val="bg2">
                    <a:lumMod val="50000"/>
                  </a:schemeClr>
                </a:solidFill>
              </a:rPr>
              <a:t>شخصية : قوة, لا تحيد عن هدفها مهما تعرضت لمتاعب أو مصاعب..مثال أبي بكر ص36</a:t>
            </a:r>
            <a:endParaRPr lang="ar-MA" sz="4800" dirty="0">
              <a:solidFill>
                <a:schemeClr val="bg2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Font typeface="Wingdings" pitchFamily="2" charset="2"/>
              <a:buChar char="ü"/>
            </a:pPr>
            <a:r>
              <a:rPr lang="ar-MA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MA" sz="4800" dirty="0" smtClean="0">
                <a:solidFill>
                  <a:schemeClr val="bg2">
                    <a:lumMod val="50000"/>
                  </a:schemeClr>
                </a:solidFill>
              </a:rPr>
              <a:t>مُعْدِية : مؤثرة.. “جالس من ينهضك في الله حاله ويدلك على الله مقاله ”. </a:t>
            </a:r>
            <a:endParaRPr lang="fr-FR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Grp="1" noChangeArrowheads="1"/>
          </p:cNvSpPr>
          <p:nvPr>
            <p:ph type="title"/>
          </p:nvPr>
        </p:nvSpPr>
        <p:spPr bwMode="auto">
          <a:xfrm>
            <a:off x="2571736" y="214290"/>
            <a:ext cx="6267463" cy="7143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2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-MA" sz="4400" b="0" dirty="0">
                <a:solidFill>
                  <a:schemeClr val="tx2">
                    <a:lumMod val="75000"/>
                  </a:schemeClr>
                </a:solidFill>
                <a:cs typeface="+mn-cs"/>
              </a:rPr>
              <a:t>ماذا لو كانت هناك همة ؟</a:t>
            </a:r>
            <a:endParaRPr lang="fr-FR" sz="4400" b="0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111D-3795-428E-BDFB-9482B7B902BB}" type="datetime1">
              <a:rPr lang="fr-FR" smtClean="0"/>
              <a:pPr/>
              <a:t>23/10/2011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DA81-034F-4C49-8C39-8083D5BBFB93}" type="slidenum">
              <a:rPr lang="fr-FR"/>
              <a:pPr/>
              <a:t>9</a:t>
            </a:fld>
            <a:endParaRPr lang="fr-F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214346" y="1177969"/>
            <a:ext cx="8858279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الهمة أبلغ من </a:t>
            </a:r>
            <a:r>
              <a:rPr lang="ar-SA" sz="3600" dirty="0" smtClean="0">
                <a:solidFill>
                  <a:schemeClr val="bg2">
                    <a:lumMod val="50000"/>
                  </a:schemeClr>
                </a:solidFill>
              </a:rPr>
              <a:t>العمل</a:t>
            </a:r>
            <a:r>
              <a:rPr lang="ar-MA" sz="2400" dirty="0" smtClean="0">
                <a:solidFill>
                  <a:schemeClr val="accent1">
                    <a:lumMod val="50000"/>
                  </a:schemeClr>
                </a:solidFill>
              </a:rPr>
              <a:t>:“ من سأل الشهادة بصدق، بلّغه 	 الله منازل الشهداء وإن مات على فراشه ”</a:t>
            </a:r>
            <a:endParaRPr lang="ar-MA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MA" sz="3600" dirty="0" err="1">
                <a:solidFill>
                  <a:schemeClr val="bg2">
                    <a:lumMod val="50000"/>
                  </a:schemeClr>
                </a:solidFill>
              </a:rPr>
              <a:t>ال</a:t>
            </a:r>
            <a:r>
              <a:rPr lang="ar-SA" sz="3600" dirty="0">
                <a:solidFill>
                  <a:schemeClr val="bg2">
                    <a:lumMod val="50000"/>
                  </a:schemeClr>
                </a:solidFill>
              </a:rPr>
              <a:t>همة أصل </a:t>
            </a:r>
            <a:r>
              <a:rPr lang="ar-SA" sz="3600" dirty="0" smtClean="0">
                <a:solidFill>
                  <a:schemeClr val="bg2">
                    <a:lumMod val="50000"/>
                  </a:schemeClr>
                </a:solidFill>
              </a:rPr>
              <a:t>المكارم</a:t>
            </a:r>
            <a:r>
              <a:rPr lang="ar-MA" sz="3600" dirty="0" smtClean="0">
                <a:solidFill>
                  <a:schemeClr val="accent1">
                    <a:lumMod val="50000"/>
                  </a:schemeClr>
                </a:solidFill>
              </a:rPr>
              <a:t>:“ </a:t>
            </a:r>
            <a:r>
              <a:rPr lang="ar-MA" sz="2400" dirty="0" smtClean="0">
                <a:solidFill>
                  <a:schemeClr val="accent1">
                    <a:lumMod val="50000"/>
                  </a:schemeClr>
                </a:solidFill>
              </a:rPr>
              <a:t>إن لي نفسا توّاقة، لم تزل تتوق 	إلى الإمارة، فلمّا نالتها تاقت إلى الخلافة فلمّا نالتها تاقت إلى 	الجنّة ” عمر بن عبد العزيز</a:t>
            </a:r>
            <a:endParaRPr lang="ar-MA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3600" dirty="0" smtClean="0">
                <a:solidFill>
                  <a:schemeClr val="bg2">
                    <a:lumMod val="50000"/>
                  </a:schemeClr>
                </a:solidFill>
              </a:rPr>
              <a:t>الهمة أساس النجاح: </a:t>
            </a:r>
            <a:r>
              <a:rPr lang="ar-MA" sz="2800" dirty="0" smtClean="0">
                <a:solidFill>
                  <a:schemeClr val="accent1">
                    <a:lumMod val="50000"/>
                  </a:schemeClr>
                </a:solidFill>
              </a:rPr>
              <a:t>“بقدر ما </a:t>
            </a:r>
            <a:r>
              <a:rPr lang="ar-MA" sz="2800" dirty="0" err="1" smtClean="0">
                <a:solidFill>
                  <a:schemeClr val="accent1">
                    <a:lumMod val="50000"/>
                  </a:schemeClr>
                </a:solidFill>
              </a:rPr>
              <a:t>تتعنّى</a:t>
            </a:r>
            <a:r>
              <a:rPr lang="ar-MA" sz="2800" dirty="0" smtClean="0">
                <a:solidFill>
                  <a:schemeClr val="accent1">
                    <a:lumMod val="50000"/>
                  </a:schemeClr>
                </a:solidFill>
              </a:rPr>
              <a:t> يأتيك ما 	تتمنّى ”</a:t>
            </a:r>
            <a:endParaRPr lang="ar-MA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 rt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ar-MA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MA" sz="3600" dirty="0">
                <a:solidFill>
                  <a:schemeClr val="bg2">
                    <a:lumMod val="50000"/>
                  </a:schemeClr>
                </a:solidFill>
              </a:rPr>
              <a:t>الهمة سبيل استرجاع عزّ </a:t>
            </a:r>
            <a:r>
              <a:rPr lang="ar-MA" sz="3600" dirty="0" smtClean="0">
                <a:solidFill>
                  <a:schemeClr val="bg2">
                    <a:lumMod val="50000"/>
                  </a:schemeClr>
                </a:solidFill>
              </a:rPr>
              <a:t>الأمة: </a:t>
            </a:r>
            <a:r>
              <a:rPr lang="ar-MA" sz="3600" dirty="0" smtClean="0">
                <a:solidFill>
                  <a:schemeClr val="accent1">
                    <a:lumMod val="50000"/>
                  </a:schemeClr>
                </a:solidFill>
              </a:rPr>
              <a:t>أصحاب 	الهمة العالية هم الذين يقوون على البذل 	ويبدلون أفكار العالم ويغيرون مجرى الحياة 	بجهادهم </a:t>
            </a:r>
            <a:r>
              <a:rPr lang="ar-MA" sz="3600" dirty="0" err="1" smtClean="0">
                <a:solidFill>
                  <a:schemeClr val="accent1">
                    <a:lumMod val="50000"/>
                  </a:schemeClr>
                </a:solidFill>
              </a:rPr>
              <a:t>و</a:t>
            </a:r>
            <a:r>
              <a:rPr lang="ar-MA" sz="3600" dirty="0" smtClean="0">
                <a:solidFill>
                  <a:schemeClr val="accent1">
                    <a:lumMod val="50000"/>
                  </a:schemeClr>
                </a:solidFill>
              </a:rPr>
              <a:t> تضحيتهم”</a:t>
            </a:r>
            <a:endParaRPr lang="fr-FR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546</TotalTime>
  <Words>826</Words>
  <Application>Microsoft Office PowerPoint</Application>
  <PresentationFormat>Affichage à l'écran (4:3)</PresentationFormat>
  <Paragraphs>180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Opulent</vt:lpstr>
      <vt:lpstr>Diapositive 1</vt:lpstr>
      <vt:lpstr>تعريف الهمة</vt:lpstr>
      <vt:lpstr>مواضع ذكر الهمة في القرآن الكريم</vt:lpstr>
      <vt:lpstr>أين تكون الهمة ؟</vt:lpstr>
      <vt:lpstr>أنواع الهمم </vt:lpstr>
      <vt:lpstr>Diapositive 6</vt:lpstr>
      <vt:lpstr>Diapositive 7</vt:lpstr>
      <vt:lpstr>خصائص الهمة </vt:lpstr>
      <vt:lpstr>ماذا لو كانت هناك همة ؟</vt:lpstr>
      <vt:lpstr>ماذا لو لم تكن هناك همة ؟</vt:lpstr>
      <vt:lpstr>تفاوت الهمة ؟</vt:lpstr>
      <vt:lpstr>صفات أولي الهمة ؟</vt:lpstr>
      <vt:lpstr>كيف أشعل الهمة ؟؟</vt:lpstr>
      <vt:lpstr>كيف أشعل الهمة ؟؟</vt:lpstr>
      <vt:lpstr>كيف أشعل الهمة ؟؟</vt:lpstr>
      <vt:lpstr>كيف أشعل الهمة ؟؟</vt:lpstr>
      <vt:lpstr>كيف أشعل الهمة ؟؟</vt:lpstr>
      <vt:lpstr>أمثلة تعلي الهمة......</vt:lpstr>
      <vt:lpstr>كيف أقضي على معوقات الهمة؟؟؟</vt:lpstr>
      <vt:lpstr>خلاصة الهمة</vt:lpstr>
      <vt:lpstr>المراجع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son y</dc:creator>
  <cp:lastModifiedBy>oscar</cp:lastModifiedBy>
  <cp:revision>37</cp:revision>
  <dcterms:created xsi:type="dcterms:W3CDTF">2011-10-02T07:51:31Z</dcterms:created>
  <dcterms:modified xsi:type="dcterms:W3CDTF">2011-10-23T18:51:46Z</dcterms:modified>
</cp:coreProperties>
</file>