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4"/>
  </p:notesMasterIdLst>
  <p:sldIdLst>
    <p:sldId id="297" r:id="rId2"/>
    <p:sldId id="299" r:id="rId3"/>
    <p:sldId id="300" r:id="rId4"/>
    <p:sldId id="308" r:id="rId5"/>
    <p:sldId id="305" r:id="rId6"/>
    <p:sldId id="304" r:id="rId7"/>
    <p:sldId id="257" r:id="rId8"/>
    <p:sldId id="290" r:id="rId9"/>
    <p:sldId id="262" r:id="rId10"/>
    <p:sldId id="309" r:id="rId11"/>
    <p:sldId id="258" r:id="rId12"/>
    <p:sldId id="311" r:id="rId13"/>
    <p:sldId id="313" r:id="rId14"/>
    <p:sldId id="314" r:id="rId15"/>
    <p:sldId id="302" r:id="rId16"/>
    <p:sldId id="256" r:id="rId17"/>
    <p:sldId id="315" r:id="rId18"/>
    <p:sldId id="259" r:id="rId19"/>
    <p:sldId id="267" r:id="rId20"/>
    <p:sldId id="276" r:id="rId21"/>
    <p:sldId id="275" r:id="rId22"/>
    <p:sldId id="289" r:id="rId23"/>
    <p:sldId id="296" r:id="rId24"/>
    <p:sldId id="271" r:id="rId25"/>
    <p:sldId id="272" r:id="rId26"/>
    <p:sldId id="280" r:id="rId27"/>
    <p:sldId id="270" r:id="rId28"/>
    <p:sldId id="274" r:id="rId29"/>
    <p:sldId id="277" r:id="rId30"/>
    <p:sldId id="278" r:id="rId31"/>
    <p:sldId id="292" r:id="rId32"/>
    <p:sldId id="279" r:id="rId33"/>
    <p:sldId id="287" r:id="rId34"/>
    <p:sldId id="273" r:id="rId35"/>
    <p:sldId id="312" r:id="rId36"/>
    <p:sldId id="261" r:id="rId37"/>
    <p:sldId id="288" r:id="rId38"/>
    <p:sldId id="319" r:id="rId39"/>
    <p:sldId id="316" r:id="rId40"/>
    <p:sldId id="307" r:id="rId41"/>
    <p:sldId id="286" r:id="rId42"/>
    <p:sldId id="293"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9B6"/>
    <a:srgbClr val="6600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09" autoAdjust="0"/>
  </p:normalViewPr>
  <p:slideViewPr>
    <p:cSldViewPr>
      <p:cViewPr>
        <p:scale>
          <a:sx n="67" d="100"/>
          <a:sy n="67" d="100"/>
        </p:scale>
        <p:origin x="-147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r-M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D5B18-1326-4060-B9B3-24D4BCA30744}" type="datetimeFigureOut">
              <a:rPr lang="fr-FR" smtClean="0"/>
              <a:pPr/>
              <a:t>14/07/2012</a:t>
            </a:fld>
            <a:endParaRPr lang="ar-M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r-M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r-M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879BC-CA41-469A-B362-ACC441D95F3D}" type="slidenum">
              <a:rPr lang="ar-MA" smtClean="0"/>
              <a:pPr/>
              <a:t>‹N°›</a:t>
            </a:fld>
            <a:endParaRPr lang="ar-M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MA" dirty="0"/>
          </a:p>
        </p:txBody>
      </p:sp>
      <p:sp>
        <p:nvSpPr>
          <p:cNvPr id="4" name="Espace réservé du numéro de diapositive 3"/>
          <p:cNvSpPr>
            <a:spLocks noGrp="1"/>
          </p:cNvSpPr>
          <p:nvPr>
            <p:ph type="sldNum" sz="quarter" idx="10"/>
          </p:nvPr>
        </p:nvSpPr>
        <p:spPr/>
        <p:txBody>
          <a:bodyPr/>
          <a:lstStyle/>
          <a:p>
            <a:fld id="{DC3879BC-CA41-469A-B362-ACC441D95F3D}" type="slidenum">
              <a:rPr lang="ar-MA" smtClean="0"/>
              <a:pPr/>
              <a:t>11</a:t>
            </a:fld>
            <a:endParaRPr lang="ar-M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MA" dirty="0"/>
          </a:p>
        </p:txBody>
      </p:sp>
      <p:sp>
        <p:nvSpPr>
          <p:cNvPr id="4" name="Espace réservé du numéro de diapositive 3"/>
          <p:cNvSpPr>
            <a:spLocks noGrp="1"/>
          </p:cNvSpPr>
          <p:nvPr>
            <p:ph type="sldNum" sz="quarter" idx="10"/>
          </p:nvPr>
        </p:nvSpPr>
        <p:spPr/>
        <p:txBody>
          <a:bodyPr/>
          <a:lstStyle/>
          <a:p>
            <a:fld id="{DC3879BC-CA41-469A-B362-ACC441D95F3D}" type="slidenum">
              <a:rPr lang="ar-MA" smtClean="0"/>
              <a:pPr/>
              <a:t>39</a:t>
            </a:fld>
            <a:endParaRPr lang="ar-M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M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MA"/>
          </a:p>
        </p:txBody>
      </p:sp>
      <p:sp>
        <p:nvSpPr>
          <p:cNvPr id="4" name="Espace réservé de la date 3"/>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11"/>
          </p:nvPr>
        </p:nvSpPr>
        <p:spPr/>
        <p:txBody>
          <a:bodyPr/>
          <a:lstStyle/>
          <a:p>
            <a:endParaRPr lang="ar-MA"/>
          </a:p>
        </p:txBody>
      </p:sp>
      <p:sp>
        <p:nvSpPr>
          <p:cNvPr id="6" name="Espace réservé du numéro de diapositive 5"/>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11"/>
          </p:nvPr>
        </p:nvSpPr>
        <p:spPr/>
        <p:txBody>
          <a:bodyPr/>
          <a:lstStyle/>
          <a:p>
            <a:endParaRPr lang="ar-MA"/>
          </a:p>
        </p:txBody>
      </p:sp>
      <p:sp>
        <p:nvSpPr>
          <p:cNvPr id="6" name="Espace réservé du numéro de diapositive 5"/>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M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11"/>
          </p:nvPr>
        </p:nvSpPr>
        <p:spPr/>
        <p:txBody>
          <a:bodyPr/>
          <a:lstStyle/>
          <a:p>
            <a:endParaRPr lang="ar-MA"/>
          </a:p>
        </p:txBody>
      </p:sp>
      <p:sp>
        <p:nvSpPr>
          <p:cNvPr id="6" name="Espace réservé du numéro de diapositive 5"/>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11"/>
          </p:nvPr>
        </p:nvSpPr>
        <p:spPr/>
        <p:txBody>
          <a:bodyPr/>
          <a:lstStyle/>
          <a:p>
            <a:endParaRPr lang="ar-MA"/>
          </a:p>
        </p:txBody>
      </p:sp>
      <p:sp>
        <p:nvSpPr>
          <p:cNvPr id="6" name="Espace réservé du numéro de diapositive 5"/>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ar-M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11"/>
          </p:nvPr>
        </p:nvSpPr>
        <p:spPr/>
        <p:txBody>
          <a:bodyPr/>
          <a:lstStyle/>
          <a:p>
            <a:endParaRPr lang="ar-MA"/>
          </a:p>
        </p:txBody>
      </p:sp>
      <p:sp>
        <p:nvSpPr>
          <p:cNvPr id="6" name="Espace réservé du numéro de diapositive 5"/>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5" name="Espace réservé de la date 4"/>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6" name="Espace réservé du pied de page 5"/>
          <p:cNvSpPr>
            <a:spLocks noGrp="1"/>
          </p:cNvSpPr>
          <p:nvPr>
            <p:ph type="ftr" sz="quarter" idx="11"/>
          </p:nvPr>
        </p:nvSpPr>
        <p:spPr/>
        <p:txBody>
          <a:bodyPr/>
          <a:lstStyle/>
          <a:p>
            <a:endParaRPr lang="ar-MA"/>
          </a:p>
        </p:txBody>
      </p:sp>
      <p:sp>
        <p:nvSpPr>
          <p:cNvPr id="7" name="Espace réservé du numéro de diapositive 6"/>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M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7" name="Espace réservé de la date 6"/>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8" name="Espace réservé du pied de page 7"/>
          <p:cNvSpPr>
            <a:spLocks noGrp="1"/>
          </p:cNvSpPr>
          <p:nvPr>
            <p:ph type="ftr" sz="quarter" idx="11"/>
          </p:nvPr>
        </p:nvSpPr>
        <p:spPr/>
        <p:txBody>
          <a:bodyPr/>
          <a:lstStyle/>
          <a:p>
            <a:endParaRPr lang="ar-MA"/>
          </a:p>
        </p:txBody>
      </p:sp>
      <p:sp>
        <p:nvSpPr>
          <p:cNvPr id="9" name="Espace réservé du numéro de diapositive 8"/>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MA"/>
          </a:p>
        </p:txBody>
      </p:sp>
      <p:sp>
        <p:nvSpPr>
          <p:cNvPr id="3" name="Espace réservé de la date 2"/>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4" name="Espace réservé du pied de page 3"/>
          <p:cNvSpPr>
            <a:spLocks noGrp="1"/>
          </p:cNvSpPr>
          <p:nvPr>
            <p:ph type="ftr" sz="quarter" idx="11"/>
          </p:nvPr>
        </p:nvSpPr>
        <p:spPr/>
        <p:txBody>
          <a:bodyPr/>
          <a:lstStyle/>
          <a:p>
            <a:endParaRPr lang="ar-MA"/>
          </a:p>
        </p:txBody>
      </p:sp>
      <p:sp>
        <p:nvSpPr>
          <p:cNvPr id="5" name="Espace réservé du numéro de diapositive 4"/>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3" name="Espace réservé du pied de page 2"/>
          <p:cNvSpPr>
            <a:spLocks noGrp="1"/>
          </p:cNvSpPr>
          <p:nvPr>
            <p:ph type="ftr" sz="quarter" idx="11"/>
          </p:nvPr>
        </p:nvSpPr>
        <p:spPr/>
        <p:txBody>
          <a:bodyPr/>
          <a:lstStyle/>
          <a:p>
            <a:endParaRPr lang="ar-MA"/>
          </a:p>
        </p:txBody>
      </p:sp>
      <p:sp>
        <p:nvSpPr>
          <p:cNvPr id="4" name="Espace réservé du numéro de diapositive 3"/>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ar-M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6" name="Espace réservé du pied de page 5"/>
          <p:cNvSpPr>
            <a:spLocks noGrp="1"/>
          </p:cNvSpPr>
          <p:nvPr>
            <p:ph type="ftr" sz="quarter" idx="11"/>
          </p:nvPr>
        </p:nvSpPr>
        <p:spPr/>
        <p:txBody>
          <a:bodyPr/>
          <a:lstStyle/>
          <a:p>
            <a:endParaRPr lang="ar-MA"/>
          </a:p>
        </p:txBody>
      </p:sp>
      <p:sp>
        <p:nvSpPr>
          <p:cNvPr id="7" name="Espace réservé du numéro de diapositive 6"/>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ar-M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M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B709F7-751C-4430-8181-8A1450EE1A93}" type="datetimeFigureOut">
              <a:rPr lang="fr-FR" smtClean="0"/>
              <a:pPr/>
              <a:t>14/07/2012</a:t>
            </a:fld>
            <a:endParaRPr lang="ar-MA"/>
          </a:p>
        </p:txBody>
      </p:sp>
      <p:sp>
        <p:nvSpPr>
          <p:cNvPr id="6" name="Espace réservé du pied de page 5"/>
          <p:cNvSpPr>
            <a:spLocks noGrp="1"/>
          </p:cNvSpPr>
          <p:nvPr>
            <p:ph type="ftr" sz="quarter" idx="11"/>
          </p:nvPr>
        </p:nvSpPr>
        <p:spPr/>
        <p:txBody>
          <a:bodyPr/>
          <a:lstStyle/>
          <a:p>
            <a:endParaRPr lang="ar-MA"/>
          </a:p>
        </p:txBody>
      </p:sp>
      <p:sp>
        <p:nvSpPr>
          <p:cNvPr id="7" name="Espace réservé du numéro de diapositive 6"/>
          <p:cNvSpPr>
            <a:spLocks noGrp="1"/>
          </p:cNvSpPr>
          <p:nvPr>
            <p:ph type="sldNum" sz="quarter" idx="12"/>
          </p:nvPr>
        </p:nvSpPr>
        <p:spPr/>
        <p:txBody>
          <a:bodyPr/>
          <a:lstStyle/>
          <a:p>
            <a:fld id="{3DA82C44-D1F2-4A80-A46F-E83AB4383644}" type="slidenum">
              <a:rPr lang="ar-MA" smtClean="0"/>
              <a:pPr/>
              <a:t>‹N°›</a:t>
            </a:fld>
            <a:endParaRPr lang="ar-M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59B6">
            <a:alpha val="57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ar-M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709F7-751C-4430-8181-8A1450EE1A93}" type="datetimeFigureOut">
              <a:rPr lang="fr-FR" smtClean="0"/>
              <a:pPr/>
              <a:t>14/07/2012</a:t>
            </a:fld>
            <a:endParaRPr lang="ar-M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M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82C44-D1F2-4A80-A46F-E83AB4383644}" type="slidenum">
              <a:rPr lang="ar-MA" smtClean="0"/>
              <a:pPr/>
              <a:t>‹N°›</a:t>
            </a:fld>
            <a:endParaRPr lang="ar-M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Administrateur\Local Settings\Temporary Internet Files\Content.IE5\YBO5JTOL\MP900448384[1].jpg"/>
          <p:cNvPicPr>
            <a:picLocks noChangeAspect="1" noChangeArrowheads="1"/>
          </p:cNvPicPr>
          <p:nvPr/>
        </p:nvPicPr>
        <p:blipFill>
          <a:blip r:embed="rId2"/>
          <a:srcRect/>
          <a:stretch>
            <a:fillRect/>
          </a:stretch>
        </p:blipFill>
        <p:spPr bwMode="auto">
          <a:xfrm>
            <a:off x="0" y="381000"/>
            <a:ext cx="9144000" cy="6096000"/>
          </a:xfrm>
          <a:prstGeom prst="rect">
            <a:avLst/>
          </a:prstGeom>
          <a:noFill/>
        </p:spPr>
      </p:pic>
      <p:pic>
        <p:nvPicPr>
          <p:cNvPr id="1031" name="Picture 7" descr="C:\Documents and Settings\Administrateur\Local Settings\Temporary Internet Files\Content.IE5\YBO5JTOL\MP900448384[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rot="20627525">
            <a:off x="1456930" y="2225722"/>
            <a:ext cx="6898129" cy="2064129"/>
          </a:xfrm>
        </p:spPr>
        <p:txBody>
          <a:bodyPr>
            <a:normAutofit/>
          </a:bodyPr>
          <a:lstStyle/>
          <a:p>
            <a:r>
              <a:rPr lang="ar-MA" sz="6600" dirty="0" smtClean="0">
                <a:solidFill>
                  <a:srgbClr val="FF0066"/>
                </a:solidFill>
                <a:latin typeface="ae_AlMothnna" pitchFamily="34" charset="-78"/>
                <a:cs typeface="ae_AlMothnna" pitchFamily="34" charset="-78"/>
              </a:rPr>
              <a:t>أبشري </a:t>
            </a:r>
            <a:r>
              <a:rPr lang="ar-MA" sz="6000" dirty="0" smtClean="0">
                <a:solidFill>
                  <a:srgbClr val="FF0066"/>
                </a:solidFill>
                <a:latin typeface="ae_AlMothnna" pitchFamily="34" charset="-78"/>
                <a:cs typeface="ae_AlMothnna" pitchFamily="34" charset="-78"/>
              </a:rPr>
              <a:t>حل</a:t>
            </a:r>
            <a:r>
              <a:rPr lang="ar-MA" sz="6000" b="1" dirty="0" smtClean="0">
                <a:solidFill>
                  <a:srgbClr val="FF0066"/>
                </a:solidFill>
                <a:latin typeface="ae_AlMothnna" pitchFamily="34" charset="-78"/>
                <a:cs typeface="ae_AlMothnna" pitchFamily="34" charset="-78"/>
              </a:rPr>
              <a:t>َّ</a:t>
            </a:r>
            <a:r>
              <a:rPr lang="ar-MA" sz="6600" dirty="0" smtClean="0">
                <a:solidFill>
                  <a:srgbClr val="FF0066"/>
                </a:solidFill>
                <a:latin typeface="ae_AlMothnna" pitchFamily="34" charset="-78"/>
                <a:cs typeface="ae_AlMothnna" pitchFamily="34" charset="-78"/>
              </a:rPr>
              <a:t> الكريم</a:t>
            </a:r>
            <a:endParaRPr lang="ar-MA" sz="6600" dirty="0">
              <a:solidFill>
                <a:srgbClr val="FF0066"/>
              </a:solidFill>
              <a:latin typeface="ae_AlMothnna" pitchFamily="34" charset="-78"/>
              <a:cs typeface="ae_AlMothnna" pitchFamily="34" charset="-78"/>
            </a:endParaRPr>
          </a:p>
        </p:txBody>
      </p:sp>
      <p:pic>
        <p:nvPicPr>
          <p:cNvPr id="10" name="Image 9" descr="clip_image002.gif"/>
          <p:cNvPicPr>
            <a:picLocks noChangeAspect="1"/>
          </p:cNvPicPr>
          <p:nvPr/>
        </p:nvPicPr>
        <p:blipFill>
          <a:blip r:embed="rId3"/>
          <a:stretch>
            <a:fillRect/>
          </a:stretch>
        </p:blipFill>
        <p:spPr>
          <a:xfrm>
            <a:off x="1" y="1"/>
            <a:ext cx="1214413" cy="1714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2" nodeType="withEffect">
                                  <p:stCondLst>
                                    <p:cond delay="0"/>
                                  </p:stCondLst>
                                  <p:endCondLst>
                                    <p:cond evt="onNext" delay="0">
                                      <p:tgtEl>
                                        <p:sldTgt/>
                                      </p:tgtEl>
                                    </p:cond>
                                  </p:endCondLst>
                                  <p:childTnLst>
                                    <p:anim calcmode="discrete" valueType="str">
                                      <p:cBhvr>
                                        <p:cTn id="6"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6494085"/>
          </a:xfrm>
          <a:prstGeom prst="rect">
            <a:avLst/>
          </a:prstGeom>
        </p:spPr>
        <p:txBody>
          <a:bodyPr wrap="square">
            <a:spAutoFit/>
          </a:bodyPr>
          <a:lstStyle/>
          <a:p>
            <a:pPr algn="r"/>
            <a:r>
              <a:rPr lang="ar-MA" b="1" dirty="0" smtClean="0"/>
              <a:t> </a:t>
            </a:r>
            <a:r>
              <a:rPr lang="ar-MA" sz="3200" b="1" dirty="0" smtClean="0">
                <a:latin typeface="ae_AlMothnna" pitchFamily="34" charset="-78"/>
                <a:cs typeface="ae_AlMothnna" pitchFamily="34" charset="-78"/>
              </a:rPr>
              <a:t>قال رسول اللهِ صلى الله عليه وسلم : " أُعْطِيََتْ أُمَّتي في شَهْرِ رمضان </a:t>
            </a:r>
            <a:r>
              <a:rPr lang="ar-MA" sz="3200" b="1" dirty="0" smtClean="0">
                <a:solidFill>
                  <a:schemeClr val="bg1"/>
                </a:solidFill>
                <a:latin typeface="ae_AlMothnna" pitchFamily="34" charset="-78"/>
                <a:cs typeface="ae_AlMothnna" pitchFamily="34" charset="-78"/>
              </a:rPr>
              <a:t>خَمْساً</a:t>
            </a:r>
            <a:r>
              <a:rPr lang="ar-MA" sz="3200" b="1" dirty="0" smtClean="0">
                <a:latin typeface="ae_AlMothnna" pitchFamily="34" charset="-78"/>
                <a:cs typeface="ae_AlMothnna" pitchFamily="34" charset="-78"/>
              </a:rPr>
              <a:t> لم يُعْطَهُنَّ نبي من قبلي </a:t>
            </a:r>
            <a:r>
              <a:rPr lang="ar-MA" sz="3200" b="1" dirty="0" smtClean="0">
                <a:solidFill>
                  <a:schemeClr val="bg1"/>
                </a:solidFill>
                <a:latin typeface="ae_AlMothnna" pitchFamily="34" charset="-78"/>
                <a:cs typeface="ae_AlMothnna" pitchFamily="34" charset="-78"/>
              </a:rPr>
              <a:t>أما واحدة </a:t>
            </a:r>
            <a:r>
              <a:rPr lang="ar-MA" sz="3200" b="1" dirty="0" smtClean="0">
                <a:latin typeface="ae_AlMothnna" pitchFamily="34" charset="-78"/>
                <a:cs typeface="ae_AlMothnna" pitchFamily="34" charset="-78"/>
              </a:rPr>
              <a:t>: فإنه إذا كان أولُ ليلةِ نظر الله إليهم ، ومن نظر الله إليه لم يُعَذِّبْهُ أبداً ، </a:t>
            </a:r>
            <a:r>
              <a:rPr lang="ar-MA" sz="3200" b="1" dirty="0" smtClean="0">
                <a:solidFill>
                  <a:schemeClr val="bg1"/>
                </a:solidFill>
                <a:latin typeface="ae_AlMothnna" pitchFamily="34" charset="-78"/>
                <a:cs typeface="ae_AlMothnna" pitchFamily="34" charset="-78"/>
              </a:rPr>
              <a:t>وأما الثانية </a:t>
            </a:r>
            <a:r>
              <a:rPr lang="ar-MA" sz="3200" b="1" dirty="0" smtClean="0">
                <a:latin typeface="ae_AlMothnna" pitchFamily="34" charset="-78"/>
                <a:cs typeface="ae_AlMothnna" pitchFamily="34" charset="-78"/>
              </a:rPr>
              <a:t>: فإِن خَلُوفَ أفواههم حين يُمْسُّونَ أطيب عند الله من ريح المسك ، </a:t>
            </a:r>
            <a:r>
              <a:rPr lang="ar-MA" sz="3200" b="1" dirty="0" smtClean="0">
                <a:solidFill>
                  <a:schemeClr val="bg1"/>
                </a:solidFill>
                <a:latin typeface="ae_AlMothnna" pitchFamily="34" charset="-78"/>
                <a:cs typeface="ae_AlMothnna" pitchFamily="34" charset="-78"/>
              </a:rPr>
              <a:t>وأما الثالثة </a:t>
            </a:r>
            <a:r>
              <a:rPr lang="ar-MA" sz="3200" b="1" dirty="0" smtClean="0">
                <a:latin typeface="ae_AlMothnna" pitchFamily="34" charset="-78"/>
                <a:cs typeface="ae_AlMothnna" pitchFamily="34" charset="-78"/>
              </a:rPr>
              <a:t>: فإن الملائكة تستغفر لهم في كل يوم وليلة ، </a:t>
            </a:r>
            <a:r>
              <a:rPr lang="ar-MA" sz="3200" b="1" dirty="0" smtClean="0">
                <a:solidFill>
                  <a:schemeClr val="bg1"/>
                </a:solidFill>
                <a:latin typeface="ae_AlMothnna" pitchFamily="34" charset="-78"/>
                <a:cs typeface="ae_AlMothnna" pitchFamily="34" charset="-78"/>
              </a:rPr>
              <a:t>وأما الرابعة </a:t>
            </a:r>
            <a:r>
              <a:rPr lang="ar-MA" sz="3200" b="1" dirty="0" smtClean="0">
                <a:latin typeface="ae_AlMothnna" pitchFamily="34" charset="-78"/>
                <a:cs typeface="ae_AlMothnna" pitchFamily="34" charset="-78"/>
              </a:rPr>
              <a:t>: فإن الله عز وجل يأمر جنَّته ، يقول : استعدِّي وتزيَّني لعبادي أوشكوا أن يستريحوا من نصب الدنيا وآذاها إلى داري وكرامتي ، </a:t>
            </a:r>
            <a:r>
              <a:rPr lang="ar-MA" sz="3200" b="1" dirty="0" smtClean="0">
                <a:solidFill>
                  <a:schemeClr val="bg1"/>
                </a:solidFill>
                <a:latin typeface="ae_AlMothnna" pitchFamily="34" charset="-78"/>
                <a:cs typeface="ae_AlMothnna" pitchFamily="34" charset="-78"/>
              </a:rPr>
              <a:t>وأما الخامسة </a:t>
            </a:r>
            <a:r>
              <a:rPr lang="ar-MA" sz="3200" b="1" dirty="0" smtClean="0">
                <a:latin typeface="ae_AlMothnna" pitchFamily="34" charset="-78"/>
                <a:cs typeface="ae_AlMothnna" pitchFamily="34" charset="-78"/>
              </a:rPr>
              <a:t>: فإذا كان آخر ليلة غفر لهم جميعاً " ، قال رجلٌ من القوم : يا رسول الله أهي ليلة القدر ؟ ، قال : لا ألم ترَ إلى العمال يعملون ، فإذا فرغوا من أعمالهم وفوا أجورهم " </a:t>
            </a:r>
            <a:r>
              <a:rPr lang="ar-MA" b="1" dirty="0" smtClean="0"/>
              <a:t>.</a:t>
            </a:r>
            <a:endParaRPr lang="ar-M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amdane 2.jpg"/>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sp>
        <p:nvSpPr>
          <p:cNvPr id="3" name="Espace réservé du texte 2"/>
          <p:cNvSpPr>
            <a:spLocks noGrp="1"/>
          </p:cNvSpPr>
          <p:nvPr>
            <p:ph type="body" idx="1"/>
          </p:nvPr>
        </p:nvSpPr>
        <p:spPr/>
        <p:txBody>
          <a:bodyPr/>
          <a:lstStyle/>
          <a:p>
            <a:endParaRPr lang="ar-MA"/>
          </a:p>
        </p:txBody>
      </p:sp>
      <p:pic>
        <p:nvPicPr>
          <p:cNvPr id="5" name="Image 4" descr="ramadanyat0003.jpg"/>
          <p:cNvPicPr>
            <a:picLocks noChangeAspect="1"/>
          </p:cNvPicPr>
          <p:nvPr/>
        </p:nvPicPr>
        <p:blipFill>
          <a:blip r:embed="rId2"/>
          <a:stretch>
            <a:fillRect/>
          </a:stretch>
        </p:blipFill>
        <p:spPr>
          <a:xfrm>
            <a:off x="0" y="1"/>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sp>
        <p:nvSpPr>
          <p:cNvPr id="3" name="Espace réservé du texte 2"/>
          <p:cNvSpPr>
            <a:spLocks noGrp="1"/>
          </p:cNvSpPr>
          <p:nvPr>
            <p:ph type="body" idx="1"/>
          </p:nvPr>
        </p:nvSpPr>
        <p:spPr/>
        <p:txBody>
          <a:bodyPr/>
          <a:lstStyle/>
          <a:p>
            <a:endParaRPr lang="ar-MA"/>
          </a:p>
        </p:txBody>
      </p:sp>
      <p:pic>
        <p:nvPicPr>
          <p:cNvPr id="4" name="Image 3" descr="205379_318697694885378_743683755_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sp>
        <p:nvSpPr>
          <p:cNvPr id="3" name="Espace réservé du texte 2"/>
          <p:cNvSpPr>
            <a:spLocks noGrp="1"/>
          </p:cNvSpPr>
          <p:nvPr>
            <p:ph type="body" idx="1"/>
          </p:nvPr>
        </p:nvSpPr>
        <p:spPr/>
        <p:txBody>
          <a:bodyPr/>
          <a:lstStyle/>
          <a:p>
            <a:endParaRPr lang="ar-MA"/>
          </a:p>
        </p:txBody>
      </p:sp>
      <p:pic>
        <p:nvPicPr>
          <p:cNvPr id="4" name="Image 3" descr="134208744689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2708f1b09mr2[1].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ar-MA"/>
          </a:p>
        </p:txBody>
      </p:sp>
      <p:sp>
        <p:nvSpPr>
          <p:cNvPr id="3" name="Sous-titre 2"/>
          <p:cNvSpPr>
            <a:spLocks noGrp="1"/>
          </p:cNvSpPr>
          <p:nvPr>
            <p:ph type="subTitle" idx="1"/>
          </p:nvPr>
        </p:nvSpPr>
        <p:spPr/>
        <p:txBody>
          <a:bodyPr/>
          <a:lstStyle/>
          <a:p>
            <a:endParaRPr lang="ar-MA"/>
          </a:p>
        </p:txBody>
      </p:sp>
      <p:pic>
        <p:nvPicPr>
          <p:cNvPr id="4" name="Image 3" descr="78f614f0599641036b98487f6786a570.jpg"/>
          <p:cNvPicPr>
            <a:picLocks noChangeAspect="1"/>
          </p:cNvPicPr>
          <p:nvPr/>
        </p:nvPicPr>
        <p:blipFill>
          <a:blip r:embed="rId2"/>
          <a:stretch>
            <a:fillRect/>
          </a:stretch>
        </p:blipFill>
        <p:spPr>
          <a:xfrm>
            <a:off x="0" y="0"/>
            <a:ext cx="91440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00034" y="2071678"/>
            <a:ext cx="7994679" cy="1214446"/>
          </a:xfrm>
        </p:spPr>
        <p:txBody>
          <a:bodyPr>
            <a:normAutofit/>
          </a:bodyPr>
          <a:lstStyle/>
          <a:p>
            <a:pPr algn="r"/>
            <a:r>
              <a:rPr lang="ar-MA" sz="3000" b="1" dirty="0" smtClean="0">
                <a:solidFill>
                  <a:schemeClr val="tx1"/>
                </a:solidFill>
                <a:latin typeface="ae_AlMothnna" pitchFamily="34" charset="-78"/>
                <a:cs typeface="ae_AlMothnna" pitchFamily="34" charset="-78"/>
              </a:rPr>
              <a:t>( رُبَّ صَائِمٍ حَظُّهُ مِنْ صِيَامِهِ الْجُوعُ وَالْعَطَشُ ،      وَرُبَّ قَائِمٍ حَظُّهُ مِنْ قِيَامِهِ السَّهَرُ )</a:t>
            </a:r>
            <a:r>
              <a:rPr lang="ar-MA" sz="2400" b="1" dirty="0" smtClean="0">
                <a:solidFill>
                  <a:srgbClr val="FF0000"/>
                </a:solidFill>
                <a:latin typeface="ae_AlMothnna" pitchFamily="34" charset="-78"/>
                <a:cs typeface="ae_AlMothnna" pitchFamily="34" charset="-78"/>
              </a:rPr>
              <a:t> </a:t>
            </a:r>
            <a:endParaRPr lang="ar-MA" sz="2400" dirty="0">
              <a:solidFill>
                <a:srgbClr val="FF0000"/>
              </a:solidFill>
              <a:latin typeface="ae_AlMothnna" pitchFamily="34" charset="-78"/>
              <a:cs typeface="ae_AlMothnna" pitchFamily="34" charset="-78"/>
            </a:endParaRPr>
          </a:p>
        </p:txBody>
      </p:sp>
      <p:sp>
        <p:nvSpPr>
          <p:cNvPr id="5" name="Rectangle 4"/>
          <p:cNvSpPr/>
          <p:nvPr/>
        </p:nvSpPr>
        <p:spPr>
          <a:xfrm>
            <a:off x="500034" y="857232"/>
            <a:ext cx="8001056" cy="954107"/>
          </a:xfrm>
          <a:prstGeom prst="rect">
            <a:avLst/>
          </a:prstGeom>
        </p:spPr>
        <p:txBody>
          <a:bodyPr wrap="square">
            <a:spAutoFit/>
          </a:bodyPr>
          <a:lstStyle/>
          <a:p>
            <a:pPr algn="r"/>
            <a:r>
              <a:rPr lang="ar-MA" sz="2800" b="1" dirty="0" smtClean="0">
                <a:latin typeface="ae_AlMothnna" pitchFamily="34" charset="-78"/>
                <a:cs typeface="ae_AlMothnna" pitchFamily="34" charset="-78"/>
              </a:rPr>
              <a:t>(كل عمل ابن آدم له إلا الصيام فإنه لي وأنا أَجْزي   به)</a:t>
            </a:r>
            <a:endParaRPr lang="ar-MA" sz="2800" dirty="0">
              <a:latin typeface="ae_AlMothnna" pitchFamily="34" charset="-78"/>
              <a:cs typeface="ae_AlMothnna" pitchFamily="34" charset="-78"/>
            </a:endParaRPr>
          </a:p>
        </p:txBody>
      </p:sp>
      <p:sp>
        <p:nvSpPr>
          <p:cNvPr id="6" name="Rectangle 5"/>
          <p:cNvSpPr/>
          <p:nvPr/>
        </p:nvSpPr>
        <p:spPr>
          <a:xfrm>
            <a:off x="1071538" y="3929066"/>
            <a:ext cx="7500990" cy="1384995"/>
          </a:xfrm>
          <a:prstGeom prst="rect">
            <a:avLst/>
          </a:prstGeom>
        </p:spPr>
        <p:txBody>
          <a:bodyPr wrap="square">
            <a:spAutoFit/>
          </a:bodyPr>
          <a:lstStyle/>
          <a:p>
            <a:pPr algn="r"/>
            <a:r>
              <a:rPr lang="ar-MA" sz="2800" dirty="0" smtClean="0">
                <a:latin typeface="ae_AlMothnna" pitchFamily="34" charset="-78"/>
                <a:cs typeface="ae_AlMothnna" pitchFamily="34" charset="-78"/>
              </a:rPr>
              <a:t>(فَكُلِي وَاشْرَبِي وَقَرِّي عَيْنًا فَإِمَّا تَرَيِنَّ مِنَ الْبَشَرِ   أَحَدًا فَقُولِي إِنِّي نَذَرْتُ لِلرَّحْمَنِ صَوْمًا فَلَنْ أُكَلِّمَ </a:t>
            </a:r>
            <a:r>
              <a:rPr lang="fr-FR" sz="2800" dirty="0" smtClean="0">
                <a:latin typeface="ae_AlMothnna" pitchFamily="34" charset="-78"/>
                <a:cs typeface="ae_AlMothnna" pitchFamily="34" charset="-78"/>
              </a:rPr>
              <a:t>      (</a:t>
            </a:r>
            <a:r>
              <a:rPr lang="ar-MA" sz="2800" dirty="0" smtClean="0">
                <a:latin typeface="ae_AlMothnna" pitchFamily="34" charset="-78"/>
                <a:cs typeface="ae_AlMothnna" pitchFamily="34" charset="-78"/>
              </a:rPr>
              <a:t> الْيَوْمَ إِنسِيًّا</a:t>
            </a:r>
            <a:endParaRPr lang="ar-MA" sz="2800" dirty="0">
              <a:latin typeface="ae_AlMothnna" pitchFamily="34" charset="-78"/>
              <a:cs typeface="ae_AlMothnna" pitchFamily="34" charset="-78"/>
            </a:endParaRPr>
          </a:p>
        </p:txBody>
      </p:sp>
      <p:pic>
        <p:nvPicPr>
          <p:cNvPr id="7" name="Image 6" descr="df238.gif"/>
          <p:cNvPicPr>
            <a:picLocks noChangeAspect="1"/>
          </p:cNvPicPr>
          <p:nvPr/>
        </p:nvPicPr>
        <p:blipFill>
          <a:blip r:embed="rId2"/>
          <a:stretch>
            <a:fillRect/>
          </a:stretch>
        </p:blipFill>
        <p:spPr>
          <a:xfrm>
            <a:off x="0" y="6143644"/>
            <a:ext cx="9144000" cy="714356"/>
          </a:xfrm>
          <a:prstGeom prst="rect">
            <a:avLst/>
          </a:prstGeom>
        </p:spPr>
      </p:pic>
      <p:pic>
        <p:nvPicPr>
          <p:cNvPr id="8" name="Image 7" descr="df238.gif"/>
          <p:cNvPicPr>
            <a:picLocks noChangeAspect="1"/>
          </p:cNvPicPr>
          <p:nvPr/>
        </p:nvPicPr>
        <p:blipFill>
          <a:blip r:embed="rId2"/>
          <a:stretch>
            <a:fillRect/>
          </a:stretch>
        </p:blipFill>
        <p:spPr>
          <a:xfrm>
            <a:off x="0" y="0"/>
            <a:ext cx="8929654" cy="785794"/>
          </a:xfrm>
          <a:prstGeom prst="rect">
            <a:avLst/>
          </a:prstGeom>
        </p:spPr>
      </p:pic>
      <p:pic>
        <p:nvPicPr>
          <p:cNvPr id="9" name="Image 8" descr="df238.gif"/>
          <p:cNvPicPr>
            <a:picLocks noChangeAspect="1"/>
          </p:cNvPicPr>
          <p:nvPr/>
        </p:nvPicPr>
        <p:blipFill>
          <a:blip r:embed="rId2"/>
          <a:stretch>
            <a:fillRect/>
          </a:stretch>
        </p:blipFill>
        <p:spPr>
          <a:xfrm rot="5400000">
            <a:off x="-3002041" y="2998737"/>
            <a:ext cx="6858002" cy="860525"/>
          </a:xfrm>
          <a:prstGeom prst="rect">
            <a:avLst/>
          </a:prstGeom>
        </p:spPr>
      </p:pic>
      <p:pic>
        <p:nvPicPr>
          <p:cNvPr id="10" name="Image 9" descr="df238.gif"/>
          <p:cNvPicPr>
            <a:picLocks noChangeAspect="1"/>
          </p:cNvPicPr>
          <p:nvPr/>
        </p:nvPicPr>
        <p:blipFill>
          <a:blip r:embed="rId2"/>
          <a:stretch>
            <a:fillRect/>
          </a:stretch>
        </p:blipFill>
        <p:spPr>
          <a:xfrm rot="5400000">
            <a:off x="5357826" y="3071826"/>
            <a:ext cx="6858000" cy="714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88e96ac1ac121773beff1bef220ef29.gif"/>
          <p:cNvPicPr>
            <a:picLocks noChangeAspect="1"/>
          </p:cNvPicPr>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184119_10150330912481874_235730276873_9412730_7952837_n[1].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6370975"/>
          </a:xfrm>
          <a:prstGeom prst="rect">
            <a:avLst/>
          </a:prstGeom>
        </p:spPr>
        <p:txBody>
          <a:bodyPr wrap="square">
            <a:spAutoFit/>
          </a:bodyPr>
          <a:lstStyle/>
          <a:p>
            <a:pPr algn="r" rtl="1"/>
            <a:r>
              <a:rPr lang="ar-MA" sz="2400" b="1" dirty="0" smtClean="0">
                <a:solidFill>
                  <a:schemeClr val="bg1"/>
                </a:solidFill>
                <a:latin typeface="ae_AlMothnna" pitchFamily="34" charset="-78"/>
                <a:cs typeface="ae_AlMothnna" pitchFamily="34" charset="-78"/>
              </a:rPr>
              <a:t>يا أَيُّهَا الَّذِينَ آمَنُواْ </a:t>
            </a:r>
            <a:r>
              <a:rPr lang="ar-MA" sz="2400" b="1" dirty="0" smtClean="0">
                <a:latin typeface="ae_AlMothnna" pitchFamily="34" charset="-78"/>
                <a:cs typeface="ae_AlMothnna" pitchFamily="34" charset="-78"/>
              </a:rPr>
              <a:t>كُتِبَ عَلَيْكُمُ الصِّيَامُ كَمَا كُتِبَ عَلَى الَّذِينَ مِن قَبْلِكُمْ </a:t>
            </a:r>
            <a:r>
              <a:rPr lang="ar-MA" sz="2400" b="1" dirty="0" smtClean="0">
                <a:solidFill>
                  <a:schemeClr val="bg1"/>
                </a:solidFill>
                <a:latin typeface="ae_AlMothnna" pitchFamily="34" charset="-78"/>
                <a:cs typeface="ae_AlMothnna" pitchFamily="34" charset="-78"/>
              </a:rPr>
              <a:t>لَعَلَّكُمْ تَتَّقُونَ</a:t>
            </a:r>
          </a:p>
          <a:p>
            <a:pPr algn="r" rtl="1"/>
            <a:r>
              <a:rPr lang="ar-MA" sz="2400" b="1" dirty="0" smtClean="0">
                <a:latin typeface="ae_AlMothnna" pitchFamily="34" charset="-78"/>
                <a:cs typeface="ae_AlMothnna" pitchFamily="34" charset="-78"/>
              </a:rPr>
              <a:t>أَيَّامًا مَّعْدُودَاتٍ فَمَن كَانَ مِنكُم مَّرِيضًا أَوْ عَلَى سَفَرٍ فَعِدَّةٌ مِّنْ أَيَّامٍ أُخَرَ وَعَلَى الَّذِينَ يُطِيقُونَهُ فِدْيَةٌ طَعَامُ مِسْكِينٍ فَمَن تَطَوَّعَ خَيْرًا فَهُوَ خَيْرٌ لَّهُ </a:t>
            </a:r>
            <a:r>
              <a:rPr lang="ar-MA" sz="2400" b="1" dirty="0" smtClean="0">
                <a:solidFill>
                  <a:schemeClr val="bg1"/>
                </a:solidFill>
                <a:latin typeface="ae_AlMothnna" pitchFamily="34" charset="-78"/>
                <a:cs typeface="ae_AlMothnna" pitchFamily="34" charset="-78"/>
              </a:rPr>
              <a:t>وَأَن تَصُومُواْ خَيْرٌ لَّكُمْ </a:t>
            </a:r>
            <a:r>
              <a:rPr lang="ar-MA" sz="2400" b="1" dirty="0" smtClean="0">
                <a:latin typeface="ae_AlMothnna" pitchFamily="34" charset="-78"/>
                <a:cs typeface="ae_AlMothnna" pitchFamily="34" charset="-78"/>
              </a:rPr>
              <a:t>إِن كُنتُمْ تَعْلَمُونَ</a:t>
            </a:r>
          </a:p>
          <a:p>
            <a:pPr algn="r" rtl="1"/>
            <a:r>
              <a:rPr lang="ar-MA" sz="2400" b="1" dirty="0" smtClean="0">
                <a:solidFill>
                  <a:schemeClr val="bg1"/>
                </a:solidFill>
                <a:latin typeface="ae_AlMothnna" pitchFamily="34" charset="-78"/>
                <a:cs typeface="ae_AlMothnna" pitchFamily="34" charset="-78"/>
              </a:rPr>
              <a:t>شَهْرُ رَمَضَانَ الَّذِيَ أُنزِلَ فِيهِ الْقُرْآنُ هُدًى لِّلنَّاسِ و َبَيِّنَاتٍ مِّنَ الْهُدَى وَالْفُرْقَانِ </a:t>
            </a:r>
            <a:r>
              <a:rPr lang="ar-MA" sz="2400" b="1" dirty="0" smtClean="0">
                <a:latin typeface="ae_AlMothnna" pitchFamily="34" charset="-78"/>
                <a:cs typeface="ae_AlMothnna" pitchFamily="34" charset="-78"/>
              </a:rPr>
              <a:t>فَمَن شَهِدَ مِنكُمُ الشَّهْرَ فَلْيَصُمْهُ وَمَن كَانَ مَرِيضًا أَوْ عَلَى سَفَرٍ فَعِدَّةٌ مِّنْ أَيَّامٍ أُخَرَ </a:t>
            </a:r>
            <a:r>
              <a:rPr lang="ar-MA" sz="2400" b="1" dirty="0" smtClean="0">
                <a:solidFill>
                  <a:schemeClr val="bg1"/>
                </a:solidFill>
                <a:latin typeface="ae_AlMothnna" pitchFamily="34" charset="-78"/>
                <a:cs typeface="ae_AlMothnna" pitchFamily="34" charset="-78"/>
              </a:rPr>
              <a:t>يُرِيدُ اللَّهُ بِكُمُ الْيُسْرَ وَلاَ يُرِيدُ بِكُمُ الْعُسْرَ </a:t>
            </a:r>
            <a:r>
              <a:rPr lang="ar-MA" sz="2400" b="1" dirty="0" smtClean="0">
                <a:latin typeface="ae_AlMothnna" pitchFamily="34" charset="-78"/>
                <a:cs typeface="ae_AlMothnna" pitchFamily="34" charset="-78"/>
              </a:rPr>
              <a:t>وَلِتُكْمِلُواْ الْعِدَّةَ </a:t>
            </a:r>
            <a:r>
              <a:rPr lang="ar-MA" sz="2400" b="1" dirty="0" smtClean="0">
                <a:solidFill>
                  <a:schemeClr val="bg1"/>
                </a:solidFill>
                <a:latin typeface="ae_AlMothnna" pitchFamily="34" charset="-78"/>
                <a:cs typeface="ae_AlMothnna" pitchFamily="34" charset="-78"/>
              </a:rPr>
              <a:t>وَلِتُكَبِّرُواْ اللَّهَ عَلَى مَا هَدَاكُمْ وَلَعَلَّكُمْ تَشْكُرُونَ</a:t>
            </a:r>
          </a:p>
          <a:p>
            <a:pPr algn="r" rtl="1"/>
            <a:r>
              <a:rPr lang="ar-MA" sz="2400" b="1" dirty="0" smtClean="0">
                <a:solidFill>
                  <a:schemeClr val="bg1"/>
                </a:solidFill>
                <a:latin typeface="ae_AlMothnna" pitchFamily="34" charset="-78"/>
                <a:cs typeface="ae_AlMothnna" pitchFamily="34" charset="-78"/>
              </a:rPr>
              <a:t>وَإِذَا سَأَلَكَ عِبَادِي عَنِّي فَإِنِّي قَرِيبٌ أُجِيبُ دَعْوَةَ الدَّاعِ إِذَا دَعَانِ </a:t>
            </a:r>
            <a:r>
              <a:rPr lang="ar-MA" sz="2400" b="1" dirty="0" smtClean="0">
                <a:latin typeface="ae_AlMothnna" pitchFamily="34" charset="-78"/>
                <a:cs typeface="ae_AlMothnna" pitchFamily="34" charset="-78"/>
              </a:rPr>
              <a:t>فَلْيَسْتَجِيبُواْ لِي وَلْيُؤْمِنُواْ بِي لَعَلَّهُمْ يَرْشُدُونَ</a:t>
            </a:r>
          </a:p>
          <a:p>
            <a:pPr algn="r" rtl="1"/>
            <a:r>
              <a:rPr lang="ar-MA" sz="2400" b="1" dirty="0" smtClean="0">
                <a:latin typeface="ae_AlMothnna" pitchFamily="34" charset="-78"/>
                <a:cs typeface="ae_AlMothnna" pitchFamily="34" charset="-78"/>
              </a:rPr>
              <a:t>أُحِلَّ لَكُمْ لَيْلَةَ الصِّيَامِ الرَّفَثُ إِلَى نِسَائِكُمْ هُنَّ لِبَاسٌ لَّكُمْ وَأَنتُمْ لِبَاسٌ لَّهُنَّ عَلِمَ اللَّهُ أَنَّكُمْ كُنتُمْ تَخْتَانُونَ أَنفُسَكُمْ فَتَابَ عَلَيْكُمْ وَعَفَا عَنكُمْ فَالآنَ بَاشِرُوهُنَّ وَابْتَغُواْ مَا كَتَبَ اللَّهُ لَكُمْ وَكُلُواْ وَاشْرَبُواْ حَتَّى يَتَبَيَّنَ لَكُمُ الْخَيْطُ الأَبْيَضُ مِنَ الْخَيْطِ الأَسْوَدِ مِنَ الْفَجْرِ ثُمَّ أَتِمُّواْ الصِّيَامَ إِلَى اللَّيْلِ وَلاَ تُبَاشِرُوهُنَّ وَأَنتُمْ عَاكِفُونَ فِي الْمَسَاجِدِ تِلْكَ حُدُودُ اللَّهِ فَلاَ تَقْرَبُوهَا كَذَلِكَ يُبَيِّنُ اللَّهُ آيَاتِهِ لِلنَّاسِ </a:t>
            </a:r>
            <a:r>
              <a:rPr lang="ar-MA" sz="2400" b="1" dirty="0" smtClean="0">
                <a:solidFill>
                  <a:schemeClr val="bg1"/>
                </a:solidFill>
                <a:latin typeface="ae_AlMothnna" pitchFamily="34" charset="-78"/>
                <a:cs typeface="ae_AlMothnna" pitchFamily="34" charset="-78"/>
              </a:rPr>
              <a:t>لَعَلَّهُمْ يَتَّقُونَ</a:t>
            </a:r>
            <a:endParaRPr lang="ar-MA" sz="2400" b="1" dirty="0">
              <a:solidFill>
                <a:schemeClr val="bg1"/>
              </a:solidFill>
              <a:latin typeface="ae_AlMothnna" pitchFamily="34" charset="-78"/>
              <a:cs typeface="ae_AlMothnna" pitchFamily="34"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j3pg.jpg"/>
          <p:cNvPicPr>
            <a:picLocks noGrp="1" noChangeAspect="1"/>
          </p:cNvPicPr>
          <p:nvPr>
            <p:ph idx="1"/>
          </p:nvPr>
        </p:nvPicPr>
        <p:blipFill>
          <a:blip r:embed="rId2"/>
          <a:stretch>
            <a:fill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e.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48080_156281417840282_1122594315_n.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318916217.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4.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5.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8jpg.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r"/>
            <a:r>
              <a:rPr lang="ar-MA" sz="2400" dirty="0" smtClean="0">
                <a:latin typeface="ae_AlMothnna" pitchFamily="34" charset="-78"/>
                <a:cs typeface="ae_AlMothnna" pitchFamily="34" charset="-78"/>
              </a:rPr>
              <a:t>قال النبي صلى الله عليه وسلم : </a:t>
            </a:r>
            <a:br>
              <a:rPr lang="ar-MA" sz="2400" dirty="0" smtClean="0">
                <a:latin typeface="ae_AlMothnna" pitchFamily="34" charset="-78"/>
                <a:cs typeface="ae_AlMothnna" pitchFamily="34" charset="-78"/>
              </a:rPr>
            </a:br>
            <a:r>
              <a:rPr lang="ar-MA" sz="2400" dirty="0" smtClean="0">
                <a:latin typeface="ae_AlMothnna" pitchFamily="34" charset="-78"/>
                <a:cs typeface="ae_AlMothnna" pitchFamily="34" charset="-78"/>
              </a:rPr>
              <a:t>(من لم يدع قول الزور والعمل به والجهل فليس لله حاجة في أن يدع طعامه وشرابه ) رواه البخاري</a:t>
            </a:r>
            <a:endParaRPr lang="ar-MA" sz="2400" dirty="0">
              <a:latin typeface="ae_AlMothnna" pitchFamily="34" charset="-78"/>
              <a:cs typeface="ae_AlMothnna" pitchFamily="34" charset="-78"/>
            </a:endParaRPr>
          </a:p>
        </p:txBody>
      </p:sp>
      <p:pic>
        <p:nvPicPr>
          <p:cNvPr id="4" name="Espace réservé du contenu 3" descr="ramadan 1.jpg"/>
          <p:cNvPicPr>
            <a:picLocks noGrp="1" noChangeAspect="1"/>
          </p:cNvPicPr>
          <p:nvPr>
            <p:ph idx="1"/>
          </p:nvPr>
        </p:nvPicPr>
        <p:blipFill>
          <a:blip r:embed="rId2"/>
          <a:stretch>
            <a:fillRect/>
          </a:stretch>
        </p:blipFill>
        <p:spPr>
          <a:xfrm>
            <a:off x="0" y="1428736"/>
            <a:ext cx="9144000" cy="54292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amadan.7jpg.jpg"/>
          <p:cNvPicPr>
            <a:picLocks noGrp="1" noChangeAspect="1"/>
          </p:cNvPicPr>
          <p:nvPr>
            <p:ph idx="1"/>
          </p:nvPr>
        </p:nvPicPr>
        <p:blipFill>
          <a:blip r:embed="rId2"/>
          <a:stretch>
            <a:fill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9hrdcx6.gi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sz="3600" dirty="0" smtClean="0">
                <a:latin typeface="ae_AlMothnna" pitchFamily="34" charset="-78"/>
                <a:cs typeface="ae_AlMothnna" pitchFamily="34" charset="-78"/>
              </a:rPr>
              <a:t>واللَّهُ يُرِيدُ أَن يَتُوبَ عَلَيْكُمْ وَيُرِيدُ الَّذِينَ يَتَّبِعُونَ الشَّهَوَاتِ أَن تَمِيلُواْ مَيْلاً عَظِيمًا</a:t>
            </a:r>
            <a:endParaRPr lang="ar-MA" sz="3600" dirty="0">
              <a:latin typeface="ae_AlMothnna" pitchFamily="34" charset="-78"/>
              <a:cs typeface="ae_AlMothnna" pitchFamily="34" charset="-78"/>
            </a:endParaRPr>
          </a:p>
        </p:txBody>
      </p:sp>
      <p:pic>
        <p:nvPicPr>
          <p:cNvPr id="4" name="Espace réservé du contenu 3" descr="ramadan10.jpg"/>
          <p:cNvPicPr>
            <a:picLocks noGrp="1" noChangeAspect="1"/>
          </p:cNvPicPr>
          <p:nvPr>
            <p:ph idx="1"/>
          </p:nvPr>
        </p:nvPicPr>
        <p:blipFill>
          <a:blip r:embed="rId2"/>
          <a:stretch>
            <a:fillRect/>
          </a:stretch>
        </p:blipFill>
        <p:spPr>
          <a:xfrm>
            <a:off x="0" y="1785926"/>
            <a:ext cx="9143999" cy="50720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311547_483827141642837_860738251_n.jpg"/>
          <p:cNvPicPr>
            <a:picLocks noGrp="1" noChangeAspect="1"/>
          </p:cNvPicPr>
          <p:nvPr>
            <p:ph idx="1"/>
          </p:nvPr>
        </p:nvPicPr>
        <p:blipFill>
          <a:blip r:embed="rId2"/>
          <a:stretch>
            <a:fillRect/>
          </a:stretch>
        </p:blipFill>
        <p:spPr>
          <a:xfrm>
            <a:off x="0" y="1500174"/>
            <a:ext cx="9144000" cy="5357826"/>
          </a:xfrm>
        </p:spPr>
      </p:pic>
      <p:sp>
        <p:nvSpPr>
          <p:cNvPr id="5" name="Titre 4"/>
          <p:cNvSpPr>
            <a:spLocks noGrp="1"/>
          </p:cNvSpPr>
          <p:nvPr>
            <p:ph type="title"/>
          </p:nvPr>
        </p:nvSpPr>
        <p:spPr/>
        <p:txBody>
          <a:bodyPr>
            <a:normAutofit fontScale="90000"/>
          </a:bodyPr>
          <a:lstStyle/>
          <a:p>
            <a:pPr rtl="1"/>
            <a:r>
              <a:rPr lang="ar-MA" dirty="0" smtClean="0"/>
              <a:t/>
            </a:r>
            <a:br>
              <a:rPr lang="ar-MA" dirty="0" smtClean="0"/>
            </a:br>
            <a:r>
              <a:rPr lang="ar-MA" dirty="0" smtClean="0">
                <a:latin typeface="ae_AlMothnna" pitchFamily="34" charset="-78"/>
                <a:cs typeface="ae_AlMothnna" pitchFamily="34" charset="-78"/>
              </a:rPr>
              <a:t>يُرِيدُ اللَّهُ أَن يُخَفِّفَ عَنكُمْ وَخُلِقَ الإِنسَانُ ضَعِيفًا</a:t>
            </a:r>
            <a:r>
              <a:rPr lang="ar-MA" dirty="0" smtClean="0"/>
              <a:t/>
            </a:r>
            <a:br>
              <a:rPr lang="ar-MA" dirty="0" smtClean="0"/>
            </a:br>
            <a:endParaRPr lang="ar-M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2jpg.jpg"/>
          <p:cNvPicPr>
            <a:picLocks noGrp="1" noChangeAspect="1"/>
          </p:cNvPicPr>
          <p:nvPr>
            <p:ph idx="1"/>
          </p:nvPr>
        </p:nvPicPr>
        <p:blipFill>
          <a:blip r:embed="rId2"/>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601217_340304989372612_609407702_n.jpg"/>
          <p:cNvPicPr>
            <a:picLocks noGrp="1" noChangeAspect="1"/>
          </p:cNvPicPr>
          <p:nvPr>
            <p:ph idx="1"/>
          </p:nvPr>
        </p:nvPicPr>
        <p:blipFill>
          <a:blip r:embed="rId2"/>
          <a:stretch>
            <a:fillRect/>
          </a:stretch>
        </p:blipFill>
        <p:spPr>
          <a:xfrm>
            <a:off x="0" y="0"/>
            <a:ext cx="9143999" cy="757240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ramadan.6jpg.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23bb0p.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AMDANE.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3171_10150926790895679_11014363_n.jpg"/>
          <p:cNvPicPr>
            <a:picLocks noChangeAspect="1"/>
          </p:cNvPicPr>
          <p:nvPr/>
        </p:nvPicPr>
        <p:blipFill>
          <a:blip r:embed="rId2"/>
          <a:stretch>
            <a:fillRect/>
          </a:stretch>
        </p:blipFill>
        <p:spPr>
          <a:xfrm>
            <a:off x="0" y="-24"/>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1.jpg"/>
          <p:cNvPicPr>
            <a:picLocks noChangeAspect="1"/>
          </p:cNvPicPr>
          <p:nvPr/>
        </p:nvPicPr>
        <p:blipFill>
          <a:blip r:embed="rId2"/>
          <a:stretch>
            <a:fillRect/>
          </a:stretch>
        </p:blipFill>
        <p:spPr>
          <a:xfrm>
            <a:off x="9520" y="0"/>
            <a:ext cx="9124960" cy="6858000"/>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rot="603643">
            <a:off x="1022200" y="2662767"/>
            <a:ext cx="7403802" cy="830997"/>
          </a:xfrm>
          <a:prstGeom prst="rect">
            <a:avLst/>
          </a:prstGeom>
          <a:noFill/>
        </p:spPr>
        <p:txBody>
          <a:bodyPr wrap="square" rtlCol="0">
            <a:spAutoFit/>
          </a:bodyPr>
          <a:lstStyle/>
          <a:p>
            <a:r>
              <a:rPr lang="fr-FR" sz="4000" b="1" dirty="0" smtClean="0">
                <a:solidFill>
                  <a:srgbClr val="E959B6"/>
                </a:solidFill>
                <a:latin typeface="ae_AlMothnna" pitchFamily="34" charset="-78"/>
                <a:cs typeface="ae_AlMothnna" pitchFamily="34" charset="-78"/>
              </a:rPr>
              <a:t>       </a:t>
            </a:r>
            <a:r>
              <a:rPr lang="ar-MA" sz="4800" b="1" dirty="0" smtClean="0">
                <a:solidFill>
                  <a:srgbClr val="E959B6"/>
                </a:solidFill>
                <a:latin typeface="ae_AlMothnna" pitchFamily="34" charset="-78"/>
                <a:cs typeface="ae_AlMothnna" pitchFamily="34" charset="-78"/>
              </a:rPr>
              <a:t>إِنَّ مَعِيَ رَبِّي سَيَهْدِينِ</a:t>
            </a:r>
            <a:endParaRPr lang="ar-MA" sz="4000" b="1" dirty="0">
              <a:solidFill>
                <a:srgbClr val="E959B6"/>
              </a:solidFill>
              <a:latin typeface="ae_AlMothnna" pitchFamily="34" charset="-78"/>
              <a:cs typeface="ae_AlMothnna" pitchFamily="34" charset="-78"/>
            </a:endParaRPr>
          </a:p>
        </p:txBody>
      </p:sp>
      <p:pic>
        <p:nvPicPr>
          <p:cNvPr id="5" name="Image 4" descr="clip_image002.gif"/>
          <p:cNvPicPr>
            <a:picLocks noChangeAspect="1"/>
          </p:cNvPicPr>
          <p:nvPr/>
        </p:nvPicPr>
        <p:blipFill>
          <a:blip r:embed="rId3"/>
          <a:stretch>
            <a:fillRect/>
          </a:stretch>
        </p:blipFill>
        <p:spPr>
          <a:xfrm>
            <a:off x="1" y="0"/>
            <a:ext cx="1643042" cy="1266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repeatCount="indefinite" fill="hold" grpId="0" nodeType="with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f238.gif"/>
          <p:cNvPicPr>
            <a:picLocks noChangeAspect="1"/>
          </p:cNvPicPr>
          <p:nvPr/>
        </p:nvPicPr>
        <p:blipFill>
          <a:blip r:embed="rId3"/>
          <a:stretch>
            <a:fillRect/>
          </a:stretch>
        </p:blipFill>
        <p:spPr>
          <a:xfrm>
            <a:off x="0" y="6357958"/>
            <a:ext cx="9144000" cy="500042"/>
          </a:xfrm>
          <a:prstGeom prst="rect">
            <a:avLst/>
          </a:prstGeom>
        </p:spPr>
      </p:pic>
      <p:pic>
        <p:nvPicPr>
          <p:cNvPr id="8" name="Image 7" descr="df238.gif"/>
          <p:cNvPicPr>
            <a:picLocks noChangeAspect="1"/>
          </p:cNvPicPr>
          <p:nvPr/>
        </p:nvPicPr>
        <p:blipFill>
          <a:blip r:embed="rId3"/>
          <a:stretch>
            <a:fillRect/>
          </a:stretch>
        </p:blipFill>
        <p:spPr>
          <a:xfrm>
            <a:off x="0" y="0"/>
            <a:ext cx="8929654" cy="500042"/>
          </a:xfrm>
          <a:prstGeom prst="rect">
            <a:avLst/>
          </a:prstGeom>
        </p:spPr>
      </p:pic>
      <p:pic>
        <p:nvPicPr>
          <p:cNvPr id="9" name="Image 8" descr="df238.gif"/>
          <p:cNvPicPr>
            <a:picLocks noChangeAspect="1"/>
          </p:cNvPicPr>
          <p:nvPr/>
        </p:nvPicPr>
        <p:blipFill>
          <a:blip r:embed="rId3"/>
          <a:stretch>
            <a:fillRect/>
          </a:stretch>
        </p:blipFill>
        <p:spPr>
          <a:xfrm rot="5400000">
            <a:off x="-3144916" y="3141613"/>
            <a:ext cx="6858002" cy="574774"/>
          </a:xfrm>
          <a:prstGeom prst="rect">
            <a:avLst/>
          </a:prstGeom>
        </p:spPr>
      </p:pic>
      <p:pic>
        <p:nvPicPr>
          <p:cNvPr id="10" name="Image 9" descr="df238.gif"/>
          <p:cNvPicPr>
            <a:picLocks noChangeAspect="1"/>
          </p:cNvPicPr>
          <p:nvPr/>
        </p:nvPicPr>
        <p:blipFill>
          <a:blip r:embed="rId3"/>
          <a:stretch>
            <a:fillRect/>
          </a:stretch>
        </p:blipFill>
        <p:spPr>
          <a:xfrm rot="5400000">
            <a:off x="5464983" y="3178983"/>
            <a:ext cx="6858000" cy="500034"/>
          </a:xfrm>
          <a:prstGeom prst="rect">
            <a:avLst/>
          </a:prstGeom>
        </p:spPr>
      </p:pic>
      <p:sp>
        <p:nvSpPr>
          <p:cNvPr id="11" name="Rectangle 10"/>
          <p:cNvSpPr/>
          <p:nvPr/>
        </p:nvSpPr>
        <p:spPr>
          <a:xfrm>
            <a:off x="357158" y="285728"/>
            <a:ext cx="8358246" cy="6278642"/>
          </a:xfrm>
          <a:prstGeom prst="rect">
            <a:avLst/>
          </a:prstGeom>
        </p:spPr>
        <p:txBody>
          <a:bodyPr wrap="square">
            <a:spAutoFit/>
          </a:bodyPr>
          <a:lstStyle/>
          <a:p>
            <a:pPr algn="r"/>
            <a:r>
              <a:rPr lang="fr-FR" b="1" dirty="0" smtClean="0">
                <a:latin typeface="ae_AlMothnna" pitchFamily="34" charset="-78"/>
                <a:cs typeface="ae_AlMothnna" pitchFamily="34" charset="-78"/>
              </a:rPr>
              <a:t/>
            </a:r>
            <a:br>
              <a:rPr lang="fr-FR" b="1" dirty="0" smtClean="0">
                <a:latin typeface="ae_AlMothnna" pitchFamily="34" charset="-78"/>
                <a:cs typeface="ae_AlMothnna" pitchFamily="34" charset="-78"/>
              </a:rPr>
            </a:br>
            <a:r>
              <a:rPr lang="ar-SA" b="1" dirty="0" smtClean="0">
                <a:latin typeface="ae_AlMothnna" pitchFamily="34" charset="-78"/>
                <a:cs typeface="ae_AlMothnna" pitchFamily="34" charset="-78"/>
              </a:rPr>
              <a:t>-</a:t>
            </a:r>
            <a:r>
              <a:rPr lang="ar-SA" sz="2400" b="1" dirty="0" smtClean="0">
                <a:latin typeface="ae_AlMothnna" pitchFamily="34" charset="-78"/>
                <a:cs typeface="ae_AlMothnna" pitchFamily="34" charset="-78"/>
              </a:rPr>
              <a:t>التوبة النصوح  </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-حفظ السمع والبصر واللسان عن المحرمات في نهار رمضان ولياليه</a:t>
            </a:r>
            <a:endParaRPr lang="fr-FR" sz="2400" b="1" dirty="0" smtClean="0">
              <a:latin typeface="ae_AlMothnna" pitchFamily="34" charset="-78"/>
              <a:cs typeface="ae_AlMothnna" pitchFamily="34" charset="-78"/>
            </a:endParaRPr>
          </a:p>
          <a:p>
            <a:pPr algn="r"/>
            <a:r>
              <a:rPr lang="ar-SA" sz="2400" b="1" dirty="0" smtClean="0">
                <a:latin typeface="ae_AlMothnna" pitchFamily="34" charset="-78"/>
                <a:cs typeface="ae_AlMothnna" pitchFamily="34" charset="-78"/>
              </a:rPr>
              <a:t>-المحافظة على الصلاة في وقتها , وصلاة التراويح ,وقيام الليل </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-صلاة ركعتين بعد كل وضوء </a:t>
            </a:r>
            <a:endParaRPr lang="fr-FR" sz="2400" b="1" dirty="0" smtClean="0">
              <a:latin typeface="ae_AlMothnna" pitchFamily="34" charset="-78"/>
              <a:cs typeface="ae_AlMothnna" pitchFamily="34" charset="-78"/>
            </a:endParaRPr>
          </a:p>
          <a:p>
            <a:pPr algn="r"/>
            <a:r>
              <a:rPr lang="ar-MA" sz="2400" b="1" dirty="0" smtClean="0">
                <a:latin typeface="ae_AlMothnna" pitchFamily="34" charset="-78"/>
                <a:cs typeface="ae_AlMothnna" pitchFamily="34" charset="-78"/>
              </a:rPr>
              <a:t>-</a:t>
            </a:r>
            <a:r>
              <a:rPr lang="ar-SA" sz="2400" b="1" dirty="0" smtClean="0">
                <a:latin typeface="ae_AlMothnna" pitchFamily="34" charset="-78"/>
                <a:cs typeface="ae_AlMothnna" pitchFamily="34" charset="-78"/>
              </a:rPr>
              <a:t>تعجيل الفطور وتأخير السحور </a:t>
            </a:r>
            <a:endParaRPr lang="fr-FR" sz="2400" b="1" dirty="0" smtClean="0">
              <a:latin typeface="ae_AlMothnna" pitchFamily="34" charset="-78"/>
              <a:cs typeface="ae_AlMothnna" pitchFamily="34" charset="-78"/>
            </a:endParaRPr>
          </a:p>
          <a:p>
            <a:pPr algn="r"/>
            <a:r>
              <a:rPr lang="ar-SA" sz="2400" b="1" dirty="0" smtClean="0">
                <a:latin typeface="ae_AlMothnna" pitchFamily="34" charset="-78"/>
                <a:cs typeface="ae_AlMothnna" pitchFamily="34" charset="-78"/>
              </a:rPr>
              <a:t>-المحافظة على السنن والنوافل</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-قراءة جزء من القرآن على الأقل يوميا</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-ذكر الله وتسبيحه في كل وقت ، مع المحافظة على أذكار </a:t>
            </a:r>
            <a:r>
              <a:rPr lang="fr-FR" sz="2400" b="1" dirty="0" smtClean="0">
                <a:latin typeface="ae_AlMothnna" pitchFamily="34" charset="-78"/>
                <a:cs typeface="ae_AlMothnna" pitchFamily="34" charset="-78"/>
              </a:rPr>
              <a:t>         </a:t>
            </a:r>
            <a:r>
              <a:rPr lang="ar-SA" sz="2400" b="1" dirty="0" smtClean="0">
                <a:latin typeface="ae_AlMothnna" pitchFamily="34" charset="-78"/>
                <a:cs typeface="ae_AlMothnna" pitchFamily="34" charset="-78"/>
              </a:rPr>
              <a:t>الصباح والمساء</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-التبرع بإفطار صائم أو أكثر كل يوم ، ولم بشق تمرة</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fr-FR" sz="2400" b="1" dirty="0" smtClean="0">
                <a:latin typeface="ae_AlMothnna" pitchFamily="34" charset="-78"/>
                <a:cs typeface="ae_AlMothnna" pitchFamily="34" charset="-78"/>
              </a:rPr>
              <a:t>       </a:t>
            </a:r>
            <a:r>
              <a:rPr lang="ar-SA" sz="2400" b="1" dirty="0" smtClean="0">
                <a:latin typeface="ae_AlMothnna" pitchFamily="34" charset="-78"/>
                <a:cs typeface="ae_AlMothnna" pitchFamily="34" charset="-78"/>
              </a:rPr>
              <a:t>تقديم صدقة لمسكين أو محتاج كل يوم ، ولو بأقل القليل</a:t>
            </a:r>
            <a:r>
              <a:rPr lang="fr-FR" sz="2400" b="1" dirty="0" smtClean="0">
                <a:latin typeface="ae_AlMothnna" pitchFamily="34" charset="-78"/>
                <a:cs typeface="ae_AlMothnna" pitchFamily="34" charset="-78"/>
              </a:rPr>
              <a:t>-</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-حضور دروس العلم </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أداء العمرة</a:t>
            </a:r>
            <a:r>
              <a:rPr lang="ar-SA" sz="2000" b="1" dirty="0" smtClean="0">
                <a:latin typeface="ae_AlMothnna" pitchFamily="34" charset="-78"/>
                <a:cs typeface="ae_AlMothnna" pitchFamily="34" charset="-78"/>
              </a:rPr>
              <a:t> </a:t>
            </a:r>
            <a:r>
              <a:rPr lang="fr-FR" sz="2400" b="1" dirty="0" smtClean="0">
                <a:latin typeface="ae_AlMothnna" pitchFamily="34" charset="-78"/>
                <a:cs typeface="ae_AlMothnna" pitchFamily="34" charset="-78"/>
              </a:rPr>
              <a:t>-  </a:t>
            </a:r>
            <a:br>
              <a:rPr lang="fr-FR" sz="2400" b="1" dirty="0" smtClean="0">
                <a:latin typeface="ae_AlMothnna" pitchFamily="34" charset="-78"/>
                <a:cs typeface="ae_AlMothnna" pitchFamily="34" charset="-78"/>
              </a:rPr>
            </a:br>
            <a:r>
              <a:rPr lang="fr-FR" sz="2400" b="1" dirty="0" smtClean="0">
                <a:latin typeface="ae_AlMothnna" pitchFamily="34" charset="-78"/>
                <a:cs typeface="ae_AlMothnna" pitchFamily="34" charset="-78"/>
              </a:rPr>
              <a:t> </a:t>
            </a:r>
            <a:r>
              <a:rPr lang="ar-MA" sz="2400" b="1" dirty="0" smtClean="0">
                <a:latin typeface="ae_AlMothnna" pitchFamily="34" charset="-78"/>
                <a:cs typeface="ae_AlMothnna" pitchFamily="34" charset="-78"/>
              </a:rPr>
              <a:t>-</a:t>
            </a:r>
            <a:r>
              <a:rPr lang="ar-SA" sz="2400" b="1" dirty="0" smtClean="0">
                <a:latin typeface="ae_AlMothnna" pitchFamily="34" charset="-78"/>
                <a:cs typeface="ae_AlMothnna" pitchFamily="34" charset="-78"/>
              </a:rPr>
              <a:t>بر الوالدين والأقربين ، الأحياء منهم والموتى</a:t>
            </a:r>
            <a:r>
              <a:rPr lang="fr-FR" sz="2400" b="1" dirty="0" smtClean="0">
                <a:latin typeface="ae_AlMothnna" pitchFamily="34" charset="-78"/>
                <a:cs typeface="ae_AlMothnna" pitchFamily="34" charset="-78"/>
              </a:rPr>
              <a:t/>
            </a:r>
            <a:br>
              <a:rPr lang="fr-FR" sz="2400" b="1" dirty="0" smtClean="0">
                <a:latin typeface="ae_AlMothnna" pitchFamily="34" charset="-78"/>
                <a:cs typeface="ae_AlMothnna" pitchFamily="34" charset="-78"/>
              </a:rPr>
            </a:br>
            <a:r>
              <a:rPr lang="ar-SA" sz="2400" b="1" dirty="0" smtClean="0">
                <a:latin typeface="ae_AlMothnna" pitchFamily="34" charset="-78"/>
                <a:cs typeface="ae_AlMothnna" pitchFamily="34" charset="-78"/>
              </a:rPr>
              <a:t>الدعاء عند الإفطار بجوامع الكلم </a:t>
            </a:r>
            <a:r>
              <a:rPr lang="fr-FR" b="1" dirty="0" smtClean="0"/>
              <a:t>-</a:t>
            </a:r>
            <a:endParaRPr lang="ar-M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662" y="1285860"/>
            <a:ext cx="7500990" cy="5293757"/>
          </a:xfrm>
          <a:prstGeom prst="rect">
            <a:avLst/>
          </a:prstGeom>
        </p:spPr>
        <p:txBody>
          <a:bodyPr wrap="square">
            <a:spAutoFit/>
          </a:bodyPr>
          <a:lstStyle/>
          <a:p>
            <a:pPr algn="r"/>
            <a:r>
              <a:rPr lang="ar-MA" b="1" dirty="0" smtClean="0"/>
              <a:t> </a:t>
            </a:r>
            <a:r>
              <a:rPr lang="ar-MA" sz="2000" b="1" dirty="0" smtClean="0">
                <a:latin typeface="ae_AlMothnna" pitchFamily="34" charset="-78"/>
                <a:cs typeface="ae_AlMothnna" pitchFamily="34" charset="-78"/>
              </a:rPr>
              <a:t>الشهور الاثنا عشر كمثل أولاد يعقوب عليه السلام ، وشهر رمضان بين الشهور كيوسف بين إخوته ، فكما أن يوسف أحب الأولاد إلى يعقوب ، كذلك رمضان أحب الشهور إلى علام الغيوب....</a:t>
            </a:r>
            <a:r>
              <a:rPr lang="ar-MA" sz="2000" dirty="0" smtClean="0">
                <a:latin typeface="ae_AlMothnna" pitchFamily="34" charset="-78"/>
                <a:cs typeface="ae_AlMothnna" pitchFamily="34" charset="-78"/>
              </a:rPr>
              <a:t/>
            </a:r>
            <a:br>
              <a:rPr lang="ar-MA" sz="2000" dirty="0" smtClean="0">
                <a:latin typeface="ae_AlMothnna" pitchFamily="34" charset="-78"/>
                <a:cs typeface="ae_AlMothnna" pitchFamily="34" charset="-78"/>
              </a:rPr>
            </a:br>
            <a:r>
              <a:rPr lang="ar-MA" sz="2000" dirty="0" smtClean="0">
                <a:latin typeface="ae_AlMothnna" pitchFamily="34" charset="-78"/>
                <a:cs typeface="ae_AlMothnna" pitchFamily="34" charset="-78"/>
              </a:rPr>
              <a:t/>
            </a:r>
            <a:br>
              <a:rPr lang="ar-MA" sz="2000" dirty="0" smtClean="0">
                <a:latin typeface="ae_AlMothnna" pitchFamily="34" charset="-78"/>
                <a:cs typeface="ae_AlMothnna" pitchFamily="34" charset="-78"/>
              </a:rPr>
            </a:br>
            <a:r>
              <a:rPr lang="ar-MA" sz="2000" b="1" dirty="0" smtClean="0">
                <a:latin typeface="ae_AlMothnna" pitchFamily="34" charset="-78"/>
                <a:cs typeface="ae_AlMothnna" pitchFamily="34" charset="-78"/>
              </a:rPr>
              <a:t> جاء إخوة يوسف معتمدين عليه في سد الخلل ، وإزاحة العِلل ، بعد أن كانوا أصحاب خطايا و زَلَل ....فأحسن لهم الإنزال ، وأصلح لهم الأحوال ، وأطعمهم في الجوع ، وأذن لهم في الرجوع .....فسَدّ الواحد خَلل أحد عشر </a:t>
            </a:r>
          </a:p>
          <a:p>
            <a:pPr algn="r"/>
            <a:r>
              <a:rPr lang="ar-MA" sz="2000" dirty="0" smtClean="0">
                <a:latin typeface="ae_AlMothnna" pitchFamily="34" charset="-78"/>
                <a:cs typeface="ae_AlMothnna" pitchFamily="34" charset="-78"/>
              </a:rPr>
              <a:t/>
            </a:r>
            <a:br>
              <a:rPr lang="ar-MA" sz="2000" dirty="0" smtClean="0">
                <a:latin typeface="ae_AlMothnna" pitchFamily="34" charset="-78"/>
                <a:cs typeface="ae_AlMothnna" pitchFamily="34" charset="-78"/>
              </a:rPr>
            </a:br>
            <a:r>
              <a:rPr lang="ar-MA" sz="2000" dirty="0" smtClean="0">
                <a:latin typeface="ae_AlMothnna" pitchFamily="34" charset="-78"/>
                <a:cs typeface="ae_AlMothnna" pitchFamily="34" charset="-78"/>
              </a:rPr>
              <a:t> </a:t>
            </a:r>
            <a:r>
              <a:rPr lang="ar-MA" sz="2000" b="1" dirty="0" smtClean="0">
                <a:latin typeface="ae_AlMothnna" pitchFamily="34" charset="-78"/>
                <a:cs typeface="ae_AlMothnna" pitchFamily="34" charset="-78"/>
              </a:rPr>
              <a:t>كذلك شهر رمضان : نحن نرجو أن نتلافى فيه ما فرطنا في سائر الشهور </a:t>
            </a:r>
            <a:endParaRPr lang="fr-FR" sz="2000" b="1" dirty="0" smtClean="0">
              <a:latin typeface="ae_AlMothnna" pitchFamily="34" charset="-78"/>
              <a:cs typeface="ae_AlMothnna" pitchFamily="34" charset="-78"/>
            </a:endParaRPr>
          </a:p>
          <a:p>
            <a:pPr algn="r"/>
            <a:r>
              <a:rPr lang="ar-MA" sz="2000" b="1" dirty="0" smtClean="0">
                <a:latin typeface="ae_AlMothnna" pitchFamily="34" charset="-78"/>
                <a:cs typeface="ae_AlMothnna" pitchFamily="34" charset="-78"/>
              </a:rPr>
              <a:t> ، ونصلح فيه فاسد الأمور ، فيُختم لنا بالفرح والسرور.....</a:t>
            </a:r>
            <a:r>
              <a:rPr lang="ar-MA" sz="2000" dirty="0" smtClean="0">
                <a:latin typeface="ae_AlMothnna" pitchFamily="34" charset="-78"/>
                <a:cs typeface="ae_AlMothnna" pitchFamily="34" charset="-78"/>
              </a:rPr>
              <a:t/>
            </a:r>
            <a:br>
              <a:rPr lang="ar-MA" sz="2000" dirty="0" smtClean="0">
                <a:latin typeface="ae_AlMothnna" pitchFamily="34" charset="-78"/>
                <a:cs typeface="ae_AlMothnna" pitchFamily="34" charset="-78"/>
              </a:rPr>
            </a:br>
            <a:endParaRPr lang="ar-MA" sz="2000" dirty="0" smtClean="0">
              <a:latin typeface="ae_AlMothnna" pitchFamily="34" charset="-78"/>
              <a:cs typeface="ae_AlMothnna" pitchFamily="34" charset="-78"/>
            </a:endParaRPr>
          </a:p>
          <a:p>
            <a:pPr algn="r"/>
            <a:r>
              <a:rPr lang="ar-MA" sz="2000" b="1" dirty="0" smtClean="0">
                <a:latin typeface="ae_AlMothnna" pitchFamily="34" charset="-78"/>
                <a:cs typeface="ae_AlMothnna" pitchFamily="34" charset="-78"/>
              </a:rPr>
              <a:t>ارتد يعقوب عليه السلام ( لما وجد ريح يوسف ) بصيرا ، وصار قويا بعد الضعف ، بصيرا بعد العمى ....وكذلك العاصي إذا شم روائح رمضان..... </a:t>
            </a:r>
            <a:r>
              <a:rPr lang="ar-MA" sz="2000" dirty="0" smtClean="0">
                <a:latin typeface="ae_AlMothnna" pitchFamily="34" charset="-78"/>
                <a:cs typeface="ae_AlMothnna" pitchFamily="34" charset="-78"/>
              </a:rPr>
              <a:t/>
            </a:r>
            <a:br>
              <a:rPr lang="ar-MA" sz="2000" dirty="0" smtClean="0">
                <a:latin typeface="ae_AlMothnna" pitchFamily="34" charset="-78"/>
                <a:cs typeface="ae_AlMothnna" pitchFamily="34" charset="-78"/>
              </a:rPr>
            </a:br>
            <a:endParaRPr lang="ar-MA" dirty="0">
              <a:latin typeface="ae_AlMothnna" pitchFamily="34" charset="-78"/>
              <a:cs typeface="ae_AlMothnna" pitchFamily="34" charset="-78"/>
            </a:endParaRPr>
          </a:p>
        </p:txBody>
      </p:sp>
      <p:sp>
        <p:nvSpPr>
          <p:cNvPr id="4" name="ZoneTexte 3"/>
          <p:cNvSpPr txBox="1"/>
          <p:nvPr/>
        </p:nvSpPr>
        <p:spPr>
          <a:xfrm>
            <a:off x="2857488" y="500042"/>
            <a:ext cx="3786214" cy="646331"/>
          </a:xfrm>
          <a:prstGeom prst="rect">
            <a:avLst/>
          </a:prstGeom>
          <a:noFill/>
        </p:spPr>
        <p:txBody>
          <a:bodyPr wrap="square" rtlCol="0">
            <a:spAutoFit/>
          </a:bodyPr>
          <a:lstStyle/>
          <a:p>
            <a:r>
              <a:rPr lang="ar-MA" sz="3600" b="1" dirty="0" smtClean="0">
                <a:latin typeface="ae_AlMothnna" pitchFamily="34" charset="-78"/>
                <a:cs typeface="ae_AlMothnna" pitchFamily="34" charset="-78"/>
              </a:rPr>
              <a:t>الإمام ابن الجوزي</a:t>
            </a:r>
            <a:endParaRPr lang="ar-MA" sz="3600" b="1" dirty="0">
              <a:latin typeface="ae_AlMothnna" pitchFamily="34" charset="-78"/>
              <a:cs typeface="ae_AlMothnna" pitchFamily="34"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61380_162153167253107_552173713_n.jpg"/>
          <p:cNvPicPr>
            <a:picLocks noChangeAspect="1"/>
          </p:cNvPicPr>
          <p:nvPr/>
        </p:nvPicPr>
        <p:blipFill>
          <a:blip r:embed="rId2"/>
          <a:stretch>
            <a:fillRect/>
          </a:stretch>
        </p:blipFill>
        <p:spPr>
          <a:xfrm>
            <a:off x="0" y="-24"/>
            <a:ext cx="9144000" cy="685799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252600_10150940412764221_1610734876_n.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mdhancard4hf0.jpg"/>
          <p:cNvPicPr>
            <a:picLocks noChangeAspect="1"/>
          </p:cNvPicPr>
          <p:nvPr/>
        </p:nvPicPr>
        <p:blipFill>
          <a:blip r:embed="rId2"/>
          <a:stretch>
            <a:fillRect/>
          </a:stretch>
        </p:blipFill>
        <p:spPr>
          <a:xfrm>
            <a:off x="0" y="0"/>
            <a:ext cx="9144000" cy="69294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84033939.gif"/>
          <p:cNvPicPr>
            <a:picLocks noChangeAspect="1"/>
          </p:cNvPicPr>
          <p:nvPr/>
        </p:nvPicPr>
        <p:blipFill>
          <a:blip r:embed="rId2"/>
          <a:stretch>
            <a:fillRect/>
          </a:stretch>
        </p:blipFill>
        <p:spPr>
          <a:xfrm>
            <a:off x="357158" y="285728"/>
            <a:ext cx="8572559" cy="63579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819063693_e90ce54c28[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86b9ac3947b12d1c5054bdaf6a41f202.jpg"/>
          <p:cNvPicPr>
            <a:picLocks noGrp="1" noChangeAspect="1"/>
          </p:cNvPicPr>
          <p:nvPr>
            <p:ph idx="1"/>
          </p:nvPr>
        </p:nvPicPr>
        <p:blipFill>
          <a:blip r:embed="rId2"/>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MA"/>
          </a:p>
        </p:txBody>
      </p:sp>
      <p:pic>
        <p:nvPicPr>
          <p:cNvPr id="4" name="Espace réservé du contenu 3" descr="a05f1a8b659efd57eae2cb2cf7ba067c.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44515a546aac5c6d7941a62940f4d14.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257</Words>
  <Application>Microsoft Office PowerPoint</Application>
  <PresentationFormat>Affichage à l'écran (4:3)</PresentationFormat>
  <Paragraphs>25</Paragraphs>
  <Slides>42</Slides>
  <Notes>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أبشري حلَّ الكريم</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قال النبي صلى الله عليه وسلم :  (من لم يدع قول الزور والعمل به والجهل فليس لله حاجة في أن يدع طعامه وشرابه ) رواه البخاري</vt:lpstr>
      <vt:lpstr>Diapositive 29</vt:lpstr>
      <vt:lpstr>واللَّهُ يُرِيدُ أَن يَتُوبَ عَلَيْكُمْ وَيُرِيدُ الَّذِينَ يَتَّبِعُونَ الشَّهَوَاتِ أَن تَمِيلُواْ مَيْلاً عَظِيمًا</vt:lpstr>
      <vt:lpstr> يُرِيدُ اللَّهُ أَن يُخَفِّفَ عَنكُمْ وَخُلِقَ الإِنسَانُ ضَعِيفًا </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oscar</dc:creator>
  <cp:lastModifiedBy>oscar</cp:lastModifiedBy>
  <cp:revision>69</cp:revision>
  <dcterms:created xsi:type="dcterms:W3CDTF">2012-06-19T20:30:02Z</dcterms:created>
  <dcterms:modified xsi:type="dcterms:W3CDTF">2012-07-14T13:24:49Z</dcterms:modified>
</cp:coreProperties>
</file>