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2" r:id="rId4"/>
    <p:sldId id="263" r:id="rId5"/>
    <p:sldId id="264" r:id="rId6"/>
    <p:sldId id="265" r:id="rId7"/>
    <p:sldId id="267" r:id="rId8"/>
    <p:sldId id="266" r:id="rId9"/>
    <p:sldId id="261" r:id="rId10"/>
    <p:sldId id="259" r:id="rId11"/>
    <p:sldId id="257" r:id="rId12"/>
    <p:sldId id="258" r:id="rId13"/>
    <p:sldId id="268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50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30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54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32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83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475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83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4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61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05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89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6A8C-5C5E-4B4E-93C0-B16EAF48C5C0}" type="datetimeFigureOut">
              <a:rPr lang="fr-FR" smtClean="0"/>
              <a:t>29/09/2012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A7813-2349-4B44-9D66-AD24028A9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00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s7.com/vb/showthread.php?t=1922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427984" y="548680"/>
            <a:ext cx="4114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MA" sz="3100" dirty="0" smtClean="0">
                <a:solidFill>
                  <a:schemeClr val="bg2"/>
                </a:solidFill>
              </a:rPr>
              <a:t>جمعية سراج للأعمال الاجتماعية </a:t>
            </a:r>
            <a:br>
              <a:rPr lang="ar-MA" sz="3100" dirty="0" smtClean="0">
                <a:solidFill>
                  <a:schemeClr val="bg2"/>
                </a:solidFill>
              </a:rPr>
            </a:br>
            <a:r>
              <a:rPr lang="ar-MA" sz="3100" dirty="0" smtClean="0">
                <a:solidFill>
                  <a:schemeClr val="bg2"/>
                </a:solidFill>
              </a:rPr>
              <a:t>فرع </a:t>
            </a:r>
            <a:r>
              <a:rPr lang="ar-MA" sz="3100" dirty="0" err="1" smtClean="0">
                <a:solidFill>
                  <a:schemeClr val="bg2"/>
                </a:solidFill>
              </a:rPr>
              <a:t>الدارالبيضاء</a:t>
            </a:r>
            <a:endParaRPr lang="fr-FR" sz="3100" dirty="0">
              <a:solidFill>
                <a:schemeClr val="bg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1560" y="5767908"/>
            <a:ext cx="351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 smtClean="0">
                <a:solidFill>
                  <a:schemeClr val="bg2"/>
                </a:solidFill>
              </a:rPr>
              <a:t> </a:t>
            </a:r>
            <a:r>
              <a:rPr lang="ar-MA" sz="2400" dirty="0" err="1" smtClean="0">
                <a:solidFill>
                  <a:schemeClr val="bg2"/>
                </a:solidFill>
              </a:rPr>
              <a:t>الدارالبيضاء</a:t>
            </a:r>
            <a:r>
              <a:rPr lang="ar-MA" sz="2400" dirty="0" smtClean="0">
                <a:solidFill>
                  <a:schemeClr val="bg2"/>
                </a:solidFill>
              </a:rPr>
              <a:t>  </a:t>
            </a:r>
            <a:r>
              <a:rPr lang="ar-MA" sz="2000" dirty="0" smtClean="0">
                <a:solidFill>
                  <a:schemeClr val="bg2"/>
                </a:solidFill>
              </a:rPr>
              <a:t>29</a:t>
            </a:r>
            <a:r>
              <a:rPr lang="ar-MA" sz="2400" dirty="0" smtClean="0">
                <a:solidFill>
                  <a:schemeClr val="bg2"/>
                </a:solidFill>
              </a:rPr>
              <a:t> شتنبر </a:t>
            </a:r>
            <a:r>
              <a:rPr lang="ar-MA" sz="2000" dirty="0" smtClean="0">
                <a:solidFill>
                  <a:schemeClr val="bg2"/>
                </a:solidFill>
              </a:rPr>
              <a:t>2012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672" y="1988840"/>
            <a:ext cx="46805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M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قوة الإرادة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03648" y="3908269"/>
            <a:ext cx="410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 smtClean="0">
                <a:solidFill>
                  <a:schemeClr val="accent2">
                    <a:lumMod val="75000"/>
                  </a:schemeClr>
                </a:solidFill>
              </a:rPr>
              <a:t>الثبات بعد رمضان </a:t>
            </a:r>
            <a:endParaRPr lang="fr-F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5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3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240804"/>
            <a:ext cx="835292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 err="1" smtClean="0">
                <a:solidFill>
                  <a:srgbClr val="0070C0"/>
                </a:solidFill>
              </a:rPr>
              <a:t>إبن</a:t>
            </a:r>
            <a:r>
              <a:rPr lang="ar-MA" sz="3200" dirty="0" smtClean="0">
                <a:solidFill>
                  <a:srgbClr val="0070C0"/>
                </a:solidFill>
              </a:rPr>
              <a:t> القيم  </a:t>
            </a:r>
            <a:r>
              <a:rPr lang="ar-MA" sz="3200" dirty="0" smtClean="0"/>
              <a:t>رحمه الله : لو أن رجلا وقف أمام جبل وعزم على إزالته لأزاله.       </a:t>
            </a:r>
            <a:endParaRPr lang="ar-MA" sz="3200" dirty="0" smtClean="0"/>
          </a:p>
          <a:p>
            <a:pPr algn="r" rtl="1"/>
            <a:r>
              <a:rPr lang="ar-MA" sz="3200" dirty="0" smtClean="0"/>
              <a:t>                                           </a:t>
            </a:r>
            <a:r>
              <a:rPr lang="ar-MA" sz="3200" dirty="0" smtClean="0"/>
              <a:t>كونية 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/>
              <a:t>لا </a:t>
            </a:r>
            <a:r>
              <a:rPr lang="ar-MA" sz="3200" dirty="0" err="1" smtClean="0"/>
              <a:t>إستحالة</a:t>
            </a:r>
            <a:r>
              <a:rPr lang="ar-MA" sz="3200" dirty="0" smtClean="0"/>
              <a:t> في الحياة إلا :          شرعية </a:t>
            </a:r>
            <a:endParaRPr lang="ar-MA" sz="3200" dirty="0" smtClean="0"/>
          </a:p>
          <a:p>
            <a:pPr algn="r" rtl="1"/>
            <a:endParaRPr lang="ar-MA" sz="800" dirty="0" smtClean="0"/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/>
              <a:t>من أول وأهم عوامل النجاح والوصول هو التخلص من وهم لا أستطيع / </a:t>
            </a:r>
            <a:r>
              <a:rPr lang="ar-MA" sz="3200" dirty="0" smtClean="0"/>
              <a:t>مستحيل..... </a:t>
            </a:r>
          </a:p>
          <a:p>
            <a:pPr algn="r" rtl="1"/>
            <a:endParaRPr lang="ar-MA" sz="800" dirty="0" smtClean="0"/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/>
              <a:t>أثبتت الدراسات أن عددا من عظماء التاريخ كانوا أناسا </a:t>
            </a:r>
            <a:r>
              <a:rPr lang="ar-MA" sz="3200" dirty="0" smtClean="0"/>
              <a:t>عاديين.</a:t>
            </a:r>
          </a:p>
          <a:p>
            <a:pPr algn="r" rtl="1"/>
            <a:endParaRPr lang="ar-MA" sz="800" dirty="0" smtClean="0"/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/>
              <a:t>علو </a:t>
            </a:r>
            <a:r>
              <a:rPr lang="ar-MA" sz="3200" dirty="0" smtClean="0"/>
              <a:t>الهدف يحقق العجائب : فمن كافح ليكون الأول يحزن بالمركز الثاني</a:t>
            </a:r>
            <a:r>
              <a:rPr lang="ar-MA" sz="3200" dirty="0" smtClean="0"/>
              <a:t>.....</a:t>
            </a:r>
          </a:p>
          <a:p>
            <a:pPr algn="r" rtl="1"/>
            <a:endParaRPr lang="ar-MA" sz="800" dirty="0" smtClean="0"/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/>
              <a:t>لا بد من التخطيط </a:t>
            </a:r>
            <a:r>
              <a:rPr lang="ar-MA" sz="3200" dirty="0" smtClean="0"/>
              <a:t>للهدف. </a:t>
            </a:r>
            <a:endParaRPr lang="ar-MA" sz="3200" dirty="0" smtClean="0"/>
          </a:p>
          <a:p>
            <a:pPr algn="r" rtl="1"/>
            <a:r>
              <a:rPr lang="ar-MA" sz="4000" dirty="0" smtClean="0">
                <a:solidFill>
                  <a:srgbClr val="03230B"/>
                </a:solidFill>
                <a:latin typeface="Arabic Typesetting" pitchFamily="66" charset="-78"/>
                <a:cs typeface="Arabic Typesetting" pitchFamily="66" charset="-78"/>
              </a:rPr>
              <a:t>		{ </a:t>
            </a:r>
            <a:r>
              <a:rPr lang="ar-MA" sz="4000" dirty="0" smtClean="0">
                <a:solidFill>
                  <a:srgbClr val="03230B"/>
                </a:solidFill>
                <a:latin typeface="Arabic Typesetting" pitchFamily="66" charset="-78"/>
                <a:cs typeface="Arabic Typesetting" pitchFamily="66" charset="-78"/>
              </a:rPr>
              <a:t>إياك نعبد وإياك نستعين </a:t>
            </a:r>
            <a:r>
              <a:rPr lang="ar-MA" sz="4000" dirty="0" smtClean="0">
                <a:solidFill>
                  <a:srgbClr val="03230B"/>
                </a:solidFill>
                <a:latin typeface="Arabic Typesetting" pitchFamily="66" charset="-78"/>
                <a:cs typeface="Arabic Typesetting" pitchFamily="66" charset="-78"/>
              </a:rPr>
              <a:t>}</a:t>
            </a:r>
            <a:endParaRPr lang="ar-MA" sz="4000" dirty="0" smtClean="0">
              <a:solidFill>
                <a:srgbClr val="03230B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3957552" y="1553491"/>
            <a:ext cx="93610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3926841" y="2132856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2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75981" y="419406"/>
            <a:ext cx="66247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200" dirty="0" smtClean="0">
                <a:solidFill>
                  <a:srgbClr val="C00000"/>
                </a:solidFill>
              </a:rPr>
              <a:t>جاء رمضان </a:t>
            </a:r>
            <a:r>
              <a:rPr lang="ar-MA" sz="3200" dirty="0" err="1" smtClean="0">
                <a:solidFill>
                  <a:srgbClr val="C00000"/>
                </a:solidFill>
              </a:rPr>
              <a:t>وإنقضى</a:t>
            </a:r>
            <a:r>
              <a:rPr lang="ar-MA" sz="3200" dirty="0" smtClean="0">
                <a:solidFill>
                  <a:srgbClr val="C00000"/>
                </a:solidFill>
              </a:rPr>
              <a:t> رمضان 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>
                <a:solidFill>
                  <a:srgbClr val="03230B"/>
                </a:solidFill>
              </a:rPr>
              <a:t>من كان يعبد رمضان فإن رمضان قد فات ومن كان يعبد الله فإن الله باق لا </a:t>
            </a:r>
            <a:r>
              <a:rPr lang="ar-MA" sz="3200" dirty="0" smtClean="0">
                <a:solidFill>
                  <a:srgbClr val="03230B"/>
                </a:solidFill>
              </a:rPr>
              <a:t>يزول.</a:t>
            </a:r>
            <a:endParaRPr lang="ar-MA" sz="3200" dirty="0" smtClean="0">
              <a:solidFill>
                <a:srgbClr val="03230B"/>
              </a:solidFill>
            </a:endParaRP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>
                <a:solidFill>
                  <a:srgbClr val="03230B"/>
                </a:solidFill>
              </a:rPr>
              <a:t>مفاتيح الثبات بعد </a:t>
            </a:r>
            <a:r>
              <a:rPr lang="ar-MA" sz="3200" dirty="0" smtClean="0">
                <a:solidFill>
                  <a:srgbClr val="03230B"/>
                </a:solidFill>
              </a:rPr>
              <a:t>رمضان. </a:t>
            </a:r>
            <a:endParaRPr lang="ar-MA" sz="3200" dirty="0" smtClean="0">
              <a:solidFill>
                <a:srgbClr val="03230B"/>
              </a:solidFill>
            </a:endParaRPr>
          </a:p>
          <a:p>
            <a:pPr algn="r" rtl="1"/>
            <a:r>
              <a:rPr lang="ar-MA" sz="3200" dirty="0" smtClean="0">
                <a:solidFill>
                  <a:srgbClr val="03230B"/>
                </a:solidFill>
              </a:rPr>
              <a:t>	</a:t>
            </a:r>
            <a:r>
              <a:rPr lang="ar-MA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{ من </a:t>
            </a:r>
            <a:r>
              <a:rPr lang="ar-MA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أراد الآخرة وسعى لها سعيها </a:t>
            </a:r>
            <a:r>
              <a:rPr lang="ar-MA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			وهو </a:t>
            </a:r>
            <a:r>
              <a:rPr lang="ar-MA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مؤمن </a:t>
            </a:r>
            <a:r>
              <a:rPr lang="ar-MA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فأولئك </a:t>
            </a:r>
            <a:r>
              <a:rPr lang="ar-MA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كان سعيهم مشكورا </a:t>
            </a:r>
            <a:r>
              <a:rPr lang="ar-MA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}</a:t>
            </a:r>
            <a:endParaRPr lang="ar-MA" sz="3200" dirty="0" smtClean="0">
              <a:solidFill>
                <a:schemeClr val="accent3">
                  <a:lumMod val="20000"/>
                  <a:lumOff val="80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>
                <a:solidFill>
                  <a:schemeClr val="accent3"/>
                </a:solidFill>
              </a:rPr>
              <a:t>1 - الدعاء </a:t>
            </a:r>
            <a:r>
              <a:rPr lang="ar-MA" sz="3200" dirty="0" smtClean="0">
                <a:solidFill>
                  <a:srgbClr val="03230B"/>
                </a:solidFill>
              </a:rPr>
              <a:t>: الوقوف على باب الله عز وجل بذل </a:t>
            </a:r>
            <a:r>
              <a:rPr lang="ar-MA" sz="3200" dirty="0" smtClean="0">
                <a:solidFill>
                  <a:srgbClr val="03230B"/>
                </a:solidFill>
              </a:rPr>
              <a:t>وخضوع.  </a:t>
            </a:r>
            <a:endParaRPr lang="ar-MA" sz="3200" dirty="0" smtClean="0">
              <a:solidFill>
                <a:srgbClr val="03230B"/>
              </a:solidFill>
            </a:endParaRPr>
          </a:p>
          <a:p>
            <a:pPr algn="r" rtl="1"/>
            <a:r>
              <a:rPr lang="ar-MA" sz="3200" dirty="0" smtClean="0">
                <a:solidFill>
                  <a:srgbClr val="03230B"/>
                </a:solidFill>
              </a:rPr>
              <a:t> </a:t>
            </a:r>
            <a:r>
              <a:rPr lang="ar-MA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{إياك نعبد وإياك نستعين} </a:t>
            </a:r>
            <a:r>
              <a:rPr lang="ar-MA" sz="3200" dirty="0" smtClean="0">
                <a:solidFill>
                  <a:srgbClr val="03230B"/>
                </a:solidFill>
              </a:rPr>
              <a:t>إلا القانط والمستكبر </a:t>
            </a:r>
            <a:r>
              <a:rPr lang="ar-MA" sz="3200" dirty="0" smtClean="0">
                <a:solidFill>
                  <a:srgbClr val="03230B"/>
                </a:solidFill>
              </a:rPr>
              <a:t> 	</a:t>
            </a:r>
            <a:r>
              <a:rPr lang="ar-MA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{</a:t>
            </a:r>
            <a:r>
              <a:rPr lang="ar-MA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إن الذين يستكبرون عن عبادتي سيدخلون </a:t>
            </a:r>
            <a:r>
              <a:rPr lang="ar-MA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	جهنم </a:t>
            </a:r>
            <a:r>
              <a:rPr lang="ar-MA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داخرين }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>
                <a:solidFill>
                  <a:srgbClr val="03230B"/>
                </a:solidFill>
              </a:rPr>
              <a:t>اللهم يا مقلب القلوب ثبت قلبي على دينك</a:t>
            </a:r>
            <a:endParaRPr lang="fr-FR" sz="3200" dirty="0">
              <a:solidFill>
                <a:srgbClr val="0323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547664" y="332656"/>
            <a:ext cx="69127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 smtClean="0">
                <a:solidFill>
                  <a:schemeClr val="accent3"/>
                </a:solidFill>
              </a:rPr>
              <a:t>2 - مجالسة الصالحين </a:t>
            </a:r>
            <a:r>
              <a:rPr lang="ar-MA" sz="3200" dirty="0" smtClean="0"/>
              <a:t>وحضور مجالس العلم </a:t>
            </a:r>
          </a:p>
          <a:p>
            <a:pPr algn="r" rtl="1"/>
            <a:r>
              <a:rPr lang="ar-MA" sz="3200" dirty="0" smtClean="0"/>
              <a:t>إذا مررتم برياض الجنة فارتعوا</a:t>
            </a:r>
          </a:p>
          <a:p>
            <a:pPr algn="r" rtl="1"/>
            <a:r>
              <a:rPr lang="ar-MA" sz="3200" dirty="0" smtClean="0"/>
              <a:t> </a:t>
            </a:r>
            <a:r>
              <a:rPr lang="ar-MA" sz="3200" dirty="0" smtClean="0">
                <a:solidFill>
                  <a:schemeClr val="accent3"/>
                </a:solidFill>
              </a:rPr>
              <a:t>3 – قراءة سير الصالحين </a:t>
            </a:r>
            <a:r>
              <a:rPr lang="ar-MA" sz="3200" dirty="0" smtClean="0"/>
              <a:t>وخاصة الصحابة </a:t>
            </a:r>
          </a:p>
          <a:p>
            <a:pPr algn="r" rtl="1"/>
            <a:r>
              <a:rPr lang="ar-MA" sz="3200" dirty="0" smtClean="0"/>
              <a:t>وكلا نقص عليك من أنباء الرسل ما نثبت به فؤادك </a:t>
            </a:r>
          </a:p>
          <a:p>
            <a:pPr algn="r" rtl="1"/>
            <a:r>
              <a:rPr lang="ar-MA" sz="3200" dirty="0" smtClean="0">
                <a:solidFill>
                  <a:schemeClr val="accent3"/>
                </a:solidFill>
              </a:rPr>
              <a:t>4 – المحافظة على الفرائض </a:t>
            </a:r>
            <a:r>
              <a:rPr lang="ar-MA" sz="3200" dirty="0" smtClean="0"/>
              <a:t>والبعد عن المحرمات</a:t>
            </a:r>
          </a:p>
          <a:p>
            <a:pPr algn="r" rtl="1"/>
            <a:r>
              <a:rPr lang="ar-MA" sz="3200" dirty="0" smtClean="0"/>
              <a:t>ما تقرب إلي عبدي بشيء أحب إلي مما </a:t>
            </a:r>
            <a:r>
              <a:rPr lang="ar-MA" sz="3200" dirty="0" err="1" smtClean="0"/>
              <a:t>إفترضته</a:t>
            </a:r>
            <a:r>
              <a:rPr lang="ar-MA" sz="3200" dirty="0" smtClean="0"/>
              <a:t> عليه</a:t>
            </a:r>
            <a:endParaRPr lang="ar-MA" sz="3200" dirty="0" smtClean="0">
              <a:solidFill>
                <a:srgbClr val="03230B"/>
              </a:solidFill>
            </a:endParaRPr>
          </a:p>
          <a:p>
            <a:pPr algn="r" rtl="1"/>
            <a:r>
              <a:rPr lang="ar-MA" sz="3200" dirty="0" smtClean="0">
                <a:solidFill>
                  <a:srgbClr val="92D050"/>
                </a:solidFill>
              </a:rPr>
              <a:t>5</a:t>
            </a:r>
            <a:r>
              <a:rPr lang="ar-MA" sz="3200" dirty="0" smtClean="0">
                <a:solidFill>
                  <a:srgbClr val="03230B"/>
                </a:solidFill>
              </a:rPr>
              <a:t> – المداومة على تلاوة قدر من القرآن </a:t>
            </a:r>
            <a:endParaRPr lang="fr-FR" sz="3200" dirty="0" smtClean="0">
              <a:solidFill>
                <a:srgbClr val="03230B"/>
              </a:solidFill>
            </a:endParaRPr>
          </a:p>
          <a:p>
            <a:pPr algn="r" rtl="1"/>
            <a:r>
              <a:rPr lang="ar-MA" sz="3200" dirty="0" smtClean="0"/>
              <a:t>قال عليه الصلاة والسلام : </a:t>
            </a:r>
            <a:r>
              <a:rPr lang="ar-MA" sz="3200" dirty="0" smtClean="0">
                <a:solidFill>
                  <a:srgbClr val="C00000"/>
                </a:solidFill>
              </a:rPr>
              <a:t>(</a:t>
            </a:r>
            <a:r>
              <a:rPr lang="ar-MA" sz="3200" dirty="0" err="1" smtClean="0">
                <a:solidFill>
                  <a:srgbClr val="C00000"/>
                </a:solidFill>
              </a:rPr>
              <a:t>إقرؤوا</a:t>
            </a:r>
            <a:r>
              <a:rPr lang="ar-MA" sz="3200" dirty="0" smtClean="0">
                <a:solidFill>
                  <a:srgbClr val="C00000"/>
                </a:solidFill>
              </a:rPr>
              <a:t> </a:t>
            </a:r>
            <a:r>
              <a:rPr lang="ar-MA" sz="3200" dirty="0" smtClean="0">
                <a:solidFill>
                  <a:srgbClr val="C00000"/>
                </a:solidFill>
              </a:rPr>
              <a:t>القرآن فإنه يأتي يوم القيامة شفيعا لأصحابه </a:t>
            </a:r>
            <a:r>
              <a:rPr lang="ar-MA" sz="3200" dirty="0">
                <a:solidFill>
                  <a:srgbClr val="C00000"/>
                </a:solidFill>
              </a:rPr>
              <a:t>)</a:t>
            </a:r>
            <a:endParaRPr lang="ar-MA" sz="3200" dirty="0" smtClean="0">
              <a:solidFill>
                <a:srgbClr val="C00000"/>
              </a:solidFill>
            </a:endParaRPr>
          </a:p>
          <a:p>
            <a:pPr algn="r" rtl="1"/>
            <a:r>
              <a:rPr lang="ar-MA" sz="3200" dirty="0" smtClean="0">
                <a:solidFill>
                  <a:srgbClr val="C00000"/>
                </a:solidFill>
              </a:rPr>
              <a:t>(من </a:t>
            </a:r>
            <a:r>
              <a:rPr lang="ar-MA" sz="3200" dirty="0" smtClean="0">
                <a:solidFill>
                  <a:srgbClr val="C00000"/>
                </a:solidFill>
              </a:rPr>
              <a:t>قرأ حرفا من كتاب الله فله به حسنة والحسنة بعشر </a:t>
            </a:r>
            <a:r>
              <a:rPr lang="ar-MA" sz="3200" dirty="0" smtClean="0">
                <a:solidFill>
                  <a:srgbClr val="C00000"/>
                </a:solidFill>
              </a:rPr>
              <a:t>أمثالها.)</a:t>
            </a:r>
            <a:endParaRPr lang="fr-FR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55576" y="692696"/>
            <a:ext cx="74168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 smtClean="0">
                <a:solidFill>
                  <a:srgbClr val="92D050"/>
                </a:solidFill>
              </a:rPr>
              <a:t>6 - النوافل </a:t>
            </a:r>
            <a:r>
              <a:rPr lang="ar-MA" sz="2800" dirty="0" smtClean="0"/>
              <a:t>: قيام / صيام / صدقة </a:t>
            </a:r>
          </a:p>
          <a:p>
            <a:pPr algn="r" rtl="1"/>
            <a:r>
              <a:rPr lang="ar-MA" sz="2800" dirty="0" smtClean="0"/>
              <a:t>قال عليه الصلاة والسلام : </a:t>
            </a:r>
            <a:r>
              <a:rPr lang="ar-MA" sz="2800" dirty="0" smtClean="0">
                <a:solidFill>
                  <a:srgbClr val="C00000"/>
                </a:solidFill>
              </a:rPr>
              <a:t>(رجل </a:t>
            </a:r>
            <a:r>
              <a:rPr lang="ar-MA" sz="2800" dirty="0" smtClean="0">
                <a:solidFill>
                  <a:srgbClr val="C00000"/>
                </a:solidFill>
              </a:rPr>
              <a:t>تصدق بصدقة فأخفاها حتى لا تعلم شماله ما أنفقت يمينه </a:t>
            </a:r>
            <a:r>
              <a:rPr lang="ar-MA" sz="2800" dirty="0" smtClean="0">
                <a:solidFill>
                  <a:srgbClr val="C00000"/>
                </a:solidFill>
              </a:rPr>
              <a:t>)</a:t>
            </a:r>
            <a:endParaRPr lang="ar-MA" sz="2800" dirty="0" smtClean="0">
              <a:solidFill>
                <a:srgbClr val="C00000"/>
              </a:solidFill>
            </a:endParaRPr>
          </a:p>
          <a:p>
            <a:pPr algn="r" rtl="1"/>
            <a:r>
              <a:rPr lang="ar-MA" sz="2800" dirty="0" smtClean="0">
                <a:solidFill>
                  <a:srgbClr val="C00000"/>
                </a:solidFill>
              </a:rPr>
              <a:t>(يا </a:t>
            </a:r>
            <a:r>
              <a:rPr lang="ar-MA" sz="2800" dirty="0" err="1" smtClean="0">
                <a:solidFill>
                  <a:srgbClr val="C00000"/>
                </a:solidFill>
              </a:rPr>
              <a:t>إبن</a:t>
            </a:r>
            <a:r>
              <a:rPr lang="ar-MA" sz="2800" dirty="0" smtClean="0">
                <a:solidFill>
                  <a:srgbClr val="C00000"/>
                </a:solidFill>
              </a:rPr>
              <a:t> آدم </a:t>
            </a:r>
            <a:r>
              <a:rPr lang="ar-MA" sz="2800" dirty="0" err="1" smtClean="0">
                <a:solidFill>
                  <a:srgbClr val="C00000"/>
                </a:solidFill>
              </a:rPr>
              <a:t>إركع</a:t>
            </a:r>
            <a:r>
              <a:rPr lang="ar-MA" sz="2800" dirty="0" smtClean="0">
                <a:solidFill>
                  <a:srgbClr val="C00000"/>
                </a:solidFill>
              </a:rPr>
              <a:t> لي من أول </a:t>
            </a:r>
            <a:r>
              <a:rPr lang="ar-MA" sz="2800" dirty="0" err="1" smtClean="0">
                <a:solidFill>
                  <a:srgbClr val="C00000"/>
                </a:solidFill>
              </a:rPr>
              <a:t>النهارأربع</a:t>
            </a:r>
            <a:r>
              <a:rPr lang="ar-MA" sz="2800" dirty="0" smtClean="0">
                <a:solidFill>
                  <a:srgbClr val="C00000"/>
                </a:solidFill>
              </a:rPr>
              <a:t> ركعات أكفيك </a:t>
            </a:r>
            <a:r>
              <a:rPr lang="ar-MA" sz="2800" dirty="0" smtClean="0">
                <a:solidFill>
                  <a:srgbClr val="C00000"/>
                </a:solidFill>
              </a:rPr>
              <a:t>آخره)</a:t>
            </a:r>
            <a:endParaRPr lang="ar-MA" sz="2800" dirty="0" smtClean="0">
              <a:solidFill>
                <a:srgbClr val="C00000"/>
              </a:solidFill>
            </a:endParaRPr>
          </a:p>
          <a:p>
            <a:pPr algn="r" rtl="1"/>
            <a:r>
              <a:rPr lang="ar-MA" sz="2800" dirty="0"/>
              <a:t> </a:t>
            </a:r>
            <a:r>
              <a:rPr lang="ar-MA" sz="2800" dirty="0" smtClean="0">
                <a:solidFill>
                  <a:srgbClr val="92D050"/>
                </a:solidFill>
              </a:rPr>
              <a:t>7 – الإكثار من التوبة والذكر </a:t>
            </a:r>
            <a:r>
              <a:rPr lang="ar-MA" sz="2800" dirty="0" smtClean="0"/>
              <a:t>خاصة </a:t>
            </a:r>
            <a:r>
              <a:rPr lang="ar-MA" sz="2800" dirty="0" err="1" smtClean="0">
                <a:solidFill>
                  <a:srgbClr val="0070C0"/>
                </a:solidFill>
              </a:rPr>
              <a:t>الإستغفار</a:t>
            </a:r>
            <a:r>
              <a:rPr lang="ar-MA" sz="2800" dirty="0" smtClean="0">
                <a:solidFill>
                  <a:srgbClr val="0070C0"/>
                </a:solidFill>
              </a:rPr>
              <a:t> </a:t>
            </a:r>
            <a:endParaRPr lang="ar-MA" sz="2800" dirty="0" smtClean="0">
              <a:solidFill>
                <a:srgbClr val="0070C0"/>
              </a:solidFill>
            </a:endParaRPr>
          </a:p>
          <a:p>
            <a:pPr algn="r" rtl="1"/>
            <a:endParaRPr lang="ar-MA" sz="2800" dirty="0" smtClean="0"/>
          </a:p>
          <a:p>
            <a:pPr algn="r" rtl="1"/>
            <a:r>
              <a:rPr lang="ar-MA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ndalus" pitchFamily="18" charset="-78"/>
                <a:cs typeface="Andalus" pitchFamily="18" charset="-78"/>
              </a:rPr>
              <a:t>{وتوبوا إلى الله جميعا أيها المؤمنون لعلكم تفلحون}</a:t>
            </a:r>
          </a:p>
          <a:p>
            <a:pPr algn="r" rtl="1"/>
            <a:r>
              <a:rPr lang="ar-MA" sz="2800" dirty="0" smtClean="0">
                <a:solidFill>
                  <a:srgbClr val="C00000"/>
                </a:solidFill>
              </a:rPr>
              <a:t>(لا </a:t>
            </a:r>
            <a:r>
              <a:rPr lang="ar-MA" sz="2800" dirty="0" smtClean="0">
                <a:solidFill>
                  <a:srgbClr val="C00000"/>
                </a:solidFill>
              </a:rPr>
              <a:t>يزال لسانك رطبا من ذكر الله </a:t>
            </a:r>
            <a:r>
              <a:rPr lang="ar-MA" sz="2800" dirty="0" smtClean="0">
                <a:solidFill>
                  <a:srgbClr val="C00000"/>
                </a:solidFill>
              </a:rPr>
              <a:t>)</a:t>
            </a:r>
            <a:endParaRPr lang="ar-MA" sz="2800" dirty="0" smtClean="0">
              <a:solidFill>
                <a:srgbClr val="C00000"/>
              </a:solidFill>
            </a:endParaRPr>
          </a:p>
          <a:p>
            <a:pPr algn="r"/>
            <a:r>
              <a:rPr lang="ar-MA" sz="2800" dirty="0" smtClean="0">
                <a:solidFill>
                  <a:srgbClr val="C00000"/>
                </a:solidFill>
              </a:rPr>
              <a:t>(ألا </a:t>
            </a:r>
            <a:r>
              <a:rPr lang="ar-MA" sz="2800" dirty="0" smtClean="0">
                <a:solidFill>
                  <a:srgbClr val="C00000"/>
                </a:solidFill>
              </a:rPr>
              <a:t>أنبئكم </a:t>
            </a:r>
            <a:r>
              <a:rPr lang="ar-MA" sz="2800" dirty="0" err="1" smtClean="0">
                <a:solidFill>
                  <a:srgbClr val="C00000"/>
                </a:solidFill>
              </a:rPr>
              <a:t>بخيراعمالكم</a:t>
            </a:r>
            <a:r>
              <a:rPr lang="ar-MA" sz="2800" dirty="0" smtClean="0">
                <a:solidFill>
                  <a:srgbClr val="C00000"/>
                </a:solidFill>
              </a:rPr>
              <a:t> وأزكاها عنك </a:t>
            </a:r>
            <a:r>
              <a:rPr lang="ar-MA" sz="2800" dirty="0" err="1" smtClean="0">
                <a:solidFill>
                  <a:srgbClr val="C00000"/>
                </a:solidFill>
              </a:rPr>
              <a:t>مليككم</a:t>
            </a:r>
            <a:r>
              <a:rPr lang="ar-MA" sz="2800" dirty="0" smtClean="0">
                <a:solidFill>
                  <a:srgbClr val="C00000"/>
                </a:solidFill>
              </a:rPr>
              <a:t> وأرفعها في درجاتكم وخير لكم من إنفاق الذهب والورق وخير لكم من أن تلقوا عدوكم فتضربوا أعناقهم ويضربوا أعناقكم ؟ =ذكر الله  </a:t>
            </a:r>
            <a:endParaRPr lang="ar-MA" sz="2800" dirty="0" smtClean="0">
              <a:solidFill>
                <a:srgbClr val="C00000"/>
              </a:solidFill>
            </a:endParaRPr>
          </a:p>
          <a:p>
            <a:pPr algn="r" rtl="1"/>
            <a:r>
              <a:rPr lang="ar-MA" sz="2800" dirty="0" smtClean="0">
                <a:solidFill>
                  <a:srgbClr val="C00000"/>
                </a:solidFill>
              </a:rPr>
              <a:t>  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9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0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27584" y="260648"/>
            <a:ext cx="7848872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solidFill>
                  <a:srgbClr val="C00000"/>
                </a:solidFill>
                <a:cs typeface="+mj-cs"/>
              </a:rPr>
              <a:t>رحل الكرى عن مقلتي وجفاني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> </a:t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>
                <a:solidFill>
                  <a:srgbClr val="C00000"/>
                </a:solidFill>
                <a:cs typeface="+mj-cs"/>
              </a:rPr>
              <a:t>وتقرحت لفراقكم أجــفانـــي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/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>
                <a:solidFill>
                  <a:srgbClr val="C00000"/>
                </a:solidFill>
                <a:cs typeface="+mj-cs"/>
              </a:rPr>
              <a:t>نفسي تتوق إلى اللقاء فإنه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/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>
                <a:solidFill>
                  <a:srgbClr val="C00000"/>
                </a:solidFill>
                <a:cs typeface="+mj-cs"/>
              </a:rPr>
              <a:t>يزداد عــند لقائكم إيمــانـــي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/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 smtClean="0">
                <a:solidFill>
                  <a:srgbClr val="C00000"/>
                </a:solidFill>
                <a:cs typeface="+mj-cs"/>
              </a:rPr>
              <a:t>قد</a:t>
            </a:r>
            <a:r>
              <a:rPr lang="ar-MA" sz="2400" dirty="0" smtClean="0">
                <a:solidFill>
                  <a:srgbClr val="C00000"/>
                </a:solidFill>
                <a:cs typeface="+mj-cs"/>
              </a:rPr>
              <a:t> </a:t>
            </a:r>
            <a:r>
              <a:rPr lang="ar-SA" sz="2400" dirty="0" smtClean="0">
                <a:solidFill>
                  <a:srgbClr val="C00000"/>
                </a:solidFill>
                <a:cs typeface="+mj-cs"/>
              </a:rPr>
              <a:t>كنت </a:t>
            </a:r>
            <a:r>
              <a:rPr lang="ar-SA" sz="2400" dirty="0">
                <a:solidFill>
                  <a:srgbClr val="C00000"/>
                </a:solidFill>
                <a:cs typeface="+mj-cs"/>
              </a:rPr>
              <a:t>أطمع باجتماع دائــمٍ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> </a:t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>
                <a:solidFill>
                  <a:srgbClr val="C00000"/>
                </a:solidFill>
                <a:cs typeface="+mj-cs"/>
              </a:rPr>
              <a:t>واليوم أقنع باللقاء ثوانــي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> </a:t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>
                <a:solidFill>
                  <a:srgbClr val="C00000"/>
                </a:solidFill>
                <a:cs typeface="+mj-cs"/>
              </a:rPr>
              <a:t>ما قلت زوراً حين قلت أحبكم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> </a:t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 err="1">
                <a:solidFill>
                  <a:srgbClr val="C00000"/>
                </a:solidFill>
                <a:cs typeface="+mj-cs"/>
              </a:rPr>
              <a:t>مالحب</a:t>
            </a:r>
            <a:r>
              <a:rPr lang="ar-SA" sz="2400" dirty="0">
                <a:solidFill>
                  <a:srgbClr val="C00000"/>
                </a:solidFill>
                <a:cs typeface="+mj-cs"/>
              </a:rPr>
              <a:t> إلاّ </a:t>
            </a:r>
            <a:r>
              <a:rPr lang="ar-SA" sz="2400" dirty="0">
                <a:solidFill>
                  <a:srgbClr val="C00000"/>
                </a:solidFill>
                <a:cs typeface="+mj-cs"/>
                <a:hlinkClick r:id="rId3"/>
              </a:rPr>
              <a:t>الحب </a:t>
            </a:r>
            <a:r>
              <a:rPr lang="ar-SA" sz="2400" dirty="0">
                <a:solidFill>
                  <a:srgbClr val="C00000"/>
                </a:solidFill>
                <a:cs typeface="+mj-cs"/>
              </a:rPr>
              <a:t>في الرحمن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/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>
                <a:solidFill>
                  <a:srgbClr val="C00000"/>
                </a:solidFill>
                <a:cs typeface="+mj-cs"/>
              </a:rPr>
              <a:t>يفنى ويذهب كل حب كـــاذب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> </a:t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>
                <a:solidFill>
                  <a:srgbClr val="C00000"/>
                </a:solidFill>
                <a:cs typeface="+mj-cs"/>
              </a:rPr>
              <a:t>وتبدل الأشواق بالأضغــان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/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>
                <a:solidFill>
                  <a:srgbClr val="C00000"/>
                </a:solidFill>
                <a:cs typeface="+mj-cs"/>
              </a:rPr>
              <a:t>أما إذا كان الوداد لخالقــي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> </a:t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SA" sz="2400" dirty="0" smtClean="0">
                <a:solidFill>
                  <a:srgbClr val="C00000"/>
                </a:solidFill>
                <a:cs typeface="+mj-cs"/>
              </a:rPr>
              <a:t>فهناك </a:t>
            </a:r>
            <a:r>
              <a:rPr lang="ar-SA" sz="2400" dirty="0">
                <a:solidFill>
                  <a:srgbClr val="C00000"/>
                </a:solidFill>
                <a:cs typeface="+mj-cs"/>
              </a:rPr>
              <a:t>تحت العرش يلتقيان</a:t>
            </a:r>
            <a:r>
              <a:rPr lang="fr-FR" sz="2400" dirty="0">
                <a:solidFill>
                  <a:srgbClr val="C00000"/>
                </a:solidFill>
                <a:cs typeface="+mj-cs"/>
              </a:rPr>
              <a:t/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fr-FR" sz="2400" dirty="0">
                <a:solidFill>
                  <a:srgbClr val="C00000"/>
                </a:solidFill>
                <a:cs typeface="+mj-cs"/>
              </a:rPr>
              <a:t/>
            </a:r>
            <a:br>
              <a:rPr lang="fr-FR" sz="2400" dirty="0">
                <a:solidFill>
                  <a:srgbClr val="C00000"/>
                </a:solidFill>
                <a:cs typeface="+mj-cs"/>
              </a:rPr>
            </a:br>
            <a:r>
              <a:rPr lang="ar-MA" sz="2400" dirty="0">
                <a:solidFill>
                  <a:srgbClr val="0070C0"/>
                </a:solidFill>
                <a:cs typeface="+mj-cs"/>
              </a:rPr>
              <a:t>فارقتمونا فلم ننسى مودتكم </a:t>
            </a:r>
            <a:r>
              <a:rPr lang="ar-MA" sz="2400" dirty="0" smtClean="0">
                <a:solidFill>
                  <a:srgbClr val="0070C0"/>
                </a:solidFill>
                <a:cs typeface="+mj-cs"/>
              </a:rPr>
              <a:t>  **   فحبكم </a:t>
            </a:r>
            <a:r>
              <a:rPr lang="ar-MA" sz="2400" dirty="0">
                <a:solidFill>
                  <a:srgbClr val="0070C0"/>
                </a:solidFill>
                <a:cs typeface="+mj-cs"/>
              </a:rPr>
              <a:t>عن جميع الناس </a:t>
            </a:r>
            <a:r>
              <a:rPr lang="ar-MA" sz="2400" dirty="0" smtClean="0">
                <a:solidFill>
                  <a:srgbClr val="0070C0"/>
                </a:solidFill>
                <a:cs typeface="+mj-cs"/>
              </a:rPr>
              <a:t>يغنين.. </a:t>
            </a:r>
          </a:p>
          <a:p>
            <a:pPr algn="ctr"/>
            <a:r>
              <a:rPr lang="ar-MA" sz="2400" dirty="0" smtClean="0">
                <a:solidFill>
                  <a:srgbClr val="0070C0"/>
                </a:solidFill>
                <a:cs typeface="+mj-cs"/>
              </a:rPr>
              <a:t>آخيتمونا على حب الإله وما   **   كان الحطام شريكا في تآخينا </a:t>
            </a:r>
          </a:p>
          <a:p>
            <a:pPr algn="ctr"/>
            <a:r>
              <a:rPr lang="ar-MA" sz="2400" dirty="0" smtClean="0">
                <a:solidFill>
                  <a:srgbClr val="0070C0"/>
                </a:solidFill>
                <a:cs typeface="+mj-cs"/>
              </a:rPr>
              <a:t>فكيف </a:t>
            </a:r>
            <a:r>
              <a:rPr lang="ar-MA" sz="2400" dirty="0">
                <a:solidFill>
                  <a:srgbClr val="0070C0"/>
                </a:solidFill>
                <a:cs typeface="+mj-cs"/>
              </a:rPr>
              <a:t>يسلوا رفيق الليل عن </a:t>
            </a:r>
            <a:r>
              <a:rPr lang="ar-MA" sz="2400" dirty="0" smtClean="0">
                <a:solidFill>
                  <a:srgbClr val="0070C0"/>
                </a:solidFill>
                <a:cs typeface="+mj-cs"/>
              </a:rPr>
              <a:t>قبس  </a:t>
            </a:r>
            <a:r>
              <a:rPr lang="ar-MA" sz="2400" dirty="0">
                <a:solidFill>
                  <a:srgbClr val="0070C0"/>
                </a:solidFill>
                <a:cs typeface="+mj-cs"/>
              </a:rPr>
              <a:t>** </a:t>
            </a:r>
            <a:r>
              <a:rPr lang="ar-MA" sz="2400" dirty="0" smtClean="0">
                <a:solidFill>
                  <a:srgbClr val="0070C0"/>
                </a:solidFill>
                <a:cs typeface="+mj-cs"/>
              </a:rPr>
              <a:t>  قد </a:t>
            </a:r>
            <a:r>
              <a:rPr lang="ar-MA" sz="2400" dirty="0">
                <a:solidFill>
                  <a:srgbClr val="0070C0"/>
                </a:solidFill>
                <a:cs typeface="+mj-cs"/>
              </a:rPr>
              <a:t>كان دوما بتقوى الله يوصينا</a:t>
            </a:r>
          </a:p>
          <a:p>
            <a:pPr algn="ctr"/>
            <a:endParaRPr lang="ar-MA" sz="2800" dirty="0"/>
          </a:p>
          <a:p>
            <a:pPr algn="ctr"/>
            <a:endParaRPr lang="ar-MA" b="1" dirty="0"/>
          </a:p>
          <a:p>
            <a:pPr algn="ctr"/>
            <a:endParaRPr lang="ar-MA" b="1" dirty="0"/>
          </a:p>
          <a:p>
            <a:pPr algn="ctr"/>
            <a:endParaRPr lang="ar-MA" b="1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3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059832" y="76470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 smtClean="0">
                <a:solidFill>
                  <a:srgbClr val="C00000"/>
                </a:solidFill>
              </a:rPr>
              <a:t>كيف حالنا بعد رمضان ؟؟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11560" y="1670211"/>
            <a:ext cx="792088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Wingdings" pitchFamily="2" charset="2"/>
              <a:buChar char="v"/>
            </a:pPr>
            <a:r>
              <a:rPr lang="ar-MA" sz="2800" dirty="0" smtClean="0"/>
              <a:t>التقلب في أعمال الخير والطاعات</a:t>
            </a:r>
          </a:p>
          <a:p>
            <a:pPr marL="457200" indent="-457200" algn="r" rtl="1">
              <a:buFont typeface="Wingdings" pitchFamily="2" charset="2"/>
              <a:buChar char="v"/>
            </a:pPr>
            <a:r>
              <a:rPr lang="ar-MA" sz="2800" dirty="0" smtClean="0"/>
              <a:t>فهل عدنا إلى ما كنا عليه قبل رمضان ؟</a:t>
            </a:r>
          </a:p>
          <a:p>
            <a:pPr marL="457200" indent="-457200" algn="r" rtl="1">
              <a:buFont typeface="Wingdings" pitchFamily="2" charset="2"/>
              <a:buChar char="v"/>
            </a:pPr>
            <a:r>
              <a:rPr lang="ar-MA" sz="2800" dirty="0" smtClean="0"/>
              <a:t>ماذا استفدنا من رمضان ؟</a:t>
            </a:r>
          </a:p>
          <a:p>
            <a:pPr algn="r" rtl="1"/>
            <a:r>
              <a:rPr lang="ar-MA" sz="2800" dirty="0"/>
              <a:t> </a:t>
            </a:r>
            <a:r>
              <a:rPr lang="ar-MA" sz="2800" dirty="0" smtClean="0"/>
              <a:t>   تقوى  - صبر – جهاد – يقظة – منافسة – حلم – صمت ....</a:t>
            </a:r>
          </a:p>
          <a:p>
            <a:pPr algn="r" rtl="1"/>
            <a:endParaRPr lang="ar-MA" sz="900" dirty="0" smtClean="0"/>
          </a:p>
          <a:p>
            <a:pPr algn="ctr" rtl="1"/>
            <a:r>
              <a:rPr lang="ar-MA" sz="2800" dirty="0"/>
              <a:t> </a:t>
            </a:r>
            <a:r>
              <a:rPr lang="ar-MA" sz="2800" dirty="0" smtClean="0"/>
              <a:t>    </a:t>
            </a:r>
            <a:r>
              <a:rPr lang="ar-MA" sz="4000" b="1" dirty="0" smtClean="0">
                <a:solidFill>
                  <a:schemeClr val="accent2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( كالتي نقضت غزلها من بعد غزلها من بعد قوة أنكاثا )</a:t>
            </a:r>
          </a:p>
          <a:p>
            <a:pPr algn="ctr" rtl="1"/>
            <a:r>
              <a:rPr lang="ar-MA" sz="2800" dirty="0"/>
              <a:t> </a:t>
            </a:r>
            <a:r>
              <a:rPr lang="ar-MA" sz="2800" dirty="0" smtClean="0"/>
              <a:t>    </a:t>
            </a:r>
            <a:r>
              <a:rPr lang="ar-MA" sz="4000" b="1" dirty="0">
                <a:solidFill>
                  <a:schemeClr val="accent2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( </a:t>
            </a:r>
            <a:r>
              <a:rPr lang="ar-MA" sz="4000" b="1" dirty="0" smtClean="0">
                <a:solidFill>
                  <a:schemeClr val="accent2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اعبد </a:t>
            </a:r>
            <a:r>
              <a:rPr lang="ar-MA" sz="4000" b="1" dirty="0">
                <a:solidFill>
                  <a:schemeClr val="accent2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الله حتى يأتيك اليقين )</a:t>
            </a:r>
          </a:p>
          <a:p>
            <a:pPr algn="r" rtl="1"/>
            <a:r>
              <a:rPr lang="ar-MA" sz="2800" dirty="0"/>
              <a:t> </a:t>
            </a:r>
            <a:r>
              <a:rPr lang="ar-MA" sz="2800" dirty="0" smtClean="0"/>
              <a:t>    </a:t>
            </a:r>
            <a:endParaRPr lang="ar-MA" sz="900" dirty="0" smtClean="0"/>
          </a:p>
          <a:p>
            <a:pPr algn="r" rtl="1"/>
            <a:r>
              <a:rPr lang="ar-MA" sz="2800" dirty="0" smtClean="0"/>
              <a:t> وحذاري من العجب والغرور بالطاعة في رمضان</a:t>
            </a:r>
          </a:p>
          <a:p>
            <a:pPr algn="r" rtl="1"/>
            <a:r>
              <a:rPr lang="ar-MA" sz="2800" dirty="0"/>
              <a:t> </a:t>
            </a:r>
            <a:r>
              <a:rPr lang="ar-MA" sz="2800" dirty="0" smtClean="0"/>
              <a:t>      = باب من أبواب إبليس.</a:t>
            </a:r>
          </a:p>
          <a:p>
            <a:pPr algn="r" rtl="1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435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27584" y="1412776"/>
            <a:ext cx="705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>
                <a:solidFill>
                  <a:schemeClr val="accent4">
                    <a:lumMod val="75000"/>
                  </a:schemeClr>
                </a:solidFill>
              </a:rPr>
              <a:t>رمضان هو تربية الإرادة حتى تعود هذه الإرادة جزء من عمل الإنسان لا خيالا يمر برأسه. </a:t>
            </a:r>
          </a:p>
          <a:p>
            <a:pPr algn="r" rtl="1"/>
            <a:endParaRPr lang="ar-MA" sz="32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MA" sz="3200" dirty="0" smtClean="0">
                <a:solidFill>
                  <a:schemeClr val="accent4">
                    <a:lumMod val="75000"/>
                  </a:schemeClr>
                </a:solidFill>
              </a:rPr>
              <a:t>رمضان يفرض علينا مراقبة الله و الإخلاص له بشكل عملي. </a:t>
            </a:r>
            <a:endParaRPr lang="fr-F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99792" y="54868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 smtClean="0">
                <a:solidFill>
                  <a:schemeClr val="accent1"/>
                </a:solidFill>
              </a:rPr>
              <a:t>أمثلة في قوة الإرادة </a:t>
            </a:r>
            <a:endParaRPr lang="fr-FR" sz="3600" b="1" dirty="0">
              <a:solidFill>
                <a:schemeClr val="accent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1600" y="1393063"/>
            <a:ext cx="74528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 smtClean="0">
                <a:solidFill>
                  <a:srgbClr val="0070C0"/>
                </a:solidFill>
              </a:rPr>
              <a:t>رسول الله </a:t>
            </a:r>
            <a:r>
              <a:rPr lang="ar-MA" sz="3200" dirty="0" smtClean="0">
                <a:solidFill>
                  <a:schemeClr val="accent2">
                    <a:lumMod val="75000"/>
                  </a:schemeClr>
                </a:solidFill>
              </a:rPr>
              <a:t>: والله يا عم لو وضعوا الشمس في يميني والقمر في يساري على أن أترك هذا الأمر ما تركته. </a:t>
            </a:r>
          </a:p>
          <a:p>
            <a:pPr algn="r" rtl="1"/>
            <a:endParaRPr lang="ar-M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rtl="1"/>
            <a:r>
              <a:rPr lang="ar-MA" sz="3200" dirty="0" smtClean="0">
                <a:solidFill>
                  <a:srgbClr val="0070C0"/>
                </a:solidFill>
              </a:rPr>
              <a:t>زيد بن ثابت </a:t>
            </a:r>
            <a:r>
              <a:rPr lang="ar-MA" sz="3200" dirty="0" smtClean="0">
                <a:solidFill>
                  <a:schemeClr val="accent2">
                    <a:lumMod val="75000"/>
                  </a:schemeClr>
                </a:solidFill>
              </a:rPr>
              <a:t>: فما مر بي نصف شهر حتى تعلمته له. </a:t>
            </a:r>
          </a:p>
          <a:p>
            <a:pPr algn="r" rtl="1"/>
            <a:endParaRPr lang="ar-M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rtl="1"/>
            <a:r>
              <a:rPr lang="ar-MA" sz="3200" dirty="0" smtClean="0">
                <a:solidFill>
                  <a:srgbClr val="0070C0"/>
                </a:solidFill>
              </a:rPr>
              <a:t>الإمام البخاري </a:t>
            </a:r>
            <a:r>
              <a:rPr lang="ar-MA" sz="3200" dirty="0" smtClean="0">
                <a:solidFill>
                  <a:schemeClr val="accent2">
                    <a:lumMod val="75000"/>
                  </a:schemeClr>
                </a:solidFill>
              </a:rPr>
              <a:t>: كنت عند إسحاق بن راهويه فقال بعض أصحابنا لو جمعتم كتابا مختصرا لسنن النبي عليه الصلاة والسلام فوقع ذلك في قلبي فأخذت في جمع هذا الكتاب.</a:t>
            </a:r>
            <a:endParaRPr lang="fr-FR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63688" y="680567"/>
            <a:ext cx="6552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 smtClean="0">
                <a:solidFill>
                  <a:srgbClr val="0070C0"/>
                </a:solidFill>
              </a:rPr>
              <a:t>هيلين كلير </a:t>
            </a:r>
            <a:r>
              <a:rPr lang="ar-MA" sz="3200" dirty="0" smtClean="0">
                <a:solidFill>
                  <a:schemeClr val="accent2">
                    <a:lumMod val="75000"/>
                  </a:schemeClr>
                </a:solidFill>
              </a:rPr>
              <a:t>: كتابين ، قصة حياتي ، التفاؤل...    </a:t>
            </a:r>
          </a:p>
          <a:p>
            <a:pPr algn="r" rtl="1"/>
            <a:r>
              <a:rPr lang="ar-MA" sz="3200" dirty="0" smtClean="0">
                <a:solidFill>
                  <a:srgbClr val="0070C0"/>
                </a:solidFill>
              </a:rPr>
              <a:t>ألبرت </a:t>
            </a:r>
            <a:r>
              <a:rPr lang="ar-MA" sz="3200" dirty="0" err="1" smtClean="0">
                <a:solidFill>
                  <a:srgbClr val="0070C0"/>
                </a:solidFill>
              </a:rPr>
              <a:t>إينشتاين</a:t>
            </a:r>
            <a:r>
              <a:rPr lang="ar-MA" sz="3200" dirty="0" smtClean="0">
                <a:solidFill>
                  <a:srgbClr val="0070C0"/>
                </a:solidFill>
              </a:rPr>
              <a:t> </a:t>
            </a:r>
          </a:p>
          <a:p>
            <a:pPr algn="r" rtl="1"/>
            <a:r>
              <a:rPr lang="ar-MA" sz="3200" dirty="0" smtClean="0">
                <a:solidFill>
                  <a:srgbClr val="0070C0"/>
                </a:solidFill>
              </a:rPr>
              <a:t>طه حسين </a:t>
            </a:r>
          </a:p>
          <a:p>
            <a:pPr algn="r" rtl="1"/>
            <a:r>
              <a:rPr lang="ar-MA" sz="3200" dirty="0" smtClean="0">
                <a:solidFill>
                  <a:srgbClr val="0070C0"/>
                </a:solidFill>
              </a:rPr>
              <a:t>أديسون</a:t>
            </a:r>
            <a:r>
              <a:rPr lang="ar-MA" sz="3200" dirty="0" smtClean="0">
                <a:solidFill>
                  <a:schemeClr val="accent2">
                    <a:lumMod val="75000"/>
                  </a:schemeClr>
                </a:solidFill>
              </a:rPr>
              <a:t> : فشل في أكثر من ألف محاولة </a:t>
            </a:r>
          </a:p>
          <a:p>
            <a:pPr algn="r" rtl="1"/>
            <a:r>
              <a:rPr lang="ar-MA" sz="3200" dirty="0" smtClean="0">
                <a:solidFill>
                  <a:srgbClr val="0070C0"/>
                </a:solidFill>
              </a:rPr>
              <a:t>إبراهيم الفقي </a:t>
            </a:r>
          </a:p>
          <a:p>
            <a:pPr algn="r" rtl="1"/>
            <a:r>
              <a:rPr lang="ar-MA" sz="3200" dirty="0" smtClean="0">
                <a:solidFill>
                  <a:schemeClr val="accent2">
                    <a:lumMod val="75000"/>
                  </a:schemeClr>
                </a:solidFill>
              </a:rPr>
              <a:t>زلزال أرمينيا </a:t>
            </a:r>
            <a:r>
              <a:rPr lang="ar-MA" sz="2800" dirty="0" smtClean="0">
                <a:solidFill>
                  <a:schemeClr val="accent2">
                    <a:lumMod val="75000"/>
                  </a:schemeClr>
                </a:solidFill>
              </a:rPr>
              <a:t>1989</a:t>
            </a:r>
            <a:endParaRPr lang="fr-FR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27555"/>
            <a:ext cx="3937830" cy="303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20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0"/>
            <a:ext cx="9351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7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43608" y="674400"/>
            <a:ext cx="741682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 smtClean="0">
                <a:solidFill>
                  <a:srgbClr val="03230B"/>
                </a:solidFill>
              </a:rPr>
              <a:t>في اللغة </a:t>
            </a:r>
            <a:r>
              <a:rPr lang="ar-MA" sz="3200" dirty="0" smtClean="0"/>
              <a:t>: أراد الشيء شاءه وأحبه </a:t>
            </a:r>
          </a:p>
          <a:p>
            <a:pPr algn="r" rtl="1"/>
            <a:r>
              <a:rPr lang="ar-MA" sz="3200" dirty="0" smtClean="0"/>
              <a:t>الإرادة : المشيئة </a:t>
            </a:r>
          </a:p>
          <a:p>
            <a:pPr algn="r" rtl="1"/>
            <a:r>
              <a:rPr lang="ar-MA" sz="3200" dirty="0" smtClean="0">
                <a:solidFill>
                  <a:srgbClr val="03230B"/>
                </a:solidFill>
              </a:rPr>
              <a:t>في الفقه </a:t>
            </a:r>
            <a:r>
              <a:rPr lang="ar-MA" sz="3200" dirty="0" smtClean="0"/>
              <a:t>: القصد إلى الشيء </a:t>
            </a:r>
            <a:r>
              <a:rPr lang="ar-MA" sz="3200" dirty="0" err="1" smtClean="0"/>
              <a:t>والإتجاه</a:t>
            </a:r>
            <a:r>
              <a:rPr lang="ar-MA" sz="3200" dirty="0" smtClean="0"/>
              <a:t> إليه </a:t>
            </a:r>
          </a:p>
          <a:p>
            <a:pPr algn="r" rtl="1"/>
            <a:r>
              <a:rPr lang="ar-MA" sz="3200" dirty="0" smtClean="0"/>
              <a:t>عزيمة – همة – تحدي – قوة </a:t>
            </a:r>
          </a:p>
          <a:p>
            <a:pPr algn="r" rtl="1"/>
            <a:r>
              <a:rPr lang="ar-MA" sz="3200" dirty="0" smtClean="0">
                <a:solidFill>
                  <a:srgbClr val="C00000"/>
                </a:solidFill>
              </a:rPr>
              <a:t>الإرادة </a:t>
            </a:r>
            <a:r>
              <a:rPr lang="ar-MA" sz="3200" dirty="0" smtClean="0"/>
              <a:t>: هي </a:t>
            </a:r>
            <a:r>
              <a:rPr lang="ar-MA" sz="3200" dirty="0" err="1" smtClean="0"/>
              <a:t>الإستعلاء</a:t>
            </a:r>
            <a:r>
              <a:rPr lang="ar-MA" sz="3200" dirty="0" smtClean="0"/>
              <a:t> عن كل مظاهر الإغراء والمتع اللحظية بغية الوصول إلى الهدف</a:t>
            </a:r>
            <a:r>
              <a:rPr lang="ar-MA" sz="3200" dirty="0" smtClean="0"/>
              <a:t>.</a:t>
            </a:r>
          </a:p>
          <a:p>
            <a:pPr algn="r" rtl="1"/>
            <a:endParaRPr lang="ar-MA" sz="800" dirty="0" smtClean="0"/>
          </a:p>
          <a:p>
            <a:pPr marL="1828800" lvl="3" indent="-457200" algn="r" rtl="1">
              <a:buFont typeface="Arial" pitchFamily="34" charset="0"/>
              <a:buChar char="•"/>
            </a:pPr>
            <a:r>
              <a:rPr lang="ar-MA" sz="3200" dirty="0" smtClean="0"/>
              <a:t>التحلي بالصبر على المعوقات </a:t>
            </a:r>
          </a:p>
          <a:p>
            <a:pPr marL="1828800" lvl="3" indent="-457200" algn="r" rtl="1">
              <a:buFont typeface="Arial" pitchFamily="34" charset="0"/>
              <a:buChar char="•"/>
            </a:pPr>
            <a:r>
              <a:rPr lang="ar-MA" sz="3200" dirty="0" smtClean="0"/>
              <a:t>تحمل الحرمان والمشقة أثناء السير</a:t>
            </a:r>
          </a:p>
          <a:p>
            <a:pPr marL="1828800" lvl="3" indent="-457200" algn="r" rtl="1">
              <a:buFont typeface="Arial" pitchFamily="34" charset="0"/>
              <a:buChar char="•"/>
            </a:pPr>
            <a:r>
              <a:rPr lang="ar-MA" sz="3200" dirty="0" smtClean="0"/>
              <a:t>النقطة الصغيرة في العقل الباطن وهي المحرك والحافز نحو الهدف = الهمة  </a:t>
            </a:r>
            <a:endParaRPr lang="fr-F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142388" cy="241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30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 smtClean="0"/>
              <a:t>ـ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8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562</Words>
  <Application>Microsoft Office PowerPoint</Application>
  <PresentationFormat>Affichage à l'écran (4:3)</PresentationFormat>
  <Paragraphs>83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ـ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Agourram</dc:creator>
  <cp:lastModifiedBy>Agourram</cp:lastModifiedBy>
  <cp:revision>31</cp:revision>
  <dcterms:created xsi:type="dcterms:W3CDTF">2012-09-25T09:39:06Z</dcterms:created>
  <dcterms:modified xsi:type="dcterms:W3CDTF">2012-09-29T14:06:54Z</dcterms:modified>
</cp:coreProperties>
</file>