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3"/>
  </p:notesMasterIdLst>
  <p:sldIdLst>
    <p:sldId id="266" r:id="rId2"/>
    <p:sldId id="256" r:id="rId3"/>
    <p:sldId id="261" r:id="rId4"/>
    <p:sldId id="263" r:id="rId5"/>
    <p:sldId id="269" r:id="rId6"/>
    <p:sldId id="267" r:id="rId7"/>
    <p:sldId id="259" r:id="rId8"/>
    <p:sldId id="260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ar-M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8EA5B4B-D5CB-4FE3-A47E-B3FA1295F109}" type="datetimeFigureOut">
              <a:rPr lang="fr-FR" smtClean="0"/>
              <a:pPr/>
              <a:t>19/09/2012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0C1BC96-0B4E-418C-86E5-6023FE2F97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1BC96-0B4E-418C-86E5-6023FE2F975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1BC96-0B4E-418C-86E5-6023FE2F9752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1BC96-0B4E-418C-86E5-6023FE2F9752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1BC96-0B4E-418C-86E5-6023FE2F9752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1BC96-0B4E-418C-86E5-6023FE2F9752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1BC96-0B4E-418C-86E5-6023FE2F9752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1BC96-0B4E-418C-86E5-6023FE2F9752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1BC96-0B4E-418C-86E5-6023FE2F9752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1BC96-0B4E-418C-86E5-6023FE2F9752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1BC96-0B4E-418C-86E5-6023FE2F9752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1BC96-0B4E-418C-86E5-6023FE2F9752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592E33-D029-473A-B5E4-3279726B20C0}" type="datetimeFigureOut">
              <a:rPr lang="fr-FR" smtClean="0"/>
              <a:pPr/>
              <a:t>19/09/2012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498D3A-CB60-4B71-93BC-CBBA6E5233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92E33-D029-473A-B5E4-3279726B20C0}" type="datetimeFigureOut">
              <a:rPr lang="fr-FR" smtClean="0"/>
              <a:pPr/>
              <a:t>19/09/2012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8D3A-CB60-4B71-93BC-CBBA6E5233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92E33-D029-473A-B5E4-3279726B20C0}" type="datetimeFigureOut">
              <a:rPr lang="fr-FR" smtClean="0"/>
              <a:pPr/>
              <a:t>19/09/2012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8D3A-CB60-4B71-93BC-CBBA6E5233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92E33-D029-473A-B5E4-3279726B20C0}" type="datetimeFigureOut">
              <a:rPr lang="fr-FR" smtClean="0"/>
              <a:pPr/>
              <a:t>19/09/2012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8D3A-CB60-4B71-93BC-CBBA6E52335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92E33-D029-473A-B5E4-3279726B20C0}" type="datetimeFigureOut">
              <a:rPr lang="fr-FR" smtClean="0"/>
              <a:pPr/>
              <a:t>19/09/2012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8D3A-CB60-4B71-93BC-CBBA6E52335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92E33-D029-473A-B5E4-3279726B20C0}" type="datetimeFigureOut">
              <a:rPr lang="fr-FR" smtClean="0"/>
              <a:pPr/>
              <a:t>19/09/2012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8D3A-CB60-4B71-93BC-CBBA6E52335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92E33-D029-473A-B5E4-3279726B20C0}" type="datetimeFigureOut">
              <a:rPr lang="fr-FR" smtClean="0"/>
              <a:pPr/>
              <a:t>19/09/2012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8D3A-CB60-4B71-93BC-CBBA6E5233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92E33-D029-473A-B5E4-3279726B20C0}" type="datetimeFigureOut">
              <a:rPr lang="fr-FR" smtClean="0"/>
              <a:pPr/>
              <a:t>19/09/2012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8D3A-CB60-4B71-93BC-CBBA6E52335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92E33-D029-473A-B5E4-3279726B20C0}" type="datetimeFigureOut">
              <a:rPr lang="fr-FR" smtClean="0"/>
              <a:pPr/>
              <a:t>19/09/2012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8D3A-CB60-4B71-93BC-CBBA6E5233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6592E33-D029-473A-B5E4-3279726B20C0}" type="datetimeFigureOut">
              <a:rPr lang="fr-FR" smtClean="0"/>
              <a:pPr/>
              <a:t>19/09/2012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8D3A-CB60-4B71-93BC-CBBA6E5233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592E33-D029-473A-B5E4-3279726B20C0}" type="datetimeFigureOut">
              <a:rPr lang="fr-FR" smtClean="0"/>
              <a:pPr/>
              <a:t>19/09/2012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498D3A-CB60-4B71-93BC-CBBA6E52335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6592E33-D029-473A-B5E4-3279726B20C0}" type="datetimeFigureOut">
              <a:rPr lang="fr-FR" smtClean="0"/>
              <a:pPr/>
              <a:t>19/09/2012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F498D3A-CB60-4B71-93BC-CBBA6E5233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0907660">
            <a:off x="797768" y="2027250"/>
            <a:ext cx="7704856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معوقات النجاح</a:t>
            </a:r>
            <a:endParaRPr lang="fr-FR" sz="7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43438" y="421481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1-9-12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57748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ar-MA" sz="3600" u="sng" dirty="0" smtClean="0">
                <a:solidFill>
                  <a:srgbClr val="FF0000"/>
                </a:solidFill>
              </a:rPr>
              <a:t>الشكر</a:t>
            </a:r>
            <a:endParaRPr lang="ar-MA" sz="3600" dirty="0" smtClean="0">
              <a:solidFill>
                <a:srgbClr val="00B0F0"/>
              </a:solidFill>
            </a:endParaRPr>
          </a:p>
          <a:p>
            <a:pPr algn="r">
              <a:buNone/>
            </a:pPr>
            <a:r>
              <a:rPr lang="ar-MA" sz="2000" dirty="0" smtClean="0"/>
              <a:t>يقول الله </a:t>
            </a:r>
            <a:r>
              <a:rPr lang="ar-MA" sz="2000" dirty="0" err="1" smtClean="0"/>
              <a:t>تعالى </a:t>
            </a:r>
            <a:r>
              <a:rPr lang="ar-MA" sz="2000" dirty="0" smtClean="0"/>
              <a:t>”</a:t>
            </a:r>
            <a:r>
              <a:rPr lang="ar-MA" sz="2400" b="1" dirty="0" smtClean="0"/>
              <a:t>ومن ينقلب على عقبيه فلن يضر الله شيئا وسيجزي الله الشاكرين</a:t>
            </a:r>
            <a:r>
              <a:rPr lang="ar-MA" sz="2000" b="1" dirty="0" smtClean="0"/>
              <a:t>“ </a:t>
            </a:r>
            <a:r>
              <a:rPr lang="ar-MA" sz="2000" dirty="0" smtClean="0"/>
              <a:t>فالشكر سيحميك من الإنتكاس، فعليك بإدمان </a:t>
            </a:r>
            <a:r>
              <a:rPr lang="ar-MA" sz="2000" dirty="0" err="1" smtClean="0"/>
              <a:t>الحمد </a:t>
            </a:r>
            <a:r>
              <a:rPr lang="ar-MA" sz="2000" dirty="0" smtClean="0"/>
              <a:t>،عن مصعب بن سعد عن </a:t>
            </a:r>
            <a:r>
              <a:rPr lang="ar-MA" sz="2000" dirty="0" err="1" smtClean="0"/>
              <a:t>أبيه </a:t>
            </a:r>
            <a:r>
              <a:rPr lang="ar-MA" sz="2000" dirty="0" smtClean="0"/>
              <a:t>،رضي الله عنه أن أعرابيا قال </a:t>
            </a:r>
            <a:r>
              <a:rPr lang="ar-MA" sz="2000" dirty="0" err="1" smtClean="0"/>
              <a:t>للنبي </a:t>
            </a:r>
            <a:r>
              <a:rPr lang="ar-MA" sz="2000" dirty="0" smtClean="0"/>
              <a:t>(ص) علمني دعاءا لعل الله أن ينفعني </a:t>
            </a:r>
            <a:r>
              <a:rPr lang="ar-MA" sz="2000" dirty="0" err="1" smtClean="0"/>
              <a:t>به</a:t>
            </a:r>
            <a:r>
              <a:rPr lang="ar-MA" sz="2000" dirty="0" smtClean="0"/>
              <a:t> ،قال</a:t>
            </a:r>
            <a:r>
              <a:rPr lang="ar-MA" sz="2400" dirty="0" smtClean="0"/>
              <a:t>:</a:t>
            </a:r>
            <a:r>
              <a:rPr lang="ar-MA" sz="2400" dirty="0" smtClean="0">
                <a:solidFill>
                  <a:srgbClr val="00B0F0"/>
                </a:solidFill>
              </a:rPr>
              <a:t>”</a:t>
            </a:r>
            <a:r>
              <a:rPr lang="ar-MA" sz="2400" dirty="0" smtClean="0"/>
              <a:t> </a:t>
            </a:r>
            <a:r>
              <a:rPr lang="ar-MA" sz="2400" b="1" dirty="0" smtClean="0">
                <a:solidFill>
                  <a:srgbClr val="00B0F0"/>
                </a:solidFill>
              </a:rPr>
              <a:t>قل اللهم لك </a:t>
            </a:r>
            <a:r>
              <a:rPr lang="ar-MA" sz="2400" b="1" dirty="0" err="1" smtClean="0">
                <a:solidFill>
                  <a:srgbClr val="00B0F0"/>
                </a:solidFill>
              </a:rPr>
              <a:t>الحمد ·</a:t>
            </a:r>
            <a:r>
              <a:rPr lang="fr-FR" sz="2400" b="1" dirty="0" smtClean="0">
                <a:solidFill>
                  <a:srgbClr val="00B0F0"/>
                </a:solidFill>
                <a:latin typeface="Arial"/>
                <a:cs typeface="Arial"/>
              </a:rPr>
              <a:t>“</a:t>
            </a:r>
            <a:r>
              <a:rPr lang="ar-MA" sz="2400" b="1" dirty="0" smtClean="0">
                <a:solidFill>
                  <a:srgbClr val="00B0F0"/>
                </a:solidFill>
              </a:rPr>
              <a:t>كله،وإليك يرجع الأمر كله</a:t>
            </a:r>
          </a:p>
          <a:p>
            <a:pPr algn="r">
              <a:buNone/>
            </a:pPr>
            <a:r>
              <a:rPr lang="ar-MA" sz="3600" u="sng" dirty="0" smtClean="0">
                <a:solidFill>
                  <a:srgbClr val="FF0000"/>
                </a:solidFill>
              </a:rPr>
              <a:t>حسن خلقك </a:t>
            </a:r>
          </a:p>
          <a:p>
            <a:pPr algn="r">
              <a:buNone/>
            </a:pPr>
            <a:r>
              <a:rPr lang="ar-MA" sz="2000" dirty="0" smtClean="0"/>
              <a:t>فقد جمع </a:t>
            </a:r>
            <a:r>
              <a:rPr lang="ar-MA" sz="2000" dirty="0" err="1" smtClean="0"/>
              <a:t>النبي </a:t>
            </a:r>
            <a:r>
              <a:rPr lang="ar-MA" sz="2000" dirty="0" smtClean="0"/>
              <a:t>(ص) بين </a:t>
            </a:r>
            <a:r>
              <a:rPr lang="ar-MA" sz="2000" dirty="0" err="1" smtClean="0"/>
              <a:t>الإستقامة</a:t>
            </a:r>
            <a:r>
              <a:rPr lang="ar-MA" sz="2000" dirty="0" smtClean="0"/>
              <a:t> وحسن الخلق</a:t>
            </a:r>
            <a:r>
              <a:rPr lang="ar-MA" sz="2000" dirty="0" smtClean="0">
                <a:latin typeface="Arial"/>
                <a:cs typeface="Arial"/>
              </a:rPr>
              <a:t>،</a:t>
            </a:r>
            <a:r>
              <a:rPr lang="ar-MA" sz="2000" dirty="0" smtClean="0"/>
              <a:t> حينما أوصى معاذ بن جبل رضي الله </a:t>
            </a:r>
            <a:r>
              <a:rPr lang="ar-MA" sz="2000" dirty="0" err="1" smtClean="0"/>
              <a:t>عنه ،فقال:</a:t>
            </a:r>
            <a:r>
              <a:rPr lang="ar-MA" sz="2000" dirty="0" smtClean="0"/>
              <a:t> </a:t>
            </a:r>
            <a:endParaRPr lang="fr-FR" sz="2000" dirty="0" smtClean="0"/>
          </a:p>
          <a:p>
            <a:pPr algn="r">
              <a:buNone/>
            </a:pPr>
            <a:r>
              <a:rPr lang="ar-MA" sz="2000" dirty="0" smtClean="0">
                <a:solidFill>
                  <a:srgbClr val="00B0F0"/>
                </a:solidFill>
              </a:rPr>
              <a:t>”</a:t>
            </a:r>
            <a:r>
              <a:rPr lang="ar-MA" sz="2400" b="1" dirty="0" smtClean="0">
                <a:solidFill>
                  <a:srgbClr val="00B0F0"/>
                </a:solidFill>
              </a:rPr>
              <a:t>إستقم وليحسن </a:t>
            </a:r>
            <a:r>
              <a:rPr lang="ar-MA" sz="2400" b="1" dirty="0" err="1" smtClean="0">
                <a:solidFill>
                  <a:srgbClr val="00B0F0"/>
                </a:solidFill>
              </a:rPr>
              <a:t>خلقك </a:t>
            </a:r>
            <a:r>
              <a:rPr lang="ar-MA" sz="2400" b="1" dirty="0" err="1" smtClean="0">
                <a:solidFill>
                  <a:srgbClr val="00B0F0"/>
                </a:solidFill>
                <a:latin typeface="Arial"/>
                <a:cs typeface="Arial"/>
              </a:rPr>
              <a:t>“</a:t>
            </a:r>
            <a:endParaRPr lang="ar-MA" sz="2400" b="1" dirty="0" smtClean="0">
              <a:solidFill>
                <a:srgbClr val="00B0F0"/>
              </a:solidFill>
            </a:endParaRPr>
          </a:p>
          <a:p>
            <a:pPr algn="r">
              <a:buNone/>
            </a:pPr>
            <a:r>
              <a:rPr lang="ar-MA" sz="2000" dirty="0" smtClean="0"/>
              <a:t>وقال(ص):</a:t>
            </a:r>
            <a:r>
              <a:rPr lang="ar-MA" sz="2000" b="1" dirty="0" smtClean="0">
                <a:solidFill>
                  <a:srgbClr val="00B0F0"/>
                </a:solidFill>
              </a:rPr>
              <a:t>”</a:t>
            </a:r>
            <a:r>
              <a:rPr lang="ar-MA" sz="2400" b="1" dirty="0" smtClean="0">
                <a:solidFill>
                  <a:srgbClr val="00B0F0"/>
                </a:solidFill>
              </a:rPr>
              <a:t>إن المسلم المسدد أي المستقيم، ليدرك درجة الصوام القوام بآيات الله بحسن خلقه وكرم </a:t>
            </a:r>
            <a:r>
              <a:rPr lang="ar-MA" sz="2400" b="1" dirty="0" err="1" smtClean="0">
                <a:solidFill>
                  <a:srgbClr val="00B0F0"/>
                </a:solidFill>
              </a:rPr>
              <a:t>ضريبته </a:t>
            </a:r>
            <a:r>
              <a:rPr lang="ar-MA" sz="2400" b="1" dirty="0" err="1" smtClean="0">
                <a:solidFill>
                  <a:srgbClr val="00B0F0"/>
                </a:solidFill>
                <a:latin typeface="Arial"/>
                <a:cs typeface="Arial"/>
              </a:rPr>
              <a:t>“</a:t>
            </a:r>
            <a:endParaRPr lang="ar-MA" sz="2400" b="1" dirty="0" smtClean="0">
              <a:solidFill>
                <a:srgbClr val="00B0F0"/>
              </a:solidFill>
            </a:endParaRPr>
          </a:p>
          <a:p>
            <a:pPr algn="r">
              <a:buNone/>
            </a:pPr>
            <a:r>
              <a:rPr lang="ar-MA" sz="2000" b="1" dirty="0" smtClean="0"/>
              <a:t>و</a:t>
            </a:r>
            <a:r>
              <a:rPr lang="ar-MA" sz="2000" dirty="0" smtClean="0"/>
              <a:t>قال رسول الله ص:</a:t>
            </a:r>
            <a:r>
              <a:rPr lang="ar-MA" sz="2000" dirty="0" smtClean="0">
                <a:solidFill>
                  <a:srgbClr val="00B0F0"/>
                </a:solidFill>
              </a:rPr>
              <a:t>”</a:t>
            </a:r>
            <a:r>
              <a:rPr lang="ar-MA" sz="2000" dirty="0" smtClean="0"/>
              <a:t> </a:t>
            </a:r>
            <a:r>
              <a:rPr lang="ar-MA" sz="2400" b="1" dirty="0" smtClean="0">
                <a:solidFill>
                  <a:srgbClr val="00B0F0"/>
                </a:solidFill>
              </a:rPr>
              <a:t>لايستقيم إيمان عبد حتى يستقيم قلبه ولايستقيم قلبه </a:t>
            </a:r>
            <a:r>
              <a:rPr lang="ar-MA" sz="2400" b="1" dirty="0" err="1" smtClean="0">
                <a:solidFill>
                  <a:srgbClr val="00B0F0"/>
                </a:solidFill>
              </a:rPr>
              <a:t>حتى ·</a:t>
            </a:r>
            <a:r>
              <a:rPr lang="fr-FR" sz="2400" b="1" dirty="0" smtClean="0">
                <a:solidFill>
                  <a:srgbClr val="00B0F0"/>
                </a:solidFill>
                <a:latin typeface="Arial"/>
                <a:cs typeface="Arial"/>
              </a:rPr>
              <a:t>“</a:t>
            </a:r>
            <a:r>
              <a:rPr lang="ar-MA" sz="2400" b="1" dirty="0" smtClean="0">
                <a:solidFill>
                  <a:srgbClr val="00B0F0"/>
                </a:solidFill>
              </a:rPr>
              <a:t>يستقيم لسانه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MA" sz="5400" dirty="0" smtClean="0"/>
              <a:t>أرجوك، لاتتركيني بعد أن تذوقت معي لذة الصيام والقيام وتلاوة القرآن والقرب من الرحمان، فإياك أن تتركيني، واحذري أن يضلك الشيطان عن الطريق·</a:t>
            </a:r>
            <a:endParaRPr lang="fr-FR" sz="5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>
                <a:solidFill>
                  <a:srgbClr val="0070C0"/>
                </a:solidFill>
              </a:rPr>
              <a:t>هاهو رمضان يناديك                </a:t>
            </a:r>
            <a:endParaRPr lang="fr-F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1124745"/>
            <a:ext cx="8784976" cy="397031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MA" sz="3600" dirty="0" smtClean="0"/>
              <a:t>رحل عنا ضيف كريم، قد عرفنا معه لذة الطاعة والقرب من الرحمان، </a:t>
            </a:r>
            <a:r>
              <a:rPr lang="ar-MA" sz="3600" b="1" dirty="0" smtClean="0">
                <a:solidFill>
                  <a:srgbClr val="FF0000"/>
                </a:solidFill>
              </a:rPr>
              <a:t>إنه رمضان </a:t>
            </a:r>
            <a:r>
              <a:rPr lang="ar-MA" sz="3600" dirty="0" smtClean="0"/>
              <a:t>الذي أيقظنا من غفلتنا </a:t>
            </a:r>
            <a:r>
              <a:rPr lang="ar-MA" sz="3600" dirty="0" err="1" smtClean="0"/>
              <a:t>وأحيا</a:t>
            </a:r>
            <a:r>
              <a:rPr lang="ar-MA" sz="3600" dirty="0" smtClean="0"/>
              <a:t> قلوبنا ووهبنا معه الخشوع والخضوع، وكل قلب مؤمن يشعر بألم فراق هذا الضيف الغالي ويخشى ألا يتقابل معه مرة أخرى </a:t>
            </a:r>
          </a:p>
          <a:p>
            <a:r>
              <a:rPr lang="ar-MA" sz="3600" dirty="0" smtClean="0"/>
              <a:t>ويتساءل </a:t>
            </a:r>
            <a:r>
              <a:rPr lang="ar-MA" sz="3600" dirty="0" err="1" smtClean="0"/>
              <a:t>الكثيرون </a:t>
            </a:r>
            <a:r>
              <a:rPr lang="ar-MA" sz="3600" dirty="0" smtClean="0"/>
              <a:t>:</a:t>
            </a:r>
            <a:r>
              <a:rPr lang="ar-MA" sz="3600" b="1" u="sng" dirty="0" smtClean="0">
                <a:solidFill>
                  <a:srgbClr val="FF0000"/>
                </a:solidFill>
              </a:rPr>
              <a:t>كيف الثبات بعد </a:t>
            </a:r>
            <a:r>
              <a:rPr lang="ar-MA" sz="3600" b="1" u="sng" dirty="0" err="1" smtClean="0">
                <a:solidFill>
                  <a:srgbClr val="FF0000"/>
                </a:solidFill>
              </a:rPr>
              <a:t>رمضان ؟</a:t>
            </a:r>
            <a:endParaRPr lang="ar-MA" sz="3600" b="1" u="sng" dirty="0" smtClean="0">
              <a:solidFill>
                <a:srgbClr val="FF0000"/>
              </a:solidFill>
            </a:endParaRPr>
          </a:p>
          <a:p>
            <a:endParaRPr lang="ar-MA" dirty="0" smtClean="0"/>
          </a:p>
          <a:p>
            <a:endParaRPr lang="ar-MA" dirty="0" smtClean="0"/>
          </a:p>
          <a:p>
            <a:endParaRPr lang="ar-MA" dirty="0" smtClean="0"/>
          </a:p>
          <a:p>
            <a:endParaRPr lang="ar-M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2811768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ar-MA" dirty="0" smtClean="0"/>
              <a:t>عن عائشة زوج النبي(ص) </a:t>
            </a:r>
            <a:r>
              <a:rPr lang="ar-MA" dirty="0" err="1" smtClean="0"/>
              <a:t>قالت </a:t>
            </a:r>
            <a:r>
              <a:rPr lang="ar-MA" dirty="0" smtClean="0"/>
              <a:t>:سألت رسول </a:t>
            </a:r>
            <a:r>
              <a:rPr lang="ar-MA" dirty="0" err="1" smtClean="0"/>
              <a:t>الله (ص </a:t>
            </a:r>
            <a:r>
              <a:rPr lang="ar-MA" dirty="0" smtClean="0"/>
              <a:t>)عن هذه </a:t>
            </a:r>
            <a:r>
              <a:rPr lang="ar-MA" dirty="0" err="1" smtClean="0"/>
              <a:t>الآية </a:t>
            </a:r>
            <a:r>
              <a:rPr lang="ar-MA" dirty="0" smtClean="0">
                <a:solidFill>
                  <a:srgbClr val="FF0000"/>
                </a:solidFill>
              </a:rPr>
              <a:t>”والذين يؤتون ما آتوا وقلوبهم وجلة أنهم إلى ربهم </a:t>
            </a:r>
            <a:r>
              <a:rPr lang="ar-MA" dirty="0" err="1" smtClean="0">
                <a:solidFill>
                  <a:srgbClr val="FF0000"/>
                </a:solidFill>
              </a:rPr>
              <a:t>راجعون“</a:t>
            </a:r>
            <a:endParaRPr lang="ar-MA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ar-MA" dirty="0" smtClean="0">
                <a:solidFill>
                  <a:srgbClr val="FF0000"/>
                </a:solidFill>
              </a:rPr>
              <a:t> </a:t>
            </a:r>
            <a:r>
              <a:rPr lang="ar-MA" dirty="0" err="1" smtClean="0"/>
              <a:t>قالت </a:t>
            </a:r>
            <a:r>
              <a:rPr lang="ar-MA" dirty="0" smtClean="0"/>
              <a:t>:عائشة هم الذين يشربون الخمر </a:t>
            </a:r>
            <a:r>
              <a:rPr lang="ar-MA" dirty="0" err="1" smtClean="0"/>
              <a:t>ويسرقون </a:t>
            </a:r>
            <a:r>
              <a:rPr lang="ar-MA" dirty="0" smtClean="0"/>
              <a:t>، </a:t>
            </a:r>
            <a:r>
              <a:rPr lang="ar-MA" dirty="0" err="1" smtClean="0"/>
              <a:t>قال </a:t>
            </a:r>
            <a:r>
              <a:rPr lang="ar-MA" dirty="0" smtClean="0"/>
              <a:t>:لا يابنت الصديق ولكنهم الذين يصومون ويصلون ويتصدقون وهم يخافون أن </a:t>
            </a:r>
            <a:r>
              <a:rPr lang="ar-MA" dirty="0" err="1" smtClean="0"/>
              <a:t>لايقبل</a:t>
            </a:r>
            <a:r>
              <a:rPr lang="ar-MA" dirty="0" smtClean="0"/>
              <a:t> منهم، أولئك الذين يسارعون في </a:t>
            </a:r>
            <a:r>
              <a:rPr lang="ar-MA" dirty="0" err="1" smtClean="0"/>
              <a:t>الخيرات </a:t>
            </a:r>
            <a:r>
              <a:rPr lang="ar-MA" dirty="0" smtClean="0"/>
              <a:t>·                           فعليك أن تكوني دائمة الخوف من عدم </a:t>
            </a:r>
            <a:r>
              <a:rPr lang="ar-MA" dirty="0" err="1" smtClean="0"/>
              <a:t>القبول </a:t>
            </a:r>
            <a:r>
              <a:rPr lang="ar-MA" dirty="0" smtClean="0"/>
              <a:t>،</a:t>
            </a:r>
            <a:r>
              <a:rPr lang="ar-MA" dirty="0" err="1" smtClean="0"/>
              <a:t>وتكثري</a:t>
            </a:r>
            <a:r>
              <a:rPr lang="ar-MA" dirty="0" smtClean="0"/>
              <a:t> من الدعاء أن </a:t>
            </a:r>
            <a:r>
              <a:rPr lang="fr-FR" dirty="0" smtClean="0"/>
              <a:t>·</a:t>
            </a:r>
            <a:r>
              <a:rPr lang="ar-MA" dirty="0" smtClean="0"/>
              <a:t>يتقبل الله منك عملك</a:t>
            </a:r>
          </a:p>
          <a:p>
            <a:pPr>
              <a:buNone/>
            </a:pPr>
            <a:endParaRPr lang="fr-FR" sz="24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MA" sz="3600" dirty="0" smtClean="0">
                <a:solidFill>
                  <a:srgbClr val="0070C0"/>
                </a:solidFill>
              </a:rPr>
              <a:t>الخوف من عدم القبول هو طريقك الى القبول</a:t>
            </a:r>
            <a:endParaRPr lang="fr-FR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525963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fr-FR" sz="2800" dirty="0" smtClean="0"/>
              <a:t>·</a:t>
            </a:r>
            <a:r>
              <a:rPr lang="ar-MA" sz="2800" dirty="0" smtClean="0">
                <a:solidFill>
                  <a:srgbClr val="FF0000"/>
                </a:solidFill>
              </a:rPr>
              <a:t> </a:t>
            </a:r>
            <a:r>
              <a:rPr lang="ar-MA" sz="2800" u="sng" dirty="0" smtClean="0">
                <a:solidFill>
                  <a:srgbClr val="FF0000"/>
                </a:solidFill>
              </a:rPr>
              <a:t>-الدعاء</a:t>
            </a:r>
            <a:r>
              <a:rPr lang="ar-MA" sz="2800" dirty="0" smtClean="0">
                <a:solidFill>
                  <a:srgbClr val="00B0F0"/>
                </a:solidFill>
              </a:rPr>
              <a:t>  </a:t>
            </a:r>
            <a:r>
              <a:rPr lang="ar-MA" sz="2800" dirty="0" smtClean="0"/>
              <a:t>يا مقلب القلوب ثبت قلوبنا على دينك، </a:t>
            </a:r>
            <a:r>
              <a:rPr lang="ar-MA" sz="2800" dirty="0" err="1" smtClean="0"/>
              <a:t>إستعيني</a:t>
            </a:r>
            <a:r>
              <a:rPr lang="ar-MA" sz="2800" dirty="0" smtClean="0"/>
              <a:t> أولا بالله</a:t>
            </a:r>
          </a:p>
          <a:p>
            <a:pPr algn="r"/>
            <a:endParaRPr lang="fr-FR" sz="2800" u="sng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ar-MA" sz="2800" u="sng" dirty="0" smtClean="0">
                <a:solidFill>
                  <a:srgbClr val="FF0000"/>
                </a:solidFill>
              </a:rPr>
              <a:t>جدول ايماني</a:t>
            </a:r>
            <a:r>
              <a:rPr lang="ar-MA" sz="2800" dirty="0" smtClean="0">
                <a:solidFill>
                  <a:srgbClr val="00B0F0"/>
                </a:solidFill>
              </a:rPr>
              <a:t> </a:t>
            </a:r>
            <a:r>
              <a:rPr lang="ar-MA" sz="2800" dirty="0" smtClean="0"/>
              <a:t>جدول للرجيم نظام </a:t>
            </a:r>
            <a:r>
              <a:rPr lang="ar-MA" sz="2800" dirty="0" err="1" smtClean="0"/>
              <a:t>غذائي </a:t>
            </a:r>
            <a:r>
              <a:rPr lang="ar-MA" sz="2800" dirty="0" smtClean="0"/>
              <a:t>،فثواب القيام والقرآن والصيام مستمر لما بعد رمضان، قال رسول الله(ص</a:t>
            </a:r>
            <a:r>
              <a:rPr lang="ar-MA" sz="2800" dirty="0" err="1" smtClean="0"/>
              <a:t>) </a:t>
            </a:r>
            <a:r>
              <a:rPr lang="ar-MA" sz="2800" dirty="0" smtClean="0"/>
              <a:t>:”</a:t>
            </a:r>
            <a:r>
              <a:rPr lang="ar-MA" sz="2800" b="1" dirty="0" smtClean="0">
                <a:solidFill>
                  <a:srgbClr val="00B0F0"/>
                </a:solidFill>
              </a:rPr>
              <a:t>من صام </a:t>
            </a:r>
            <a:r>
              <a:rPr lang="ar-MA" sz="2800" b="1" dirty="0" err="1" smtClean="0">
                <a:solidFill>
                  <a:srgbClr val="00B0F0"/>
                </a:solidFill>
              </a:rPr>
              <a:t>رمضان </a:t>
            </a:r>
            <a:r>
              <a:rPr lang="ar-MA" sz="2800" b="1" dirty="0" smtClean="0">
                <a:solidFill>
                  <a:srgbClr val="00B0F0"/>
                </a:solidFill>
              </a:rPr>
              <a:t>،ثم أتبعه ستا من شوال </a:t>
            </a:r>
            <a:r>
              <a:rPr lang="fr-FR" sz="2800" b="1" dirty="0" smtClean="0">
                <a:solidFill>
                  <a:srgbClr val="00B0F0"/>
                </a:solidFill>
                <a:latin typeface="Arial"/>
                <a:cs typeface="Arial"/>
              </a:rPr>
              <a:t>“</a:t>
            </a:r>
            <a:r>
              <a:rPr lang="ar-MA" sz="2800" b="1" dirty="0" smtClean="0">
                <a:solidFill>
                  <a:srgbClr val="00B0F0"/>
                </a:solidFill>
              </a:rPr>
              <a:t>فذاك صيام الدهر</a:t>
            </a:r>
          </a:p>
          <a:p>
            <a:pPr algn="r">
              <a:buNone/>
            </a:pPr>
            <a:endParaRPr lang="fr-FR" sz="2800" u="sng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ar-MA" sz="2800" u="sng" dirty="0" smtClean="0">
                <a:solidFill>
                  <a:srgbClr val="FF0000"/>
                </a:solidFill>
              </a:rPr>
              <a:t>الإكثار من مجالسة العلماء والصالحين </a:t>
            </a:r>
            <a:r>
              <a:rPr lang="ar-MA" sz="2800" dirty="0" smtClean="0"/>
              <a:t>والحرص على مجالس الذكر وحضور </a:t>
            </a:r>
            <a:r>
              <a:rPr lang="ar-MA" sz="2800" dirty="0" err="1" smtClean="0"/>
              <a:t>المحاضرات </a:t>
            </a:r>
            <a:r>
              <a:rPr lang="ar-MA" sz="2800" dirty="0" smtClean="0"/>
              <a:t>،والحرص على مصاحبة </a:t>
            </a:r>
            <a:r>
              <a:rPr lang="ar-MA" sz="2800" dirty="0" err="1" smtClean="0"/>
              <a:t>الأخياروملازمة</a:t>
            </a:r>
            <a:r>
              <a:rPr lang="ar-MA" sz="2800" dirty="0" smtClean="0"/>
              <a:t> مجالس </a:t>
            </a:r>
            <a:r>
              <a:rPr lang="ar-MA" sz="2800" dirty="0" err="1" smtClean="0"/>
              <a:t>العلماء·</a:t>
            </a:r>
            <a:r>
              <a:rPr lang="ar-MA" sz="2800" dirty="0" smtClean="0"/>
              <a:t> </a:t>
            </a:r>
          </a:p>
          <a:p>
            <a:pPr algn="r">
              <a:buNone/>
            </a:pPr>
            <a:endParaRPr lang="ar-MA" sz="2800" u="sng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ar-MA" sz="2800" u="sng" dirty="0" smtClean="0">
                <a:solidFill>
                  <a:srgbClr val="FF0000"/>
                </a:solidFill>
              </a:rPr>
              <a:t>المواظبة على الأعمال الصالحة </a:t>
            </a:r>
            <a:r>
              <a:rPr lang="ar-MA" sz="2800" dirty="0" smtClean="0"/>
              <a:t>ولو </a:t>
            </a:r>
            <a:r>
              <a:rPr lang="ar-MA" sz="2800" dirty="0" err="1" smtClean="0"/>
              <a:t>القليل </a:t>
            </a:r>
            <a:r>
              <a:rPr lang="ar-MA" sz="2800" dirty="0" smtClean="0"/>
              <a:t>،قال رسول </a:t>
            </a:r>
            <a:r>
              <a:rPr lang="ar-MA" sz="2800" dirty="0" err="1" smtClean="0"/>
              <a:t>الله </a:t>
            </a:r>
            <a:r>
              <a:rPr lang="ar-MA" sz="2800" dirty="0" smtClean="0"/>
              <a:t>(ص</a:t>
            </a:r>
            <a:r>
              <a:rPr lang="ar-MA" sz="2800" dirty="0" err="1" smtClean="0"/>
              <a:t>) </a:t>
            </a:r>
            <a:r>
              <a:rPr lang="ar-MA" sz="2800" dirty="0" smtClean="0"/>
              <a:t>”</a:t>
            </a:r>
            <a:r>
              <a:rPr lang="ar-MA" sz="2800" b="1" dirty="0" smtClean="0">
                <a:solidFill>
                  <a:srgbClr val="00B0F0"/>
                </a:solidFill>
              </a:rPr>
              <a:t>إن أحب </a:t>
            </a:r>
            <a:r>
              <a:rPr lang="fr-FR" sz="2800" b="1" dirty="0" smtClean="0">
                <a:solidFill>
                  <a:srgbClr val="00B0F0"/>
                </a:solidFill>
                <a:latin typeface="Arial"/>
                <a:cs typeface="Arial"/>
              </a:rPr>
              <a:t>“</a:t>
            </a:r>
            <a:r>
              <a:rPr lang="ar-MA" sz="2800" b="1" dirty="0" smtClean="0">
                <a:solidFill>
                  <a:srgbClr val="00B0F0"/>
                </a:solidFill>
              </a:rPr>
              <a:t>الأعمال إلى الله </a:t>
            </a:r>
            <a:r>
              <a:rPr lang="ar-MA" sz="2800" b="1" dirty="0" err="1" smtClean="0">
                <a:solidFill>
                  <a:srgbClr val="00B0F0"/>
                </a:solidFill>
              </a:rPr>
              <a:t>أدومها</a:t>
            </a:r>
            <a:r>
              <a:rPr lang="ar-MA" sz="2800" b="1" dirty="0" smtClean="0">
                <a:solidFill>
                  <a:srgbClr val="00B0F0"/>
                </a:solidFill>
              </a:rPr>
              <a:t> وإن قل</a:t>
            </a:r>
            <a:endParaRPr lang="fr-FR" sz="2800" b="1" dirty="0">
              <a:solidFill>
                <a:srgbClr val="00B0F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ar-MA" dirty="0" smtClean="0">
                <a:solidFill>
                  <a:srgbClr val="0070C0"/>
                </a:solidFill>
              </a:rPr>
              <a:t>وسائل الثبات بعد رمضان</a:t>
            </a:r>
            <a:endParaRPr lang="fr-F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0"/>
            <a:ext cx="788436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MA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ar-MA" sz="3200" b="1" u="sng" dirty="0" smtClean="0">
                <a:solidFill>
                  <a:srgbClr val="FF0000"/>
                </a:solidFill>
              </a:rPr>
              <a:t>احذري مكر الشيطان المصفد منذ شهر </a:t>
            </a:r>
            <a:r>
              <a:rPr lang="ar-MA" sz="3200" b="1" u="sng" dirty="0" err="1" smtClean="0">
                <a:solidFill>
                  <a:srgbClr val="FF0000"/>
                </a:solidFill>
              </a:rPr>
              <a:t>كامل :</a:t>
            </a:r>
            <a:r>
              <a:rPr lang="ar-MA" sz="3200" b="1" u="sng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/>
            <a:r>
              <a:rPr lang="ar-MA" sz="2400" dirty="0" smtClean="0"/>
              <a:t>فهو أعدى أعداءك وقد منع من كيده لك طوال شهر رمضان فسيعود بكل حقد وغل لكي يوقعك بعد رمضان من خلال ثلاث </a:t>
            </a:r>
            <a:r>
              <a:rPr lang="ar-MA" sz="2400" dirty="0" err="1" smtClean="0"/>
              <a:t>طرق:</a:t>
            </a:r>
            <a:endParaRPr lang="ar-MA" sz="2400" b="1" dirty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204864"/>
            <a:ext cx="86044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MA" sz="3200" b="1" u="sng" dirty="0" smtClean="0">
                <a:solidFill>
                  <a:schemeClr val="bg2">
                    <a:lumMod val="25000"/>
                  </a:schemeClr>
                </a:solidFill>
              </a:rPr>
              <a:t>-أن يوقعك في الذنوب والتقصير</a:t>
            </a:r>
            <a:r>
              <a:rPr lang="fr-FR" sz="2800" b="1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  <a:r>
              <a:rPr lang="ar-MA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r>
              <a:rPr lang="ar-MA" sz="2400" dirty="0" smtClean="0"/>
              <a:t>لكي </a:t>
            </a:r>
            <a:r>
              <a:rPr lang="ar-MA" sz="2400" dirty="0" err="1" smtClean="0"/>
              <a:t>تيأسي </a:t>
            </a:r>
            <a:r>
              <a:rPr lang="ar-MA" sz="2400" dirty="0" smtClean="0"/>
              <a:t>،فبعد أن كنت عاهدت على عدم الوقوع في الذنوب بعد </a:t>
            </a:r>
            <a:r>
              <a:rPr lang="ar-MA" sz="2400" dirty="0" err="1" smtClean="0"/>
              <a:t>رمضان </a:t>
            </a:r>
            <a:r>
              <a:rPr lang="ar-MA" sz="2400" dirty="0" smtClean="0"/>
              <a:t>،يجعلك تقعين في هذه الذنوب  وتحبطي،   قال تعالى</a:t>
            </a:r>
            <a:r>
              <a:rPr lang="ar-MA" sz="2800" b="1" dirty="0" smtClean="0"/>
              <a:t>”و كان الشيطان للإنسان </a:t>
            </a:r>
            <a:r>
              <a:rPr lang="ar-MA" sz="2800" b="1" dirty="0" err="1" smtClean="0"/>
              <a:t>خذولا“</a:t>
            </a:r>
            <a:endParaRPr lang="ar-MA" sz="2800" b="1" dirty="0" smtClean="0"/>
          </a:p>
          <a:p>
            <a:r>
              <a:rPr lang="ar-MA" sz="2400" dirty="0" smtClean="0"/>
              <a:t>كأن تضيعي صلاة </a:t>
            </a:r>
            <a:r>
              <a:rPr lang="ar-MA" sz="2400" dirty="0" err="1" smtClean="0"/>
              <a:t>الفجر </a:t>
            </a:r>
            <a:r>
              <a:rPr lang="ar-MA" sz="2400" dirty="0" smtClean="0"/>
              <a:t>،بعد أن كنت قد أقسمت على نفسك أن </a:t>
            </a:r>
            <a:r>
              <a:rPr lang="ar-MA" sz="2400" dirty="0" err="1" smtClean="0"/>
              <a:t>تدركي</a:t>
            </a:r>
            <a:r>
              <a:rPr lang="ar-MA" sz="2400" dirty="0" smtClean="0"/>
              <a:t> جميع الصلوات في أول </a:t>
            </a:r>
            <a:r>
              <a:rPr lang="ar-MA" sz="2400" dirty="0" err="1" smtClean="0"/>
              <a:t>وقتها </a:t>
            </a:r>
            <a:r>
              <a:rPr lang="ar-MA" sz="2400" dirty="0" smtClean="0"/>
              <a:t>،فعليك ان تستدركي ما فاتك· إذا أوقعك في ذنب استدركيه</a:t>
            </a:r>
            <a:r>
              <a:rPr lang="ar-MA" sz="2400" dirty="0" smtClean="0">
                <a:solidFill>
                  <a:srgbClr val="00B0F0"/>
                </a:solidFill>
              </a:rPr>
              <a:t> </a:t>
            </a:r>
            <a:r>
              <a:rPr lang="ar-MA" sz="2400" b="1" dirty="0" smtClean="0">
                <a:solidFill>
                  <a:srgbClr val="00B0F0"/>
                </a:solidFill>
              </a:rPr>
              <a:t>بالاستغفار والاستعاذة بالله من الشيطان الرجيم وتحديه واعزمي على ألا يهزمك مرة </a:t>
            </a:r>
            <a:r>
              <a:rPr lang="ar-MA" sz="2400" b="1" dirty="0" err="1" smtClean="0">
                <a:solidFill>
                  <a:srgbClr val="00B0F0"/>
                </a:solidFill>
              </a:rPr>
              <a:t>أخرى·</a:t>
            </a:r>
            <a:endParaRPr lang="ar-MA" sz="2800" b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0"/>
            <a:ext cx="788436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MA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ar-MA" sz="3200" b="1" u="sng" dirty="0" smtClean="0">
                <a:solidFill>
                  <a:srgbClr val="FF0000"/>
                </a:solidFill>
              </a:rPr>
              <a:t>احذري مكر الشيطان المصفد منذ شهر </a:t>
            </a:r>
            <a:r>
              <a:rPr lang="ar-MA" sz="3200" b="1" u="sng" dirty="0" err="1" smtClean="0">
                <a:solidFill>
                  <a:srgbClr val="FF0000"/>
                </a:solidFill>
              </a:rPr>
              <a:t>كامل :</a:t>
            </a:r>
            <a:r>
              <a:rPr lang="ar-MA" sz="3200" b="1" u="sng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/>
            <a:r>
              <a:rPr lang="ar-MA" sz="2400" dirty="0" smtClean="0"/>
              <a:t>فهو أعدى أعداءك وقد منع من كيده لك طوال شهر رمضان فسيعود بكل حقد وغل لكي يوقعك بعد رمضان من خلال ثلاث </a:t>
            </a:r>
            <a:r>
              <a:rPr lang="ar-MA" sz="2400" dirty="0" err="1" smtClean="0"/>
              <a:t>طرق:</a:t>
            </a:r>
            <a:endParaRPr lang="ar-MA" sz="2400" b="1" dirty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1844824"/>
            <a:ext cx="860444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u="sng" dirty="0" smtClean="0">
                <a:solidFill>
                  <a:schemeClr val="bg2">
                    <a:lumMod val="25000"/>
                  </a:schemeClr>
                </a:solidFill>
              </a:rPr>
              <a:t>-</a:t>
            </a:r>
            <a:r>
              <a:rPr lang="ar-MA" sz="2800" b="1" u="sng" dirty="0" smtClean="0">
                <a:solidFill>
                  <a:schemeClr val="bg2">
                    <a:lumMod val="25000"/>
                  </a:schemeClr>
                </a:solidFill>
              </a:rPr>
              <a:t>الإعجاب بالعمل لكي يحبط </a:t>
            </a:r>
            <a:r>
              <a:rPr lang="fr-FR" sz="2800" b="1" u="sng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  <a:endParaRPr lang="ar-MA" sz="28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MA" sz="2000" dirty="0" smtClean="0"/>
              <a:t>وقد قال رسول </a:t>
            </a:r>
            <a:r>
              <a:rPr lang="ar-MA" sz="2000" dirty="0" err="1" smtClean="0"/>
              <a:t>الله </a:t>
            </a:r>
            <a:r>
              <a:rPr lang="ar-MA" sz="2000" dirty="0" smtClean="0"/>
              <a:t>(ص</a:t>
            </a:r>
            <a:r>
              <a:rPr lang="ar-MA" sz="2000" dirty="0" err="1" smtClean="0"/>
              <a:t>)</a:t>
            </a:r>
            <a:r>
              <a:rPr lang="ar-MA" sz="2400" b="1" dirty="0" err="1" smtClean="0">
                <a:solidFill>
                  <a:srgbClr val="00B050"/>
                </a:solidFill>
              </a:rPr>
              <a:t> </a:t>
            </a:r>
            <a:r>
              <a:rPr lang="ar-MA" sz="2400" b="1" dirty="0" smtClean="0">
                <a:solidFill>
                  <a:srgbClr val="00B050"/>
                </a:solidFill>
              </a:rPr>
              <a:t>”</a:t>
            </a:r>
            <a:r>
              <a:rPr lang="ar-MA" sz="2000" b="1" dirty="0" smtClean="0">
                <a:solidFill>
                  <a:srgbClr val="00B0F0"/>
                </a:solidFill>
              </a:rPr>
              <a:t>ثلاث مهلكات هوى متبع وشح مطاع وإعجاب المرء بنفسه وهي </a:t>
            </a:r>
            <a:r>
              <a:rPr lang="ar-MA" sz="2000" b="1" dirty="0" err="1" smtClean="0">
                <a:solidFill>
                  <a:srgbClr val="00B0F0"/>
                </a:solidFill>
              </a:rPr>
              <a:t>أشدهن“</a:t>
            </a:r>
            <a:endParaRPr lang="ar-MA" sz="2000" b="1" dirty="0" smtClean="0">
              <a:solidFill>
                <a:srgbClr val="00B0F0"/>
              </a:solidFill>
            </a:endParaRPr>
          </a:p>
          <a:p>
            <a:r>
              <a:rPr lang="ar-MA" sz="2000" b="1" dirty="0" smtClean="0">
                <a:solidFill>
                  <a:srgbClr val="00B0F0"/>
                </a:solidFill>
              </a:rPr>
              <a:t> </a:t>
            </a:r>
            <a:r>
              <a:rPr lang="ar-MA" sz="2000" dirty="0" smtClean="0"/>
              <a:t>والعجب هو سبب الإنتكاس والفتور الذي يحدث بعد رمضان، كما قال </a:t>
            </a:r>
            <a:r>
              <a:rPr lang="ar-MA" sz="2000" dirty="0" err="1" smtClean="0"/>
              <a:t>تعالى: </a:t>
            </a:r>
            <a:r>
              <a:rPr lang="ar-MA" sz="2000" b="1" dirty="0" smtClean="0"/>
              <a:t>”</a:t>
            </a:r>
            <a:r>
              <a:rPr lang="ar-MA" sz="2400" b="1" dirty="0" smtClean="0"/>
              <a:t>إن الذين ارتدوا على أدبارهم من بعد ما تبين لهم الهدى الشيطان سول لهم وأملى </a:t>
            </a:r>
            <a:r>
              <a:rPr lang="ar-MA" sz="2400" b="1" dirty="0" err="1" smtClean="0"/>
              <a:t>لهم“</a:t>
            </a:r>
            <a:r>
              <a:rPr lang="ar-MA" sz="2400" b="1" dirty="0" smtClean="0"/>
              <a:t> </a:t>
            </a:r>
          </a:p>
          <a:p>
            <a:endParaRPr lang="ar-MA" sz="2400" b="1" dirty="0" smtClean="0"/>
          </a:p>
          <a:p>
            <a:r>
              <a:rPr lang="ar-MA" sz="2800" b="1" u="sng" dirty="0" smtClean="0">
                <a:solidFill>
                  <a:schemeClr val="bg2">
                    <a:lumMod val="25000"/>
                  </a:schemeClr>
                </a:solidFill>
              </a:rPr>
              <a:t>-الغرور وطول الأمل</a:t>
            </a:r>
            <a:r>
              <a:rPr lang="fr-FR" sz="2800" b="1" u="sng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  <a:endParaRPr lang="ar-MA" sz="28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MA" sz="2000" b="1" dirty="0" smtClean="0">
                <a:solidFill>
                  <a:srgbClr val="00B0F0"/>
                </a:solidFill>
              </a:rPr>
              <a:t> </a:t>
            </a:r>
            <a:r>
              <a:rPr lang="ar-MA" sz="2000" dirty="0" smtClean="0"/>
              <a:t>قال تعالى“</a:t>
            </a:r>
            <a:r>
              <a:rPr lang="ar-MA" sz="2000" b="1" dirty="0" smtClean="0"/>
              <a:t>يعدهم ويمنيهم وما يعدهم الشيطان إلا غرورا“ </a:t>
            </a:r>
            <a:r>
              <a:rPr lang="ar-MA" sz="2000" dirty="0" smtClean="0"/>
              <a:t>فيجعلك تركبين بحر الأماني ويضيع منك </a:t>
            </a:r>
            <a:r>
              <a:rPr lang="ar-MA" sz="2000" dirty="0" err="1" smtClean="0"/>
              <a:t>الفرص </a:t>
            </a:r>
            <a:r>
              <a:rPr lang="ar-MA" sz="2000" dirty="0" smtClean="0"/>
              <a:t>، بحجة أن هناك فرص أخرى كثيرة لكي </a:t>
            </a:r>
            <a:r>
              <a:rPr lang="ar-MA" sz="2000" dirty="0" err="1" smtClean="0"/>
              <a:t>تعوضي</a:t>
            </a:r>
            <a:r>
              <a:rPr lang="ar-MA" sz="2000" dirty="0" smtClean="0"/>
              <a:t> ما فاتك، </a:t>
            </a:r>
            <a:r>
              <a:rPr lang="ar-MA" sz="2000" b="1" dirty="0" smtClean="0">
                <a:solidFill>
                  <a:srgbClr val="00B0F0"/>
                </a:solidFill>
              </a:rPr>
              <a:t>لذا عليك أن </a:t>
            </a:r>
            <a:r>
              <a:rPr lang="ar-MA" sz="2000" b="1" dirty="0" err="1" smtClean="0">
                <a:solidFill>
                  <a:srgbClr val="00B0F0"/>
                </a:solidFill>
              </a:rPr>
              <a:t>تقفي</a:t>
            </a:r>
            <a:r>
              <a:rPr lang="ar-MA" sz="2000" b="1" dirty="0" smtClean="0">
                <a:solidFill>
                  <a:srgbClr val="00B0F0"/>
                </a:solidFill>
              </a:rPr>
              <a:t> وقفة حساب ومعاتبة مع </a:t>
            </a:r>
            <a:r>
              <a:rPr lang="ar-MA" sz="2000" b="1" dirty="0" err="1" smtClean="0">
                <a:solidFill>
                  <a:srgbClr val="00B0F0"/>
                </a:solidFill>
              </a:rPr>
              <a:t>النفس </a:t>
            </a:r>
            <a:r>
              <a:rPr lang="ar-MA" sz="2000" b="1" dirty="0" smtClean="0">
                <a:solidFill>
                  <a:srgbClr val="00B0F0"/>
                </a:solidFill>
              </a:rPr>
              <a:t>، </a:t>
            </a:r>
            <a:r>
              <a:rPr lang="ar-MA" sz="2000" dirty="0" err="1" smtClean="0"/>
              <a:t>وتضعي</a:t>
            </a:r>
            <a:r>
              <a:rPr lang="ar-MA" sz="2000" dirty="0" smtClean="0"/>
              <a:t> خطة إيمانية، لكي </a:t>
            </a:r>
            <a:r>
              <a:rPr lang="ar-MA" sz="2000" dirty="0" err="1" smtClean="0"/>
              <a:t>تستمري</a:t>
            </a:r>
            <a:r>
              <a:rPr lang="ar-MA" sz="2000" dirty="0" smtClean="0"/>
              <a:t> على</a:t>
            </a:r>
            <a:r>
              <a:rPr lang="ar-MA" sz="2000" b="1" dirty="0" smtClean="0">
                <a:solidFill>
                  <a:srgbClr val="00B050"/>
                </a:solidFill>
              </a:rPr>
              <a:t> </a:t>
            </a:r>
            <a:r>
              <a:rPr lang="ar-MA" sz="2000" dirty="0" smtClean="0"/>
              <a:t>الطاعات بعد </a:t>
            </a:r>
            <a:r>
              <a:rPr lang="ar-MA" sz="2000" dirty="0" err="1" smtClean="0"/>
              <a:t>رمضان </a:t>
            </a:r>
            <a:r>
              <a:rPr lang="ar-MA" sz="2000" dirty="0" smtClean="0"/>
              <a:t>،</a:t>
            </a:r>
            <a:r>
              <a:rPr lang="ar-MA" sz="2000" dirty="0" err="1" smtClean="0"/>
              <a:t>فتحددي</a:t>
            </a:r>
            <a:r>
              <a:rPr lang="ar-MA" sz="2000" dirty="0" smtClean="0"/>
              <a:t> أهدافك الإيمانية التي ستعملين عليها من شوال إلى رمضان القادم إن شاء الله، </a:t>
            </a:r>
            <a:r>
              <a:rPr lang="ar-MA" sz="2000" b="1" dirty="0" smtClean="0">
                <a:solidFill>
                  <a:srgbClr val="00B0F0"/>
                </a:solidFill>
              </a:rPr>
              <a:t>ولا بد أن يكون هدفك واضح ومحدد </a:t>
            </a:r>
            <a:r>
              <a:rPr lang="ar-MA" sz="2000" b="1" dirty="0" err="1" smtClean="0">
                <a:solidFill>
                  <a:srgbClr val="00B0F0"/>
                </a:solidFill>
              </a:rPr>
              <a:t>وواقعي·</a:t>
            </a:r>
            <a:endParaRPr lang="ar-MA" sz="2000" b="1" dirty="0" smtClean="0">
              <a:solidFill>
                <a:srgbClr val="00B0F0"/>
              </a:solidFill>
            </a:endParaRPr>
          </a:p>
          <a:p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8769152" cy="3960440"/>
          </a:xfrm>
        </p:spPr>
        <p:txBody>
          <a:bodyPr>
            <a:normAutofit/>
          </a:bodyPr>
          <a:lstStyle/>
          <a:p>
            <a:pPr lvl="8" algn="r"/>
            <a:r>
              <a:rPr lang="ar-MA" sz="2400" b="1" u="sng" dirty="0" smtClean="0">
                <a:solidFill>
                  <a:srgbClr val="FF0000"/>
                </a:solidFill>
              </a:rPr>
              <a:t>الافات التي عليك ان تسعي لتطهير نفسك منها</a:t>
            </a:r>
          </a:p>
          <a:p>
            <a:pPr algn="r"/>
            <a:endParaRPr lang="fr-FR" sz="2600" dirty="0" smtClean="0">
              <a:solidFill>
                <a:srgbClr val="00B0F0"/>
              </a:solidFill>
            </a:endParaRPr>
          </a:p>
          <a:p>
            <a:pPr algn="r" rtl="1"/>
            <a:r>
              <a:rPr lang="ar-MA" sz="2000" b="1" u="sng" dirty="0" smtClean="0">
                <a:solidFill>
                  <a:srgbClr val="002060"/>
                </a:solidFill>
              </a:rPr>
              <a:t>التكاسل عن الطاعة </a:t>
            </a:r>
          </a:p>
          <a:p>
            <a:pPr algn="r" rtl="1"/>
            <a:r>
              <a:rPr lang="ar-MA" sz="1800" dirty="0" smtClean="0"/>
              <a:t>فإذا علمت أنك متكاسلة عن </a:t>
            </a:r>
            <a:r>
              <a:rPr lang="ar-MA" sz="1800" dirty="0" err="1" smtClean="0"/>
              <a:t>الطاعة </a:t>
            </a:r>
            <a:r>
              <a:rPr lang="ar-MA" sz="1800" dirty="0" smtClean="0"/>
              <a:t>،وأدركت أن الكسل من علامات </a:t>
            </a:r>
            <a:r>
              <a:rPr lang="ar-MA" sz="1800" dirty="0" err="1" smtClean="0"/>
              <a:t>النفاق </a:t>
            </a:r>
            <a:r>
              <a:rPr lang="ar-MA" sz="1800" dirty="0" smtClean="0"/>
              <a:t>،كما قال </a:t>
            </a:r>
            <a:r>
              <a:rPr lang="ar-MA" sz="1800" dirty="0" err="1" smtClean="0"/>
              <a:t>تعالى </a:t>
            </a:r>
            <a:r>
              <a:rPr lang="ar-MA" sz="1800" dirty="0" smtClean="0"/>
              <a:t>:” </a:t>
            </a:r>
            <a:r>
              <a:rPr lang="ar-MA" sz="1800" b="1" dirty="0" smtClean="0"/>
              <a:t>وإذا قاموا إلى الصلاة قاموا </a:t>
            </a:r>
            <a:r>
              <a:rPr lang="ar-MA" sz="1800" b="1" dirty="0" err="1" smtClean="0"/>
              <a:t>كسالى“·</a:t>
            </a:r>
            <a:endParaRPr lang="ar-MA" sz="1800" b="1" dirty="0" smtClean="0"/>
          </a:p>
          <a:p>
            <a:pPr algn="r" rtl="1"/>
            <a:r>
              <a:rPr lang="ar-MA" sz="1800" dirty="0" smtClean="0"/>
              <a:t>كان يقول </a:t>
            </a:r>
            <a:r>
              <a:rPr lang="ar-MA" sz="1800" dirty="0" err="1" smtClean="0"/>
              <a:t>الرسول </a:t>
            </a:r>
            <a:r>
              <a:rPr lang="ar-MA" sz="1800" dirty="0" smtClean="0"/>
              <a:t>(ص</a:t>
            </a:r>
            <a:r>
              <a:rPr lang="ar-MA" sz="1800" dirty="0" err="1" smtClean="0"/>
              <a:t>)</a:t>
            </a:r>
            <a:r>
              <a:rPr lang="ar-MA" sz="1800" b="1" dirty="0" err="1" smtClean="0">
                <a:solidFill>
                  <a:srgbClr val="00B0F0"/>
                </a:solidFill>
              </a:rPr>
              <a:t> </a:t>
            </a:r>
            <a:r>
              <a:rPr lang="ar-MA" sz="1800" b="1" dirty="0" smtClean="0">
                <a:solidFill>
                  <a:srgbClr val="00B0F0"/>
                </a:solidFill>
              </a:rPr>
              <a:t>:”اللهم إني أعوذ بك من العجز والكسل والجبن والبخل والهرم، وأعوذ بك من عذاب القبر، وأعوذ بك من فتنة </a:t>
            </a:r>
            <a:r>
              <a:rPr lang="ar-MA" sz="1800" b="1" dirty="0" err="1" smtClean="0">
                <a:solidFill>
                  <a:srgbClr val="00B0F0"/>
                </a:solidFill>
              </a:rPr>
              <a:t>المحيا</a:t>
            </a:r>
            <a:r>
              <a:rPr lang="ar-MA" sz="1800" b="1" dirty="0" smtClean="0">
                <a:solidFill>
                  <a:srgbClr val="00B0F0"/>
                </a:solidFill>
              </a:rPr>
              <a:t> والممات</a:t>
            </a:r>
            <a:r>
              <a:rPr lang="fr-FR" sz="1800" b="1" dirty="0" smtClean="0">
                <a:solidFill>
                  <a:srgbClr val="00B0F0"/>
                </a:solidFill>
              </a:rPr>
              <a:t> ·</a:t>
            </a:r>
            <a:r>
              <a:rPr lang="fr-FR" sz="1800" b="1" dirty="0" smtClean="0">
                <a:solidFill>
                  <a:srgbClr val="00B0F0"/>
                </a:solidFill>
                <a:latin typeface="Arial"/>
                <a:cs typeface="Arial"/>
              </a:rPr>
              <a:t>“</a:t>
            </a:r>
            <a:endParaRPr lang="ar-MA" sz="1800" b="1" dirty="0" smtClean="0">
              <a:solidFill>
                <a:srgbClr val="00B0F0"/>
              </a:solidFill>
            </a:endParaRPr>
          </a:p>
          <a:p>
            <a:pPr algn="r" rtl="1"/>
            <a:r>
              <a:rPr lang="ar-MA" sz="2000" b="1" u="sng" dirty="0" smtClean="0">
                <a:solidFill>
                  <a:srgbClr val="002060"/>
                </a:solidFill>
              </a:rPr>
              <a:t>التباطؤ في الطاعات </a:t>
            </a:r>
          </a:p>
          <a:p>
            <a:pPr algn="r" rtl="1"/>
            <a:r>
              <a:rPr lang="ar-MA" sz="1800" dirty="0" smtClean="0"/>
              <a:t>أو من وجدت نفسها متباطئة في الطاعات جريئة على </a:t>
            </a:r>
            <a:r>
              <a:rPr lang="ar-MA" sz="1800" dirty="0" err="1" smtClean="0"/>
              <a:t>الفتن </a:t>
            </a:r>
            <a:r>
              <a:rPr lang="ar-MA" sz="1800" dirty="0" smtClean="0"/>
              <a:t>،وهي تعلم أن هذا من أسباب عذاب </a:t>
            </a:r>
            <a:r>
              <a:rPr lang="ar-MA" sz="1800" dirty="0" err="1" smtClean="0"/>
              <a:t>القبر </a:t>
            </a:r>
            <a:r>
              <a:rPr lang="ar-MA" sz="1800" dirty="0" smtClean="0"/>
              <a:t>،لأن العمل الفاجر يأتي صاحبه في القبر، فيقول:</a:t>
            </a:r>
            <a:r>
              <a:rPr lang="ar-MA" sz="1800" dirty="0" smtClean="0">
                <a:solidFill>
                  <a:srgbClr val="00B050"/>
                </a:solidFill>
              </a:rPr>
              <a:t>” أنا عملك </a:t>
            </a:r>
            <a:r>
              <a:rPr lang="ar-MA" sz="1800" dirty="0" err="1" smtClean="0">
                <a:solidFill>
                  <a:srgbClr val="00B050"/>
                </a:solidFill>
              </a:rPr>
              <a:t>الخبيث </a:t>
            </a:r>
            <a:r>
              <a:rPr lang="ar-MA" sz="1800" dirty="0" smtClean="0">
                <a:solidFill>
                  <a:srgbClr val="00B050"/>
                </a:solidFill>
              </a:rPr>
              <a:t>،كنت بطيئا عن طاعة الله سريعا في معصيته، فجزاك الله </a:t>
            </a:r>
            <a:r>
              <a:rPr lang="fr-FR" sz="1800" dirty="0" smtClean="0">
                <a:solidFill>
                  <a:srgbClr val="00B050"/>
                </a:solidFill>
              </a:rPr>
              <a:t> ·</a:t>
            </a:r>
            <a:r>
              <a:rPr lang="ar-MA" sz="1800" dirty="0" smtClean="0">
                <a:solidFill>
                  <a:srgbClr val="00B050"/>
                </a:solidFill>
              </a:rPr>
              <a:t>بشر</a:t>
            </a:r>
            <a:r>
              <a:rPr lang="ar-MA" sz="1800" dirty="0" smtClean="0">
                <a:solidFill>
                  <a:srgbClr val="00B050"/>
                </a:solidFill>
                <a:latin typeface="Arial"/>
                <a:cs typeface="Arial"/>
              </a:rPr>
              <a:t>“ </a:t>
            </a:r>
            <a:r>
              <a:rPr lang="ar-MA" sz="1800" dirty="0" smtClean="0"/>
              <a:t>فلم ترضى بهذا الحال </a:t>
            </a:r>
            <a:r>
              <a:rPr lang="ar-MA" sz="1800" dirty="0" err="1" smtClean="0"/>
              <a:t>لنفسها </a:t>
            </a:r>
            <a:r>
              <a:rPr lang="ar-MA" sz="1800" dirty="0" smtClean="0"/>
              <a:t>،وقررت ان تكون من المسارعين في </a:t>
            </a:r>
            <a:r>
              <a:rPr lang="ar-MA" sz="1800" dirty="0" err="1" smtClean="0"/>
              <a:t>الخيرات·</a:t>
            </a:r>
            <a:endParaRPr lang="ar-MA" sz="1800" dirty="0" smtClean="0"/>
          </a:p>
          <a:p>
            <a:pPr algn="r" rtl="1"/>
            <a:endParaRPr lang="ar-MA" sz="2600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MA" sz="4000" dirty="0" smtClean="0">
                <a:solidFill>
                  <a:srgbClr val="0070C0"/>
                </a:solidFill>
              </a:rPr>
              <a:t>آفات عليك أن تسعي لتطهير نفسك منها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576" y="4869160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MA" sz="2200" b="1" u="sng" dirty="0" smtClean="0">
                <a:solidFill>
                  <a:srgbClr val="002060"/>
                </a:solidFill>
              </a:rPr>
              <a:t>الشح</a:t>
            </a:r>
          </a:p>
          <a:p>
            <a:pPr algn="r"/>
            <a:r>
              <a:rPr lang="ar-MA" dirty="0" smtClean="0"/>
              <a:t>قد قال رسول </a:t>
            </a:r>
            <a:r>
              <a:rPr lang="ar-MA" dirty="0" err="1" smtClean="0"/>
              <a:t>الله </a:t>
            </a:r>
            <a:r>
              <a:rPr lang="ar-MA" dirty="0" smtClean="0"/>
              <a:t>(ص</a:t>
            </a:r>
            <a:r>
              <a:rPr lang="ar-MA" dirty="0" err="1" smtClean="0"/>
              <a:t>)</a:t>
            </a:r>
            <a:r>
              <a:rPr lang="ar-MA" b="1" dirty="0" err="1" smtClean="0">
                <a:solidFill>
                  <a:srgbClr val="00B0F0"/>
                </a:solidFill>
              </a:rPr>
              <a:t> </a:t>
            </a:r>
            <a:r>
              <a:rPr lang="ar-MA" b="1" dirty="0" smtClean="0">
                <a:solidFill>
                  <a:srgbClr val="00B0F0"/>
                </a:solidFill>
              </a:rPr>
              <a:t>”لا يجتمع الشح والإيمان في قلب عبد </a:t>
            </a:r>
            <a:r>
              <a:rPr lang="ar-MA" b="1" dirty="0" err="1" smtClean="0">
                <a:solidFill>
                  <a:srgbClr val="00B0F0"/>
                </a:solidFill>
              </a:rPr>
              <a:t>أبدا</a:t>
            </a:r>
            <a:r>
              <a:rPr lang="ar-MA" b="1" dirty="0" err="1" smtClean="0">
                <a:solidFill>
                  <a:srgbClr val="00B0F0"/>
                </a:solidFill>
                <a:latin typeface="Arial"/>
                <a:cs typeface="Arial"/>
              </a:rPr>
              <a:t>“·</a:t>
            </a:r>
            <a:r>
              <a:rPr lang="ar-MA" b="1" dirty="0" smtClean="0">
                <a:solidFill>
                  <a:srgbClr val="00B0F0"/>
                </a:solidFill>
                <a:latin typeface="Arial"/>
                <a:cs typeface="Arial"/>
              </a:rPr>
              <a:t>  </a:t>
            </a:r>
            <a:endParaRPr lang="ar-MA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25963"/>
          </a:xfrm>
        </p:spPr>
        <p:txBody>
          <a:bodyPr>
            <a:normAutofit fontScale="92500"/>
          </a:bodyPr>
          <a:lstStyle/>
          <a:p>
            <a:pPr algn="r" rtl="1"/>
            <a:r>
              <a:rPr lang="ar-MA" sz="3200" b="1" u="sng" dirty="0" smtClean="0">
                <a:solidFill>
                  <a:srgbClr val="002060"/>
                </a:solidFill>
              </a:rPr>
              <a:t>الرياء        </a:t>
            </a:r>
          </a:p>
          <a:p>
            <a:pPr algn="r" rtl="1"/>
            <a:r>
              <a:rPr lang="ar-MA" sz="1800" dirty="0" smtClean="0"/>
              <a:t>وقد قال النبي( </a:t>
            </a:r>
            <a:r>
              <a:rPr lang="ar-MA" sz="1800" dirty="0" err="1" smtClean="0"/>
              <a:t>ص </a:t>
            </a:r>
            <a:r>
              <a:rPr lang="ar-MA" sz="1800" dirty="0" smtClean="0"/>
              <a:t>):</a:t>
            </a:r>
            <a:r>
              <a:rPr lang="ar-MA" sz="1800" dirty="0" smtClean="0">
                <a:solidFill>
                  <a:srgbClr val="00B0F0"/>
                </a:solidFill>
              </a:rPr>
              <a:t>” </a:t>
            </a:r>
            <a:r>
              <a:rPr lang="ar-MA" sz="2400" b="1" dirty="0" smtClean="0">
                <a:solidFill>
                  <a:srgbClr val="00B0F0"/>
                </a:solidFill>
              </a:rPr>
              <a:t>إن أخوف ما أخاف عليكم الشرك الأصغر </a:t>
            </a:r>
            <a:r>
              <a:rPr lang="ar-MA" sz="2400" b="1" dirty="0" err="1" smtClean="0">
                <a:solidFill>
                  <a:srgbClr val="00B0F0"/>
                </a:solidFill>
              </a:rPr>
              <a:t>الرياء </a:t>
            </a:r>
            <a:r>
              <a:rPr lang="ar-MA" sz="1800" b="1" dirty="0" smtClean="0">
                <a:solidFill>
                  <a:srgbClr val="00B0F0"/>
                </a:solidFill>
                <a:latin typeface="Arial"/>
                <a:cs typeface="Arial"/>
              </a:rPr>
              <a:t>“</a:t>
            </a:r>
            <a:r>
              <a:rPr lang="ar-MA" sz="1800" dirty="0" smtClean="0"/>
              <a:t>يقول الله يوم القيامة إذا جزى الناس </a:t>
            </a:r>
            <a:r>
              <a:rPr lang="ar-MA" sz="1800" dirty="0" err="1" smtClean="0"/>
              <a:t>بأعمالهم</a:t>
            </a:r>
            <a:r>
              <a:rPr lang="ar-MA" sz="1800" dirty="0" err="1" smtClean="0">
                <a:solidFill>
                  <a:srgbClr val="FF0000"/>
                </a:solidFill>
              </a:rPr>
              <a:t> </a:t>
            </a:r>
            <a:r>
              <a:rPr lang="ar-MA" sz="1800" b="1" dirty="0" smtClean="0"/>
              <a:t>’</a:t>
            </a:r>
            <a:r>
              <a:rPr lang="ar-MA" sz="2400" b="1" dirty="0" err="1" smtClean="0"/>
              <a:t>إذهبوا</a:t>
            </a:r>
            <a:r>
              <a:rPr lang="ar-MA" sz="2400" b="1" dirty="0" smtClean="0"/>
              <a:t> إلى الذين كنتم تراءون في الدنيا فانظروا هل تجدون عندهم جزاء‘</a:t>
            </a:r>
            <a:r>
              <a:rPr lang="ar-MA" sz="1800" dirty="0" smtClean="0"/>
              <a:t>فتأخذ القرار بأن تعلم نفسها الإخلاص، وهذا بأن تخلص قلبها من </a:t>
            </a:r>
            <a:r>
              <a:rPr lang="ar-MA" sz="1800" dirty="0" err="1" smtClean="0"/>
              <a:t>إلتفاتها</a:t>
            </a:r>
            <a:r>
              <a:rPr lang="ar-MA" sz="1800" dirty="0" smtClean="0"/>
              <a:t> للناس فلا يكون لهم وزن في </a:t>
            </a:r>
            <a:r>
              <a:rPr lang="ar-MA" sz="1800" dirty="0" err="1" smtClean="0"/>
              <a:t>قلبها </a:t>
            </a:r>
            <a:r>
              <a:rPr lang="ar-MA" sz="1800" dirty="0" smtClean="0"/>
              <a:t>،لذا تكثر من أعمال السر التي لا يطلع عليها أحد سوى الله عز </a:t>
            </a:r>
            <a:r>
              <a:rPr lang="ar-MA" sz="1800" dirty="0" err="1" smtClean="0"/>
              <a:t>وجل </a:t>
            </a:r>
            <a:r>
              <a:rPr lang="ar-MA" sz="1800" dirty="0" smtClean="0"/>
              <a:t>،وتدعو الله ان يرزقها </a:t>
            </a:r>
            <a:r>
              <a:rPr lang="ar-MA" sz="1800" dirty="0" err="1" smtClean="0"/>
              <a:t>الاخلاص ·</a:t>
            </a:r>
            <a:endParaRPr lang="ar-MA" sz="1800" dirty="0" smtClean="0"/>
          </a:p>
          <a:p>
            <a:pPr algn="r" rtl="1"/>
            <a:r>
              <a:rPr lang="ar-MA" sz="3200" b="1" u="sng" dirty="0" smtClean="0">
                <a:solidFill>
                  <a:srgbClr val="002060"/>
                </a:solidFill>
              </a:rPr>
              <a:t>الغفلة</a:t>
            </a:r>
            <a:r>
              <a:rPr lang="ar-MA" sz="3200" dirty="0" smtClean="0"/>
              <a:t> </a:t>
            </a:r>
          </a:p>
          <a:p>
            <a:pPr algn="r" rtl="1"/>
            <a:r>
              <a:rPr lang="ar-MA" sz="1800" dirty="0" smtClean="0"/>
              <a:t>وهي السبب في الطبع الذي يحدث علي </a:t>
            </a:r>
            <a:r>
              <a:rPr lang="ar-MA" sz="1800" dirty="0" err="1" smtClean="0"/>
              <a:t>القلب </a:t>
            </a:r>
            <a:r>
              <a:rPr lang="ar-MA" sz="1800" dirty="0" smtClean="0"/>
              <a:t>،</a:t>
            </a:r>
            <a:r>
              <a:rPr lang="ar-MA" sz="1800" dirty="0" err="1" smtClean="0"/>
              <a:t>فتقفي</a:t>
            </a:r>
            <a:r>
              <a:rPr lang="ar-MA" sz="1800" dirty="0" smtClean="0"/>
              <a:t> في الصلاة ولا تفقهي شيئا مما </a:t>
            </a:r>
            <a:r>
              <a:rPr lang="ar-MA" sz="1800" dirty="0" err="1" smtClean="0"/>
              <a:t>يقال </a:t>
            </a:r>
            <a:r>
              <a:rPr lang="ar-MA" sz="1800" dirty="0" smtClean="0"/>
              <a:t>·قال </a:t>
            </a:r>
            <a:r>
              <a:rPr lang="ar-MA" sz="1800" dirty="0" err="1" smtClean="0"/>
              <a:t>تعالى </a:t>
            </a:r>
            <a:r>
              <a:rPr lang="ar-MA" sz="1800" dirty="0" smtClean="0"/>
              <a:t>”</a:t>
            </a:r>
            <a:r>
              <a:rPr lang="ar-MA" sz="2400" b="1" dirty="0" smtClean="0"/>
              <a:t>ولقد </a:t>
            </a:r>
            <a:r>
              <a:rPr lang="ar-MA" sz="2400" b="1" dirty="0" err="1" smtClean="0"/>
              <a:t>ذرأنا</a:t>
            </a:r>
            <a:r>
              <a:rPr lang="ar-MA" sz="2400" b="1" dirty="0" smtClean="0"/>
              <a:t> لجهنم كثيرا من الجن والإنس لهم قلوب لايفقهون بها ولهم أعين لا يبصرون بها ولهم آذان لايسمعون </a:t>
            </a:r>
            <a:r>
              <a:rPr lang="ar-MA" sz="2400" b="1" dirty="0" err="1" smtClean="0"/>
              <a:t>بها</a:t>
            </a:r>
            <a:r>
              <a:rPr lang="ar-MA" sz="2400" b="1" dirty="0" smtClean="0"/>
              <a:t> أولئك كالأنعام بل هم أضل أولئك هم الغافلون</a:t>
            </a:r>
            <a:r>
              <a:rPr lang="ar-MA" sz="1800" b="1" dirty="0" smtClean="0"/>
              <a:t>“ </a:t>
            </a:r>
            <a:r>
              <a:rPr lang="ar-MA" sz="1800" dirty="0" smtClean="0"/>
              <a:t>ولقد جاء علاج الغفلة في الآية التي تليها،  فقال </a:t>
            </a:r>
            <a:r>
              <a:rPr lang="ar-MA" sz="1800" dirty="0" err="1" smtClean="0"/>
              <a:t>تعالي </a:t>
            </a:r>
            <a:r>
              <a:rPr lang="ar-MA" sz="1800" dirty="0" smtClean="0"/>
              <a:t>:”</a:t>
            </a:r>
            <a:r>
              <a:rPr lang="ar-MA" sz="2400" b="1" dirty="0" smtClean="0"/>
              <a:t>ولله الأسماء الحسنى فادعوه بها وذروا الذين يلحدون في أسمائه سيجزون ماكانوا يعملون</a:t>
            </a:r>
            <a:r>
              <a:rPr lang="ar-MA" sz="1800" b="1" dirty="0" smtClean="0"/>
              <a:t>“ </a:t>
            </a:r>
            <a:r>
              <a:rPr lang="ar-MA" sz="1800" dirty="0" smtClean="0"/>
              <a:t>فتعرفي على ربك عزوجل من خلال معرفة أسمائه وصفاته، لكي تتحطم الأقفال التي على قلبك وتخرج الدنيا التي طبعت </a:t>
            </a:r>
            <a:r>
              <a:rPr lang="ar-MA" sz="1800" dirty="0" err="1" smtClean="0"/>
              <a:t>عليه ·</a:t>
            </a:r>
            <a:endParaRPr lang="ar-MA" sz="1800" dirty="0" smtClean="0">
              <a:solidFill>
                <a:srgbClr val="FF0000"/>
              </a:solidFill>
            </a:endParaRPr>
          </a:p>
          <a:p>
            <a:pPr algn="r"/>
            <a:endParaRPr lang="fr-FR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rmAutofit fontScale="92500"/>
          </a:bodyPr>
          <a:lstStyle/>
          <a:p>
            <a:pPr algn="r">
              <a:buNone/>
            </a:pPr>
            <a:r>
              <a:rPr lang="ar-MA" sz="2400" u="sng" dirty="0" err="1" smtClean="0">
                <a:solidFill>
                  <a:srgbClr val="FF0000"/>
                </a:solidFill>
              </a:rPr>
              <a:t>الإستماع</a:t>
            </a:r>
            <a:r>
              <a:rPr lang="ar-MA" sz="2400" u="sng" dirty="0" smtClean="0">
                <a:solidFill>
                  <a:srgbClr val="FF0000"/>
                </a:solidFill>
              </a:rPr>
              <a:t> الى القران الكريم والمواعظ مجالس الذكر</a:t>
            </a:r>
          </a:p>
          <a:p>
            <a:pPr algn="r">
              <a:buNone/>
            </a:pPr>
            <a:r>
              <a:rPr lang="ar-MA" sz="2200" dirty="0" smtClean="0"/>
              <a:t>قال </a:t>
            </a:r>
            <a:r>
              <a:rPr lang="ar-MA" sz="2200" dirty="0" err="1" smtClean="0"/>
              <a:t>تعالى </a:t>
            </a:r>
            <a:r>
              <a:rPr lang="ar-MA" sz="2200" dirty="0" smtClean="0"/>
              <a:t>”</a:t>
            </a:r>
            <a:r>
              <a:rPr lang="ar-MA" sz="2200" b="1" dirty="0" smtClean="0"/>
              <a:t>ولو أنهم فعلوا ما يوعظون </a:t>
            </a:r>
            <a:r>
              <a:rPr lang="ar-MA" sz="2200" b="1" dirty="0" err="1" smtClean="0"/>
              <a:t>به</a:t>
            </a:r>
            <a:r>
              <a:rPr lang="ar-MA" sz="2200" b="1" dirty="0" smtClean="0"/>
              <a:t> لكان خيرا لهم وأشد تثبيتا وإذا لآتيناهم من لدنا أجرا </a:t>
            </a:r>
            <a:r>
              <a:rPr lang="fr-FR" sz="2200" b="1" dirty="0" smtClean="0"/>
              <a:t>·</a:t>
            </a:r>
            <a:r>
              <a:rPr lang="ar-MA" sz="2200" b="1" dirty="0" smtClean="0"/>
              <a:t>عظيما </a:t>
            </a:r>
            <a:r>
              <a:rPr lang="ar-MA" sz="2200" b="1" dirty="0" err="1" smtClean="0"/>
              <a:t>ولهديناهم</a:t>
            </a:r>
            <a:r>
              <a:rPr lang="ar-MA" sz="2200" b="1" dirty="0" smtClean="0"/>
              <a:t> صراطا مستقيما“ </a:t>
            </a:r>
            <a:r>
              <a:rPr lang="ar-MA" sz="2200" dirty="0" smtClean="0"/>
              <a:t>فتكون سببا في إزالة الغفلة والطبع الذي على القلب</a:t>
            </a:r>
          </a:p>
          <a:p>
            <a:pPr algn="r">
              <a:buNone/>
            </a:pPr>
            <a:r>
              <a:rPr lang="ar-MA" sz="2400" u="sng" dirty="0" smtClean="0">
                <a:solidFill>
                  <a:srgbClr val="FF0000"/>
                </a:solidFill>
              </a:rPr>
              <a:t>العلم والتوحيد</a:t>
            </a:r>
          </a:p>
          <a:p>
            <a:pPr algn="r">
              <a:buNone/>
            </a:pPr>
            <a:r>
              <a:rPr lang="ar-MA" sz="2200" dirty="0" smtClean="0">
                <a:solidFill>
                  <a:srgbClr val="00B0F0"/>
                </a:solidFill>
              </a:rPr>
              <a:t> </a:t>
            </a:r>
            <a:r>
              <a:rPr lang="ar-MA" sz="2200" dirty="0" smtClean="0"/>
              <a:t>يقول الله عز </a:t>
            </a:r>
            <a:r>
              <a:rPr lang="ar-MA" sz="2200" dirty="0" err="1" smtClean="0"/>
              <a:t>وجل </a:t>
            </a:r>
            <a:r>
              <a:rPr lang="ar-MA" sz="2200" dirty="0" smtClean="0"/>
              <a:t>”</a:t>
            </a:r>
            <a:r>
              <a:rPr lang="ar-MA" sz="2200" b="1" dirty="0" smtClean="0"/>
              <a:t>فاعلم أنه </a:t>
            </a:r>
            <a:r>
              <a:rPr lang="ar-MA" sz="2200" b="1" dirty="0" err="1" smtClean="0"/>
              <a:t>لاإله</a:t>
            </a:r>
            <a:r>
              <a:rPr lang="ar-MA" sz="2200" b="1" dirty="0" smtClean="0"/>
              <a:t> إلا الله واستغفر لذنبك و </a:t>
            </a:r>
            <a:r>
              <a:rPr lang="ar-MA" sz="2200" b="1" dirty="0" err="1" smtClean="0"/>
              <a:t>للمومنين</a:t>
            </a:r>
            <a:r>
              <a:rPr lang="ar-MA" sz="2200" b="1" dirty="0" smtClean="0"/>
              <a:t>  </a:t>
            </a:r>
            <a:r>
              <a:rPr lang="ar-MA" sz="2200" b="1" dirty="0" err="1" smtClean="0"/>
              <a:t>والمومنات</a:t>
            </a:r>
            <a:r>
              <a:rPr lang="ar-MA" sz="2200" b="1" dirty="0" smtClean="0"/>
              <a:t> والله يعلم </a:t>
            </a:r>
            <a:r>
              <a:rPr lang="ar-MA" sz="2200" b="1" dirty="0" err="1" smtClean="0"/>
              <a:t>متقلبكم</a:t>
            </a:r>
            <a:r>
              <a:rPr lang="ar-MA" sz="2200" b="1" dirty="0" smtClean="0"/>
              <a:t> ومثواكم“</a:t>
            </a:r>
            <a:r>
              <a:rPr lang="ar-MA" sz="2200" dirty="0" smtClean="0">
                <a:solidFill>
                  <a:srgbClr val="FF0000"/>
                </a:solidFill>
              </a:rPr>
              <a:t> </a:t>
            </a:r>
            <a:r>
              <a:rPr lang="ar-MA" sz="2200" dirty="0" smtClean="0"/>
              <a:t>وعليك أن </a:t>
            </a:r>
            <a:r>
              <a:rPr lang="ar-MA" sz="2200" dirty="0" err="1" smtClean="0"/>
              <a:t>تكثري</a:t>
            </a:r>
            <a:r>
              <a:rPr lang="ar-MA" sz="2200" dirty="0" smtClean="0"/>
              <a:t> من الثناء عليه ومدحه سبحانه، فإن الله تعالى </a:t>
            </a:r>
            <a:r>
              <a:rPr lang="ar-MA" sz="2200" dirty="0" err="1" smtClean="0"/>
              <a:t>يقول: </a:t>
            </a:r>
            <a:r>
              <a:rPr lang="ar-MA" sz="2200" dirty="0" smtClean="0"/>
              <a:t>”</a:t>
            </a:r>
            <a:r>
              <a:rPr lang="ar-MA" sz="2200" b="1" dirty="0" smtClean="0"/>
              <a:t>إن الله ربي وربكم فاعبدوه هذا صراط مستقيم</a:t>
            </a:r>
            <a:r>
              <a:rPr lang="ar-MA" sz="2200" b="1" dirty="0" smtClean="0">
                <a:latin typeface="Arial"/>
                <a:cs typeface="Arial"/>
              </a:rPr>
              <a:t>“</a:t>
            </a:r>
            <a:r>
              <a:rPr lang="ar-MA" sz="2200" b="1" dirty="0" smtClean="0"/>
              <a:t> </a:t>
            </a:r>
            <a:r>
              <a:rPr lang="ar-MA" sz="2200" dirty="0" err="1" smtClean="0"/>
              <a:t>فالإستقامة</a:t>
            </a:r>
            <a:r>
              <a:rPr lang="ar-MA" sz="2200" dirty="0" smtClean="0"/>
              <a:t> تأتي من معرفتك بالله جل </a:t>
            </a:r>
            <a:r>
              <a:rPr lang="ar-MA" sz="2200" dirty="0" err="1" smtClean="0"/>
              <a:t>وعلا</a:t>
            </a:r>
            <a:r>
              <a:rPr lang="ar-MA" sz="2200" dirty="0" err="1" smtClean="0">
                <a:latin typeface="Arial"/>
                <a:cs typeface="Arial"/>
              </a:rPr>
              <a:t>“</a:t>
            </a:r>
            <a:r>
              <a:rPr lang="ar-MA" sz="2200" dirty="0" err="1" smtClean="0"/>
              <a:t> ·</a:t>
            </a:r>
            <a:endParaRPr lang="ar-MA" sz="2200" dirty="0" smtClean="0"/>
          </a:p>
          <a:p>
            <a:pPr algn="r">
              <a:buNone/>
            </a:pPr>
            <a:r>
              <a:rPr lang="ar-MA" sz="2200" u="sng" dirty="0" smtClean="0">
                <a:solidFill>
                  <a:srgbClr val="FF0000"/>
                </a:solidFill>
              </a:rPr>
              <a:t>الإخلاص</a:t>
            </a:r>
            <a:r>
              <a:rPr lang="ar-MA" sz="2200" dirty="0" smtClean="0">
                <a:solidFill>
                  <a:srgbClr val="00B0F0"/>
                </a:solidFill>
              </a:rPr>
              <a:t> </a:t>
            </a:r>
          </a:p>
          <a:p>
            <a:pPr algn="r">
              <a:buNone/>
            </a:pPr>
            <a:r>
              <a:rPr lang="fr-FR" sz="2200" dirty="0" smtClean="0"/>
              <a:t>·</a:t>
            </a:r>
            <a:r>
              <a:rPr lang="ar-MA" sz="2200" dirty="0" smtClean="0"/>
              <a:t>وتطهير القلب من أي شيء سوى الله جل وعلا</a:t>
            </a:r>
          </a:p>
          <a:p>
            <a:pPr algn="r">
              <a:buNone/>
            </a:pPr>
            <a:r>
              <a:rPr lang="ar-MA" sz="2200" u="sng" dirty="0" smtClean="0">
                <a:solidFill>
                  <a:srgbClr val="FF0000"/>
                </a:solidFill>
              </a:rPr>
              <a:t>تجديد التوبة والإنابة </a:t>
            </a:r>
          </a:p>
          <a:p>
            <a:pPr algn="r">
              <a:buNone/>
            </a:pPr>
            <a:r>
              <a:rPr lang="ar-MA" sz="2200" dirty="0" smtClean="0"/>
              <a:t>فالتوبة هي أول منازل العبودية وأوسطها وآخرها، وبعد أي عمل لابد أن </a:t>
            </a:r>
            <a:r>
              <a:rPr lang="ar-MA" sz="2200" dirty="0" err="1" smtClean="0"/>
              <a:t>تتوبي</a:t>
            </a:r>
            <a:r>
              <a:rPr lang="ar-MA" sz="2200" dirty="0" smtClean="0"/>
              <a:t> من تقصيرك فيه، كما أن الذنوب هي سبب الوقوع وعدم الثبات على </a:t>
            </a:r>
            <a:r>
              <a:rPr lang="ar-MA" sz="2200" dirty="0" err="1" smtClean="0"/>
              <a:t>الطاعة </a:t>
            </a:r>
            <a:r>
              <a:rPr lang="ar-MA" sz="2200" dirty="0" smtClean="0"/>
              <a:t>، وبتجديد التوبة يوفقك الله عز وجل للهداية، </a:t>
            </a:r>
            <a:r>
              <a:rPr lang="ar-MA" sz="2000" dirty="0" smtClean="0"/>
              <a:t>كما في قوله </a:t>
            </a:r>
            <a:r>
              <a:rPr lang="ar-MA" sz="2000" dirty="0" err="1" smtClean="0"/>
              <a:t>تعالى: </a:t>
            </a:r>
            <a:r>
              <a:rPr lang="ar-MA" sz="2000" dirty="0" smtClean="0"/>
              <a:t>”</a:t>
            </a:r>
            <a:r>
              <a:rPr lang="ar-MA" sz="2000" b="1" dirty="0" smtClean="0"/>
              <a:t>وإني لغفار لمن تاب وآمن وعمل صالحا ثم </a:t>
            </a:r>
            <a:r>
              <a:rPr lang="ar-MA" sz="2000" b="1" dirty="0" err="1" smtClean="0"/>
              <a:t>اهتدى“</a:t>
            </a:r>
            <a:endParaRPr lang="ar-MA" sz="2000" b="1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MA" dirty="0" smtClean="0">
                <a:solidFill>
                  <a:srgbClr val="0070C0"/>
                </a:solidFill>
              </a:rPr>
              <a:t>ولمواجهة الفتور الذي يقع بعد رمضان</a:t>
            </a:r>
            <a:endParaRPr lang="fr-F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3156</TotalTime>
  <Words>1189</Words>
  <Application>Microsoft Office PowerPoint</Application>
  <PresentationFormat>Affichage à l'écran (4:3)</PresentationFormat>
  <Paragraphs>75</Paragraphs>
  <Slides>11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Rotonde</vt:lpstr>
      <vt:lpstr>Diapositive 1</vt:lpstr>
      <vt:lpstr>Diapositive 2</vt:lpstr>
      <vt:lpstr>الخوف من عدم القبول هو طريقك الى القبول</vt:lpstr>
      <vt:lpstr>وسائل الثبات بعد رمضان</vt:lpstr>
      <vt:lpstr>Diapositive 5</vt:lpstr>
      <vt:lpstr>Diapositive 6</vt:lpstr>
      <vt:lpstr>آفات عليك أن تسعي لتطهير نفسك منها</vt:lpstr>
      <vt:lpstr>Diapositive 8</vt:lpstr>
      <vt:lpstr>ولمواجهة الفتور الذي يقع بعد رمضان</vt:lpstr>
      <vt:lpstr>Diapositive 10</vt:lpstr>
      <vt:lpstr>هاهو رمضان يناديك               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Hala Sibai</dc:creator>
  <cp:lastModifiedBy>dell</cp:lastModifiedBy>
  <cp:revision>116</cp:revision>
  <dcterms:created xsi:type="dcterms:W3CDTF">2012-08-28T17:56:47Z</dcterms:created>
  <dcterms:modified xsi:type="dcterms:W3CDTF">2012-09-19T19:27:45Z</dcterms:modified>
</cp:coreProperties>
</file>