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Default Extension="jpeg" ContentType="image/jpeg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rtl="1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  <p:sldId id="263" r:id="rId9"/>
    <p:sldId id="264" r:id="rId10"/>
    <p:sldId id="265" r:id="rId11"/>
    <p:sldId id="266" r:id="rId12"/>
    <p:sldId id="267" r:id="rId13"/>
  </p:sldIdLst>
  <p:sldSz cx="9144000" cy="6858000" type="screen4x3"/>
  <p:notesSz cx="6858000" cy="9144000"/>
  <p:defaultTextStyle>
    <a:defPPr>
      <a:defRPr lang="ar-MA"/>
    </a:defPPr>
    <a:lvl1pPr marL="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r" defTabSz="914400" rtl="1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76103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showOutlineIcons="0">
    <p:restoredLeft sz="84380"/>
    <p:restoredTop sz="94660"/>
  </p:normalViewPr>
  <p:slideViewPr>
    <p:cSldViewPr>
      <p:cViewPr varScale="1">
        <p:scale>
          <a:sx n="69" d="100"/>
          <a:sy n="69" d="100"/>
        </p:scale>
        <p:origin x="-1416" y="-1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theme" Target="theme/them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viewProps" Target="viewProps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5349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9" name="Titre 28"/>
          <p:cNvSpPr>
            <a:spLocks noGrp="1"/>
          </p:cNvSpPr>
          <p:nvPr>
            <p:ph type="ctrTitle"/>
          </p:nvPr>
        </p:nvSpPr>
        <p:spPr>
          <a:xfrm>
            <a:off x="381000" y="4853411"/>
            <a:ext cx="8458200" cy="1222375"/>
          </a:xfrm>
        </p:spPr>
        <p:txBody>
          <a:bodyPr anchor="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Sous-titre 8"/>
          <p:cNvSpPr>
            <a:spLocks noGrp="1"/>
          </p:cNvSpPr>
          <p:nvPr>
            <p:ph type="subTitle" idx="1"/>
          </p:nvPr>
        </p:nvSpPr>
        <p:spPr>
          <a:xfrm>
            <a:off x="381000" y="3886200"/>
            <a:ext cx="8458200" cy="914400"/>
          </a:xfrm>
        </p:spPr>
        <p:txBody>
          <a:bodyPr anchor="b"/>
          <a:lstStyle>
            <a:lvl1pPr marL="0" indent="0" algn="l">
              <a:buNone/>
              <a:defRPr sz="2400">
                <a:solidFill>
                  <a:schemeClr val="tx2">
                    <a:shade val="75000"/>
                  </a:schemeClr>
                </a:solidFill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fr-FR" smtClean="0"/>
              <a:t>Cliquez pour modifier le style des sous-titres du masque</a:t>
            </a:r>
            <a:endParaRPr kumimoji="0" lang="en-US"/>
          </a:p>
        </p:txBody>
      </p:sp>
      <p:sp>
        <p:nvSpPr>
          <p:cNvPr id="16" name="Espace réservé de la date 15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2" name="Espace réservé du pied de page 1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15" name="Espace réservé du numéro de diapositive 14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re et texte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Titre vertical et tex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vertical 1"/>
          <p:cNvSpPr>
            <a:spLocks noGrp="1"/>
          </p:cNvSpPr>
          <p:nvPr>
            <p:ph type="title" orient="vert"/>
          </p:nvPr>
        </p:nvSpPr>
        <p:spPr>
          <a:xfrm>
            <a:off x="6858000" y="549276"/>
            <a:ext cx="1828800" cy="5851525"/>
          </a:xfrm>
        </p:spPr>
        <p:txBody>
          <a:bodyPr vert="eaVert"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3" name="Espace réservé du texte vertical 2"/>
          <p:cNvSpPr>
            <a:spLocks noGrp="1"/>
          </p:cNvSpPr>
          <p:nvPr>
            <p:ph type="body" orient="vert" idx="1"/>
          </p:nvPr>
        </p:nvSpPr>
        <p:spPr>
          <a:xfrm>
            <a:off x="457200" y="549276"/>
            <a:ext cx="6248400" cy="5851525"/>
          </a:xfrm>
        </p:spPr>
        <p:txBody>
          <a:bodyPr vert="eaVert"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2" name="Titre 2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7" name="Espace réservé du contenu 2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19" name="Espace réservé du pied de page 18"/>
          <p:cNvSpPr>
            <a:spLocks noGrp="1"/>
          </p:cNvSpPr>
          <p:nvPr>
            <p:ph type="ftr" sz="quarter" idx="11"/>
          </p:nvPr>
        </p:nvSpPr>
        <p:spPr>
          <a:xfrm>
            <a:off x="3581400" y="76200"/>
            <a:ext cx="2895600" cy="288925"/>
          </a:xfrm>
        </p:spPr>
        <p:txBody>
          <a:bodyPr/>
          <a:lstStyle/>
          <a:p>
            <a:endParaRPr lang="ar-M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>
          <a:xfrm>
            <a:off x="8229600" y="6473952"/>
            <a:ext cx="758952" cy="246888"/>
          </a:xfrm>
        </p:spPr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Titre de section"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3444902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>
          <a:xfrm>
            <a:off x="381000" y="1676400"/>
            <a:ext cx="8458200" cy="1219200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2">
                    <a:shade val="75000"/>
                  </a:schemeClr>
                </a:solidFill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9" name="Espace réservé de la date 18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11" name="Espace réservé du pied de page 1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16" name="Espace réservé du numéro de diapositive 1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8" name="Titre 7"/>
          <p:cNvSpPr>
            <a:spLocks noGrp="1"/>
          </p:cNvSpPr>
          <p:nvPr>
            <p:ph type="title"/>
          </p:nvPr>
        </p:nvSpPr>
        <p:spPr>
          <a:xfrm>
            <a:off x="180475" y="2947085"/>
            <a:ext cx="8686800" cy="1184825"/>
          </a:xfrm>
        </p:spPr>
        <p:txBody>
          <a:bodyPr rtlCol="0" anchor="t"/>
          <a:lstStyle>
            <a:lvl1pPr algn="r"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0" name="Titre 1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04800" y="1600200"/>
            <a:ext cx="41910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3" name="Espace réservé du contenu 12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343400" cy="47244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1" name="Espace réservé de la date 20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10" name="Espace réservé du pied de page 9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9" name="Titre 28"/>
          <p:cNvSpPr>
            <a:spLocks noGrp="1"/>
          </p:cNvSpPr>
          <p:nvPr>
            <p:ph type="title"/>
          </p:nvPr>
        </p:nvSpPr>
        <p:spPr>
          <a:xfrm>
            <a:off x="304800" y="5410200"/>
            <a:ext cx="8610600" cy="8826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3" name="Espace réservé du texte 12"/>
          <p:cNvSpPr>
            <a:spLocks noGrp="1"/>
          </p:cNvSpPr>
          <p:nvPr>
            <p:ph type="body" idx="1"/>
          </p:nvPr>
        </p:nvSpPr>
        <p:spPr>
          <a:xfrm>
            <a:off x="281444" y="666750"/>
            <a:ext cx="4290556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25" name="Espace réservé du texte 24"/>
          <p:cNvSpPr>
            <a:spLocks noGrp="1"/>
          </p:cNvSpPr>
          <p:nvPr>
            <p:ph type="body" sz="half" idx="3"/>
          </p:nvPr>
        </p:nvSpPr>
        <p:spPr>
          <a:xfrm>
            <a:off x="4645025" y="666750"/>
            <a:ext cx="4292241" cy="639762"/>
          </a:xfrm>
        </p:spPr>
        <p:txBody>
          <a:bodyPr anchor="ctr"/>
          <a:lstStyle>
            <a:lvl1pPr marL="0" indent="0">
              <a:buNone/>
              <a:defRPr sz="1800" b="0" cap="all" baseline="0">
                <a:solidFill>
                  <a:schemeClr val="accent1">
                    <a:shade val="50000"/>
                  </a:schemeClr>
                </a:solidFill>
                <a:latin typeface="+mj-lt"/>
                <a:ea typeface="+mj-ea"/>
                <a:cs typeface="+mj-cs"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quarter" idx="2"/>
          </p:nvPr>
        </p:nvSpPr>
        <p:spPr>
          <a:xfrm>
            <a:off x="281444" y="1316037"/>
            <a:ext cx="429055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8" name="Espace réservé du contenu 27"/>
          <p:cNvSpPr>
            <a:spLocks noGrp="1"/>
          </p:cNvSpPr>
          <p:nvPr>
            <p:ph sz="quarter" idx="4"/>
          </p:nvPr>
        </p:nvSpPr>
        <p:spPr>
          <a:xfrm>
            <a:off x="4648730" y="1316037"/>
            <a:ext cx="4288536" cy="3941763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10" name="Espace réservé de la date 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>
          <a:xfrm>
            <a:off x="8229600" y="6477000"/>
            <a:ext cx="762000" cy="246888"/>
          </a:xfrm>
        </p:spPr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11" name="Connecteur droit 10"/>
          <p:cNvSpPr>
            <a:spLocks noChangeShapeType="1"/>
          </p:cNvSpPr>
          <p:nvPr/>
        </p:nvSpPr>
        <p:spPr bwMode="auto">
          <a:xfrm>
            <a:off x="514350" y="6019800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Titre 29"/>
          <p:cNvSpPr>
            <a:spLocks noGrp="1"/>
          </p:cNvSpPr>
          <p:nvPr>
            <p:ph type="title"/>
          </p:nvPr>
        </p:nvSpPr>
        <p:spPr>
          <a:xfrm>
            <a:off x="301752" y="457200"/>
            <a:ext cx="8686800" cy="841248"/>
          </a:xfrm>
        </p:spPr>
        <p:txBody>
          <a:bodyPr/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12" name="Espace réservé de la date 1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21" name="Espace réservé du pied de page 20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V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24" name="Espace réservé du pied de page 2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Contenu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Connecteur droit 7"/>
          <p:cNvSpPr>
            <a:spLocks noChangeShapeType="1"/>
          </p:cNvSpPr>
          <p:nvPr/>
        </p:nvSpPr>
        <p:spPr bwMode="auto">
          <a:xfrm>
            <a:off x="514350" y="5849117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Titre 11"/>
          <p:cNvSpPr>
            <a:spLocks noGrp="1"/>
          </p:cNvSpPr>
          <p:nvPr>
            <p:ph type="title"/>
          </p:nvPr>
        </p:nvSpPr>
        <p:spPr>
          <a:xfrm>
            <a:off x="457200" y="5486400"/>
            <a:ext cx="8458200" cy="520700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idx="2"/>
          </p:nvPr>
        </p:nvSpPr>
        <p:spPr>
          <a:xfrm>
            <a:off x="457200" y="609600"/>
            <a:ext cx="3008313" cy="4800600"/>
          </a:xfrm>
        </p:spPr>
        <p:txBody>
          <a:bodyPr/>
          <a:lstStyle>
            <a:lvl1pPr marL="0" indent="0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  <p:sp>
        <p:nvSpPr>
          <p:cNvPr id="14" name="Espace réservé du contenu 13"/>
          <p:cNvSpPr>
            <a:spLocks noGrp="1"/>
          </p:cNvSpPr>
          <p:nvPr>
            <p:ph sz="half" idx="1"/>
          </p:nvPr>
        </p:nvSpPr>
        <p:spPr>
          <a:xfrm>
            <a:off x="3575050" y="609600"/>
            <a:ext cx="5340350" cy="4800600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fr-FR" smtClean="0"/>
              <a:t>Cliquez pour modifier les styles du texte du masque</a:t>
            </a:r>
          </a:p>
          <a:p>
            <a:pPr lvl="1" eaLnBrk="1" latinLnBrk="0" hangingPunct="1"/>
            <a:r>
              <a:rPr lang="fr-FR" smtClean="0"/>
              <a:t>Deuxième niveau</a:t>
            </a:r>
          </a:p>
          <a:p>
            <a:pPr lvl="2" eaLnBrk="1" latinLnBrk="0" hangingPunct="1"/>
            <a:r>
              <a:rPr lang="fr-FR" smtClean="0"/>
              <a:t>Troisième niveau</a:t>
            </a:r>
          </a:p>
          <a:p>
            <a:pPr lvl="3" eaLnBrk="1" latinLnBrk="0" hangingPunct="1"/>
            <a:r>
              <a:rPr lang="fr-FR" smtClean="0"/>
              <a:t>Quatrième niveau</a:t>
            </a:r>
          </a:p>
          <a:p>
            <a:pPr lvl="4" eaLnBrk="1" latinLnBrk="0" hangingPunct="1"/>
            <a:r>
              <a:rPr lang="fr-FR" smtClean="0"/>
              <a:t>Cinquième niveau</a:t>
            </a:r>
            <a:endParaRPr kumimoji="0" lang="en-US"/>
          </a:p>
        </p:txBody>
      </p:sp>
      <p:sp>
        <p:nvSpPr>
          <p:cNvPr id="25" name="Espace réservé de la date 2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29" name="Espace réservé du pied de page 2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" name="Espace réservé pour une image  12"/>
          <p:cNvSpPr>
            <a:spLocks noGrp="1"/>
          </p:cNvSpPr>
          <p:nvPr>
            <p:ph type="pic" idx="1"/>
          </p:nvPr>
        </p:nvSpPr>
        <p:spPr>
          <a:xfrm>
            <a:off x="3505200" y="616634"/>
            <a:ext cx="5029200" cy="3657600"/>
          </a:xfrm>
          <a:solidFill>
            <a:schemeClr val="bg1"/>
          </a:solidFill>
          <a:ln w="6350">
            <a:solidFill>
              <a:schemeClr val="accent1"/>
            </a:solidFill>
          </a:ln>
          <a:effectLst>
            <a:reflection blurRad="1000" stA="49000" endA="500" endPos="10000" dist="900" dir="5400000" sy="-90000" algn="bl" rotWithShape="0"/>
          </a:effectLst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fr-FR" smtClean="0"/>
              <a:t>Cliquez sur l'icône pour ajouter une image</a:t>
            </a:r>
            <a:endParaRPr kumimoji="0" lang="en-US" dirty="0"/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ar-MA"/>
          </a:p>
        </p:txBody>
      </p:sp>
      <p:sp>
        <p:nvSpPr>
          <p:cNvPr id="31" name="Espace réservé du numéro de diapositive 30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17" name="Titre 16"/>
          <p:cNvSpPr>
            <a:spLocks noGrp="1"/>
          </p:cNvSpPr>
          <p:nvPr>
            <p:ph type="title"/>
          </p:nvPr>
        </p:nvSpPr>
        <p:spPr>
          <a:xfrm>
            <a:off x="381000" y="4993760"/>
            <a:ext cx="5867400" cy="522288"/>
          </a:xfrm>
        </p:spPr>
        <p:txBody>
          <a:bodyPr anchor="ctr"/>
          <a:lstStyle>
            <a:lvl1pPr algn="l">
              <a:buNone/>
              <a:defRPr sz="2000" b="1"/>
            </a:lvl1pPr>
          </a:lstStyle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26" name="Espace réservé du texte 25"/>
          <p:cNvSpPr>
            <a:spLocks noGrp="1"/>
          </p:cNvSpPr>
          <p:nvPr>
            <p:ph type="body" sz="half" idx="2"/>
          </p:nvPr>
        </p:nvSpPr>
        <p:spPr>
          <a:xfrm>
            <a:off x="381000" y="5533218"/>
            <a:ext cx="5867400" cy="768350"/>
          </a:xfrm>
        </p:spPr>
        <p:txBody>
          <a:bodyPr lIns="109728" tIns="0"/>
          <a:lstStyle>
            <a:lvl1pPr marL="0" indent="0">
              <a:buNone/>
              <a:defRPr sz="1400"/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</a:lstStyle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Connecteur droit 6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Espace réservé du texte 7"/>
          <p:cNvSpPr>
            <a:spLocks noGrp="1"/>
          </p:cNvSpPr>
          <p:nvPr>
            <p:ph type="body" idx="1"/>
          </p:nvPr>
        </p:nvSpPr>
        <p:spPr>
          <a:xfrm>
            <a:off x="304800" y="1554162"/>
            <a:ext cx="8686800" cy="4525963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fr-FR" smtClean="0"/>
              <a:t>Cliquez pour modifier les styles du texte du masque</a:t>
            </a:r>
          </a:p>
          <a:p>
            <a:pPr lvl="1" eaLnBrk="1" latinLnBrk="0" hangingPunct="1"/>
            <a:r>
              <a:rPr kumimoji="0" lang="fr-FR" smtClean="0"/>
              <a:t>Deuxième niveau</a:t>
            </a:r>
          </a:p>
          <a:p>
            <a:pPr lvl="2" eaLnBrk="1" latinLnBrk="0" hangingPunct="1"/>
            <a:r>
              <a:rPr kumimoji="0" lang="fr-FR" smtClean="0"/>
              <a:t>Troisième niveau</a:t>
            </a:r>
          </a:p>
          <a:p>
            <a:pPr lvl="3" eaLnBrk="1" latinLnBrk="0" hangingPunct="1"/>
            <a:r>
              <a:rPr kumimoji="0" lang="fr-FR" smtClean="0"/>
              <a:t>Quatrième niveau</a:t>
            </a:r>
          </a:p>
          <a:p>
            <a:pPr lvl="4" eaLnBrk="1" latinLnBrk="0" hangingPunct="1"/>
            <a:r>
              <a:rPr kumimoji="0" lang="fr-FR" smtClean="0"/>
              <a:t>Cinquième niveau</a:t>
            </a:r>
            <a:endParaRPr kumimoji="0" lang="en-US"/>
          </a:p>
        </p:txBody>
      </p:sp>
      <p:sp>
        <p:nvSpPr>
          <p:cNvPr id="11" name="Espace réservé de la date 10"/>
          <p:cNvSpPr>
            <a:spLocks noGrp="1"/>
          </p:cNvSpPr>
          <p:nvPr>
            <p:ph type="dt" sz="half" idx="2"/>
          </p:nvPr>
        </p:nvSpPr>
        <p:spPr>
          <a:xfrm>
            <a:off x="6477000" y="76200"/>
            <a:ext cx="2514600" cy="288925"/>
          </a:xfrm>
          <a:prstGeom prst="rect">
            <a:avLst/>
          </a:prstGeom>
        </p:spPr>
        <p:txBody>
          <a:bodyPr vert="horz"/>
          <a:lstStyle>
            <a:lvl1pPr algn="l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DC00066-1DCD-40AB-A774-7B58F98CC107}" type="datetimeFigureOut">
              <a:rPr lang="ar-MA" smtClean="0"/>
              <a:pPr/>
              <a:t>13-02-1433</a:t>
            </a:fld>
            <a:endParaRPr lang="ar-MA"/>
          </a:p>
        </p:txBody>
      </p:sp>
      <p:sp>
        <p:nvSpPr>
          <p:cNvPr id="28" name="Espace réservé du pied de page 27"/>
          <p:cNvSpPr>
            <a:spLocks noGrp="1"/>
          </p:cNvSpPr>
          <p:nvPr>
            <p:ph type="ftr" sz="quarter" idx="3"/>
          </p:nvPr>
        </p:nvSpPr>
        <p:spPr>
          <a:xfrm>
            <a:off x="3124200" y="76200"/>
            <a:ext cx="3352800" cy="28892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endParaRPr lang="ar-MA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4"/>
          </p:nvPr>
        </p:nvSpPr>
        <p:spPr>
          <a:xfrm>
            <a:off x="8229600" y="6477000"/>
            <a:ext cx="762000" cy="244475"/>
          </a:xfrm>
          <a:prstGeom prst="rect">
            <a:avLst/>
          </a:prstGeom>
        </p:spPr>
        <p:txBody>
          <a:bodyPr vert="horz"/>
          <a:lstStyle>
            <a:lvl1pPr algn="r" eaLnBrk="1" latinLnBrk="0" hangingPunct="1">
              <a:defRPr kumimoji="0" sz="1200">
                <a:solidFill>
                  <a:schemeClr val="accent1">
                    <a:shade val="75000"/>
                  </a:schemeClr>
                </a:solidFill>
              </a:defRPr>
            </a:lvl1pPr>
          </a:lstStyle>
          <a:p>
            <a:fld id="{5BB6DB32-9358-4F62-BA13-3DC6EA4D8DA7}" type="slidenum">
              <a:rPr lang="ar-MA" smtClean="0"/>
              <a:pPr/>
              <a:t>‹N°›</a:t>
            </a:fld>
            <a:endParaRPr lang="ar-MA"/>
          </a:p>
        </p:txBody>
      </p:sp>
      <p:sp>
        <p:nvSpPr>
          <p:cNvPr id="10" name="Espace réservé du titre 9"/>
          <p:cNvSpPr>
            <a:spLocks noGrp="1"/>
          </p:cNvSpPr>
          <p:nvPr>
            <p:ph type="title"/>
          </p:nvPr>
        </p:nvSpPr>
        <p:spPr>
          <a:xfrm>
            <a:off x="304800" y="457200"/>
            <a:ext cx="8686800" cy="838200"/>
          </a:xfrm>
          <a:prstGeom prst="rect">
            <a:avLst/>
          </a:prstGeom>
        </p:spPr>
        <p:txBody>
          <a:bodyPr vert="horz" anchor="ctr">
            <a:normAutofit/>
          </a:bodyPr>
          <a:lstStyle/>
          <a:p>
            <a:r>
              <a:rPr kumimoji="0" lang="fr-FR" smtClean="0"/>
              <a:t>Cliquez pour modifier le style du titre</a:t>
            </a:r>
            <a:endParaRPr kumimoji="0" lang="en-US"/>
          </a:p>
        </p:txBody>
      </p:sp>
      <p:sp>
        <p:nvSpPr>
          <p:cNvPr id="9" name="Connecteur droit 8"/>
          <p:cNvSpPr>
            <a:spLocks noChangeShapeType="1"/>
          </p:cNvSpPr>
          <p:nvPr/>
        </p:nvSpPr>
        <p:spPr bwMode="auto">
          <a:xfrm>
            <a:off x="514350" y="1050898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2" name="Connecteur droit 11"/>
          <p:cNvSpPr>
            <a:spLocks noChangeShapeType="1"/>
          </p:cNvSpPr>
          <p:nvPr/>
        </p:nvSpPr>
        <p:spPr bwMode="auto">
          <a:xfrm>
            <a:off x="514350" y="1057986"/>
            <a:ext cx="8629650" cy="2381"/>
          </a:xfrm>
          <a:prstGeom prst="line">
            <a:avLst/>
          </a:prstGeom>
          <a:noFill/>
          <a:ln w="9525" cap="flat" cmpd="sng" algn="ctr">
            <a:gradFill flip="none" rotWithShape="1">
              <a:gsLst>
                <a:gs pos="0">
                  <a:schemeClr val="accent1">
                    <a:alpha val="0"/>
                  </a:schemeClr>
                </a:gs>
                <a:gs pos="17000">
                  <a:schemeClr val="accent1"/>
                </a:gs>
                <a:gs pos="100000">
                  <a:schemeClr val="accent1"/>
                </a:gs>
              </a:gsLst>
              <a:lin ang="0" scaled="1"/>
              <a:tileRect/>
            </a:gradFill>
            <a:prstDash val="solid"/>
            <a:round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rtl="1" eaLnBrk="1" latinLnBrk="0" hangingPunct="1">
        <a:spcBef>
          <a:spcPct val="0"/>
        </a:spcBef>
        <a:buNone/>
        <a:defRPr kumimoji="0" sz="3600" kern="1200" cap="all" baseline="0">
          <a:solidFill>
            <a:schemeClr val="tx2"/>
          </a:solidFill>
          <a:effectLst>
            <a:reflection blurRad="12700" stA="48000" endA="300" endPos="55000" dir="5400000" sy="-90000" algn="bl" rotWithShape="0"/>
          </a:effectLst>
          <a:latin typeface="+mj-lt"/>
          <a:ea typeface="+mj-ea"/>
          <a:cs typeface="+mj-cs"/>
        </a:defRPr>
      </a:lvl1pPr>
    </p:titleStyle>
    <p:bodyStyle>
      <a:lvl1pPr marL="342900" indent="-3429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"/>
        <a:defRPr kumimoji="0" sz="3200" kern="1200">
          <a:solidFill>
            <a:schemeClr val="tx2"/>
          </a:solidFill>
          <a:latin typeface="+mn-lt"/>
          <a:ea typeface="+mn-ea"/>
          <a:cs typeface="+mn-cs"/>
        </a:defRPr>
      </a:lvl1pPr>
      <a:lvl2pPr marL="742950" indent="-28575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"/>
        <a:defRPr kumimoji="0" sz="2800" kern="1200">
          <a:solidFill>
            <a:schemeClr val="tx2"/>
          </a:solidFill>
          <a:latin typeface="+mn-lt"/>
          <a:ea typeface="+mn-ea"/>
          <a:cs typeface="+mn-cs"/>
        </a:defRPr>
      </a:lvl2pPr>
      <a:lvl3pPr marL="11430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"/>
        <a:defRPr kumimoji="0" sz="2400" kern="1200">
          <a:solidFill>
            <a:schemeClr val="tx2"/>
          </a:solidFill>
          <a:latin typeface="+mn-lt"/>
          <a:ea typeface="+mn-ea"/>
          <a:cs typeface="+mn-cs"/>
        </a:defRPr>
      </a:lvl3pPr>
      <a:lvl4pPr marL="1600200" indent="-228600" algn="r" rtl="1" eaLnBrk="1" latinLnBrk="0" hangingPunct="1">
        <a:spcBef>
          <a:spcPct val="20000"/>
        </a:spcBef>
        <a:buClr>
          <a:schemeClr val="accent1"/>
        </a:buClr>
        <a:buSzPct val="70000"/>
        <a:buFont typeface="Wingdings 2"/>
        <a:buChar char=""/>
        <a:defRPr kumimoji="0" sz="2000" kern="1200">
          <a:solidFill>
            <a:schemeClr val="tx2"/>
          </a:solidFill>
          <a:latin typeface="+mn-lt"/>
          <a:ea typeface="+mn-ea"/>
          <a:cs typeface="+mn-cs"/>
        </a:defRPr>
      </a:lvl4pPr>
      <a:lvl5pPr marL="20574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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5pPr>
      <a:lvl6pPr marL="25146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"/>
        <a:defRPr kumimoji="0" sz="1800" kern="1200">
          <a:solidFill>
            <a:schemeClr val="tx2"/>
          </a:solidFill>
          <a:latin typeface="+mn-lt"/>
          <a:ea typeface="+mn-ea"/>
          <a:cs typeface="+mn-cs"/>
        </a:defRPr>
      </a:lvl6pPr>
      <a:lvl7pPr marL="29718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"/>
        <a:defRPr kumimoji="0" sz="1600" kern="1200">
          <a:solidFill>
            <a:schemeClr val="tx2"/>
          </a:solidFill>
          <a:latin typeface="+mn-lt"/>
          <a:ea typeface="+mn-ea"/>
          <a:cs typeface="+mn-cs"/>
        </a:defRPr>
      </a:lvl7pPr>
      <a:lvl8pPr marL="34290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"/>
        <a:defRPr kumimoji="0" sz="1600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3886200" indent="-228600" algn="r" rtl="1" eaLnBrk="1" latinLnBrk="0" hangingPunct="1">
        <a:spcBef>
          <a:spcPct val="20000"/>
        </a:spcBef>
        <a:buClr>
          <a:schemeClr val="accent1"/>
        </a:buClr>
        <a:buSzPct val="60000"/>
        <a:buFont typeface="Wingdings 2"/>
        <a:buChar char=""/>
        <a:defRPr kumimoji="0"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lvl1pPr marL="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r" rtl="1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ctrTitle"/>
          </p:nvPr>
        </p:nvSpPr>
        <p:spPr>
          <a:xfrm>
            <a:off x="357158" y="2071678"/>
            <a:ext cx="8501122" cy="1222375"/>
          </a:xfrm>
        </p:spPr>
        <p:txBody>
          <a:bodyPr>
            <a:noAutofit/>
          </a:bodyPr>
          <a:lstStyle/>
          <a:p>
            <a:r>
              <a:rPr lang="ar-MA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rabic Transparent" pitchFamily="2" charset="-78"/>
              </a:rPr>
              <a:t>قال الله عز وجل: </a:t>
            </a:r>
            <a:r>
              <a:rPr lang="ar-MA" sz="6000" dirty="0" smtClean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ndalus" pitchFamily="2" charset="-78"/>
              </a:rPr>
              <a:t>“لئن شكرتم لأزيدنكم ”</a:t>
            </a:r>
            <a:r>
              <a:rPr lang="en-US" sz="60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ndalus" pitchFamily="2" charset="-78"/>
              </a:rPr>
              <a:t/>
            </a:r>
            <a:br>
              <a:rPr lang="en-US" sz="6000" dirty="0">
                <a:solidFill>
                  <a:schemeClr val="accent2">
                    <a:lumMod val="50000"/>
                  </a:schemeClr>
                </a:solidFill>
                <a:latin typeface="Arial Narrow" pitchFamily="34" charset="0"/>
                <a:cs typeface="Andalus" pitchFamily="2" charset="-78"/>
              </a:rPr>
            </a:br>
            <a:endParaRPr lang="ar-MA" sz="6000" dirty="0">
              <a:solidFill>
                <a:schemeClr val="accent2">
                  <a:lumMod val="50000"/>
                </a:schemeClr>
              </a:solidFill>
              <a:latin typeface="Arial Narrow" pitchFamily="34" charset="0"/>
              <a:cs typeface="Andalus" pitchFamily="2" charset="-78"/>
            </a:endParaRPr>
          </a:p>
        </p:txBody>
      </p:sp>
      <p:sp>
        <p:nvSpPr>
          <p:cNvPr id="3" name="Sous-titre 2"/>
          <p:cNvSpPr>
            <a:spLocks noGrp="1"/>
          </p:cNvSpPr>
          <p:nvPr>
            <p:ph type="subTitle" idx="1"/>
          </p:nvPr>
        </p:nvSpPr>
        <p:spPr>
          <a:xfrm>
            <a:off x="685800" y="214290"/>
            <a:ext cx="8458200" cy="914400"/>
          </a:xfrm>
        </p:spPr>
        <p:txBody>
          <a:bodyPr/>
          <a:lstStyle/>
          <a:p>
            <a:pPr algn="r"/>
            <a:r>
              <a:rPr lang="ar-MA" dirty="0" smtClean="0">
                <a:solidFill>
                  <a:srgbClr val="076103"/>
                </a:solidFill>
              </a:rPr>
              <a:t>جمعية سراج للأعمال </a:t>
            </a:r>
            <a:r>
              <a:rPr lang="ar-MA" dirty="0" smtClean="0">
                <a:solidFill>
                  <a:srgbClr val="076103"/>
                </a:solidFill>
              </a:rPr>
              <a:t>الاجتماعية </a:t>
            </a:r>
            <a:endParaRPr lang="ar-MA" dirty="0" smtClean="0">
              <a:solidFill>
                <a:srgbClr val="076103"/>
              </a:solidFill>
            </a:endParaRPr>
          </a:p>
          <a:p>
            <a:pPr algn="r"/>
            <a:r>
              <a:rPr lang="ar-MA" dirty="0" smtClean="0">
                <a:solidFill>
                  <a:srgbClr val="076103"/>
                </a:solidFill>
              </a:rPr>
              <a:t>فرع </a:t>
            </a:r>
            <a:r>
              <a:rPr lang="ar-MA" dirty="0" smtClean="0">
                <a:solidFill>
                  <a:srgbClr val="076103"/>
                </a:solidFill>
              </a:rPr>
              <a:t>الدار البيضاء </a:t>
            </a:r>
            <a:endParaRPr lang="ar-MA" dirty="0">
              <a:solidFill>
                <a:srgbClr val="076103"/>
              </a:solidFill>
            </a:endParaRPr>
          </a:p>
        </p:txBody>
      </p:sp>
      <p:sp>
        <p:nvSpPr>
          <p:cNvPr id="4" name="Titre 1"/>
          <p:cNvSpPr txBox="1">
            <a:spLocks/>
          </p:cNvSpPr>
          <p:nvPr/>
        </p:nvSpPr>
        <p:spPr>
          <a:xfrm>
            <a:off x="285720" y="5357827"/>
            <a:ext cx="5000660" cy="642942"/>
          </a:xfrm>
          <a:prstGeom prst="rect">
            <a:avLst/>
          </a:prstGeom>
        </p:spPr>
        <p:txBody>
          <a:bodyPr vert="horz" anchor="t">
            <a:noAutofit/>
          </a:bodyPr>
          <a:lstStyle/>
          <a:p>
            <a:pPr marL="0" marR="0" lvl="0" indent="0" algn="l" defTabSz="914400" rtl="1" eaLnBrk="1" fontAlgn="auto" latinLnBrk="0" hangingPunct="1">
              <a:lnSpc>
                <a:spcPct val="100000"/>
              </a:lnSpc>
              <a:spcBef>
                <a:spcPct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kumimoji="0" lang="ar-MA" sz="3200" b="0" i="0" kern="1200" cap="all" spc="0" normalizeH="0" baseline="0" noProof="0" dirty="0" smtClean="0">
                <a:ln>
                  <a:noFill/>
                </a:ln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uLnTx/>
                <a:uFillTx/>
                <a:latin typeface="Angsana New" pitchFamily="18" charset="-34"/>
                <a:ea typeface="+mj-ea"/>
                <a:cs typeface="Arabic Transparent" pitchFamily="2" charset="-78"/>
              </a:rPr>
              <a:t>الدار البيضاء : 07 يناير </a:t>
            </a:r>
            <a:r>
              <a:rPr lang="ar-MA" sz="3200" cap="all" dirty="0" smtClean="0">
                <a:solidFill>
                  <a:srgbClr val="002060"/>
                </a:solidFill>
                <a:effectLst>
                  <a:outerShdw blurRad="38100" dist="38100" dir="2700000" algn="tl">
                    <a:srgbClr val="000000">
                      <a:alpha val="43137"/>
                    </a:srgbClr>
                  </a:outerShdw>
                  <a:reflection blurRad="12700" stA="48000" endA="300" endPos="55000" dir="5400000" sy="-90000" algn="bl" rotWithShape="0"/>
                </a:effectLst>
                <a:latin typeface="Angsana New" pitchFamily="18" charset="-34"/>
                <a:ea typeface="+mj-ea"/>
                <a:cs typeface="Arabic Transparent" pitchFamily="2" charset="-78"/>
              </a:rPr>
              <a:t>2012</a:t>
            </a:r>
            <a:endParaRPr kumimoji="0" lang="ar-MA" sz="3200" b="0" i="0" kern="1200" cap="all" spc="0" normalizeH="0" baseline="0" noProof="0" dirty="0">
              <a:ln>
                <a:noFill/>
              </a:ln>
              <a:solidFill>
                <a:srgbClr val="002060"/>
              </a:solidFill>
              <a:effectLst>
                <a:outerShdw blurRad="38100" dist="38100" dir="2700000" algn="tl">
                  <a:srgbClr val="000000">
                    <a:alpha val="43137"/>
                  </a:srgbClr>
                </a:outerShdw>
                <a:reflection blurRad="12700" stA="48000" endA="300" endPos="55000" dir="5400000" sy="-90000" algn="bl" rotWithShape="0"/>
              </a:effectLst>
              <a:uLnTx/>
              <a:uFillTx/>
              <a:latin typeface="Angsana New" pitchFamily="18" charset="-34"/>
              <a:ea typeface="+mj-ea"/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4000" dirty="0" smtClean="0">
                <a:solidFill>
                  <a:srgbClr val="C00000"/>
                </a:solidFill>
                <a:cs typeface="Arabic Transparent" pitchFamily="2" charset="-78"/>
              </a:rPr>
              <a:t>ما السبب ؟؟؟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MA" dirty="0" smtClean="0">
                <a:cs typeface="Arabic Transparent" pitchFamily="2" charset="-78"/>
              </a:rPr>
              <a:t>ينسب النعم إلى نفسه .</a:t>
            </a:r>
          </a:p>
          <a:p>
            <a:pPr>
              <a:buNone/>
            </a:pPr>
            <a:r>
              <a:rPr lang="ar-MA" dirty="0" smtClean="0">
                <a:cs typeface="Arabic Transparent" pitchFamily="2" charset="-78"/>
              </a:rPr>
              <a:t> </a:t>
            </a:r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” إنما أوتيته على علم عندي“  </a:t>
            </a:r>
            <a:r>
              <a:rPr lang="ar-MA" sz="2800" dirty="0" smtClean="0">
                <a:cs typeface="Arabic Transparent" pitchFamily="2" charset="-78"/>
              </a:rPr>
              <a:t>سورة القصص.</a:t>
            </a:r>
          </a:p>
          <a:p>
            <a:r>
              <a:rPr lang="ar-MA" dirty="0" err="1" smtClean="0">
                <a:cs typeface="Arabic Transparent" pitchFamily="2" charset="-78"/>
              </a:rPr>
              <a:t>الإبتلاء</a:t>
            </a:r>
            <a:r>
              <a:rPr lang="ar-MA" dirty="0" smtClean="0">
                <a:cs typeface="Arabic Transparent" pitchFamily="2" charset="-78"/>
              </a:rPr>
              <a:t> بالنظر إلى ما عند الغير</a:t>
            </a:r>
          </a:p>
          <a:p>
            <a:pPr>
              <a:buNone/>
            </a:pPr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  ” ولا تتمنوا ما فضل الله </a:t>
            </a:r>
            <a:r>
              <a:rPr lang="ar-MA" sz="3600" dirty="0" err="1" smtClean="0">
                <a:solidFill>
                  <a:srgbClr val="076103"/>
                </a:solidFill>
                <a:cs typeface="Andalus" pitchFamily="2" charset="-78"/>
              </a:rPr>
              <a:t>به</a:t>
            </a:r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 بعضكم على بعض“  </a:t>
            </a:r>
            <a:r>
              <a:rPr lang="ar-MA" sz="2800" dirty="0" smtClean="0">
                <a:cs typeface="Arabic Transparent" pitchFamily="2" charset="-78"/>
              </a:rPr>
              <a:t>سورة النساء.</a:t>
            </a:r>
          </a:p>
          <a:p>
            <a:pPr>
              <a:buNone/>
            </a:pPr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 ” يعرفون نعمة الله ثم ينكرونها وأكثرهم الكافرون“     </a:t>
            </a:r>
            <a:r>
              <a:rPr lang="ar-MA" sz="2800" dirty="0" smtClean="0">
                <a:cs typeface="Arabic Transparent" pitchFamily="2" charset="-78"/>
              </a:rPr>
              <a:t>سورة النحل  </a:t>
            </a:r>
            <a:endParaRPr lang="ar-MA" sz="2800" dirty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4000" dirty="0" smtClean="0">
                <a:solidFill>
                  <a:srgbClr val="C00000"/>
                </a:solidFill>
                <a:cs typeface="Arabic Transparent" pitchFamily="2" charset="-78"/>
              </a:rPr>
              <a:t>شكر النعم هو حال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304800" y="2000240"/>
            <a:ext cx="8686800" cy="4079885"/>
          </a:xfrm>
        </p:spPr>
        <p:txBody>
          <a:bodyPr/>
          <a:lstStyle/>
          <a:p>
            <a:r>
              <a:rPr lang="ar-MA" dirty="0" smtClean="0">
                <a:cs typeface="Arabic Transparent" pitchFamily="2" charset="-78"/>
              </a:rPr>
              <a:t>قصة الرجل الأعمى والأعرج </a:t>
            </a:r>
            <a:r>
              <a:rPr lang="ar-MA" dirty="0" err="1" smtClean="0">
                <a:cs typeface="Arabic Transparent" pitchFamily="2" charset="-78"/>
              </a:rPr>
              <a:t>ومبثور</a:t>
            </a:r>
            <a:r>
              <a:rPr lang="ar-MA" dirty="0" smtClean="0">
                <a:cs typeface="Arabic Transparent" pitchFamily="2" charset="-78"/>
              </a:rPr>
              <a:t> اليدين. </a:t>
            </a:r>
          </a:p>
          <a:p>
            <a:r>
              <a:rPr lang="ar-MA" dirty="0" smtClean="0">
                <a:cs typeface="Arabic Transparent" pitchFamily="2" charset="-78"/>
              </a:rPr>
              <a:t>قصة سيدنا سليمان. </a:t>
            </a:r>
          </a:p>
          <a:p>
            <a:r>
              <a:rPr lang="ar-MA" dirty="0" smtClean="0">
                <a:cs typeface="Arabic Transparent" pitchFamily="2" charset="-78"/>
              </a:rPr>
              <a:t>.............</a:t>
            </a:r>
            <a:endParaRPr lang="ar-MA" dirty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MA" dirty="0" smtClean="0"/>
              <a:t>   </a:t>
            </a:r>
            <a:r>
              <a:rPr lang="ar-MA" sz="4800" dirty="0" smtClean="0">
                <a:solidFill>
                  <a:srgbClr val="076103"/>
                </a:solidFill>
                <a:cs typeface="Andalus" pitchFamily="2" charset="-78"/>
              </a:rPr>
              <a:t> “ أحسن كما أحسن الله إليك ولا تبتغ الفساد في الأرض ”</a:t>
            </a:r>
            <a:r>
              <a:rPr lang="ar-MA" sz="4800" dirty="0" smtClean="0"/>
              <a:t> </a:t>
            </a:r>
            <a:r>
              <a:rPr lang="ar-MA" sz="2800" dirty="0" smtClean="0"/>
              <a:t>سورة القصص77 </a:t>
            </a:r>
          </a:p>
          <a:p>
            <a:endParaRPr lang="ar-MA" dirty="0"/>
          </a:p>
        </p:txBody>
      </p:sp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Espace réservé du contenu 3"/>
          <p:cNvSpPr>
            <a:spLocks noGrp="1"/>
          </p:cNvSpPr>
          <p:nvPr>
            <p:ph idx="1"/>
          </p:nvPr>
        </p:nvSpPr>
        <p:spPr>
          <a:xfrm>
            <a:off x="214282" y="1357298"/>
            <a:ext cx="8777318" cy="4722827"/>
          </a:xfrm>
        </p:spPr>
        <p:txBody>
          <a:bodyPr/>
          <a:lstStyle/>
          <a:p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 ” وآتاكم من كل ما سألتموه وإن تعدوا نعمة الله لا تحصوها ” </a:t>
            </a:r>
            <a:r>
              <a:rPr lang="ar-MA" sz="2800" dirty="0" smtClean="0">
                <a:cs typeface="Arabic Transparent" pitchFamily="2" charset="-78"/>
              </a:rPr>
              <a:t>سورة إبراهيم 34.</a:t>
            </a:r>
          </a:p>
          <a:p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”وأسبغ عليكم نعمه ظاهرة وباطنة ” </a:t>
            </a:r>
            <a:r>
              <a:rPr lang="ar-MA" sz="2800" dirty="0" smtClean="0">
                <a:cs typeface="Arabic Transparent" pitchFamily="2" charset="-78"/>
              </a:rPr>
              <a:t>سورة لقمان 20.</a:t>
            </a:r>
          </a:p>
          <a:p>
            <a:r>
              <a:rPr lang="ar-MA" dirty="0" smtClean="0">
                <a:cs typeface="Arabic Transparent" pitchFamily="2" charset="-78"/>
              </a:rPr>
              <a:t>إذا أحسن إليك العبد تعجز عن الشكر. </a:t>
            </a:r>
          </a:p>
          <a:p>
            <a:r>
              <a:rPr lang="ar-MA" dirty="0" smtClean="0">
                <a:cs typeface="Arabic Transparent" pitchFamily="2" charset="-78"/>
              </a:rPr>
              <a:t>أما الله عز وجل فنعمه لا تعد ولا تحصى.</a:t>
            </a:r>
            <a:br>
              <a:rPr lang="ar-MA" dirty="0" smtClean="0">
                <a:cs typeface="Arabic Transparent" pitchFamily="2" charset="-78"/>
              </a:rPr>
            </a:br>
            <a:endParaRPr lang="ar-MA" dirty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4000" dirty="0" smtClean="0">
                <a:solidFill>
                  <a:srgbClr val="C00000"/>
                </a:solidFill>
                <a:cs typeface="Arabic Transparent" pitchFamily="2" charset="-78"/>
              </a:rPr>
              <a:t>أنواع النعم  </a:t>
            </a:r>
            <a:endParaRPr lang="ar-MA" sz="4000" dirty="0">
              <a:solidFill>
                <a:srgbClr val="C00000"/>
              </a:solidFill>
              <a:cs typeface="Arabic Transparent" pitchFamily="2" charset="-78"/>
            </a:endParaRP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pPr>
              <a:buNone/>
            </a:pPr>
            <a:r>
              <a:rPr lang="ar-MA" dirty="0" smtClean="0">
                <a:cs typeface="Arabic Transparent" pitchFamily="2" charset="-78"/>
              </a:rPr>
              <a:t>جولة حول اليسير من نعم الله عز وجل.</a:t>
            </a:r>
          </a:p>
          <a:p>
            <a:r>
              <a:rPr lang="ar-MA" dirty="0" smtClean="0">
                <a:cs typeface="Arabic Transparent" pitchFamily="2" charset="-78"/>
              </a:rPr>
              <a:t>نعمة الإيمان / الدين :</a:t>
            </a:r>
          </a:p>
          <a:p>
            <a:pPr>
              <a:buNone/>
            </a:pPr>
            <a:r>
              <a:rPr lang="ar-MA" dirty="0" smtClean="0">
                <a:cs typeface="Arabic Transparent" pitchFamily="2" charset="-78"/>
              </a:rPr>
              <a:t> </a:t>
            </a:r>
            <a:r>
              <a:rPr lang="ar-MA" sz="3900" dirty="0" smtClean="0">
                <a:solidFill>
                  <a:srgbClr val="076103"/>
                </a:solidFill>
                <a:cs typeface="Andalus" pitchFamily="2" charset="-78"/>
              </a:rPr>
              <a:t>”اليوم أكملت لكم دينكم وأتممت عليكم نعمتي , ورضيت لكم الإسلام دينا ” </a:t>
            </a:r>
            <a:r>
              <a:rPr lang="ar-MA" sz="3000" dirty="0" smtClean="0">
                <a:cs typeface="Arabic Transparent" pitchFamily="2" charset="-78"/>
              </a:rPr>
              <a:t>سورة المائدة 3.</a:t>
            </a:r>
          </a:p>
          <a:p>
            <a:r>
              <a:rPr lang="ar-MA" dirty="0" smtClean="0">
                <a:cs typeface="Arabic Transparent" pitchFamily="2" charset="-78"/>
              </a:rPr>
              <a:t>نعمة الستر والإمهال. </a:t>
            </a:r>
          </a:p>
          <a:p>
            <a:r>
              <a:rPr lang="ar-MA" dirty="0" smtClean="0">
                <a:cs typeface="Arabic Transparent" pitchFamily="2" charset="-78"/>
              </a:rPr>
              <a:t>نعمة التذكير.</a:t>
            </a:r>
          </a:p>
          <a:p>
            <a:pPr>
              <a:buNone/>
            </a:pPr>
            <a:r>
              <a:rPr lang="ar-MA" dirty="0" smtClean="0">
                <a:cs typeface="Arabic Transparent" pitchFamily="2" charset="-78"/>
              </a:rPr>
              <a:t>  </a:t>
            </a:r>
            <a:r>
              <a:rPr lang="ar-MA" dirty="0" smtClean="0">
                <a:cs typeface="Arabic Transparent" pitchFamily="2" charset="-78"/>
              </a:rPr>
              <a:t>ابن </a:t>
            </a:r>
            <a:r>
              <a:rPr lang="ar-MA" dirty="0" smtClean="0">
                <a:cs typeface="Arabic Transparent" pitchFamily="2" charset="-78"/>
              </a:rPr>
              <a:t>القيم : 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ومن دقيق نعم الله على العبد التي لا يكاد يفطن لها ، أنه يغلق عليه بابه فيرسل الله إليه من يطرق عليه الباب يسأله شيئا من القوت ليعرفه نعمته عليه. </a:t>
            </a:r>
            <a:endParaRPr lang="ar-MA" dirty="0">
              <a:solidFill>
                <a:srgbClr val="002060"/>
              </a:solidFill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14282" y="714356"/>
            <a:ext cx="8686800" cy="5715040"/>
          </a:xfrm>
        </p:spPr>
        <p:txBody>
          <a:bodyPr>
            <a:normAutofit fontScale="77500" lnSpcReduction="20000"/>
          </a:bodyPr>
          <a:lstStyle/>
          <a:p>
            <a:r>
              <a:rPr lang="ar-MA" sz="3800" dirty="0" smtClean="0">
                <a:cs typeface="Arabic Transparent" pitchFamily="2" charset="-78"/>
              </a:rPr>
              <a:t>نعمة فتح باب التوبة :</a:t>
            </a:r>
          </a:p>
          <a:p>
            <a:pPr>
              <a:buNone/>
            </a:pPr>
            <a:r>
              <a:rPr lang="ar-MA" sz="3800" dirty="0" smtClean="0">
                <a:cs typeface="Arabic Transparent" pitchFamily="2" charset="-78"/>
              </a:rPr>
              <a:t>  قال عليه الصلاة والسلام : </a:t>
            </a:r>
            <a:r>
              <a:rPr lang="ar-MA" sz="3800" dirty="0" smtClean="0">
                <a:solidFill>
                  <a:srgbClr val="002060"/>
                </a:solidFill>
                <a:cs typeface="Arabic Transparent" pitchFamily="2" charset="-78"/>
              </a:rPr>
              <a:t>إن الله تعالى فتح للتوبة بابا من قبل المغرب عرضه أربعون سنة لا يغلقه حتى تطلع الشمس من مغربها. </a:t>
            </a:r>
          </a:p>
          <a:p>
            <a:r>
              <a:rPr lang="ar-MA" sz="3800" dirty="0" smtClean="0">
                <a:cs typeface="Arabic Transparent" pitchFamily="2" charset="-78"/>
              </a:rPr>
              <a:t>نعمة </a:t>
            </a:r>
            <a:r>
              <a:rPr lang="ar-MA" sz="3800" dirty="0" smtClean="0">
                <a:cs typeface="Arabic Transparent" pitchFamily="2" charset="-78"/>
              </a:rPr>
              <a:t>الاصطفاء.</a:t>
            </a:r>
            <a:endParaRPr lang="ar-MA" sz="3800" dirty="0" smtClean="0">
              <a:cs typeface="Arabic Transparent" pitchFamily="2" charset="-78"/>
            </a:endParaRPr>
          </a:p>
          <a:p>
            <a:r>
              <a:rPr lang="ar-MA" sz="3800" dirty="0" smtClean="0">
                <a:cs typeface="Arabic Transparent" pitchFamily="2" charset="-78"/>
              </a:rPr>
              <a:t>نعمة الصحة والعافية:</a:t>
            </a:r>
          </a:p>
          <a:p>
            <a:pPr>
              <a:buNone/>
            </a:pPr>
            <a:r>
              <a:rPr lang="ar-MA" sz="3800" dirty="0" smtClean="0">
                <a:cs typeface="Arabic Transparent" pitchFamily="2" charset="-78"/>
              </a:rPr>
              <a:t>  أبو الدرداء : </a:t>
            </a:r>
            <a:r>
              <a:rPr lang="ar-MA" sz="3800" dirty="0" smtClean="0">
                <a:solidFill>
                  <a:srgbClr val="002060"/>
                </a:solidFill>
                <a:cs typeface="Arabic Transparent" pitchFamily="2" charset="-78"/>
              </a:rPr>
              <a:t>الصحة = الملك</a:t>
            </a:r>
          </a:p>
          <a:p>
            <a:r>
              <a:rPr lang="ar-MA" sz="3800" dirty="0" smtClean="0">
                <a:cs typeface="Arabic Transparent" pitchFamily="2" charset="-78"/>
              </a:rPr>
              <a:t>نعمة المال والطعام والشراب </a:t>
            </a:r>
          </a:p>
          <a:p>
            <a:pPr>
              <a:buNone/>
            </a:pPr>
            <a:r>
              <a:rPr lang="ar-MA" sz="3800" dirty="0" smtClean="0">
                <a:cs typeface="Arabic Transparent" pitchFamily="2" charset="-78"/>
              </a:rPr>
              <a:t>   السيدة عائشة : </a:t>
            </a:r>
            <a:r>
              <a:rPr lang="ar-MA" sz="3800" dirty="0" smtClean="0">
                <a:solidFill>
                  <a:srgbClr val="002060"/>
                </a:solidFill>
                <a:cs typeface="Arabic Transparent" pitchFamily="2" charset="-78"/>
              </a:rPr>
              <a:t>ما من عبد يشرب الماء </a:t>
            </a:r>
            <a:r>
              <a:rPr lang="ar-MA" sz="3800" dirty="0" smtClean="0">
                <a:solidFill>
                  <a:srgbClr val="002060"/>
                </a:solidFill>
                <a:cs typeface="Arabic Transparent" pitchFamily="2" charset="-78"/>
              </a:rPr>
              <a:t>القرام</a:t>
            </a:r>
            <a:r>
              <a:rPr lang="ar-MA" sz="3800" dirty="0" smtClean="0">
                <a:solidFill>
                  <a:srgbClr val="002060"/>
                </a:solidFill>
                <a:cs typeface="Arabic Transparent" pitchFamily="2" charset="-78"/>
              </a:rPr>
              <a:t> _الصافي_ فيدخل بغير أذى ويخرج بغير أذى إلا وجب عليه الشكر.</a:t>
            </a:r>
          </a:p>
          <a:p>
            <a:r>
              <a:rPr lang="ar-MA" sz="3800" dirty="0" smtClean="0">
                <a:cs typeface="Arabic Transparent" pitchFamily="2" charset="-78"/>
              </a:rPr>
              <a:t>نعمة الذرية إن وجدت ثم إن صلحت. </a:t>
            </a:r>
          </a:p>
          <a:p>
            <a:r>
              <a:rPr lang="ar-MA" sz="3800" dirty="0" smtClean="0">
                <a:cs typeface="Arabic Transparent" pitchFamily="2" charset="-78"/>
              </a:rPr>
              <a:t>نعمة الصبر على المصيبة.</a:t>
            </a:r>
          </a:p>
          <a:p>
            <a:r>
              <a:rPr lang="ar-MA" sz="3800" dirty="0" smtClean="0">
                <a:cs typeface="Arabic Transparent" pitchFamily="2" charset="-78"/>
              </a:rPr>
              <a:t>نعمة أنه سبحانه يقبل شكرنا على قدر طاقتنا. </a:t>
            </a:r>
          </a:p>
          <a:p>
            <a:r>
              <a:rPr lang="ar-MA" sz="3800" dirty="0" smtClean="0">
                <a:cs typeface="Arabic Transparent" pitchFamily="2" charset="-78"/>
              </a:rPr>
              <a:t>.</a:t>
            </a:r>
            <a:r>
              <a:rPr lang="ar-MA" dirty="0" smtClean="0">
                <a:cs typeface="Arabic Transparent" pitchFamily="2" charset="-78"/>
              </a:rPr>
              <a:t>......</a:t>
            </a:r>
            <a:endParaRPr lang="ar-MA" dirty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4000" dirty="0" smtClean="0">
                <a:solidFill>
                  <a:srgbClr val="C00000"/>
                </a:solidFill>
                <a:cs typeface="Arabic Transparent" pitchFamily="2" charset="-78"/>
              </a:rPr>
              <a:t>أقسام النعم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ar-MA" dirty="0" smtClean="0">
                <a:cs typeface="Arabic Transparent" pitchFamily="2" charset="-78"/>
              </a:rPr>
              <a:t>نعمة حاصلة يعلم بها العبد. </a:t>
            </a:r>
          </a:p>
          <a:p>
            <a:r>
              <a:rPr lang="ar-MA" dirty="0" smtClean="0">
                <a:cs typeface="Arabic Transparent" pitchFamily="2" charset="-78"/>
              </a:rPr>
              <a:t>نعمة منتظرة يرجوها.</a:t>
            </a:r>
          </a:p>
          <a:p>
            <a:r>
              <a:rPr lang="ar-MA" dirty="0" smtClean="0">
                <a:cs typeface="Arabic Transparent" pitchFamily="2" charset="-78"/>
              </a:rPr>
              <a:t>نعمة هو فيها لا يشعر بها.</a:t>
            </a:r>
          </a:p>
          <a:p>
            <a:r>
              <a:rPr lang="ar-MA" dirty="0" smtClean="0">
                <a:cs typeface="Arabic Transparent" pitchFamily="2" charset="-78"/>
              </a:rPr>
              <a:t>دخل أعرابي على الرشيد فقال : 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(</a:t>
            </a:r>
            <a:r>
              <a:rPr lang="ar-MA" dirty="0" smtClean="0">
                <a:cs typeface="Arabic Transparent" pitchFamily="2" charset="-78"/>
              </a:rPr>
              <a:t> 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يا أمير المؤمنين ثبت الله عليك النعم التي أنت فيها بإدامة شكرها ، وحقق لك النعم التي ترجوها بحسن الظن به ودوام طاعته وعرفك النعم التي أنت فيها ولا تعرفها لتشكرها )</a:t>
            </a:r>
            <a:r>
              <a:rPr lang="ar-MA" dirty="0" smtClean="0">
                <a:cs typeface="Arabic Transparent" pitchFamily="2" charset="-78"/>
              </a:rPr>
              <a:t> فأعجب الرشيد ذلك وقال : 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ما أحسن تقسيمه.</a:t>
            </a:r>
          </a:p>
          <a:p>
            <a:pPr>
              <a:buNone/>
            </a:pPr>
            <a:r>
              <a:rPr lang="ar-MA" dirty="0" smtClean="0">
                <a:cs typeface="Arabic Transparent" pitchFamily="2" charset="-78"/>
              </a:rPr>
              <a:t> </a:t>
            </a:r>
            <a:endParaRPr lang="ar-MA" dirty="0"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4000" dirty="0" smtClean="0">
                <a:solidFill>
                  <a:srgbClr val="C00000"/>
                </a:solidFill>
                <a:cs typeface="Arabic Transparent" pitchFamily="2" charset="-78"/>
              </a:rPr>
              <a:t>قواعد الشكر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>
              <a:buNone/>
            </a:pPr>
            <a:r>
              <a:rPr lang="ar-MA" dirty="0" smtClean="0">
                <a:cs typeface="Arabic Transparent" pitchFamily="2" charset="-78"/>
              </a:rPr>
              <a:t>   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الشكر نصف الإيمان والصبر نصفه الآخر.</a:t>
            </a:r>
          </a:p>
          <a:p>
            <a:r>
              <a:rPr lang="ar-MA" dirty="0" smtClean="0">
                <a:cs typeface="Arabic Transparent" pitchFamily="2" charset="-78"/>
              </a:rPr>
              <a:t>خضوع الشاكر للمشكور.</a:t>
            </a:r>
          </a:p>
          <a:p>
            <a:r>
              <a:rPr lang="ar-MA" dirty="0" smtClean="0">
                <a:cs typeface="Arabic Transparent" pitchFamily="2" charset="-78"/>
              </a:rPr>
              <a:t>حبه له.</a:t>
            </a:r>
          </a:p>
          <a:p>
            <a:r>
              <a:rPr lang="ar-MA" dirty="0" smtClean="0">
                <a:cs typeface="Arabic Transparent" pitchFamily="2" charset="-78"/>
              </a:rPr>
              <a:t>اعترافه </a:t>
            </a:r>
            <a:r>
              <a:rPr lang="ar-MA" dirty="0" smtClean="0">
                <a:cs typeface="Arabic Transparent" pitchFamily="2" charset="-78"/>
              </a:rPr>
              <a:t>بنعمته.</a:t>
            </a:r>
          </a:p>
          <a:p>
            <a:r>
              <a:rPr lang="ar-MA" dirty="0" smtClean="0">
                <a:cs typeface="Arabic Transparent" pitchFamily="2" charset="-78"/>
              </a:rPr>
              <a:t>ثناؤه عليه.</a:t>
            </a:r>
          </a:p>
          <a:p>
            <a:r>
              <a:rPr lang="ar-MA" dirty="0" smtClean="0">
                <a:cs typeface="Arabic Transparent" pitchFamily="2" charset="-78"/>
              </a:rPr>
              <a:t>ألا يستعمل النعمة فيما يكره المنعم...</a:t>
            </a:r>
          </a:p>
          <a:p>
            <a:endParaRPr lang="ar-MA" dirty="0" smtClean="0">
              <a:cs typeface="Arabic Transparent" pitchFamily="2" charset="-78"/>
            </a:endParaRPr>
          </a:p>
        </p:txBody>
      </p:sp>
      <p:sp>
        <p:nvSpPr>
          <p:cNvPr id="13" name="Flèche droite rayée 12"/>
          <p:cNvSpPr/>
          <p:nvPr/>
        </p:nvSpPr>
        <p:spPr>
          <a:xfrm flipH="1">
            <a:off x="642910" y="5500702"/>
            <a:ext cx="2428892" cy="571504"/>
          </a:xfrm>
          <a:prstGeom prst="stripedRight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1" anchor="ctr"/>
          <a:lstStyle/>
          <a:p>
            <a:pPr algn="ctr"/>
            <a:endParaRPr lang="ar-MA" dirty="0"/>
          </a:p>
        </p:txBody>
      </p:sp>
    </p:spTree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4000" dirty="0" smtClean="0">
                <a:solidFill>
                  <a:srgbClr val="C00000"/>
                </a:solidFill>
                <a:cs typeface="Arabic Transparent" pitchFamily="2" charset="-78"/>
              </a:rPr>
              <a:t>كيفية الشكر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شكر القلب </a:t>
            </a:r>
            <a:r>
              <a:rPr lang="ar-MA" dirty="0" smtClean="0">
                <a:cs typeface="Arabic Transparent" pitchFamily="2" charset="-78"/>
              </a:rPr>
              <a:t>: محبة المنعم إقرارا </a:t>
            </a:r>
            <a:r>
              <a:rPr lang="ar-MA" dirty="0" err="1" smtClean="0">
                <a:cs typeface="Arabic Transparent" pitchFamily="2" charset="-78"/>
              </a:rPr>
              <a:t>وإعترافا</a:t>
            </a:r>
            <a:r>
              <a:rPr lang="ar-MA" dirty="0" smtClean="0">
                <a:cs typeface="Arabic Transparent" pitchFamily="2" charset="-78"/>
              </a:rPr>
              <a:t> والتقرب إليه.</a:t>
            </a:r>
          </a:p>
          <a:p>
            <a:pPr>
              <a:buNone/>
            </a:pPr>
            <a:r>
              <a:rPr lang="ar-MA" dirty="0" smtClean="0">
                <a:cs typeface="Arabic Transparent" pitchFamily="2" charset="-78"/>
              </a:rPr>
              <a:t>    </a:t>
            </a:r>
            <a:r>
              <a:rPr lang="ar-MA" sz="2800" dirty="0" smtClean="0">
                <a:cs typeface="Arabic Transparent" pitchFamily="2" charset="-78"/>
              </a:rPr>
              <a:t>قال صلى الله عليه وسلم </a:t>
            </a:r>
            <a:r>
              <a:rPr lang="ar-MA" dirty="0" smtClean="0">
                <a:cs typeface="Arabic Transparent" pitchFamily="2" charset="-78"/>
              </a:rPr>
              <a:t>: 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(أحبكم إلى الله أنفعكم لعياله) </a:t>
            </a:r>
          </a:p>
          <a:p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شكر اللسان </a:t>
            </a:r>
            <a:r>
              <a:rPr lang="ar-MA" dirty="0" smtClean="0">
                <a:cs typeface="Arabic Transparent" pitchFamily="2" charset="-78"/>
              </a:rPr>
              <a:t>: في غير </a:t>
            </a:r>
            <a:r>
              <a:rPr lang="ar-MA" dirty="0" err="1" smtClean="0">
                <a:cs typeface="Arabic Transparent" pitchFamily="2" charset="-78"/>
              </a:rPr>
              <a:t>إفتخار</a:t>
            </a:r>
            <a:r>
              <a:rPr lang="ar-MA" dirty="0" smtClean="0">
                <a:cs typeface="Arabic Transparent" pitchFamily="2" charset="-78"/>
              </a:rPr>
              <a:t> ولا تكبر.</a:t>
            </a:r>
          </a:p>
          <a:p>
            <a:pPr>
              <a:buNone/>
            </a:pPr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    ” وأما بنعمة ربك فحدث ” </a:t>
            </a:r>
            <a:r>
              <a:rPr lang="ar-MA" sz="2800" dirty="0" smtClean="0">
                <a:cs typeface="Arabic Transparent" pitchFamily="2" charset="-78"/>
              </a:rPr>
              <a:t>سورة الضحى.</a:t>
            </a:r>
          </a:p>
          <a:p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شكر الجوارح </a:t>
            </a:r>
            <a:r>
              <a:rPr lang="ar-MA" dirty="0" smtClean="0">
                <a:cs typeface="Arabic Transparent" pitchFamily="2" charset="-78"/>
              </a:rPr>
              <a:t>: الشكر الحقيقي = الشكر العملي</a:t>
            </a:r>
          </a:p>
          <a:p>
            <a:pPr>
              <a:buNone/>
            </a:pPr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    ” </a:t>
            </a:r>
            <a:r>
              <a:rPr lang="ar-MA" sz="3600" dirty="0" err="1" smtClean="0">
                <a:solidFill>
                  <a:srgbClr val="076103"/>
                </a:solidFill>
                <a:cs typeface="Andalus" pitchFamily="2" charset="-78"/>
              </a:rPr>
              <a:t>إعملوا</a:t>
            </a:r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 أل داوود شكرا ”</a:t>
            </a:r>
          </a:p>
        </p:txBody>
      </p:sp>
    </p:spTree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285720" y="1357298"/>
            <a:ext cx="8686800" cy="4525963"/>
          </a:xfrm>
        </p:spPr>
        <p:txBody>
          <a:bodyPr/>
          <a:lstStyle/>
          <a:p>
            <a:r>
              <a:rPr lang="ar-MA" sz="2800" dirty="0" smtClean="0">
                <a:latin typeface="AngsanaUPC" pitchFamily="18" charset="-34"/>
                <a:cs typeface="Arabic Transparent" pitchFamily="2" charset="-78"/>
              </a:rPr>
              <a:t>قوله عليه الصلاة والسلام </a:t>
            </a:r>
            <a:r>
              <a:rPr lang="ar-MA" sz="2800" dirty="0" smtClean="0">
                <a:solidFill>
                  <a:srgbClr val="002060"/>
                </a:solidFill>
                <a:latin typeface="AngsanaUPC" pitchFamily="18" charset="-34"/>
                <a:cs typeface="Arabic Transparent" pitchFamily="2" charset="-78"/>
              </a:rPr>
              <a:t>( </a:t>
            </a:r>
            <a:r>
              <a:rPr lang="ar-MA" dirty="0" smtClean="0">
                <a:solidFill>
                  <a:srgbClr val="002060"/>
                </a:solidFill>
                <a:latin typeface="AngsanaUPC" pitchFamily="18" charset="-34"/>
                <a:cs typeface="Arabic Transparent" pitchFamily="2" charset="-78"/>
              </a:rPr>
              <a:t>أفلا أكون عبدا شكورا).</a:t>
            </a:r>
          </a:p>
          <a:p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”هذا من فضل ربي ليبلوني أأشكر أم أكن من الكافرين“ </a:t>
            </a:r>
            <a:r>
              <a:rPr lang="ar-MA" sz="2800" dirty="0" smtClean="0">
                <a:latin typeface="AngsanaUPC" pitchFamily="18" charset="-34"/>
                <a:cs typeface="Arabic Transparent" pitchFamily="2" charset="-78"/>
              </a:rPr>
              <a:t>سورة النمل. </a:t>
            </a:r>
          </a:p>
          <a:p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”رب أوزعني أن أشكر نعمتك التي أنعمت علي وعلى والدي وأن أعمل صالحا ترضاه“ </a:t>
            </a:r>
            <a:r>
              <a:rPr lang="ar-MA" sz="2800" dirty="0" smtClean="0">
                <a:latin typeface="AngsanaUPC" pitchFamily="18" charset="-34"/>
                <a:cs typeface="Arabic Transparent" pitchFamily="2" charset="-78"/>
              </a:rPr>
              <a:t>سورة النمل. </a:t>
            </a:r>
            <a:endParaRPr lang="ar-MA" sz="2800" dirty="0" smtClean="0">
              <a:solidFill>
                <a:srgbClr val="076103"/>
              </a:solidFill>
              <a:cs typeface="Andalus" pitchFamily="2" charset="-78"/>
            </a:endParaRPr>
          </a:p>
          <a:p>
            <a:r>
              <a:rPr lang="ar-MA" dirty="0" smtClean="0">
                <a:latin typeface="AngsanaUPC" pitchFamily="18" charset="-34"/>
                <a:cs typeface="Arabic Transparent" pitchFamily="2" charset="-78"/>
              </a:rPr>
              <a:t>عمر بن الخطاب : </a:t>
            </a:r>
            <a:r>
              <a:rPr lang="ar-MA" dirty="0" smtClean="0">
                <a:solidFill>
                  <a:srgbClr val="002060"/>
                </a:solidFill>
                <a:latin typeface="AngsanaUPC" pitchFamily="18" charset="-34"/>
                <a:cs typeface="Arabic Transparent" pitchFamily="2" charset="-78"/>
              </a:rPr>
              <a:t>من </a:t>
            </a:r>
            <a:r>
              <a:rPr lang="ar-MA" dirty="0" err="1" smtClean="0">
                <a:solidFill>
                  <a:srgbClr val="002060"/>
                </a:solidFill>
                <a:latin typeface="AngsanaUPC" pitchFamily="18" charset="-34"/>
                <a:cs typeface="Arabic Transparent" pitchFamily="2" charset="-78"/>
              </a:rPr>
              <a:t>إمتطى</a:t>
            </a:r>
            <a:r>
              <a:rPr lang="ar-MA" dirty="0" smtClean="0">
                <a:solidFill>
                  <a:srgbClr val="002060"/>
                </a:solidFill>
                <a:latin typeface="AngsanaUPC" pitchFamily="18" charset="-34"/>
                <a:cs typeface="Arabic Transparent" pitchFamily="2" charset="-78"/>
              </a:rPr>
              <a:t> الشكر بلغ </a:t>
            </a:r>
            <a:r>
              <a:rPr lang="ar-MA" dirty="0" err="1" smtClean="0">
                <a:solidFill>
                  <a:srgbClr val="002060"/>
                </a:solidFill>
                <a:latin typeface="AngsanaUPC" pitchFamily="18" charset="-34"/>
                <a:cs typeface="Arabic Transparent" pitchFamily="2" charset="-78"/>
              </a:rPr>
              <a:t>به</a:t>
            </a:r>
            <a:r>
              <a:rPr lang="ar-MA" dirty="0" smtClean="0">
                <a:solidFill>
                  <a:srgbClr val="002060"/>
                </a:solidFill>
                <a:latin typeface="AngsanaUPC" pitchFamily="18" charset="-34"/>
                <a:cs typeface="Arabic Transparent" pitchFamily="2" charset="-78"/>
              </a:rPr>
              <a:t> المزيد.</a:t>
            </a:r>
          </a:p>
          <a:p>
            <a:r>
              <a:rPr lang="ar-MA" dirty="0" smtClean="0">
                <a:latin typeface="AngsanaUPC" pitchFamily="18" charset="-34"/>
                <a:cs typeface="Arabic Transparent" pitchFamily="2" charset="-78"/>
              </a:rPr>
              <a:t>عمر بن عبد العزيز : </a:t>
            </a:r>
            <a:r>
              <a:rPr lang="ar-MA" dirty="0" smtClean="0">
                <a:solidFill>
                  <a:srgbClr val="002060"/>
                </a:solidFill>
                <a:latin typeface="AngsanaUPC" pitchFamily="18" charset="-34"/>
                <a:cs typeface="Arabic Transparent" pitchFamily="2" charset="-78"/>
              </a:rPr>
              <a:t>تذكروا النعم فإن ذكرها شكر.</a:t>
            </a:r>
            <a:endParaRPr lang="ar-MA" dirty="0">
              <a:solidFill>
                <a:srgbClr val="002060"/>
              </a:solidFill>
              <a:latin typeface="AngsanaUPC" pitchFamily="18" charset="-34"/>
              <a:cs typeface="Arabic Transparent" pitchFamily="2" charset="-78"/>
            </a:endParaRPr>
          </a:p>
        </p:txBody>
      </p:sp>
    </p:spTree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pPr algn="ctr"/>
            <a:r>
              <a:rPr lang="ar-MA" sz="4000" dirty="0" smtClean="0">
                <a:solidFill>
                  <a:srgbClr val="C00000"/>
                </a:solidFill>
                <a:cs typeface="Arabic Transparent" pitchFamily="2" charset="-78"/>
              </a:rPr>
              <a:t>الغفلة عن شكر النعم </a:t>
            </a:r>
          </a:p>
        </p:txBody>
      </p:sp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” واشكروا لي ولا تكفرون“  </a:t>
            </a:r>
            <a:r>
              <a:rPr lang="ar-MA" sz="2800" dirty="0" smtClean="0">
                <a:cs typeface="Arabic Transparent" pitchFamily="2" charset="-78"/>
              </a:rPr>
              <a:t>سورة البقرة .</a:t>
            </a:r>
          </a:p>
          <a:p>
            <a:r>
              <a:rPr lang="ar-MA" sz="2800" dirty="0" smtClean="0">
                <a:cs typeface="Arabic Transparent" pitchFamily="2" charset="-78"/>
              </a:rPr>
              <a:t>قال عليه الصلاة والسلام </a:t>
            </a:r>
            <a:r>
              <a:rPr lang="ar-MA" dirty="0" smtClean="0">
                <a:cs typeface="Arabic Transparent" pitchFamily="2" charset="-78"/>
              </a:rPr>
              <a:t>: 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اللهم ما أصبح </a:t>
            </a:r>
            <a:r>
              <a:rPr lang="ar-MA" dirty="0" err="1" smtClean="0">
                <a:solidFill>
                  <a:srgbClr val="002060"/>
                </a:solidFill>
                <a:cs typeface="Arabic Transparent" pitchFamily="2" charset="-78"/>
              </a:rPr>
              <a:t>بي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 من نعمة أو بأحد من خلقك فمنك وحدك لا شريك </a:t>
            </a:r>
            <a:r>
              <a:rPr lang="ar-MA" dirty="0" err="1" smtClean="0">
                <a:solidFill>
                  <a:srgbClr val="002060"/>
                </a:solidFill>
                <a:cs typeface="Arabic Transparent" pitchFamily="2" charset="-78"/>
              </a:rPr>
              <a:t>لك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.</a:t>
            </a:r>
          </a:p>
          <a:p>
            <a:r>
              <a:rPr lang="ar-MA" dirty="0" smtClean="0">
                <a:cs typeface="Arabic Transparent" pitchFamily="2" charset="-78"/>
              </a:rPr>
              <a:t>يا معاذ : </a:t>
            </a:r>
            <a:r>
              <a:rPr lang="ar-MA" dirty="0" smtClean="0">
                <a:solidFill>
                  <a:srgbClr val="002060"/>
                </a:solidFill>
                <a:cs typeface="Arabic Transparent" pitchFamily="2" charset="-78"/>
              </a:rPr>
              <a:t>اللهم أعني على ذكرك وشكرك وحسن عبادتك.</a:t>
            </a:r>
          </a:p>
          <a:p>
            <a:r>
              <a:rPr lang="ar-MA" sz="3600" dirty="0" smtClean="0">
                <a:solidFill>
                  <a:srgbClr val="076103"/>
                </a:solidFill>
                <a:cs typeface="Andalus" pitchFamily="2" charset="-78"/>
              </a:rPr>
              <a:t>” وقليل من عبادي الشكور“ </a:t>
            </a:r>
          </a:p>
        </p:txBody>
      </p:sp>
    </p:spTree>
  </p:cSld>
  <p:clrMapOvr>
    <a:masterClrMapping/>
  </p:clrMapOvr>
</p:sld>
</file>

<file path=ppt/theme/_rels/them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Promenade">
  <a:themeElements>
    <a:clrScheme name="Promenade">
      <a:dk1>
        <a:sysClr val="windowText" lastClr="000000"/>
      </a:dk1>
      <a:lt1>
        <a:sysClr val="window" lastClr="FFFFFF"/>
      </a:lt1>
      <a:dk2>
        <a:srgbClr val="4E3B30"/>
      </a:dk2>
      <a:lt2>
        <a:srgbClr val="FBEEC9"/>
      </a:lt2>
      <a:accent1>
        <a:srgbClr val="F0A22E"/>
      </a:accent1>
      <a:accent2>
        <a:srgbClr val="A5644E"/>
      </a:accent2>
      <a:accent3>
        <a:srgbClr val="B58B80"/>
      </a:accent3>
      <a:accent4>
        <a:srgbClr val="C3986D"/>
      </a:accent4>
      <a:accent5>
        <a:srgbClr val="A19574"/>
      </a:accent5>
      <a:accent6>
        <a:srgbClr val="C17529"/>
      </a:accent6>
      <a:hlink>
        <a:srgbClr val="AD1F1F"/>
      </a:hlink>
      <a:folHlink>
        <a:srgbClr val="FFC42F"/>
      </a:folHlink>
    </a:clrScheme>
    <a:fontScheme name="Promenade">
      <a:majorFont>
        <a:latin typeface="Franklin Gothic Medium"/>
        <a:ea typeface=""/>
        <a:cs typeface=""/>
        <a:font script="Jpan" typeface="HG創英角ｺﾞｼｯｸUB"/>
        <a:font script="Hang" typeface="돋움"/>
        <a:font script="Hans" typeface="隶书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Franklin Gothic Book"/>
        <a:ea typeface=""/>
        <a:cs typeface=""/>
        <a:font script="Jpan" typeface="HGｺﾞｼｯｸE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inorFont>
    </a:fontScheme>
    <a:fmtScheme name="Promenade">
      <a:fillStyleLst>
        <a:solidFill>
          <a:schemeClr val="phClr"/>
        </a:solidFill>
        <a:gradFill rotWithShape="1">
          <a:gsLst>
            <a:gs pos="0">
              <a:schemeClr val="phClr">
                <a:tint val="30000"/>
                <a:satMod val="250000"/>
              </a:schemeClr>
            </a:gs>
            <a:gs pos="72000">
              <a:schemeClr val="phClr">
                <a:tint val="75000"/>
                <a:satMod val="210000"/>
              </a:schemeClr>
            </a:gs>
            <a:gs pos="100000">
              <a:schemeClr val="phClr">
                <a:tint val="85000"/>
                <a:satMod val="21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5000"/>
                <a:shade val="85000"/>
                <a:satMod val="230000"/>
              </a:schemeClr>
            </a:gs>
            <a:gs pos="25000">
              <a:schemeClr val="phClr">
                <a:tint val="90000"/>
                <a:shade val="70000"/>
                <a:satMod val="220000"/>
              </a:schemeClr>
            </a:gs>
            <a:gs pos="50000">
              <a:schemeClr val="phClr">
                <a:tint val="90000"/>
                <a:shade val="58000"/>
                <a:satMod val="225000"/>
              </a:schemeClr>
            </a:gs>
            <a:gs pos="65000">
              <a:schemeClr val="phClr">
                <a:tint val="90000"/>
                <a:shade val="58000"/>
                <a:satMod val="225000"/>
              </a:schemeClr>
            </a:gs>
            <a:gs pos="80000">
              <a:schemeClr val="phClr">
                <a:tint val="90000"/>
                <a:shade val="69000"/>
                <a:satMod val="220000"/>
              </a:schemeClr>
            </a:gs>
            <a:gs pos="100000">
              <a:schemeClr val="phClr">
                <a:tint val="77000"/>
                <a:shade val="80000"/>
                <a:satMod val="230000"/>
              </a:schemeClr>
            </a:gs>
          </a:gsLst>
          <a:lin ang="5400000" scaled="1"/>
        </a:gradFill>
      </a:fillStyleLst>
      <a:lnStyleLst>
        <a:ln w="10000" cap="flat" cmpd="sng" algn="ctr">
          <a:solidFill>
            <a:schemeClr val="phClr"/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rthographicFront">
              <a:rot lat="0" lon="0" rev="0"/>
            </a:camera>
            <a:lightRig rig="threePt" dir="tl">
              <a:rot lat="0" lon="0" rev="0"/>
            </a:lightRig>
          </a:scene3d>
          <a:sp3d prstMaterial="metal">
            <a:bevelT w="10000" h="10000"/>
          </a:sp3d>
        </a:effectStyle>
        <a:effectStyle>
          <a:effectLst>
            <a:outerShdw blurRad="76200" dist="50800" dir="5400000" rotWithShape="0">
              <a:srgbClr val="4E3B30">
                <a:alpha val="60000"/>
              </a:srgbClr>
            </a:outerShdw>
          </a:effectLst>
          <a:scene3d>
            <a:camera prst="obliqueTopLeft" fov="600000">
              <a:rot lat="0" lon="0" rev="0"/>
            </a:camera>
            <a:lightRig rig="balanced" dir="t">
              <a:rot lat="0" lon="0" rev="19200000"/>
            </a:lightRig>
          </a:scene3d>
          <a:sp3d contourW="12700" prstMaterial="matte">
            <a:bevelT w="60000" h="50800"/>
            <a:contourClr>
              <a:schemeClr val="phClr">
                <a:shade val="60000"/>
                <a:satMod val="110000"/>
              </a:schemeClr>
            </a:contourClr>
          </a:sp3d>
        </a:effectStyle>
      </a:effectStyleLst>
      <a:bgFillStyleLst>
        <a:solidFill>
          <a:schemeClr val="phClr"/>
        </a:solidFill>
        <a:blipFill>
          <a:blip xmlns:r="http://schemas.openxmlformats.org/officeDocument/2006/relationships" r:embed="rId1">
            <a:duotone>
              <a:schemeClr val="phClr">
                <a:shade val="90000"/>
                <a:satMod val="150000"/>
              </a:schemeClr>
              <a:schemeClr val="phClr">
                <a:tint val="88000"/>
                <a:satMod val="105000"/>
              </a:schemeClr>
            </a:duotone>
          </a:blip>
          <a:tile tx="0" ty="0" sx="95000" sy="95000" flip="none" algn="t"/>
        </a:blipFill>
        <a:blipFill>
          <a:blip xmlns:r="http://schemas.openxmlformats.org/officeDocument/2006/relationships" r:embed="rId2">
            <a:duotone>
              <a:schemeClr val="phClr">
                <a:shade val="30000"/>
                <a:satMod val="455000"/>
              </a:schemeClr>
              <a:schemeClr val="phClr">
                <a:tint val="95000"/>
                <a:satMod val="120000"/>
              </a:schemeClr>
            </a:duotone>
          </a:blip>
          <a:stretch>
            <a:fillRect/>
          </a:stretch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Trek</Template>
  <TotalTime>84</TotalTime>
  <Words>601</Words>
  <Application>Microsoft Office PowerPoint</Application>
  <PresentationFormat>Affichage à l'écran (4:3)</PresentationFormat>
  <Paragraphs>67</Paragraphs>
  <Slides>12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12</vt:i4>
      </vt:variant>
    </vt:vector>
  </HeadingPairs>
  <TitlesOfParts>
    <vt:vector size="13" baseType="lpstr">
      <vt:lpstr>Promenade</vt:lpstr>
      <vt:lpstr>قال الله عز وجل: “لئن شكرتم لأزيدنكم ” </vt:lpstr>
      <vt:lpstr>Diapositive 2</vt:lpstr>
      <vt:lpstr>أنواع النعم  </vt:lpstr>
      <vt:lpstr>Diapositive 4</vt:lpstr>
      <vt:lpstr>أقسام النعم </vt:lpstr>
      <vt:lpstr>قواعد الشكر </vt:lpstr>
      <vt:lpstr>كيفية الشكر </vt:lpstr>
      <vt:lpstr>Diapositive 8</vt:lpstr>
      <vt:lpstr>الغفلة عن شكر النعم </vt:lpstr>
      <vt:lpstr>ما السبب ؟؟؟</vt:lpstr>
      <vt:lpstr>شكر النعم هو حال </vt:lpstr>
      <vt:lpstr>Diapositive 12</vt:lpstr>
    </vt:vector>
  </TitlesOfParts>
  <Company/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 “لئن شكرتم لأزيدنكم ” </dc:title>
  <dc:creator>SWEET</dc:creator>
  <cp:lastModifiedBy>oscar</cp:lastModifiedBy>
  <cp:revision>22</cp:revision>
  <dcterms:created xsi:type="dcterms:W3CDTF">2012-01-06T22:03:25Z</dcterms:created>
  <dcterms:modified xsi:type="dcterms:W3CDTF">2012-01-07T13:26:39Z</dcterms:modified>
</cp:coreProperties>
</file>