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M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61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0066-1DCD-40AB-A774-7B58F98CC107}" type="datetimeFigureOut">
              <a:rPr lang="ar-MA" smtClean="0"/>
              <a:pPr/>
              <a:t>13-02-1433</a:t>
            </a:fld>
            <a:endParaRPr lang="ar-MA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BB6DB32-9358-4F62-BA13-3DC6EA4D8DA7}" type="slidenum">
              <a:rPr lang="ar-MA" smtClean="0"/>
              <a:pPr/>
              <a:t>‹N°›</a:t>
            </a:fld>
            <a:endParaRPr lang="ar-M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0066-1DCD-40AB-A774-7B58F98CC107}" type="datetimeFigureOut">
              <a:rPr lang="ar-MA" smtClean="0"/>
              <a:pPr/>
              <a:t>13-02-1433</a:t>
            </a:fld>
            <a:endParaRPr lang="ar-M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DB32-9358-4F62-BA13-3DC6EA4D8DA7}" type="slidenum">
              <a:rPr lang="ar-MA" smtClean="0"/>
              <a:pPr/>
              <a:t>‹N°›</a:t>
            </a:fld>
            <a:endParaRPr lang="ar-M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0066-1DCD-40AB-A774-7B58F98CC107}" type="datetimeFigureOut">
              <a:rPr lang="ar-MA" smtClean="0"/>
              <a:pPr/>
              <a:t>13-02-1433</a:t>
            </a:fld>
            <a:endParaRPr lang="ar-M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DB32-9358-4F62-BA13-3DC6EA4D8DA7}" type="slidenum">
              <a:rPr lang="ar-MA" smtClean="0"/>
              <a:pPr/>
              <a:t>‹N°›</a:t>
            </a:fld>
            <a:endParaRPr lang="ar-M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0066-1DCD-40AB-A774-7B58F98CC107}" type="datetimeFigureOut">
              <a:rPr lang="ar-MA" smtClean="0"/>
              <a:pPr/>
              <a:t>13-02-1433</a:t>
            </a:fld>
            <a:endParaRPr lang="ar-MA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MA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BB6DB32-9358-4F62-BA13-3DC6EA4D8DA7}" type="slidenum">
              <a:rPr lang="ar-MA" smtClean="0"/>
              <a:pPr/>
              <a:t>‹N°›</a:t>
            </a:fld>
            <a:endParaRPr lang="ar-M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0066-1DCD-40AB-A774-7B58F98CC107}" type="datetimeFigureOut">
              <a:rPr lang="ar-MA" smtClean="0"/>
              <a:pPr/>
              <a:t>13-02-1433</a:t>
            </a:fld>
            <a:endParaRPr lang="ar-MA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DB32-9358-4F62-BA13-3DC6EA4D8DA7}" type="slidenum">
              <a:rPr lang="ar-MA" smtClean="0"/>
              <a:pPr/>
              <a:t>‹N°›</a:t>
            </a:fld>
            <a:endParaRPr lang="ar-MA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0066-1DCD-40AB-A774-7B58F98CC107}" type="datetimeFigureOut">
              <a:rPr lang="ar-MA" smtClean="0"/>
              <a:pPr/>
              <a:t>13-02-1433</a:t>
            </a:fld>
            <a:endParaRPr lang="ar-MA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DB32-9358-4F62-BA13-3DC6EA4D8DA7}" type="slidenum">
              <a:rPr lang="ar-MA" smtClean="0"/>
              <a:pPr/>
              <a:t>‹N°›</a:t>
            </a:fld>
            <a:endParaRPr lang="ar-M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0066-1DCD-40AB-A774-7B58F98CC107}" type="datetimeFigureOut">
              <a:rPr lang="ar-MA" smtClean="0"/>
              <a:pPr/>
              <a:t>13-02-1433</a:t>
            </a:fld>
            <a:endParaRPr lang="ar-M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BB6DB32-9358-4F62-BA13-3DC6EA4D8DA7}" type="slidenum">
              <a:rPr lang="ar-MA" smtClean="0"/>
              <a:pPr/>
              <a:t>‹N°›</a:t>
            </a:fld>
            <a:endParaRPr lang="ar-MA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0066-1DCD-40AB-A774-7B58F98CC107}" type="datetimeFigureOut">
              <a:rPr lang="ar-MA" smtClean="0"/>
              <a:pPr/>
              <a:t>13-02-1433</a:t>
            </a:fld>
            <a:endParaRPr lang="ar-MA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DB32-9358-4F62-BA13-3DC6EA4D8DA7}" type="slidenum">
              <a:rPr lang="ar-MA" smtClean="0"/>
              <a:pPr/>
              <a:t>‹N°›</a:t>
            </a:fld>
            <a:endParaRPr lang="ar-M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0066-1DCD-40AB-A774-7B58F98CC107}" type="datetimeFigureOut">
              <a:rPr lang="ar-MA" smtClean="0"/>
              <a:pPr/>
              <a:t>13-02-1433</a:t>
            </a:fld>
            <a:endParaRPr lang="ar-MA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DB32-9358-4F62-BA13-3DC6EA4D8DA7}" type="slidenum">
              <a:rPr lang="ar-MA" smtClean="0"/>
              <a:pPr/>
              <a:t>‹N°›</a:t>
            </a:fld>
            <a:endParaRPr lang="ar-M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0066-1DCD-40AB-A774-7B58F98CC107}" type="datetimeFigureOut">
              <a:rPr lang="ar-MA" smtClean="0"/>
              <a:pPr/>
              <a:t>13-02-1433</a:t>
            </a:fld>
            <a:endParaRPr lang="ar-MA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DB32-9358-4F62-BA13-3DC6EA4D8DA7}" type="slidenum">
              <a:rPr lang="ar-MA" smtClean="0"/>
              <a:pPr/>
              <a:t>‹N°›</a:t>
            </a:fld>
            <a:endParaRPr lang="ar-M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0066-1DCD-40AB-A774-7B58F98CC107}" type="datetimeFigureOut">
              <a:rPr lang="ar-MA" smtClean="0"/>
              <a:pPr/>
              <a:t>13-02-1433</a:t>
            </a:fld>
            <a:endParaRPr lang="ar-M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DB32-9358-4F62-BA13-3DC6EA4D8DA7}" type="slidenum">
              <a:rPr lang="ar-MA" smtClean="0"/>
              <a:pPr/>
              <a:t>‹N°›</a:t>
            </a:fld>
            <a:endParaRPr lang="ar-MA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DC00066-1DCD-40AB-A774-7B58F98CC107}" type="datetimeFigureOut">
              <a:rPr lang="ar-MA" smtClean="0"/>
              <a:pPr/>
              <a:t>13-02-1433</a:t>
            </a:fld>
            <a:endParaRPr lang="ar-MA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M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B6DB32-9358-4F62-BA13-3DC6EA4D8DA7}" type="slidenum">
              <a:rPr lang="ar-MA" smtClean="0"/>
              <a:pPr/>
              <a:t>‹N°›</a:t>
            </a:fld>
            <a:endParaRPr lang="ar-MA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071678"/>
            <a:ext cx="8501122" cy="1222375"/>
          </a:xfrm>
        </p:spPr>
        <p:txBody>
          <a:bodyPr>
            <a:noAutofit/>
          </a:bodyPr>
          <a:lstStyle/>
          <a:p>
            <a:r>
              <a:rPr lang="ar-MA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  <a:cs typeface="Arabic Transparent" pitchFamily="2" charset="-78"/>
              </a:rPr>
              <a:t>قال الله عز وجل: </a:t>
            </a:r>
            <a:r>
              <a:rPr lang="ar-MA" sz="60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  <a:cs typeface="Andalus" pitchFamily="2" charset="-78"/>
              </a:rPr>
              <a:t>“لئن شكرتم لأزيدنكم ”</a:t>
            </a:r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  <a:cs typeface="Andalus" pitchFamily="2" charset="-78"/>
              </a:rPr>
              <a:t/>
            </a:r>
            <a:br>
              <a:rPr lang="en-US" sz="6000" dirty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  <a:cs typeface="Andalus" pitchFamily="2" charset="-78"/>
              </a:rPr>
            </a:br>
            <a:endParaRPr lang="ar-MA" sz="6000" dirty="0">
              <a:solidFill>
                <a:schemeClr val="accent2">
                  <a:lumMod val="50000"/>
                </a:schemeClr>
              </a:solidFill>
              <a:latin typeface="Arial Narrow" pitchFamily="34" charset="0"/>
              <a:cs typeface="Andalus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214290"/>
            <a:ext cx="8458200" cy="914400"/>
          </a:xfrm>
        </p:spPr>
        <p:txBody>
          <a:bodyPr/>
          <a:lstStyle/>
          <a:p>
            <a:pPr algn="r"/>
            <a:r>
              <a:rPr lang="ar-MA" dirty="0" smtClean="0">
                <a:solidFill>
                  <a:srgbClr val="076103"/>
                </a:solidFill>
              </a:rPr>
              <a:t>جمعية سراج للأعمال </a:t>
            </a:r>
            <a:r>
              <a:rPr lang="ar-MA" dirty="0" smtClean="0">
                <a:solidFill>
                  <a:srgbClr val="076103"/>
                </a:solidFill>
              </a:rPr>
              <a:t>الاجتماعية </a:t>
            </a:r>
            <a:endParaRPr lang="ar-MA" dirty="0" smtClean="0">
              <a:solidFill>
                <a:srgbClr val="076103"/>
              </a:solidFill>
            </a:endParaRPr>
          </a:p>
          <a:p>
            <a:pPr algn="r"/>
            <a:r>
              <a:rPr lang="ar-MA" dirty="0" smtClean="0">
                <a:solidFill>
                  <a:srgbClr val="076103"/>
                </a:solidFill>
              </a:rPr>
              <a:t>فرع </a:t>
            </a:r>
            <a:r>
              <a:rPr lang="ar-MA" dirty="0" smtClean="0">
                <a:solidFill>
                  <a:srgbClr val="076103"/>
                </a:solidFill>
              </a:rPr>
              <a:t>الدار البيضاء </a:t>
            </a:r>
            <a:endParaRPr lang="ar-MA" dirty="0">
              <a:solidFill>
                <a:srgbClr val="076103"/>
              </a:solidFill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85720" y="5357827"/>
            <a:ext cx="5000660" cy="642942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3200" b="0" i="0" kern="1200" cap="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Angsana New" pitchFamily="18" charset="-34"/>
                <a:ea typeface="+mj-ea"/>
                <a:cs typeface="Arabic Transparent" pitchFamily="2" charset="-78"/>
              </a:rPr>
              <a:t>الدار البيضاء : 07 يناير </a:t>
            </a:r>
            <a:r>
              <a:rPr lang="ar-MA" sz="3200" cap="al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ngsana New" pitchFamily="18" charset="-34"/>
                <a:ea typeface="+mj-ea"/>
                <a:cs typeface="Arabic Transparent" pitchFamily="2" charset="-78"/>
              </a:rPr>
              <a:t>2012</a:t>
            </a:r>
            <a:endParaRPr kumimoji="0" lang="ar-MA" sz="3200" b="0" i="0" kern="1200" cap="all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uLnTx/>
              <a:uFillTx/>
              <a:latin typeface="Angsana New" pitchFamily="18" charset="-34"/>
              <a:ea typeface="+mj-ea"/>
              <a:cs typeface="Arabic Transparent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MA" sz="4000" dirty="0" smtClean="0">
                <a:solidFill>
                  <a:srgbClr val="C00000"/>
                </a:solidFill>
                <a:cs typeface="Arabic Transparent" pitchFamily="2" charset="-78"/>
              </a:rPr>
              <a:t>ما السبب ؟؟؟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MA" dirty="0" smtClean="0">
                <a:cs typeface="Arabic Transparent" pitchFamily="2" charset="-78"/>
              </a:rPr>
              <a:t>ينسب النعم إلى نفسه .</a:t>
            </a:r>
          </a:p>
          <a:p>
            <a:pPr>
              <a:buNone/>
            </a:pPr>
            <a:r>
              <a:rPr lang="ar-MA" dirty="0" smtClean="0">
                <a:cs typeface="Arabic Transparent" pitchFamily="2" charset="-78"/>
              </a:rPr>
              <a:t> </a:t>
            </a:r>
            <a:r>
              <a:rPr lang="ar-MA" sz="3600" dirty="0" smtClean="0">
                <a:solidFill>
                  <a:srgbClr val="076103"/>
                </a:solidFill>
                <a:cs typeface="Andalus" pitchFamily="2" charset="-78"/>
              </a:rPr>
              <a:t>” إنما أوتيته على علم عندي“  </a:t>
            </a:r>
            <a:r>
              <a:rPr lang="ar-MA" sz="2800" dirty="0" smtClean="0">
                <a:cs typeface="Arabic Transparent" pitchFamily="2" charset="-78"/>
              </a:rPr>
              <a:t>سورة القصص.</a:t>
            </a:r>
          </a:p>
          <a:p>
            <a:r>
              <a:rPr lang="ar-MA" dirty="0" err="1" smtClean="0">
                <a:cs typeface="Arabic Transparent" pitchFamily="2" charset="-78"/>
              </a:rPr>
              <a:t>الإبتلاء</a:t>
            </a:r>
            <a:r>
              <a:rPr lang="ar-MA" dirty="0" smtClean="0">
                <a:cs typeface="Arabic Transparent" pitchFamily="2" charset="-78"/>
              </a:rPr>
              <a:t> بالنظر إلى ما عند الغير</a:t>
            </a:r>
          </a:p>
          <a:p>
            <a:pPr>
              <a:buNone/>
            </a:pPr>
            <a:r>
              <a:rPr lang="ar-MA" sz="3600" dirty="0" smtClean="0">
                <a:solidFill>
                  <a:srgbClr val="076103"/>
                </a:solidFill>
                <a:cs typeface="Andalus" pitchFamily="2" charset="-78"/>
              </a:rPr>
              <a:t>  ” ولا تتمنوا ما فضل الله </a:t>
            </a:r>
            <a:r>
              <a:rPr lang="ar-MA" sz="3600" dirty="0" err="1" smtClean="0">
                <a:solidFill>
                  <a:srgbClr val="076103"/>
                </a:solidFill>
                <a:cs typeface="Andalus" pitchFamily="2" charset="-78"/>
              </a:rPr>
              <a:t>به</a:t>
            </a:r>
            <a:r>
              <a:rPr lang="ar-MA" sz="3600" dirty="0" smtClean="0">
                <a:solidFill>
                  <a:srgbClr val="076103"/>
                </a:solidFill>
                <a:cs typeface="Andalus" pitchFamily="2" charset="-78"/>
              </a:rPr>
              <a:t> بعضكم على بعض“  </a:t>
            </a:r>
            <a:r>
              <a:rPr lang="ar-MA" sz="2800" dirty="0" smtClean="0">
                <a:cs typeface="Arabic Transparent" pitchFamily="2" charset="-78"/>
              </a:rPr>
              <a:t>سورة النساء.</a:t>
            </a:r>
          </a:p>
          <a:p>
            <a:pPr>
              <a:buNone/>
            </a:pPr>
            <a:r>
              <a:rPr lang="ar-MA" sz="3600" dirty="0" smtClean="0">
                <a:solidFill>
                  <a:srgbClr val="076103"/>
                </a:solidFill>
                <a:cs typeface="Andalus" pitchFamily="2" charset="-78"/>
              </a:rPr>
              <a:t> ” يعرفون نعمة الله ثم ينكرونها وأكثرهم الكافرون“     </a:t>
            </a:r>
            <a:r>
              <a:rPr lang="ar-MA" sz="2800" dirty="0" smtClean="0">
                <a:cs typeface="Arabic Transparent" pitchFamily="2" charset="-78"/>
              </a:rPr>
              <a:t>سورة النحل  </a:t>
            </a:r>
            <a:endParaRPr lang="ar-MA" sz="2800" dirty="0">
              <a:cs typeface="Arabic Transparent" pitchFamily="2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MA" sz="4000" dirty="0" smtClean="0">
                <a:solidFill>
                  <a:srgbClr val="C00000"/>
                </a:solidFill>
                <a:cs typeface="Arabic Transparent" pitchFamily="2" charset="-78"/>
              </a:rPr>
              <a:t>شكر النعم هو حال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2000240"/>
            <a:ext cx="8686800" cy="4079885"/>
          </a:xfrm>
        </p:spPr>
        <p:txBody>
          <a:bodyPr/>
          <a:lstStyle/>
          <a:p>
            <a:r>
              <a:rPr lang="ar-MA" dirty="0" smtClean="0">
                <a:cs typeface="Arabic Transparent" pitchFamily="2" charset="-78"/>
              </a:rPr>
              <a:t>قصة الرجل الأعمى والأعرج </a:t>
            </a:r>
            <a:r>
              <a:rPr lang="ar-MA" dirty="0" err="1" smtClean="0">
                <a:cs typeface="Arabic Transparent" pitchFamily="2" charset="-78"/>
              </a:rPr>
              <a:t>ومبثور</a:t>
            </a:r>
            <a:r>
              <a:rPr lang="ar-MA" dirty="0" smtClean="0">
                <a:cs typeface="Arabic Transparent" pitchFamily="2" charset="-78"/>
              </a:rPr>
              <a:t> اليدين. </a:t>
            </a:r>
          </a:p>
          <a:p>
            <a:r>
              <a:rPr lang="ar-MA" dirty="0" smtClean="0">
                <a:cs typeface="Arabic Transparent" pitchFamily="2" charset="-78"/>
              </a:rPr>
              <a:t>قصة سيدنا سليمان. </a:t>
            </a:r>
          </a:p>
          <a:p>
            <a:r>
              <a:rPr lang="ar-MA" dirty="0" smtClean="0">
                <a:cs typeface="Arabic Transparent" pitchFamily="2" charset="-78"/>
              </a:rPr>
              <a:t>.............</a:t>
            </a:r>
            <a:endParaRPr lang="ar-MA" dirty="0">
              <a:cs typeface="Arabic Transparent" pitchFamily="2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MA" dirty="0" smtClean="0"/>
              <a:t>   </a:t>
            </a:r>
            <a:r>
              <a:rPr lang="ar-MA" sz="4800" dirty="0" smtClean="0">
                <a:solidFill>
                  <a:srgbClr val="076103"/>
                </a:solidFill>
                <a:cs typeface="Andalus" pitchFamily="2" charset="-78"/>
              </a:rPr>
              <a:t> “ أحسن كما أحسن الله إليك ولا تبتغ الفساد في الأرض ”</a:t>
            </a:r>
            <a:r>
              <a:rPr lang="ar-MA" sz="4800" dirty="0" smtClean="0"/>
              <a:t> </a:t>
            </a:r>
            <a:r>
              <a:rPr lang="ar-MA" sz="2800" dirty="0" smtClean="0"/>
              <a:t>سورة القصص77 </a:t>
            </a:r>
          </a:p>
          <a:p>
            <a:endParaRPr lang="ar-M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214282" y="1357298"/>
            <a:ext cx="8777318" cy="4722827"/>
          </a:xfrm>
        </p:spPr>
        <p:txBody>
          <a:bodyPr/>
          <a:lstStyle/>
          <a:p>
            <a:r>
              <a:rPr lang="ar-MA" sz="3600" dirty="0" smtClean="0">
                <a:solidFill>
                  <a:srgbClr val="076103"/>
                </a:solidFill>
                <a:cs typeface="Andalus" pitchFamily="2" charset="-78"/>
              </a:rPr>
              <a:t> ” وآتاكم من كل ما سألتموه وإن تعدوا نعمة الله لا تحصوها ” </a:t>
            </a:r>
            <a:r>
              <a:rPr lang="ar-MA" sz="2800" dirty="0" smtClean="0">
                <a:cs typeface="Arabic Transparent" pitchFamily="2" charset="-78"/>
              </a:rPr>
              <a:t>سورة إبراهيم 34.</a:t>
            </a:r>
          </a:p>
          <a:p>
            <a:r>
              <a:rPr lang="ar-MA" sz="3600" dirty="0" smtClean="0">
                <a:solidFill>
                  <a:srgbClr val="076103"/>
                </a:solidFill>
                <a:cs typeface="Andalus" pitchFamily="2" charset="-78"/>
              </a:rPr>
              <a:t>”وأسبغ عليكم نعمه ظاهرة وباطنة ” </a:t>
            </a:r>
            <a:r>
              <a:rPr lang="ar-MA" sz="2800" dirty="0" smtClean="0">
                <a:cs typeface="Arabic Transparent" pitchFamily="2" charset="-78"/>
              </a:rPr>
              <a:t>سورة لقمان 20.</a:t>
            </a:r>
          </a:p>
          <a:p>
            <a:r>
              <a:rPr lang="ar-MA" dirty="0" smtClean="0">
                <a:cs typeface="Arabic Transparent" pitchFamily="2" charset="-78"/>
              </a:rPr>
              <a:t>إذا أحسن إليك العبد تعجز عن الشكر. </a:t>
            </a:r>
          </a:p>
          <a:p>
            <a:r>
              <a:rPr lang="ar-MA" dirty="0" smtClean="0">
                <a:cs typeface="Arabic Transparent" pitchFamily="2" charset="-78"/>
              </a:rPr>
              <a:t>أما الله عز وجل فنعمه لا تعد ولا تحصى.</a:t>
            </a:r>
            <a:br>
              <a:rPr lang="ar-MA" dirty="0" smtClean="0">
                <a:cs typeface="Arabic Transparent" pitchFamily="2" charset="-78"/>
              </a:rPr>
            </a:br>
            <a:endParaRPr lang="ar-MA" dirty="0">
              <a:cs typeface="Arabic Transparent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MA" sz="4000" dirty="0" smtClean="0">
                <a:solidFill>
                  <a:srgbClr val="C00000"/>
                </a:solidFill>
                <a:cs typeface="Arabic Transparent" pitchFamily="2" charset="-78"/>
              </a:rPr>
              <a:t>أنواع النعم  </a:t>
            </a:r>
            <a:endParaRPr lang="ar-MA" sz="4000" dirty="0">
              <a:solidFill>
                <a:srgbClr val="C00000"/>
              </a:solidFill>
              <a:cs typeface="Arabic Transparent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ar-MA" dirty="0" smtClean="0">
                <a:cs typeface="Arabic Transparent" pitchFamily="2" charset="-78"/>
              </a:rPr>
              <a:t>جولة حول اليسير من نعم الله عز وجل.</a:t>
            </a:r>
          </a:p>
          <a:p>
            <a:r>
              <a:rPr lang="ar-MA" dirty="0" smtClean="0">
                <a:cs typeface="Arabic Transparent" pitchFamily="2" charset="-78"/>
              </a:rPr>
              <a:t>نعمة الإيمان / الدين :</a:t>
            </a:r>
          </a:p>
          <a:p>
            <a:pPr>
              <a:buNone/>
            </a:pPr>
            <a:r>
              <a:rPr lang="ar-MA" dirty="0" smtClean="0">
                <a:cs typeface="Arabic Transparent" pitchFamily="2" charset="-78"/>
              </a:rPr>
              <a:t> </a:t>
            </a:r>
            <a:r>
              <a:rPr lang="ar-MA" sz="3900" dirty="0" smtClean="0">
                <a:solidFill>
                  <a:srgbClr val="076103"/>
                </a:solidFill>
                <a:cs typeface="Andalus" pitchFamily="2" charset="-78"/>
              </a:rPr>
              <a:t>”اليوم أكملت لكم دينكم وأتممت عليكم نعمتي , ورضيت لكم الإسلام دينا ” </a:t>
            </a:r>
            <a:r>
              <a:rPr lang="ar-MA" sz="3000" dirty="0" smtClean="0">
                <a:cs typeface="Arabic Transparent" pitchFamily="2" charset="-78"/>
              </a:rPr>
              <a:t>سورة المائدة 3.</a:t>
            </a:r>
          </a:p>
          <a:p>
            <a:r>
              <a:rPr lang="ar-MA" dirty="0" smtClean="0">
                <a:cs typeface="Arabic Transparent" pitchFamily="2" charset="-78"/>
              </a:rPr>
              <a:t>نعمة الستر والإمهال. </a:t>
            </a:r>
          </a:p>
          <a:p>
            <a:r>
              <a:rPr lang="ar-MA" dirty="0" smtClean="0">
                <a:cs typeface="Arabic Transparent" pitchFamily="2" charset="-78"/>
              </a:rPr>
              <a:t>نعمة التذكير.</a:t>
            </a:r>
          </a:p>
          <a:p>
            <a:pPr>
              <a:buNone/>
            </a:pPr>
            <a:r>
              <a:rPr lang="ar-MA" dirty="0" smtClean="0">
                <a:cs typeface="Arabic Transparent" pitchFamily="2" charset="-78"/>
              </a:rPr>
              <a:t>  </a:t>
            </a:r>
            <a:r>
              <a:rPr lang="ar-MA" dirty="0" smtClean="0">
                <a:cs typeface="Arabic Transparent" pitchFamily="2" charset="-78"/>
              </a:rPr>
              <a:t>ابن </a:t>
            </a:r>
            <a:r>
              <a:rPr lang="ar-MA" dirty="0" smtClean="0">
                <a:cs typeface="Arabic Transparent" pitchFamily="2" charset="-78"/>
              </a:rPr>
              <a:t>القيم : </a:t>
            </a:r>
            <a:r>
              <a:rPr lang="ar-MA" dirty="0" smtClean="0">
                <a:solidFill>
                  <a:srgbClr val="002060"/>
                </a:solidFill>
                <a:cs typeface="Arabic Transparent" pitchFamily="2" charset="-78"/>
              </a:rPr>
              <a:t>ومن دقيق نعم الله على العبد التي لا يكاد يفطن لها ، أنه يغلق عليه بابه فيرسل الله إليه من يطرق عليه الباب يسأله شيئا من القوت ليعرفه نعمته عليه. </a:t>
            </a:r>
            <a:endParaRPr lang="ar-MA" dirty="0">
              <a:solidFill>
                <a:srgbClr val="002060"/>
              </a:solidFill>
              <a:cs typeface="Arabic Transparent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714356"/>
            <a:ext cx="8686800" cy="5715040"/>
          </a:xfrm>
        </p:spPr>
        <p:txBody>
          <a:bodyPr>
            <a:normAutofit fontScale="77500" lnSpcReduction="20000"/>
          </a:bodyPr>
          <a:lstStyle/>
          <a:p>
            <a:r>
              <a:rPr lang="ar-MA" sz="3800" dirty="0" smtClean="0">
                <a:cs typeface="Arabic Transparent" pitchFamily="2" charset="-78"/>
              </a:rPr>
              <a:t>نعمة فتح باب التوبة :</a:t>
            </a:r>
          </a:p>
          <a:p>
            <a:pPr>
              <a:buNone/>
            </a:pPr>
            <a:r>
              <a:rPr lang="ar-MA" sz="3800" dirty="0" smtClean="0">
                <a:cs typeface="Arabic Transparent" pitchFamily="2" charset="-78"/>
              </a:rPr>
              <a:t>  قال عليه الصلاة والسلام : </a:t>
            </a:r>
            <a:r>
              <a:rPr lang="ar-MA" sz="3800" dirty="0" smtClean="0">
                <a:solidFill>
                  <a:srgbClr val="002060"/>
                </a:solidFill>
                <a:cs typeface="Arabic Transparent" pitchFamily="2" charset="-78"/>
              </a:rPr>
              <a:t>إن الله تعالى فتح للتوبة بابا من قبل المغرب عرضه أربعون سنة لا يغلقه حتى تطلع الشمس من مغربها. </a:t>
            </a:r>
          </a:p>
          <a:p>
            <a:r>
              <a:rPr lang="ar-MA" sz="3800" dirty="0" smtClean="0">
                <a:cs typeface="Arabic Transparent" pitchFamily="2" charset="-78"/>
              </a:rPr>
              <a:t>نعمة </a:t>
            </a:r>
            <a:r>
              <a:rPr lang="ar-MA" sz="3800" dirty="0" smtClean="0">
                <a:cs typeface="Arabic Transparent" pitchFamily="2" charset="-78"/>
              </a:rPr>
              <a:t>الاصطفاء.</a:t>
            </a:r>
            <a:endParaRPr lang="ar-MA" sz="3800" dirty="0" smtClean="0">
              <a:cs typeface="Arabic Transparent" pitchFamily="2" charset="-78"/>
            </a:endParaRPr>
          </a:p>
          <a:p>
            <a:r>
              <a:rPr lang="ar-MA" sz="3800" dirty="0" smtClean="0">
                <a:cs typeface="Arabic Transparent" pitchFamily="2" charset="-78"/>
              </a:rPr>
              <a:t>نعمة الصحة والعافية:</a:t>
            </a:r>
          </a:p>
          <a:p>
            <a:pPr>
              <a:buNone/>
            </a:pPr>
            <a:r>
              <a:rPr lang="ar-MA" sz="3800" dirty="0" smtClean="0">
                <a:cs typeface="Arabic Transparent" pitchFamily="2" charset="-78"/>
              </a:rPr>
              <a:t>  أبو الدرداء : </a:t>
            </a:r>
            <a:r>
              <a:rPr lang="ar-MA" sz="3800" dirty="0" smtClean="0">
                <a:solidFill>
                  <a:srgbClr val="002060"/>
                </a:solidFill>
                <a:cs typeface="Arabic Transparent" pitchFamily="2" charset="-78"/>
              </a:rPr>
              <a:t>الصحة = الملك</a:t>
            </a:r>
          </a:p>
          <a:p>
            <a:r>
              <a:rPr lang="ar-MA" sz="3800" dirty="0" smtClean="0">
                <a:cs typeface="Arabic Transparent" pitchFamily="2" charset="-78"/>
              </a:rPr>
              <a:t>نعمة المال والطعام والشراب </a:t>
            </a:r>
          </a:p>
          <a:p>
            <a:pPr>
              <a:buNone/>
            </a:pPr>
            <a:r>
              <a:rPr lang="ar-MA" sz="3800" dirty="0" smtClean="0">
                <a:cs typeface="Arabic Transparent" pitchFamily="2" charset="-78"/>
              </a:rPr>
              <a:t>   السيدة عائشة : </a:t>
            </a:r>
            <a:r>
              <a:rPr lang="ar-MA" sz="3800" dirty="0" smtClean="0">
                <a:solidFill>
                  <a:srgbClr val="002060"/>
                </a:solidFill>
                <a:cs typeface="Arabic Transparent" pitchFamily="2" charset="-78"/>
              </a:rPr>
              <a:t>ما من عبد يشرب الماء </a:t>
            </a:r>
            <a:r>
              <a:rPr lang="ar-MA" sz="3800" dirty="0" smtClean="0">
                <a:solidFill>
                  <a:srgbClr val="002060"/>
                </a:solidFill>
                <a:cs typeface="Arabic Transparent" pitchFamily="2" charset="-78"/>
              </a:rPr>
              <a:t>القرام</a:t>
            </a:r>
            <a:r>
              <a:rPr lang="ar-MA" sz="3800" dirty="0" smtClean="0">
                <a:solidFill>
                  <a:srgbClr val="002060"/>
                </a:solidFill>
                <a:cs typeface="Arabic Transparent" pitchFamily="2" charset="-78"/>
              </a:rPr>
              <a:t> _الصافي_ فيدخل بغير أذى ويخرج بغير أذى إلا وجب عليه الشكر.</a:t>
            </a:r>
          </a:p>
          <a:p>
            <a:r>
              <a:rPr lang="ar-MA" sz="3800" dirty="0" smtClean="0">
                <a:cs typeface="Arabic Transparent" pitchFamily="2" charset="-78"/>
              </a:rPr>
              <a:t>نعمة الذرية إن وجدت ثم إن صلحت. </a:t>
            </a:r>
          </a:p>
          <a:p>
            <a:r>
              <a:rPr lang="ar-MA" sz="3800" dirty="0" smtClean="0">
                <a:cs typeface="Arabic Transparent" pitchFamily="2" charset="-78"/>
              </a:rPr>
              <a:t>نعمة الصبر على المصيبة.</a:t>
            </a:r>
          </a:p>
          <a:p>
            <a:r>
              <a:rPr lang="ar-MA" sz="3800" dirty="0" smtClean="0">
                <a:cs typeface="Arabic Transparent" pitchFamily="2" charset="-78"/>
              </a:rPr>
              <a:t>نعمة أنه سبحانه يقبل شكرنا على قدر طاقتنا. </a:t>
            </a:r>
          </a:p>
          <a:p>
            <a:r>
              <a:rPr lang="ar-MA" sz="3800" dirty="0" smtClean="0">
                <a:cs typeface="Arabic Transparent" pitchFamily="2" charset="-78"/>
              </a:rPr>
              <a:t>.</a:t>
            </a:r>
            <a:r>
              <a:rPr lang="ar-MA" dirty="0" smtClean="0">
                <a:cs typeface="Arabic Transparent" pitchFamily="2" charset="-78"/>
              </a:rPr>
              <a:t>......</a:t>
            </a:r>
            <a:endParaRPr lang="ar-MA" dirty="0">
              <a:cs typeface="Arabic Transparent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MA" sz="4000" dirty="0" smtClean="0">
                <a:solidFill>
                  <a:srgbClr val="C00000"/>
                </a:solidFill>
                <a:cs typeface="Arabic Transparent" pitchFamily="2" charset="-78"/>
              </a:rPr>
              <a:t>أقسام النعم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MA" dirty="0" smtClean="0">
                <a:cs typeface="Arabic Transparent" pitchFamily="2" charset="-78"/>
              </a:rPr>
              <a:t>نعمة حاصلة يعلم بها العبد. </a:t>
            </a:r>
          </a:p>
          <a:p>
            <a:r>
              <a:rPr lang="ar-MA" dirty="0" smtClean="0">
                <a:cs typeface="Arabic Transparent" pitchFamily="2" charset="-78"/>
              </a:rPr>
              <a:t>نعمة منتظرة يرجوها.</a:t>
            </a:r>
          </a:p>
          <a:p>
            <a:r>
              <a:rPr lang="ar-MA" dirty="0" smtClean="0">
                <a:cs typeface="Arabic Transparent" pitchFamily="2" charset="-78"/>
              </a:rPr>
              <a:t>نعمة هو فيها لا يشعر بها.</a:t>
            </a:r>
          </a:p>
          <a:p>
            <a:r>
              <a:rPr lang="ar-MA" dirty="0" smtClean="0">
                <a:cs typeface="Arabic Transparent" pitchFamily="2" charset="-78"/>
              </a:rPr>
              <a:t>دخل أعرابي على الرشيد فقال : </a:t>
            </a:r>
            <a:r>
              <a:rPr lang="ar-MA" dirty="0" smtClean="0">
                <a:solidFill>
                  <a:srgbClr val="002060"/>
                </a:solidFill>
                <a:cs typeface="Arabic Transparent" pitchFamily="2" charset="-78"/>
              </a:rPr>
              <a:t>(</a:t>
            </a:r>
            <a:r>
              <a:rPr lang="ar-MA" dirty="0" smtClean="0">
                <a:cs typeface="Arabic Transparent" pitchFamily="2" charset="-78"/>
              </a:rPr>
              <a:t> </a:t>
            </a:r>
            <a:r>
              <a:rPr lang="ar-MA" dirty="0" smtClean="0">
                <a:solidFill>
                  <a:srgbClr val="002060"/>
                </a:solidFill>
                <a:cs typeface="Arabic Transparent" pitchFamily="2" charset="-78"/>
              </a:rPr>
              <a:t>يا أمير المؤمنين ثبت الله عليك النعم التي أنت فيها بإدامة شكرها ، وحقق لك النعم التي ترجوها بحسن الظن به ودوام طاعته وعرفك النعم التي أنت فيها ولا تعرفها لتشكرها )</a:t>
            </a:r>
            <a:r>
              <a:rPr lang="ar-MA" dirty="0" smtClean="0">
                <a:cs typeface="Arabic Transparent" pitchFamily="2" charset="-78"/>
              </a:rPr>
              <a:t> فأعجب الرشيد ذلك وقال : </a:t>
            </a:r>
            <a:r>
              <a:rPr lang="ar-MA" dirty="0" smtClean="0">
                <a:solidFill>
                  <a:srgbClr val="002060"/>
                </a:solidFill>
                <a:cs typeface="Arabic Transparent" pitchFamily="2" charset="-78"/>
              </a:rPr>
              <a:t>ما أحسن تقسيمه.</a:t>
            </a:r>
          </a:p>
          <a:p>
            <a:pPr>
              <a:buNone/>
            </a:pPr>
            <a:r>
              <a:rPr lang="ar-MA" dirty="0" smtClean="0">
                <a:cs typeface="Arabic Transparent" pitchFamily="2" charset="-78"/>
              </a:rPr>
              <a:t> </a:t>
            </a:r>
            <a:endParaRPr lang="ar-MA" dirty="0">
              <a:cs typeface="Arabic Transparent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MA" sz="4000" dirty="0" smtClean="0">
                <a:solidFill>
                  <a:srgbClr val="C00000"/>
                </a:solidFill>
                <a:cs typeface="Arabic Transparent" pitchFamily="2" charset="-78"/>
              </a:rPr>
              <a:t>قواعد الشكر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MA" dirty="0" smtClean="0">
                <a:cs typeface="Arabic Transparent" pitchFamily="2" charset="-78"/>
              </a:rPr>
              <a:t>   </a:t>
            </a:r>
            <a:r>
              <a:rPr lang="ar-MA" dirty="0" smtClean="0">
                <a:solidFill>
                  <a:srgbClr val="002060"/>
                </a:solidFill>
                <a:cs typeface="Arabic Transparent" pitchFamily="2" charset="-78"/>
              </a:rPr>
              <a:t>الشكر نصف الإيمان والصبر نصفه الآخر.</a:t>
            </a:r>
          </a:p>
          <a:p>
            <a:r>
              <a:rPr lang="ar-MA" dirty="0" smtClean="0">
                <a:cs typeface="Arabic Transparent" pitchFamily="2" charset="-78"/>
              </a:rPr>
              <a:t>خضوع الشاكر للمشكور.</a:t>
            </a:r>
          </a:p>
          <a:p>
            <a:r>
              <a:rPr lang="ar-MA" dirty="0" smtClean="0">
                <a:cs typeface="Arabic Transparent" pitchFamily="2" charset="-78"/>
              </a:rPr>
              <a:t>حبه له.</a:t>
            </a:r>
          </a:p>
          <a:p>
            <a:r>
              <a:rPr lang="ar-MA" dirty="0" smtClean="0">
                <a:cs typeface="Arabic Transparent" pitchFamily="2" charset="-78"/>
              </a:rPr>
              <a:t>اعترافه </a:t>
            </a:r>
            <a:r>
              <a:rPr lang="ar-MA" dirty="0" smtClean="0">
                <a:cs typeface="Arabic Transparent" pitchFamily="2" charset="-78"/>
              </a:rPr>
              <a:t>بنعمته.</a:t>
            </a:r>
          </a:p>
          <a:p>
            <a:r>
              <a:rPr lang="ar-MA" dirty="0" smtClean="0">
                <a:cs typeface="Arabic Transparent" pitchFamily="2" charset="-78"/>
              </a:rPr>
              <a:t>ثناؤه عليه.</a:t>
            </a:r>
          </a:p>
          <a:p>
            <a:r>
              <a:rPr lang="ar-MA" dirty="0" smtClean="0">
                <a:cs typeface="Arabic Transparent" pitchFamily="2" charset="-78"/>
              </a:rPr>
              <a:t>ألا يستعمل النعمة فيما يكره المنعم...</a:t>
            </a:r>
          </a:p>
          <a:p>
            <a:endParaRPr lang="ar-MA" dirty="0" smtClean="0">
              <a:cs typeface="Arabic Transparent" pitchFamily="2" charset="-78"/>
            </a:endParaRPr>
          </a:p>
        </p:txBody>
      </p:sp>
      <p:sp>
        <p:nvSpPr>
          <p:cNvPr id="13" name="Flèche droite rayée 12"/>
          <p:cNvSpPr/>
          <p:nvPr/>
        </p:nvSpPr>
        <p:spPr>
          <a:xfrm flipH="1">
            <a:off x="642910" y="5500702"/>
            <a:ext cx="2428892" cy="57150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MA" sz="4000" dirty="0" smtClean="0">
                <a:solidFill>
                  <a:srgbClr val="C00000"/>
                </a:solidFill>
                <a:cs typeface="Arabic Transparent" pitchFamily="2" charset="-78"/>
              </a:rPr>
              <a:t>كيفية الشكر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MA" dirty="0" smtClean="0">
                <a:solidFill>
                  <a:srgbClr val="002060"/>
                </a:solidFill>
                <a:cs typeface="Arabic Transparent" pitchFamily="2" charset="-78"/>
              </a:rPr>
              <a:t>شكر القلب </a:t>
            </a:r>
            <a:r>
              <a:rPr lang="ar-MA" dirty="0" smtClean="0">
                <a:cs typeface="Arabic Transparent" pitchFamily="2" charset="-78"/>
              </a:rPr>
              <a:t>: محبة المنعم إقرارا </a:t>
            </a:r>
            <a:r>
              <a:rPr lang="ar-MA" dirty="0" err="1" smtClean="0">
                <a:cs typeface="Arabic Transparent" pitchFamily="2" charset="-78"/>
              </a:rPr>
              <a:t>وإعترافا</a:t>
            </a:r>
            <a:r>
              <a:rPr lang="ar-MA" dirty="0" smtClean="0">
                <a:cs typeface="Arabic Transparent" pitchFamily="2" charset="-78"/>
              </a:rPr>
              <a:t> والتقرب إليه.</a:t>
            </a:r>
          </a:p>
          <a:p>
            <a:pPr>
              <a:buNone/>
            </a:pPr>
            <a:r>
              <a:rPr lang="ar-MA" dirty="0" smtClean="0">
                <a:cs typeface="Arabic Transparent" pitchFamily="2" charset="-78"/>
              </a:rPr>
              <a:t>    </a:t>
            </a:r>
            <a:r>
              <a:rPr lang="ar-MA" sz="2800" dirty="0" smtClean="0">
                <a:cs typeface="Arabic Transparent" pitchFamily="2" charset="-78"/>
              </a:rPr>
              <a:t>قال صلى الله عليه وسلم </a:t>
            </a:r>
            <a:r>
              <a:rPr lang="ar-MA" dirty="0" smtClean="0">
                <a:cs typeface="Arabic Transparent" pitchFamily="2" charset="-78"/>
              </a:rPr>
              <a:t>: </a:t>
            </a:r>
            <a:r>
              <a:rPr lang="ar-MA" dirty="0" smtClean="0">
                <a:solidFill>
                  <a:srgbClr val="002060"/>
                </a:solidFill>
                <a:cs typeface="Arabic Transparent" pitchFamily="2" charset="-78"/>
              </a:rPr>
              <a:t>(أحبكم إلى الله أنفعكم لعياله) </a:t>
            </a:r>
          </a:p>
          <a:p>
            <a:r>
              <a:rPr lang="ar-MA" dirty="0" smtClean="0">
                <a:solidFill>
                  <a:srgbClr val="002060"/>
                </a:solidFill>
                <a:cs typeface="Arabic Transparent" pitchFamily="2" charset="-78"/>
              </a:rPr>
              <a:t>شكر اللسان </a:t>
            </a:r>
            <a:r>
              <a:rPr lang="ar-MA" dirty="0" smtClean="0">
                <a:cs typeface="Arabic Transparent" pitchFamily="2" charset="-78"/>
              </a:rPr>
              <a:t>: في غير </a:t>
            </a:r>
            <a:r>
              <a:rPr lang="ar-MA" dirty="0" err="1" smtClean="0">
                <a:cs typeface="Arabic Transparent" pitchFamily="2" charset="-78"/>
              </a:rPr>
              <a:t>إفتخار</a:t>
            </a:r>
            <a:r>
              <a:rPr lang="ar-MA" dirty="0" smtClean="0">
                <a:cs typeface="Arabic Transparent" pitchFamily="2" charset="-78"/>
              </a:rPr>
              <a:t> ولا تكبر.</a:t>
            </a:r>
          </a:p>
          <a:p>
            <a:pPr>
              <a:buNone/>
            </a:pPr>
            <a:r>
              <a:rPr lang="ar-MA" sz="3600" dirty="0" smtClean="0">
                <a:solidFill>
                  <a:srgbClr val="076103"/>
                </a:solidFill>
                <a:cs typeface="Andalus" pitchFamily="2" charset="-78"/>
              </a:rPr>
              <a:t>    ” وأما بنعمة ربك فحدث ” </a:t>
            </a:r>
            <a:r>
              <a:rPr lang="ar-MA" sz="2800" dirty="0" smtClean="0">
                <a:cs typeface="Arabic Transparent" pitchFamily="2" charset="-78"/>
              </a:rPr>
              <a:t>سورة الضحى.</a:t>
            </a:r>
          </a:p>
          <a:p>
            <a:r>
              <a:rPr lang="ar-MA" dirty="0" smtClean="0">
                <a:solidFill>
                  <a:srgbClr val="002060"/>
                </a:solidFill>
                <a:cs typeface="Arabic Transparent" pitchFamily="2" charset="-78"/>
              </a:rPr>
              <a:t>شكر الجوارح </a:t>
            </a:r>
            <a:r>
              <a:rPr lang="ar-MA" dirty="0" smtClean="0">
                <a:cs typeface="Arabic Transparent" pitchFamily="2" charset="-78"/>
              </a:rPr>
              <a:t>: الشكر الحقيقي = الشكر العملي</a:t>
            </a:r>
          </a:p>
          <a:p>
            <a:pPr>
              <a:buNone/>
            </a:pPr>
            <a:r>
              <a:rPr lang="ar-MA" sz="3600" dirty="0" smtClean="0">
                <a:solidFill>
                  <a:srgbClr val="076103"/>
                </a:solidFill>
                <a:cs typeface="Andalus" pitchFamily="2" charset="-78"/>
              </a:rPr>
              <a:t>    ” </a:t>
            </a:r>
            <a:r>
              <a:rPr lang="ar-MA" sz="3600" dirty="0" err="1" smtClean="0">
                <a:solidFill>
                  <a:srgbClr val="076103"/>
                </a:solidFill>
                <a:cs typeface="Andalus" pitchFamily="2" charset="-78"/>
              </a:rPr>
              <a:t>إعملوا</a:t>
            </a:r>
            <a:r>
              <a:rPr lang="ar-MA" sz="3600" dirty="0" smtClean="0">
                <a:solidFill>
                  <a:srgbClr val="076103"/>
                </a:solidFill>
                <a:cs typeface="Andalus" pitchFamily="2" charset="-78"/>
              </a:rPr>
              <a:t> أل داوود شكرا 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357298"/>
            <a:ext cx="8686800" cy="4525963"/>
          </a:xfrm>
        </p:spPr>
        <p:txBody>
          <a:bodyPr/>
          <a:lstStyle/>
          <a:p>
            <a:r>
              <a:rPr lang="ar-MA" sz="2800" dirty="0" smtClean="0">
                <a:latin typeface="AngsanaUPC" pitchFamily="18" charset="-34"/>
                <a:cs typeface="Arabic Transparent" pitchFamily="2" charset="-78"/>
              </a:rPr>
              <a:t>قوله عليه الصلاة والسلام </a:t>
            </a:r>
            <a:r>
              <a:rPr lang="ar-MA" sz="2800" dirty="0" smtClean="0">
                <a:solidFill>
                  <a:srgbClr val="002060"/>
                </a:solidFill>
                <a:latin typeface="AngsanaUPC" pitchFamily="18" charset="-34"/>
                <a:cs typeface="Arabic Transparent" pitchFamily="2" charset="-78"/>
              </a:rPr>
              <a:t>( </a:t>
            </a:r>
            <a:r>
              <a:rPr lang="ar-MA" dirty="0" smtClean="0">
                <a:solidFill>
                  <a:srgbClr val="002060"/>
                </a:solidFill>
                <a:latin typeface="AngsanaUPC" pitchFamily="18" charset="-34"/>
                <a:cs typeface="Arabic Transparent" pitchFamily="2" charset="-78"/>
              </a:rPr>
              <a:t>أفلا أكون عبدا شكورا).</a:t>
            </a:r>
          </a:p>
          <a:p>
            <a:r>
              <a:rPr lang="ar-MA" sz="3600" dirty="0" smtClean="0">
                <a:solidFill>
                  <a:srgbClr val="076103"/>
                </a:solidFill>
                <a:cs typeface="Andalus" pitchFamily="2" charset="-78"/>
              </a:rPr>
              <a:t>”هذا من فضل ربي ليبلوني أأشكر أم أكن من الكافرين“ </a:t>
            </a:r>
            <a:r>
              <a:rPr lang="ar-MA" sz="2800" dirty="0" smtClean="0">
                <a:latin typeface="AngsanaUPC" pitchFamily="18" charset="-34"/>
                <a:cs typeface="Arabic Transparent" pitchFamily="2" charset="-78"/>
              </a:rPr>
              <a:t>سورة النمل. </a:t>
            </a:r>
          </a:p>
          <a:p>
            <a:r>
              <a:rPr lang="ar-MA" sz="3600" dirty="0" smtClean="0">
                <a:solidFill>
                  <a:srgbClr val="076103"/>
                </a:solidFill>
                <a:cs typeface="Andalus" pitchFamily="2" charset="-78"/>
              </a:rPr>
              <a:t>”رب أوزعني أن أشكر نعمتك التي أنعمت علي وعلى والدي وأن أعمل صالحا ترضاه“ </a:t>
            </a:r>
            <a:r>
              <a:rPr lang="ar-MA" sz="2800" dirty="0" smtClean="0">
                <a:latin typeface="AngsanaUPC" pitchFamily="18" charset="-34"/>
                <a:cs typeface="Arabic Transparent" pitchFamily="2" charset="-78"/>
              </a:rPr>
              <a:t>سورة النمل. </a:t>
            </a:r>
            <a:endParaRPr lang="ar-MA" sz="2800" dirty="0" smtClean="0">
              <a:solidFill>
                <a:srgbClr val="076103"/>
              </a:solidFill>
              <a:cs typeface="Andalus" pitchFamily="2" charset="-78"/>
            </a:endParaRPr>
          </a:p>
          <a:p>
            <a:r>
              <a:rPr lang="ar-MA" dirty="0" smtClean="0">
                <a:latin typeface="AngsanaUPC" pitchFamily="18" charset="-34"/>
                <a:cs typeface="Arabic Transparent" pitchFamily="2" charset="-78"/>
              </a:rPr>
              <a:t>عمر بن الخطاب : </a:t>
            </a:r>
            <a:r>
              <a:rPr lang="ar-MA" dirty="0" smtClean="0">
                <a:solidFill>
                  <a:srgbClr val="002060"/>
                </a:solidFill>
                <a:latin typeface="AngsanaUPC" pitchFamily="18" charset="-34"/>
                <a:cs typeface="Arabic Transparent" pitchFamily="2" charset="-78"/>
              </a:rPr>
              <a:t>من </a:t>
            </a:r>
            <a:r>
              <a:rPr lang="ar-MA" dirty="0" err="1" smtClean="0">
                <a:solidFill>
                  <a:srgbClr val="002060"/>
                </a:solidFill>
                <a:latin typeface="AngsanaUPC" pitchFamily="18" charset="-34"/>
                <a:cs typeface="Arabic Transparent" pitchFamily="2" charset="-78"/>
              </a:rPr>
              <a:t>إمتطى</a:t>
            </a:r>
            <a:r>
              <a:rPr lang="ar-MA" dirty="0" smtClean="0">
                <a:solidFill>
                  <a:srgbClr val="002060"/>
                </a:solidFill>
                <a:latin typeface="AngsanaUPC" pitchFamily="18" charset="-34"/>
                <a:cs typeface="Arabic Transparent" pitchFamily="2" charset="-78"/>
              </a:rPr>
              <a:t> الشكر بلغ </a:t>
            </a:r>
            <a:r>
              <a:rPr lang="ar-MA" dirty="0" err="1" smtClean="0">
                <a:solidFill>
                  <a:srgbClr val="002060"/>
                </a:solidFill>
                <a:latin typeface="AngsanaUPC" pitchFamily="18" charset="-34"/>
                <a:cs typeface="Arabic Transparent" pitchFamily="2" charset="-78"/>
              </a:rPr>
              <a:t>به</a:t>
            </a:r>
            <a:r>
              <a:rPr lang="ar-MA" dirty="0" smtClean="0">
                <a:solidFill>
                  <a:srgbClr val="002060"/>
                </a:solidFill>
                <a:latin typeface="AngsanaUPC" pitchFamily="18" charset="-34"/>
                <a:cs typeface="Arabic Transparent" pitchFamily="2" charset="-78"/>
              </a:rPr>
              <a:t> المزيد.</a:t>
            </a:r>
          </a:p>
          <a:p>
            <a:r>
              <a:rPr lang="ar-MA" dirty="0" smtClean="0">
                <a:latin typeface="AngsanaUPC" pitchFamily="18" charset="-34"/>
                <a:cs typeface="Arabic Transparent" pitchFamily="2" charset="-78"/>
              </a:rPr>
              <a:t>عمر بن عبد العزيز : </a:t>
            </a:r>
            <a:r>
              <a:rPr lang="ar-MA" dirty="0" smtClean="0">
                <a:solidFill>
                  <a:srgbClr val="002060"/>
                </a:solidFill>
                <a:latin typeface="AngsanaUPC" pitchFamily="18" charset="-34"/>
                <a:cs typeface="Arabic Transparent" pitchFamily="2" charset="-78"/>
              </a:rPr>
              <a:t>تذكروا النعم فإن ذكرها شكر.</a:t>
            </a:r>
            <a:endParaRPr lang="ar-MA" dirty="0">
              <a:solidFill>
                <a:srgbClr val="002060"/>
              </a:solidFill>
              <a:latin typeface="AngsanaUPC" pitchFamily="18" charset="-34"/>
              <a:cs typeface="Arabic Transparent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MA" sz="4000" dirty="0" smtClean="0">
                <a:solidFill>
                  <a:srgbClr val="C00000"/>
                </a:solidFill>
                <a:cs typeface="Arabic Transparent" pitchFamily="2" charset="-78"/>
              </a:rPr>
              <a:t>الغفلة عن شكر النعم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MA" sz="3600" dirty="0" smtClean="0">
                <a:solidFill>
                  <a:srgbClr val="076103"/>
                </a:solidFill>
                <a:cs typeface="Andalus" pitchFamily="2" charset="-78"/>
              </a:rPr>
              <a:t>” واشكروا لي ولا تكفرون“  </a:t>
            </a:r>
            <a:r>
              <a:rPr lang="ar-MA" sz="2800" dirty="0" smtClean="0">
                <a:cs typeface="Arabic Transparent" pitchFamily="2" charset="-78"/>
              </a:rPr>
              <a:t>سورة البقرة .</a:t>
            </a:r>
          </a:p>
          <a:p>
            <a:r>
              <a:rPr lang="ar-MA" sz="2800" dirty="0" smtClean="0">
                <a:cs typeface="Arabic Transparent" pitchFamily="2" charset="-78"/>
              </a:rPr>
              <a:t>قال عليه الصلاة والسلام </a:t>
            </a:r>
            <a:r>
              <a:rPr lang="ar-MA" dirty="0" smtClean="0">
                <a:cs typeface="Arabic Transparent" pitchFamily="2" charset="-78"/>
              </a:rPr>
              <a:t>: </a:t>
            </a:r>
            <a:r>
              <a:rPr lang="ar-MA" dirty="0" smtClean="0">
                <a:solidFill>
                  <a:srgbClr val="002060"/>
                </a:solidFill>
                <a:cs typeface="Arabic Transparent" pitchFamily="2" charset="-78"/>
              </a:rPr>
              <a:t>اللهم ما أصبح </a:t>
            </a:r>
            <a:r>
              <a:rPr lang="ar-MA" dirty="0" err="1" smtClean="0">
                <a:solidFill>
                  <a:srgbClr val="002060"/>
                </a:solidFill>
                <a:cs typeface="Arabic Transparent" pitchFamily="2" charset="-78"/>
              </a:rPr>
              <a:t>بي</a:t>
            </a:r>
            <a:r>
              <a:rPr lang="ar-MA" dirty="0" smtClean="0">
                <a:solidFill>
                  <a:srgbClr val="002060"/>
                </a:solidFill>
                <a:cs typeface="Arabic Transparent" pitchFamily="2" charset="-78"/>
              </a:rPr>
              <a:t> من نعمة أو بأحد من خلقك فمنك وحدك لا شريك </a:t>
            </a:r>
            <a:r>
              <a:rPr lang="ar-MA" dirty="0" err="1" smtClean="0">
                <a:solidFill>
                  <a:srgbClr val="002060"/>
                </a:solidFill>
                <a:cs typeface="Arabic Transparent" pitchFamily="2" charset="-78"/>
              </a:rPr>
              <a:t>لك</a:t>
            </a:r>
            <a:r>
              <a:rPr lang="ar-MA" dirty="0" smtClean="0">
                <a:solidFill>
                  <a:srgbClr val="002060"/>
                </a:solidFill>
                <a:cs typeface="Arabic Transparent" pitchFamily="2" charset="-78"/>
              </a:rPr>
              <a:t>.</a:t>
            </a:r>
          </a:p>
          <a:p>
            <a:r>
              <a:rPr lang="ar-MA" dirty="0" smtClean="0">
                <a:cs typeface="Arabic Transparent" pitchFamily="2" charset="-78"/>
              </a:rPr>
              <a:t>يا معاذ : </a:t>
            </a:r>
            <a:r>
              <a:rPr lang="ar-MA" dirty="0" smtClean="0">
                <a:solidFill>
                  <a:srgbClr val="002060"/>
                </a:solidFill>
                <a:cs typeface="Arabic Transparent" pitchFamily="2" charset="-78"/>
              </a:rPr>
              <a:t>اللهم أعني على ذكرك وشكرك وحسن عبادتك.</a:t>
            </a:r>
          </a:p>
          <a:p>
            <a:r>
              <a:rPr lang="ar-MA" sz="3600" dirty="0" smtClean="0">
                <a:solidFill>
                  <a:srgbClr val="076103"/>
                </a:solidFill>
                <a:cs typeface="Andalus" pitchFamily="2" charset="-78"/>
              </a:rPr>
              <a:t>” وقليل من عبادي الشكور“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84</TotalTime>
  <Words>601</Words>
  <Application>Microsoft Office PowerPoint</Application>
  <PresentationFormat>Affichage à l'écran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Promenade</vt:lpstr>
      <vt:lpstr>قال الله عز وجل: “لئن شكرتم لأزيدنكم ” </vt:lpstr>
      <vt:lpstr>Diapositive 2</vt:lpstr>
      <vt:lpstr>أنواع النعم  </vt:lpstr>
      <vt:lpstr>Diapositive 4</vt:lpstr>
      <vt:lpstr>أقسام النعم </vt:lpstr>
      <vt:lpstr>قواعد الشكر </vt:lpstr>
      <vt:lpstr>كيفية الشكر </vt:lpstr>
      <vt:lpstr>Diapositive 8</vt:lpstr>
      <vt:lpstr>الغفلة عن شكر النعم </vt:lpstr>
      <vt:lpstr>ما السبب ؟؟؟</vt:lpstr>
      <vt:lpstr>شكر النعم هو حال </vt:lpstr>
      <vt:lpstr>Diapositive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“لئن شكرتم لأزيدنكم ” </dc:title>
  <dc:creator>SWEET</dc:creator>
  <cp:lastModifiedBy>oscar</cp:lastModifiedBy>
  <cp:revision>22</cp:revision>
  <dcterms:created xsi:type="dcterms:W3CDTF">2012-01-06T22:03:25Z</dcterms:created>
  <dcterms:modified xsi:type="dcterms:W3CDTF">2012-01-07T13:26:39Z</dcterms:modified>
</cp:coreProperties>
</file>