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M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M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M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M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M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M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51CFB7-00EF-4E2B-8A34-C71F4B656754}" type="datetimeFigureOut">
              <a:rPr lang="ar-MA" smtClean="0"/>
              <a:pPr/>
              <a:t>17-04-1433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MA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7DCC15-327A-40EB-B96C-1F327506CA37}" type="slidenum">
              <a:rPr lang="ar-MA" smtClean="0"/>
              <a:pPr/>
              <a:t>‹N°›</a:t>
            </a:fld>
            <a:endParaRPr lang="ar-M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2714612" y="1285860"/>
            <a:ext cx="4929222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dirty="0" smtClean="0">
                <a:solidFill>
                  <a:srgbClr val="00B050"/>
                </a:solidFill>
              </a:rPr>
              <a:t/>
            </a:r>
            <a:br>
              <a:rPr lang="ar-MA" sz="6600" dirty="0" smtClean="0">
                <a:solidFill>
                  <a:srgbClr val="00B050"/>
                </a:solidFill>
              </a:rPr>
            </a:br>
            <a:r>
              <a:rPr lang="ar-MA" sz="6600" b="1" dirty="0" smtClean="0">
                <a:solidFill>
                  <a:schemeClr val="accent3">
                    <a:lumMod val="50000"/>
                  </a:schemeClr>
                </a:solidFill>
              </a:rPr>
              <a:t>الصبر ضياء</a:t>
            </a:r>
            <a:endParaRPr lang="ar-MA" sz="6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14612" y="4714884"/>
            <a:ext cx="5114778" cy="1285884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ar-MA" sz="3200" dirty="0">
                <a:solidFill>
                  <a:schemeClr val="accent6">
                    <a:lumMod val="75000"/>
                  </a:schemeClr>
                </a:solidFill>
              </a:rPr>
              <a:t>جمعية سراج للأعمال الاجتماعية </a:t>
            </a:r>
            <a:br>
              <a:rPr lang="ar-MA" sz="32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MA" sz="3200" dirty="0">
                <a:solidFill>
                  <a:schemeClr val="accent6">
                    <a:lumMod val="75000"/>
                  </a:schemeClr>
                </a:solidFill>
              </a:rPr>
              <a:t>فرع الدار البيضاء</a:t>
            </a:r>
          </a:p>
          <a:p>
            <a:pPr algn="ctr">
              <a:lnSpc>
                <a:spcPct val="80000"/>
              </a:lnSpc>
            </a:pPr>
            <a:r>
              <a:rPr lang="ar-MA" sz="3200" dirty="0" smtClean="0">
                <a:solidFill>
                  <a:schemeClr val="accent6">
                    <a:lumMod val="75000"/>
                  </a:schemeClr>
                </a:solidFill>
              </a:rPr>
              <a:t>10/03/2012</a:t>
            </a:r>
            <a:endParaRPr lang="fr-FR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الصبر على </a:t>
            </a:r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الابتلاءات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ar-MA" sz="2800" dirty="0" smtClean="0"/>
              <a:t>موت / مرض / فقر / فشل / مشاكل زوجية ....أسرية....</a:t>
            </a:r>
          </a:p>
          <a:p>
            <a:pPr>
              <a:buNone/>
            </a:pPr>
            <a:endParaRPr lang="ar-MA" sz="800" dirty="0" smtClean="0"/>
          </a:p>
          <a:p>
            <a:pPr>
              <a:buNone/>
            </a:pPr>
            <a:r>
              <a:rPr lang="ar-MA" sz="2800" dirty="0" smtClean="0"/>
              <a:t>   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ما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منكن من </a:t>
            </a:r>
            <a:r>
              <a:rPr lang="ar-MA" sz="2800" dirty="0" err="1" smtClean="0">
                <a:solidFill>
                  <a:schemeClr val="accent2">
                    <a:lumMod val="50000"/>
                  </a:schemeClr>
                </a:solidFill>
              </a:rPr>
              <a:t>إمرأة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 تقدم بين يديها من ولدها ثلاثة إلا كانوا لها حجابا من النار فقالت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امرأة : </a:t>
            </a:r>
            <a:r>
              <a:rPr lang="ar-MA" sz="2800" dirty="0" err="1" smtClean="0">
                <a:solidFill>
                  <a:schemeClr val="accent2">
                    <a:lumMod val="50000"/>
                  </a:schemeClr>
                </a:solidFill>
              </a:rPr>
              <a:t>وإثنين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يا رسول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الله؟  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قال : </a:t>
            </a:r>
            <a:r>
              <a:rPr lang="ar-MA" sz="2800" dirty="0" err="1" smtClean="0">
                <a:solidFill>
                  <a:schemeClr val="accent2">
                    <a:lumMod val="50000"/>
                  </a:schemeClr>
                </a:solidFill>
              </a:rPr>
              <a:t>وإثنين</a:t>
            </a:r>
            <a:r>
              <a:rPr lang="ar-MA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ar-MA" sz="2800" dirty="0" smtClean="0">
                <a:solidFill>
                  <a:srgbClr val="C00000"/>
                </a:solidFill>
              </a:rPr>
              <a:t>حجاب من النار / بيت الحمد / ما له إلا </a:t>
            </a:r>
            <a:r>
              <a:rPr lang="ar-MA" sz="2800" dirty="0" smtClean="0">
                <a:solidFill>
                  <a:srgbClr val="C00000"/>
                </a:solidFill>
              </a:rPr>
              <a:t>الجنة  </a:t>
            </a:r>
          </a:p>
          <a:p>
            <a:pPr>
              <a:buNone/>
            </a:pPr>
            <a:endParaRPr lang="ar-MA" sz="800" dirty="0" smtClean="0"/>
          </a:p>
          <a:p>
            <a:r>
              <a:rPr lang="ar-MA" sz="2800" dirty="0" err="1" smtClean="0"/>
              <a:t>إمرأة</a:t>
            </a:r>
            <a:r>
              <a:rPr lang="ar-MA" sz="2800" dirty="0" smtClean="0"/>
              <a:t> سوداء من أهل الجنة </a:t>
            </a:r>
            <a:r>
              <a:rPr lang="ar-MA" sz="2800" dirty="0" smtClean="0">
                <a:solidFill>
                  <a:srgbClr val="C00000"/>
                </a:solidFill>
              </a:rPr>
              <a:t>(</a:t>
            </a:r>
            <a:r>
              <a:rPr lang="ar-MA" sz="2800" dirty="0" smtClean="0"/>
              <a:t> </a:t>
            </a:r>
            <a:r>
              <a:rPr lang="ar-MA" sz="2800" dirty="0" smtClean="0">
                <a:solidFill>
                  <a:srgbClr val="C00000"/>
                </a:solidFill>
              </a:rPr>
              <a:t>إن </a:t>
            </a:r>
            <a:r>
              <a:rPr lang="ar-MA" sz="2800" dirty="0" smtClean="0">
                <a:solidFill>
                  <a:srgbClr val="C00000"/>
                </a:solidFill>
              </a:rPr>
              <a:t>شئت صبرت </a:t>
            </a:r>
            <a:r>
              <a:rPr lang="ar-MA" sz="2800" dirty="0" err="1" smtClean="0">
                <a:solidFill>
                  <a:srgbClr val="C00000"/>
                </a:solidFill>
              </a:rPr>
              <a:t>ولك</a:t>
            </a:r>
            <a:r>
              <a:rPr lang="ar-MA" sz="2800" dirty="0" smtClean="0">
                <a:solidFill>
                  <a:srgbClr val="C00000"/>
                </a:solidFill>
              </a:rPr>
              <a:t> </a:t>
            </a:r>
            <a:r>
              <a:rPr lang="ar-MA" sz="2800" dirty="0" smtClean="0">
                <a:solidFill>
                  <a:srgbClr val="C00000"/>
                </a:solidFill>
              </a:rPr>
              <a:t>الجنة ) </a:t>
            </a:r>
            <a:endParaRPr lang="ar-MA" sz="2800" dirty="0" smtClean="0">
              <a:solidFill>
                <a:srgbClr val="C00000"/>
              </a:solidFill>
            </a:endParaRPr>
          </a:p>
          <a:p>
            <a:r>
              <a:rPr lang="ar-MA" sz="2800" dirty="0" smtClean="0"/>
              <a:t> </a:t>
            </a:r>
            <a:r>
              <a:rPr lang="ar-MA" sz="2800" dirty="0" smtClean="0">
                <a:solidFill>
                  <a:srgbClr val="C00000"/>
                </a:solidFill>
              </a:rPr>
              <a:t>(إذا </a:t>
            </a:r>
            <a:r>
              <a:rPr lang="ar-MA" sz="2800" dirty="0" err="1" smtClean="0">
                <a:solidFill>
                  <a:srgbClr val="C00000"/>
                </a:solidFill>
              </a:rPr>
              <a:t>إبتليت</a:t>
            </a:r>
            <a:r>
              <a:rPr lang="ar-MA" sz="2800" dirty="0" smtClean="0">
                <a:solidFill>
                  <a:srgbClr val="C00000"/>
                </a:solidFill>
              </a:rPr>
              <a:t> عبدي بحبيبتيه فصبر عوضته منهما الجنة </a:t>
            </a:r>
            <a:r>
              <a:rPr lang="ar-MA" sz="2800" dirty="0" smtClean="0">
                <a:solidFill>
                  <a:srgbClr val="C00000"/>
                </a:solidFill>
              </a:rPr>
              <a:t>)</a:t>
            </a:r>
            <a:endParaRPr lang="ar-MA" sz="2800" dirty="0" smtClean="0">
              <a:solidFill>
                <a:srgbClr val="C00000"/>
              </a:solidFill>
            </a:endParaRPr>
          </a:p>
          <a:p>
            <a:r>
              <a:rPr lang="ar-MA" sz="2800" dirty="0" smtClean="0">
                <a:solidFill>
                  <a:srgbClr val="002060"/>
                </a:solidFill>
              </a:rPr>
              <a:t>هل أنت إلا أصبع دميت وفي سبيل الله ما لقيت </a:t>
            </a:r>
          </a:p>
          <a:p>
            <a:r>
              <a:rPr lang="ar-MA" sz="2800" dirty="0" smtClean="0"/>
              <a:t>من أهل الفضل ؟؟؟</a:t>
            </a:r>
          </a:p>
          <a:p>
            <a:r>
              <a:rPr lang="ar-MA" sz="2800" dirty="0" err="1" smtClean="0"/>
              <a:t>إبتلاء</a:t>
            </a:r>
            <a:r>
              <a:rPr lang="ar-MA" sz="2800" dirty="0" smtClean="0"/>
              <a:t> = تكفير الخطايا </a:t>
            </a:r>
            <a:endParaRPr lang="ar-M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نماذج الصابرين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2800" dirty="0" smtClean="0"/>
              <a:t>أيوب عليه السلام             18 سنة مرض</a:t>
            </a:r>
          </a:p>
          <a:p>
            <a:r>
              <a:rPr lang="ar-MA" sz="2800" dirty="0" smtClean="0"/>
              <a:t>يوسف عليه السلام            عبودية وسجن بعد عز </a:t>
            </a:r>
          </a:p>
          <a:p>
            <a:r>
              <a:rPr lang="ar-MA" sz="2800" dirty="0" smtClean="0"/>
              <a:t>عمران بن حصين              ما أحبه الله </a:t>
            </a:r>
            <a:r>
              <a:rPr lang="ar-MA" sz="2800" dirty="0" smtClean="0"/>
              <a:t>أحببته</a:t>
            </a:r>
          </a:p>
          <a:p>
            <a:r>
              <a:rPr lang="ar-MA" sz="2800" dirty="0" smtClean="0"/>
              <a:t>أم سليم              اللهم أجرني في مصيبتي </a:t>
            </a:r>
            <a:r>
              <a:rPr lang="ar-MA" sz="2800" dirty="0" err="1" smtClean="0"/>
              <a:t>وأخلفني</a:t>
            </a:r>
            <a:r>
              <a:rPr lang="ar-MA" sz="2800" dirty="0" smtClean="0"/>
              <a:t> خيرا منها.</a:t>
            </a:r>
            <a:r>
              <a:rPr lang="ar-MA" sz="2800" dirty="0" smtClean="0"/>
              <a:t> </a:t>
            </a:r>
            <a:endParaRPr lang="ar-MA" sz="2800" dirty="0" smtClean="0"/>
          </a:p>
          <a:p>
            <a:r>
              <a:rPr lang="ar-MA" sz="2800" dirty="0" smtClean="0">
                <a:solidFill>
                  <a:srgbClr val="002060"/>
                </a:solidFill>
              </a:rPr>
              <a:t>لكن بشروط </a:t>
            </a:r>
          </a:p>
          <a:p>
            <a:r>
              <a:rPr lang="ar-MA" sz="2800" dirty="0" smtClean="0"/>
              <a:t>إنما الصبر عند </a:t>
            </a:r>
            <a:r>
              <a:rPr lang="ar-MA" sz="2800" dirty="0" smtClean="0">
                <a:solidFill>
                  <a:srgbClr val="C00000"/>
                </a:solidFill>
              </a:rPr>
              <a:t>الصدمة الأولى </a:t>
            </a:r>
          </a:p>
          <a:p>
            <a:r>
              <a:rPr lang="ar-MA" sz="2800" dirty="0" smtClean="0"/>
              <a:t>حفظ </a:t>
            </a:r>
            <a:r>
              <a:rPr lang="ar-MA" sz="2800" dirty="0" smtClean="0">
                <a:solidFill>
                  <a:srgbClr val="C00000"/>
                </a:solidFill>
              </a:rPr>
              <a:t>الدعاء </a:t>
            </a:r>
          </a:p>
          <a:p>
            <a:r>
              <a:rPr lang="ar-MA" sz="2800" dirty="0" smtClean="0"/>
              <a:t>الصبر </a:t>
            </a:r>
            <a:r>
              <a:rPr lang="ar-MA" sz="2800" dirty="0" smtClean="0">
                <a:solidFill>
                  <a:srgbClr val="C00000"/>
                </a:solidFill>
              </a:rPr>
              <a:t>الجميل </a:t>
            </a:r>
            <a:endParaRPr lang="ar-MA" sz="2800" dirty="0">
              <a:solidFill>
                <a:srgbClr val="C0000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rot="10800000">
            <a:off x="4643438" y="185736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rot="10800000">
            <a:off x="4643438" y="235743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10800000">
            <a:off x="4572000" y="285749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0800000">
            <a:off x="5929322" y="3429000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الصبر على المعاصي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/>
              <a:t>سيدنا يوسف مع </a:t>
            </a:r>
            <a:r>
              <a:rPr lang="ar-MA" sz="3200" dirty="0" err="1" smtClean="0"/>
              <a:t>إمرأة</a:t>
            </a:r>
            <a:r>
              <a:rPr lang="ar-MA" sz="3200" dirty="0" smtClean="0"/>
              <a:t> </a:t>
            </a:r>
            <a:r>
              <a:rPr lang="ar-MA" sz="3200" dirty="0" smtClean="0"/>
              <a:t>العزيز.</a:t>
            </a:r>
            <a:endParaRPr lang="ar-MA" sz="3200" dirty="0" smtClean="0"/>
          </a:p>
          <a:p>
            <a:pPr>
              <a:buNone/>
            </a:pPr>
            <a:r>
              <a:rPr lang="ar-MA" sz="3200" dirty="0" smtClean="0"/>
              <a:t>               </a:t>
            </a:r>
            <a:r>
              <a:rPr lang="ar-MA" sz="3200" dirty="0" smtClean="0">
                <a:solidFill>
                  <a:srgbClr val="C00000"/>
                </a:solidFill>
              </a:rPr>
              <a:t>فاستعصم </a:t>
            </a:r>
            <a:endParaRPr lang="ar-MA" sz="3200" dirty="0" smtClean="0">
              <a:solidFill>
                <a:srgbClr val="C00000"/>
              </a:solidFill>
            </a:endParaRPr>
          </a:p>
          <a:p>
            <a:r>
              <a:rPr lang="ar-MA" sz="3200" dirty="0" smtClean="0"/>
              <a:t>أغلب معاصي النساء تبدأ من التطلع لدنيا الآخرين </a:t>
            </a:r>
            <a:r>
              <a:rPr lang="ar-MA" sz="3200" dirty="0" smtClean="0"/>
              <a:t>.</a:t>
            </a:r>
            <a:endParaRPr lang="ar-MA" sz="3200" dirty="0" smtClean="0"/>
          </a:p>
          <a:p>
            <a:pPr>
              <a:buNone/>
            </a:pPr>
            <a:r>
              <a:rPr lang="ar-MA" sz="3200" dirty="0" smtClean="0"/>
              <a:t> 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“ولا تمدن عينيك إلى ما متعنا </a:t>
            </a:r>
            <a:r>
              <a:rPr lang="ar-MA" sz="3200" dirty="0" err="1" smtClean="0">
                <a:solidFill>
                  <a:srgbClr val="006600"/>
                </a:solidFill>
                <a:cs typeface="Andalus" pitchFamily="2" charset="-78"/>
              </a:rPr>
              <a:t>به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 أزواجا منهم زهرة الحياة الدنيا لنفتنهم فيه ”</a:t>
            </a:r>
          </a:p>
          <a:p>
            <a:r>
              <a:rPr lang="ar-MA" sz="3200" dirty="0" smtClean="0"/>
              <a:t>دعوهم لو خلقتموهم </a:t>
            </a:r>
            <a:r>
              <a:rPr lang="ar-MA" sz="3200" dirty="0" smtClean="0">
                <a:solidFill>
                  <a:srgbClr val="C00000"/>
                </a:solidFill>
              </a:rPr>
              <a:t>لرحمتموهم.</a:t>
            </a:r>
            <a:endParaRPr lang="ar-MA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الصبر على الطاعات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/>
              <a:t>سيدنا إبراهيم </a:t>
            </a:r>
            <a:r>
              <a:rPr lang="ar-MA" sz="3200" dirty="0" err="1" smtClean="0"/>
              <a:t>وإبنه</a:t>
            </a:r>
            <a:r>
              <a:rPr lang="ar-MA" sz="3200" dirty="0" smtClean="0"/>
              <a:t> سيدنا </a:t>
            </a:r>
            <a:r>
              <a:rPr lang="ar-MA" sz="3200" dirty="0" smtClean="0"/>
              <a:t>إسماعيل. </a:t>
            </a:r>
            <a:endParaRPr lang="ar-MA" sz="3200" dirty="0" smtClean="0"/>
          </a:p>
          <a:p>
            <a:r>
              <a:rPr lang="ar-MA" sz="3200" dirty="0" smtClean="0"/>
              <a:t>سبعة يظلهم الله في ظله يوم لا ظل إلا </a:t>
            </a:r>
            <a:r>
              <a:rPr lang="ar-MA" sz="3200" dirty="0" smtClean="0"/>
              <a:t>ظله. </a:t>
            </a:r>
            <a:endParaRPr lang="ar-MA" sz="3200" dirty="0" smtClean="0"/>
          </a:p>
          <a:p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“واصبر نفسك مع الذين يدعون ربهم </a:t>
            </a:r>
            <a:r>
              <a:rPr lang="ar-MA" sz="3200" dirty="0" err="1" smtClean="0">
                <a:solidFill>
                  <a:srgbClr val="006600"/>
                </a:solidFill>
                <a:cs typeface="Andalus" pitchFamily="2" charset="-78"/>
              </a:rPr>
              <a:t>بالغداة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 </a:t>
            </a:r>
            <a:r>
              <a:rPr lang="ar-MA" sz="3200" dirty="0" err="1" smtClean="0">
                <a:solidFill>
                  <a:srgbClr val="006600"/>
                </a:solidFill>
                <a:cs typeface="Andalus" pitchFamily="2" charset="-78"/>
              </a:rPr>
              <a:t>والعشي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 يريدون وجهه ”</a:t>
            </a:r>
          </a:p>
          <a:p>
            <a:r>
              <a:rPr lang="ar-MA" sz="3200" dirty="0" smtClean="0"/>
              <a:t> 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“وآمر أهلك بالصلاة </a:t>
            </a:r>
            <a:r>
              <a:rPr lang="ar-MA" sz="3200" dirty="0" err="1" smtClean="0">
                <a:solidFill>
                  <a:srgbClr val="006600"/>
                </a:solidFill>
                <a:cs typeface="Andalus" pitchFamily="2" charset="-78"/>
              </a:rPr>
              <a:t>وإصطبر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 عليها ”</a:t>
            </a:r>
          </a:p>
          <a:p>
            <a:r>
              <a:rPr lang="ar-MA" sz="3200" dirty="0" smtClean="0"/>
              <a:t>صبرا آل ياسر إن موعدكم الجنة </a:t>
            </a:r>
            <a:r>
              <a:rPr lang="ar-MA" sz="3200" dirty="0" smtClean="0"/>
              <a:t>.</a:t>
            </a:r>
            <a:endParaRPr lang="ar-MA" sz="3200" dirty="0" smtClean="0"/>
          </a:p>
          <a:p>
            <a:r>
              <a:rPr lang="ar-MA" sz="3200" dirty="0" err="1" smtClean="0"/>
              <a:t>ماشطة</a:t>
            </a:r>
            <a:r>
              <a:rPr lang="ar-MA" sz="3200" dirty="0" smtClean="0"/>
              <a:t> </a:t>
            </a:r>
            <a:r>
              <a:rPr lang="ar-MA" sz="3200" dirty="0" err="1" smtClean="0"/>
              <a:t>إبنة</a:t>
            </a:r>
            <a:r>
              <a:rPr lang="ar-MA" sz="3200" dirty="0" smtClean="0"/>
              <a:t> </a:t>
            </a:r>
            <a:r>
              <a:rPr lang="ar-MA" sz="3200" dirty="0" smtClean="0"/>
              <a:t>فرعون.</a:t>
            </a:r>
            <a:endParaRPr lang="ar-M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من الذي جمع كل أنواع الصبر ؟؟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/>
              <a:t> 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“لقد كان لكم في رسول الله أسوة حسنة ” </a:t>
            </a:r>
          </a:p>
          <a:p>
            <a:r>
              <a:rPr lang="ar-MA" sz="3200" dirty="0" smtClean="0"/>
              <a:t> 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“ربنا أفرغ علينا صبرا ”</a:t>
            </a:r>
          </a:p>
          <a:p>
            <a:r>
              <a:rPr lang="ar-MA" sz="3200" dirty="0" smtClean="0"/>
              <a:t>سيدنا علي : </a:t>
            </a:r>
            <a:r>
              <a:rPr lang="ar-MA" sz="3200" dirty="0" smtClean="0">
                <a:solidFill>
                  <a:srgbClr val="C00000"/>
                </a:solidFill>
              </a:rPr>
              <a:t>يا دنيا غري غيري </a:t>
            </a:r>
          </a:p>
          <a:p>
            <a:r>
              <a:rPr lang="ar-MA" sz="3200" dirty="0" smtClean="0"/>
              <a:t> </a:t>
            </a:r>
            <a:r>
              <a:rPr lang="ar-MA" sz="3200" dirty="0" smtClean="0">
                <a:solidFill>
                  <a:srgbClr val="006600"/>
                </a:solidFill>
                <a:cs typeface="Andalus" pitchFamily="2" charset="-78"/>
              </a:rPr>
              <a:t>“فإن مع العسر يسرا”</a:t>
            </a:r>
          </a:p>
          <a:p>
            <a:r>
              <a:rPr lang="ar-MA" sz="3200" dirty="0" smtClean="0"/>
              <a:t>اليقين في الفرج </a:t>
            </a:r>
            <a:r>
              <a:rPr lang="ar-MA" sz="3200" dirty="0" smtClean="0"/>
              <a:t>.</a:t>
            </a:r>
            <a:endParaRPr lang="ar-M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سيدنا عمر بن الخطاب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/>
              <a:t>ما أصابتني مصيبة إلا </a:t>
            </a:r>
            <a:r>
              <a:rPr lang="ar-MA" sz="3200" dirty="0" smtClean="0">
                <a:solidFill>
                  <a:srgbClr val="C00000"/>
                </a:solidFill>
              </a:rPr>
              <a:t>هانت </a:t>
            </a:r>
            <a:r>
              <a:rPr lang="ar-MA" sz="3200" dirty="0" smtClean="0"/>
              <a:t>بأربعة أشياء :</a:t>
            </a:r>
          </a:p>
          <a:p>
            <a:r>
              <a:rPr lang="ar-MA" sz="3200" dirty="0" smtClean="0"/>
              <a:t>أنها لم تكن </a:t>
            </a:r>
            <a:r>
              <a:rPr lang="ar-MA" sz="3200" dirty="0" smtClean="0">
                <a:solidFill>
                  <a:srgbClr val="C00000"/>
                </a:solidFill>
              </a:rPr>
              <a:t>أكبر</a:t>
            </a:r>
            <a:r>
              <a:rPr lang="ar-MA" sz="3200" dirty="0" smtClean="0"/>
              <a:t> منها </a:t>
            </a:r>
          </a:p>
          <a:p>
            <a:r>
              <a:rPr lang="ar-MA" sz="3200" dirty="0" smtClean="0"/>
              <a:t>أنها لم تكن في </a:t>
            </a:r>
            <a:r>
              <a:rPr lang="ar-MA" sz="3200" dirty="0" smtClean="0">
                <a:solidFill>
                  <a:srgbClr val="C00000"/>
                </a:solidFill>
              </a:rPr>
              <a:t>ديني </a:t>
            </a:r>
          </a:p>
          <a:p>
            <a:r>
              <a:rPr lang="ar-MA" sz="3200" dirty="0" smtClean="0"/>
              <a:t>أن الله يعوضني عنها </a:t>
            </a:r>
            <a:r>
              <a:rPr lang="ar-MA" sz="3200" dirty="0" smtClean="0">
                <a:solidFill>
                  <a:srgbClr val="C00000"/>
                </a:solidFill>
              </a:rPr>
              <a:t>الجنة</a:t>
            </a:r>
          </a:p>
          <a:p>
            <a:r>
              <a:rPr lang="ar-MA" sz="3200" dirty="0" smtClean="0"/>
              <a:t>أني تذكرت مصيبتي في </a:t>
            </a:r>
            <a:r>
              <a:rPr lang="ar-MA" sz="3200" dirty="0" smtClean="0">
                <a:solidFill>
                  <a:srgbClr val="C00000"/>
                </a:solidFill>
              </a:rPr>
              <a:t>فقد النبي </a:t>
            </a:r>
            <a:r>
              <a:rPr lang="ar-MA" sz="3200" dirty="0" smtClean="0"/>
              <a:t>صلى الله عليه وسلم </a:t>
            </a:r>
          </a:p>
          <a:p>
            <a:pPr>
              <a:buNone/>
            </a:pPr>
            <a:r>
              <a:rPr lang="ar-MA" sz="3200" dirty="0" smtClean="0"/>
              <a:t>       </a:t>
            </a:r>
          </a:p>
          <a:p>
            <a:pPr>
              <a:buNone/>
            </a:pPr>
            <a:r>
              <a:rPr lang="ar-MA" sz="3200" dirty="0" smtClean="0"/>
              <a:t> </a:t>
            </a:r>
            <a:r>
              <a:rPr lang="ar-MA" sz="3200" dirty="0" smtClean="0"/>
              <a:t>      </a:t>
            </a:r>
            <a:r>
              <a:rPr lang="ar-MA" sz="3200" dirty="0" smtClean="0">
                <a:solidFill>
                  <a:srgbClr val="002060"/>
                </a:solidFill>
              </a:rPr>
              <a:t>رضي </a:t>
            </a:r>
            <a:r>
              <a:rPr lang="ar-MA" sz="3200" dirty="0" smtClean="0">
                <a:solidFill>
                  <a:srgbClr val="002060"/>
                </a:solidFill>
              </a:rPr>
              <a:t>الله عنك وأرضاك أيها </a:t>
            </a:r>
            <a:r>
              <a:rPr lang="ar-MA" sz="3200" dirty="0" smtClean="0">
                <a:solidFill>
                  <a:srgbClr val="002060"/>
                </a:solidFill>
              </a:rPr>
              <a:t>الفاروق.</a:t>
            </a:r>
            <a:endParaRPr lang="ar-MA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من أمهات الأخلاق : خلق الصبر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MA" dirty="0" smtClean="0">
                <a:solidFill>
                  <a:schemeClr val="accent2">
                    <a:lumMod val="75000"/>
                  </a:schemeClr>
                </a:solidFill>
              </a:rPr>
              <a:t>منهج عملي </a:t>
            </a:r>
            <a:r>
              <a:rPr lang="ar-MA" dirty="0" smtClean="0"/>
              <a:t>لحل أي مشكلة وللوصول لأي غاية </a:t>
            </a:r>
          </a:p>
          <a:p>
            <a:pPr>
              <a:buNone/>
            </a:pPr>
            <a:r>
              <a:rPr lang="ar-MA" dirty="0" smtClean="0">
                <a:solidFill>
                  <a:schemeClr val="accent4">
                    <a:lumMod val="50000"/>
                  </a:schemeClr>
                </a:solidFill>
              </a:rPr>
              <a:t>    عمليا </a:t>
            </a:r>
            <a:r>
              <a:rPr lang="ar-MA" dirty="0" smtClean="0"/>
              <a:t>: فن التمسك بالأمل </a:t>
            </a:r>
          </a:p>
          <a:p>
            <a:r>
              <a:rPr lang="ar-MA" dirty="0" smtClean="0"/>
              <a:t>بالصبر تغذى الأمل لتتحقق رغبتك تمام التحقق وتصل إلى قمة التفوق</a:t>
            </a:r>
          </a:p>
          <a:p>
            <a:r>
              <a:rPr lang="ar-MA" dirty="0" smtClean="0"/>
              <a:t>العنكبوت            دودة القز</a:t>
            </a:r>
          </a:p>
          <a:p>
            <a:r>
              <a:rPr lang="ar-MA" dirty="0" smtClean="0"/>
              <a:t>الصمود أمام صدمات الحياة + التسامح مع الآخرين         الضغوطات</a:t>
            </a:r>
          </a:p>
          <a:p>
            <a:pPr>
              <a:buNone/>
            </a:pPr>
            <a:r>
              <a:rPr lang="ar-MA" dirty="0" smtClean="0"/>
              <a:t> </a:t>
            </a:r>
          </a:p>
          <a:p>
            <a:r>
              <a:rPr lang="ar-MA" dirty="0" smtClean="0"/>
              <a:t>مرونة عاطفية + قدرة على قبول تحديات الحياة          التوتر والقلق </a:t>
            </a:r>
          </a:p>
          <a:p>
            <a:pPr>
              <a:buNone/>
            </a:pPr>
            <a:endParaRPr lang="ar-MA" dirty="0" smtClean="0"/>
          </a:p>
          <a:p>
            <a:pPr>
              <a:buNone/>
            </a:pPr>
            <a:r>
              <a:rPr lang="ar-MA" dirty="0" smtClean="0"/>
              <a:t>    طمأنينة إذن هدوء داخلي       راحة وثقة بالقدرات العقلية والجسدية</a:t>
            </a:r>
          </a:p>
          <a:p>
            <a:pPr>
              <a:buNone/>
            </a:pPr>
            <a:r>
              <a:rPr lang="ar-MA" dirty="0" smtClean="0"/>
              <a:t>                   = ثبات ومواصلة التحرك نحو النجاح.</a:t>
            </a:r>
            <a:endParaRPr lang="ar-MA" dirty="0"/>
          </a:p>
        </p:txBody>
      </p:sp>
      <p:cxnSp>
        <p:nvCxnSpPr>
          <p:cNvPr id="5" name="Connecteur droit avec flèche 4"/>
          <p:cNvCxnSpPr/>
          <p:nvPr/>
        </p:nvCxnSpPr>
        <p:spPr>
          <a:xfrm rot="10800000">
            <a:off x="2143108" y="364331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ifférent de 5"/>
          <p:cNvSpPr/>
          <p:nvPr/>
        </p:nvSpPr>
        <p:spPr>
          <a:xfrm>
            <a:off x="6000760" y="2857496"/>
            <a:ext cx="642942" cy="50006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MA" sz="1200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428860" y="450057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0800000">
            <a:off x="4714876" y="5429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من خلال التفكر في الكون </a:t>
            </a:r>
            <a:r>
              <a:rPr lang="ar-MA" sz="3600" b="1" dirty="0" err="1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و</a:t>
            </a:r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 ما حولك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34" y="1857364"/>
            <a:ext cx="7467600" cy="4588000"/>
          </a:xfrm>
        </p:spPr>
        <p:txBody>
          <a:bodyPr>
            <a:normAutofit/>
          </a:bodyPr>
          <a:lstStyle/>
          <a:p>
            <a:r>
              <a:rPr lang="ar-MA" sz="3200" dirty="0" smtClean="0"/>
              <a:t>الزرع ينمو </a:t>
            </a:r>
            <a:r>
              <a:rPr lang="ar-MA" sz="3200" dirty="0" smtClean="0"/>
              <a:t>بتدرج.</a:t>
            </a:r>
            <a:endParaRPr lang="ar-MA" sz="3200" dirty="0" smtClean="0"/>
          </a:p>
          <a:p>
            <a:r>
              <a:rPr lang="ar-MA" sz="3200" dirty="0" smtClean="0"/>
              <a:t>الجنين في بطن </a:t>
            </a:r>
            <a:r>
              <a:rPr lang="ar-MA" sz="3200" dirty="0" smtClean="0"/>
              <a:t>أمه.</a:t>
            </a:r>
            <a:endParaRPr lang="ar-MA" sz="3200" dirty="0" smtClean="0"/>
          </a:p>
          <a:p>
            <a:r>
              <a:rPr lang="ar-MA" sz="3200" dirty="0" smtClean="0"/>
              <a:t>شروق الشمس </a:t>
            </a:r>
            <a:r>
              <a:rPr lang="ar-MA" sz="3200" dirty="0" smtClean="0"/>
              <a:t>وغروبها.</a:t>
            </a:r>
            <a:endParaRPr lang="ar-MA" sz="3200" dirty="0" smtClean="0"/>
          </a:p>
          <a:p>
            <a:r>
              <a:rPr lang="ar-MA" sz="3200" dirty="0" smtClean="0"/>
              <a:t>خلق السماوات </a:t>
            </a:r>
            <a:r>
              <a:rPr lang="ar-MA" sz="3200" dirty="0" smtClean="0"/>
              <a:t>والأرض.</a:t>
            </a:r>
            <a:endParaRPr lang="ar-MA" sz="3200" dirty="0" smtClean="0"/>
          </a:p>
          <a:p>
            <a:r>
              <a:rPr lang="ar-MA" sz="3200" dirty="0" smtClean="0"/>
              <a:t>تحقيق النجاح + وصول إلى </a:t>
            </a:r>
            <a:r>
              <a:rPr lang="ar-MA" sz="3200" dirty="0" smtClean="0"/>
              <a:t>الهدف.</a:t>
            </a:r>
            <a:endParaRPr lang="ar-MA" sz="3200" dirty="0" smtClean="0"/>
          </a:p>
          <a:p>
            <a:r>
              <a:rPr lang="ar-MA" sz="3200" dirty="0" smtClean="0"/>
              <a:t>تجنب </a:t>
            </a:r>
            <a:r>
              <a:rPr lang="ar-MA" sz="3200" dirty="0" err="1" smtClean="0"/>
              <a:t>الإنحراف</a:t>
            </a:r>
            <a:r>
              <a:rPr lang="ar-MA" sz="3200" dirty="0" smtClean="0"/>
              <a:t> </a:t>
            </a:r>
            <a:r>
              <a:rPr lang="ar-MA" sz="3200" dirty="0" smtClean="0"/>
              <a:t>والفشل.</a:t>
            </a:r>
            <a:endParaRPr lang="ar-MA" sz="3200" dirty="0"/>
          </a:p>
        </p:txBody>
      </p:sp>
      <p:pic>
        <p:nvPicPr>
          <p:cNvPr id="6" name="Picture 7" descr="embry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214818"/>
            <a:ext cx="2203531" cy="228599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7" name="Picture 6" descr="sdfasdfasd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85926"/>
            <a:ext cx="2000264" cy="2000263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9" name="Picture 3" descr="j030295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643446"/>
            <a:ext cx="1357322" cy="20014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>
                <a:solidFill>
                  <a:srgbClr val="FF0000"/>
                </a:solidFill>
              </a:rPr>
              <a:t>الصبر</a:t>
            </a:r>
            <a:r>
              <a:rPr lang="ar-MA" sz="3200" dirty="0" smtClean="0"/>
              <a:t> في اللغة  </a:t>
            </a:r>
            <a:r>
              <a:rPr lang="ar-MA" sz="3200" dirty="0" smtClean="0"/>
              <a:t>: </a:t>
            </a:r>
            <a:r>
              <a:rPr lang="ar-MA" sz="3200" dirty="0" smtClean="0"/>
              <a:t>الحبس أو </a:t>
            </a:r>
            <a:r>
              <a:rPr lang="ar-MA" sz="3200" dirty="0" smtClean="0">
                <a:solidFill>
                  <a:srgbClr val="FF0000"/>
                </a:solidFill>
              </a:rPr>
              <a:t>المنع</a:t>
            </a:r>
          </a:p>
          <a:p>
            <a:r>
              <a:rPr lang="ar-MA" sz="3200" dirty="0" smtClean="0"/>
              <a:t>أنا صابر = أنا حابس نفسي  / أنا مانع </a:t>
            </a:r>
            <a:r>
              <a:rPr lang="ar-MA" sz="3200" dirty="0" smtClean="0"/>
              <a:t>نفسي</a:t>
            </a:r>
          </a:p>
          <a:p>
            <a:pPr>
              <a:buNone/>
            </a:pPr>
            <a:r>
              <a:rPr lang="ar-MA" sz="3200" dirty="0" smtClean="0"/>
              <a:t> </a:t>
            </a:r>
            <a:endParaRPr lang="ar-MA" sz="3200" dirty="0" smtClean="0"/>
          </a:p>
          <a:p>
            <a:pPr>
              <a:buNone/>
            </a:pPr>
            <a:r>
              <a:rPr lang="ar-MA" sz="3200" dirty="0" smtClean="0"/>
              <a:t>                   </a:t>
            </a:r>
            <a:r>
              <a:rPr lang="ar-MA" sz="3200" dirty="0" smtClean="0"/>
              <a:t> </a:t>
            </a:r>
            <a:r>
              <a:rPr lang="ar-MA" sz="3200" dirty="0" smtClean="0"/>
              <a:t>في الطاعة  </a:t>
            </a:r>
            <a:r>
              <a:rPr lang="ar-MA" sz="3200" dirty="0" smtClean="0"/>
              <a:t>      </a:t>
            </a:r>
            <a:r>
              <a:rPr lang="ar-MA" sz="3200" dirty="0" smtClean="0"/>
              <a:t>عن </a:t>
            </a:r>
            <a:r>
              <a:rPr lang="ar-MA" sz="3200" dirty="0" smtClean="0"/>
              <a:t>المعصية</a:t>
            </a:r>
          </a:p>
          <a:p>
            <a:pPr>
              <a:buNone/>
            </a:pPr>
            <a:endParaRPr lang="ar-MA" sz="3200" dirty="0" smtClean="0"/>
          </a:p>
          <a:p>
            <a:r>
              <a:rPr lang="ar-MA" sz="3200" dirty="0" smtClean="0"/>
              <a:t>الخلق الوحيد الذي ذكر في القرآن أكثر من 90 </a:t>
            </a:r>
            <a:r>
              <a:rPr lang="ar-MA" sz="3200" dirty="0" smtClean="0"/>
              <a:t>مرة.</a:t>
            </a:r>
            <a:endParaRPr lang="ar-MA" sz="3200" dirty="0" smtClean="0"/>
          </a:p>
          <a:p>
            <a:pPr>
              <a:buNone/>
            </a:pPr>
            <a:endParaRPr lang="ar-MA" sz="3200" dirty="0"/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642910" y="357166"/>
            <a:ext cx="7467600" cy="91759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كمال الدنيا والدين مرتبط بالصبر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rot="5400000">
            <a:off x="4857752" y="307181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5400000">
            <a:off x="2643968" y="29995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467600" cy="846158"/>
          </a:xfrm>
        </p:spPr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أتحب أن تكون في معية الله ؟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467600" cy="5143536"/>
          </a:xfrm>
        </p:spPr>
        <p:txBody>
          <a:bodyPr>
            <a:normAutofit/>
          </a:bodyPr>
          <a:lstStyle/>
          <a:p>
            <a:r>
              <a:rPr lang="ar-MA" sz="2800" dirty="0" smtClean="0"/>
              <a:t>“</a:t>
            </a:r>
            <a:r>
              <a:rPr lang="ar-MA" sz="2800" dirty="0" err="1" smtClean="0">
                <a:solidFill>
                  <a:srgbClr val="006600"/>
                </a:solidFill>
                <a:cs typeface="Andalus" pitchFamily="2" charset="-78"/>
              </a:rPr>
              <a:t>إستعينوا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بالصبر والصلاة إن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الله مع الصابرين </a:t>
            </a:r>
            <a:r>
              <a:rPr lang="ar-MA" sz="2800" dirty="0" smtClean="0"/>
              <a:t>”</a:t>
            </a:r>
          </a:p>
          <a:p>
            <a:r>
              <a:rPr lang="ar-MA" sz="2800" dirty="0" smtClean="0">
                <a:solidFill>
                  <a:srgbClr val="FF0000"/>
                </a:solidFill>
              </a:rPr>
              <a:t>أبشر</a:t>
            </a:r>
            <a:r>
              <a:rPr lang="ar-MA" sz="2800" dirty="0" smtClean="0"/>
              <a:t> أيها </a:t>
            </a:r>
            <a:r>
              <a:rPr lang="ar-MA" sz="2800" dirty="0" smtClean="0"/>
              <a:t>الصابر.... </a:t>
            </a:r>
            <a:endParaRPr lang="ar-MA" sz="2800" dirty="0" smtClean="0"/>
          </a:p>
          <a:p>
            <a:pPr>
              <a:buNone/>
            </a:pPr>
            <a:r>
              <a:rPr lang="ar-MA" sz="2800" dirty="0" smtClean="0"/>
              <a:t>    “</a:t>
            </a:r>
            <a:r>
              <a:rPr lang="ar-MA" sz="2800" dirty="0" err="1" smtClean="0">
                <a:solidFill>
                  <a:srgbClr val="006600"/>
                </a:solidFill>
                <a:cs typeface="Andalus" pitchFamily="2" charset="-78"/>
              </a:rPr>
              <a:t>ولنبلونكم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بشيء من الخوف والجوع ونقص من الأموال والأنفس والثمرات وبشر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الصابرين” 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“إنما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يوفى الصابرون أجرهم بغير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حساب”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r>
              <a:rPr lang="ar-MA" sz="2800" dirty="0" smtClean="0"/>
              <a:t>تصب عليهم </a:t>
            </a:r>
            <a:r>
              <a:rPr lang="ar-MA" sz="2800" dirty="0" smtClean="0">
                <a:solidFill>
                  <a:srgbClr val="FF0000"/>
                </a:solidFill>
              </a:rPr>
              <a:t>الحسنات</a:t>
            </a:r>
            <a:r>
              <a:rPr lang="ar-MA" sz="2800" dirty="0" smtClean="0"/>
              <a:t> صبا</a:t>
            </a:r>
          </a:p>
          <a:p>
            <a:r>
              <a:rPr lang="ar-MA" sz="2800" dirty="0" smtClean="0"/>
              <a:t>أتصبر و</a:t>
            </a:r>
            <a:r>
              <a:rPr lang="ar-MA" sz="2800" dirty="0" smtClean="0">
                <a:solidFill>
                  <a:srgbClr val="FF0000"/>
                </a:solidFill>
              </a:rPr>
              <a:t>يحبك</a:t>
            </a:r>
            <a:r>
              <a:rPr lang="ar-MA" sz="2800" dirty="0" smtClean="0"/>
              <a:t> الله ؟</a:t>
            </a: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“والله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يحب الصابرين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r>
              <a:rPr lang="ar-MA" sz="2800" dirty="0" smtClean="0">
                <a:solidFill>
                  <a:srgbClr val="FF0000"/>
                </a:solidFill>
              </a:rPr>
              <a:t>عزم</a:t>
            </a:r>
            <a:r>
              <a:rPr lang="ar-MA" sz="2800" dirty="0" smtClean="0"/>
              <a:t> الأمور </a:t>
            </a: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“ولمن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صبر وغفر إن ذلك من عزم الأمور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pPr>
              <a:buNone/>
            </a:pPr>
            <a:endParaRPr lang="ar-MA" dirty="0"/>
          </a:p>
        </p:txBody>
      </p:sp>
      <p:pic>
        <p:nvPicPr>
          <p:cNvPr id="4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25518">
            <a:off x="837291" y="3770630"/>
            <a:ext cx="2255837" cy="208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85786" y="500042"/>
            <a:ext cx="7467600" cy="4873752"/>
          </a:xfrm>
        </p:spPr>
        <p:txBody>
          <a:bodyPr/>
          <a:lstStyle/>
          <a:p>
            <a:r>
              <a:rPr lang="ar-MA" dirty="0" smtClean="0"/>
              <a:t>فاصبر ... </a:t>
            </a:r>
            <a:r>
              <a:rPr lang="ar-MA" dirty="0" smtClean="0">
                <a:solidFill>
                  <a:srgbClr val="FF0000"/>
                </a:solidFill>
              </a:rPr>
              <a:t>بالأمر</a:t>
            </a:r>
            <a:r>
              <a:rPr lang="ar-MA" dirty="0" smtClean="0"/>
              <a:t> </a:t>
            </a: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 “فاصبر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كما صبر أولوا العزم من الرسل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“يا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أيها الذين آمنوا اصبروا </a:t>
            </a:r>
            <a:r>
              <a:rPr lang="ar-MA" sz="2800" dirty="0" err="1" smtClean="0">
                <a:solidFill>
                  <a:srgbClr val="006600"/>
                </a:solidFill>
                <a:cs typeface="Andalus" pitchFamily="2" charset="-78"/>
              </a:rPr>
              <a:t>وصابروا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ورابطوا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واتقوا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الله لعلكم تفلحون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r>
              <a:rPr lang="ar-MA" dirty="0" smtClean="0">
                <a:solidFill>
                  <a:srgbClr val="FF0000"/>
                </a:solidFill>
              </a:rPr>
              <a:t>النصر</a:t>
            </a:r>
            <a:r>
              <a:rPr lang="ar-MA" dirty="0" smtClean="0"/>
              <a:t> من الصبر</a:t>
            </a:r>
          </a:p>
          <a:p>
            <a:r>
              <a:rPr lang="ar-MA" dirty="0" smtClean="0"/>
              <a:t>طالوت </a:t>
            </a:r>
            <a:r>
              <a:rPr lang="ar-MA" dirty="0" err="1" smtClean="0"/>
              <a:t>و</a:t>
            </a:r>
            <a:r>
              <a:rPr lang="ar-MA" dirty="0" smtClean="0"/>
              <a:t> </a:t>
            </a:r>
            <a:r>
              <a:rPr lang="ar-MA" dirty="0" smtClean="0"/>
              <a:t>جالوت </a:t>
            </a:r>
            <a:r>
              <a:rPr lang="ar-MA" dirty="0" smtClean="0"/>
              <a:t>“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ربنا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أفرغ علينا صبرا وثبت أقدامنا وانصرنا على القوم الكافرين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</a:t>
            </a:r>
            <a:endParaRPr lang="ar-MA" sz="2800" dirty="0" smtClean="0">
              <a:solidFill>
                <a:srgbClr val="006600"/>
              </a:solidFill>
              <a:cs typeface="Andalus" pitchFamily="2" charset="-78"/>
            </a:endParaRPr>
          </a:p>
          <a:p>
            <a:pPr>
              <a:buNone/>
            </a:pP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  “إن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يكن منكم عشرون صابرون يغلبوا </a:t>
            </a:r>
            <a:r>
              <a:rPr lang="ar-MA" sz="2800" dirty="0" err="1" smtClean="0">
                <a:solidFill>
                  <a:srgbClr val="006600"/>
                </a:solidFill>
                <a:cs typeface="Andalus" pitchFamily="2" charset="-78"/>
              </a:rPr>
              <a:t>مئتين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”</a:t>
            </a:r>
            <a:endParaRPr lang="ar-MA" sz="2800" dirty="0">
              <a:solidFill>
                <a:srgbClr val="006600"/>
              </a:solidFill>
              <a:cs typeface="Andalus" pitchFamily="2" charset="-78"/>
            </a:endParaRPr>
          </a:p>
        </p:txBody>
      </p:sp>
      <p:pic>
        <p:nvPicPr>
          <p:cNvPr id="4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357694"/>
            <a:ext cx="3047989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الصبر </a:t>
            </a:r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ضياء        </a:t>
            </a:r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لماذا ضياء ؟؟؟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3200" dirty="0" smtClean="0"/>
              <a:t>  قال عليه </a:t>
            </a:r>
            <a:r>
              <a:rPr lang="ar-MA" sz="3200" dirty="0" err="1" smtClean="0"/>
              <a:t>الصلاء</a:t>
            </a:r>
            <a:r>
              <a:rPr lang="ar-MA" sz="3200" dirty="0" smtClean="0"/>
              <a:t> والسلام (</a:t>
            </a:r>
            <a:r>
              <a:rPr lang="ar-MA" sz="3200" dirty="0" smtClean="0">
                <a:solidFill>
                  <a:srgbClr val="FF0000"/>
                </a:solidFill>
              </a:rPr>
              <a:t>ما </a:t>
            </a:r>
            <a:r>
              <a:rPr lang="ar-MA" sz="3200" dirty="0" smtClean="0">
                <a:solidFill>
                  <a:srgbClr val="FF0000"/>
                </a:solidFill>
              </a:rPr>
              <a:t>أعطي أحد من عطاء خير وأوسع من </a:t>
            </a:r>
            <a:r>
              <a:rPr lang="ar-MA" sz="3200" dirty="0" smtClean="0">
                <a:solidFill>
                  <a:srgbClr val="FF0000"/>
                </a:solidFill>
              </a:rPr>
              <a:t>الصبر</a:t>
            </a:r>
            <a:r>
              <a:rPr lang="ar-MA" sz="3200" dirty="0" smtClean="0"/>
              <a:t>) </a:t>
            </a:r>
            <a:endParaRPr lang="ar-MA" sz="3200" dirty="0" smtClean="0"/>
          </a:p>
          <a:p>
            <a:r>
              <a:rPr lang="ar-MA" sz="3200" dirty="0" smtClean="0"/>
              <a:t>(</a:t>
            </a:r>
            <a:r>
              <a:rPr lang="ar-MA" sz="3200" dirty="0" smtClean="0">
                <a:solidFill>
                  <a:srgbClr val="FF0000"/>
                </a:solidFill>
              </a:rPr>
              <a:t>عجبا </a:t>
            </a:r>
            <a:r>
              <a:rPr lang="ar-MA" sz="3200" dirty="0" smtClean="0">
                <a:solidFill>
                  <a:srgbClr val="FF0000"/>
                </a:solidFill>
              </a:rPr>
              <a:t>لأمر المؤمن إن أمره كله خير له وليس ذاك لأحد إلا المؤمن إن أصابته ضراء صبر فكان خيرا له وإن أصابته سراء شكر فكان خيرا له </a:t>
            </a:r>
            <a:r>
              <a:rPr lang="ar-MA" sz="3200" dirty="0" smtClean="0"/>
              <a:t>)</a:t>
            </a:r>
            <a:endParaRPr lang="ar-MA" sz="3200" dirty="0" smtClean="0"/>
          </a:p>
          <a:p>
            <a:r>
              <a:rPr lang="ar-MA" sz="3200" dirty="0" smtClean="0"/>
              <a:t>العلماء </a:t>
            </a:r>
            <a:r>
              <a:rPr lang="ar-MA" sz="3200" dirty="0" smtClean="0"/>
              <a:t>: الصبر </a:t>
            </a:r>
            <a:r>
              <a:rPr lang="ar-MA" sz="3200" dirty="0" smtClean="0"/>
              <a:t>نصف </a:t>
            </a:r>
            <a:r>
              <a:rPr lang="ar-MA" sz="3200" dirty="0" smtClean="0"/>
              <a:t>الإيمان. </a:t>
            </a:r>
            <a:endParaRPr lang="ar-M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MA" sz="3600" b="1" dirty="0" smtClean="0">
                <a:solidFill>
                  <a:schemeClr val="accent3">
                    <a:lumMod val="50000"/>
                  </a:schemeClr>
                </a:solidFill>
                <a:cs typeface="Arabic Transparent" pitchFamily="2" charset="-78"/>
              </a:rPr>
              <a:t>أنواع الصبر </a:t>
            </a:r>
            <a:endParaRPr lang="ar-MA" sz="3600" b="1" dirty="0">
              <a:solidFill>
                <a:schemeClr val="accent3">
                  <a:lumMod val="50000"/>
                </a:schemeClr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 “فاصبر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صبرا جميلا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”   “فصبر</a:t>
            </a:r>
            <a:r>
              <a:rPr lang="ar-MA" sz="2800" dirty="0" smtClean="0"/>
              <a:t> </a:t>
            </a:r>
            <a:r>
              <a:rPr lang="ar-MA" sz="2800" dirty="0" smtClean="0">
                <a:solidFill>
                  <a:srgbClr val="006600"/>
                </a:solidFill>
                <a:cs typeface="Andalus" pitchFamily="2" charset="-78"/>
              </a:rPr>
              <a:t>جميل</a:t>
            </a:r>
            <a:r>
              <a:rPr lang="ar-MA" sz="2800" dirty="0" smtClean="0"/>
              <a:t> </a:t>
            </a:r>
            <a:r>
              <a:rPr lang="ar-MA" sz="2800" dirty="0" smtClean="0"/>
              <a:t>”</a:t>
            </a:r>
            <a:endParaRPr lang="ar-MA" sz="2800" dirty="0" smtClean="0"/>
          </a:p>
          <a:p>
            <a:pPr>
              <a:buNone/>
            </a:pPr>
            <a:r>
              <a:rPr lang="ar-MA" sz="2800" dirty="0" smtClean="0"/>
              <a:t>       صبر </a:t>
            </a:r>
            <a:r>
              <a:rPr lang="ar-MA" sz="2800" dirty="0" smtClean="0"/>
              <a:t>بلا ضجر .........بلا قلق ..........بلا ضيق ......بلا </a:t>
            </a:r>
            <a:r>
              <a:rPr lang="ar-MA" sz="2800" dirty="0" err="1" smtClean="0"/>
              <a:t>إعتراض</a:t>
            </a:r>
            <a:r>
              <a:rPr lang="ar-MA" sz="2800" dirty="0" smtClean="0"/>
              <a:t> </a:t>
            </a:r>
          </a:p>
          <a:p>
            <a:pPr>
              <a:buNone/>
            </a:pPr>
            <a:r>
              <a:rPr lang="ar-MA" sz="2800" dirty="0" smtClean="0"/>
              <a:t>        ولكن </a:t>
            </a:r>
            <a:r>
              <a:rPr lang="ar-MA" sz="2800" dirty="0" smtClean="0"/>
              <a:t>صبر </a:t>
            </a:r>
            <a:r>
              <a:rPr lang="ar-MA" sz="2800" dirty="0" smtClean="0">
                <a:solidFill>
                  <a:srgbClr val="FF0000"/>
                </a:solidFill>
              </a:rPr>
              <a:t>إيجابي</a:t>
            </a:r>
            <a:r>
              <a:rPr lang="ar-MA" sz="2800" dirty="0" smtClean="0"/>
              <a:t> </a:t>
            </a:r>
          </a:p>
          <a:p>
            <a:r>
              <a:rPr lang="ar-MA" sz="2800" dirty="0" smtClean="0"/>
              <a:t>الصبر عن </a:t>
            </a:r>
            <a:r>
              <a:rPr lang="ar-MA" sz="2800" dirty="0" smtClean="0">
                <a:solidFill>
                  <a:srgbClr val="FF0000"/>
                </a:solidFill>
              </a:rPr>
              <a:t>المعاصي. </a:t>
            </a:r>
            <a:endParaRPr lang="ar-MA" sz="2800" dirty="0" smtClean="0">
              <a:solidFill>
                <a:srgbClr val="FF0000"/>
              </a:solidFill>
            </a:endParaRPr>
          </a:p>
          <a:p>
            <a:r>
              <a:rPr lang="ar-MA" sz="2800" dirty="0" smtClean="0"/>
              <a:t>الصبر على </a:t>
            </a:r>
            <a:r>
              <a:rPr lang="ar-MA" sz="2800" dirty="0" smtClean="0">
                <a:solidFill>
                  <a:srgbClr val="FF0000"/>
                </a:solidFill>
              </a:rPr>
              <a:t>الابتلاءات. </a:t>
            </a:r>
            <a:endParaRPr lang="ar-MA" sz="2800" dirty="0" smtClean="0">
              <a:solidFill>
                <a:srgbClr val="FF0000"/>
              </a:solidFill>
            </a:endParaRPr>
          </a:p>
          <a:p>
            <a:r>
              <a:rPr lang="ar-MA" sz="2800" dirty="0" smtClean="0"/>
              <a:t>الصبر على </a:t>
            </a:r>
            <a:r>
              <a:rPr lang="ar-MA" sz="2800" dirty="0" smtClean="0">
                <a:solidFill>
                  <a:srgbClr val="FF0000"/>
                </a:solidFill>
              </a:rPr>
              <a:t>الطاعات.</a:t>
            </a:r>
            <a:endParaRPr lang="ar-MA" sz="2800" dirty="0" smtClean="0">
              <a:solidFill>
                <a:srgbClr val="FF0000"/>
              </a:solidFill>
            </a:endParaRPr>
          </a:p>
        </p:txBody>
      </p:sp>
      <p:pic>
        <p:nvPicPr>
          <p:cNvPr id="4" name="Picture 18" descr="kabah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3168774"/>
            <a:ext cx="1785950" cy="3325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7858180" cy="5473844"/>
          </a:xfrm>
        </p:spPr>
        <p:txBody>
          <a:bodyPr>
            <a:normAutofit/>
          </a:bodyPr>
          <a:lstStyle/>
          <a:p>
            <a:endParaRPr lang="ar-MA" dirty="0" smtClean="0"/>
          </a:p>
          <a:p>
            <a:r>
              <a:rPr lang="ar-MA" sz="3200" dirty="0" smtClean="0">
                <a:solidFill>
                  <a:srgbClr val="C00000"/>
                </a:solidFill>
              </a:rPr>
              <a:t>أيهما أفضل الصبر </a:t>
            </a:r>
            <a:r>
              <a:rPr lang="ar-MA" sz="3200" dirty="0" err="1" smtClean="0">
                <a:solidFill>
                  <a:srgbClr val="C00000"/>
                </a:solidFill>
              </a:rPr>
              <a:t>الإبتلاء</a:t>
            </a:r>
            <a:r>
              <a:rPr lang="ar-MA" sz="3200" dirty="0" smtClean="0">
                <a:solidFill>
                  <a:srgbClr val="C00000"/>
                </a:solidFill>
              </a:rPr>
              <a:t> أم صبر الطاعات والمعاصي ؟</a:t>
            </a:r>
          </a:p>
          <a:p>
            <a:r>
              <a:rPr lang="ar-MA" sz="3200" dirty="0" smtClean="0">
                <a:solidFill>
                  <a:schemeClr val="accent2">
                    <a:lumMod val="50000"/>
                  </a:schemeClr>
                </a:solidFill>
              </a:rPr>
              <a:t>أيهما أكمل صبر يوسف في محنة السجن </a:t>
            </a:r>
            <a:r>
              <a:rPr lang="ar-MA" sz="3200" dirty="0" err="1" smtClean="0">
                <a:solidFill>
                  <a:schemeClr val="accent2">
                    <a:lumMod val="50000"/>
                  </a:schemeClr>
                </a:solidFill>
              </a:rPr>
              <a:t>وإمرأة</a:t>
            </a:r>
            <a:r>
              <a:rPr lang="ar-MA" sz="3200" dirty="0" smtClean="0">
                <a:solidFill>
                  <a:schemeClr val="accent2">
                    <a:lumMod val="50000"/>
                  </a:schemeClr>
                </a:solidFill>
              </a:rPr>
              <a:t> العزيز أم صبر أيوب على ماله وجسده </a:t>
            </a:r>
            <a:r>
              <a:rPr lang="ar-MA" sz="3200" dirty="0" smtClean="0">
                <a:solidFill>
                  <a:schemeClr val="accent2">
                    <a:lumMod val="50000"/>
                  </a:schemeClr>
                </a:solidFill>
              </a:rPr>
              <a:t>؟</a:t>
            </a:r>
            <a:endParaRPr lang="ar-MA" dirty="0" smtClean="0"/>
          </a:p>
          <a:p>
            <a:r>
              <a:rPr lang="ar-MA" sz="3200" dirty="0" smtClean="0">
                <a:solidFill>
                  <a:srgbClr val="C00000"/>
                </a:solidFill>
              </a:rPr>
              <a:t>أيهما أكمل أفضل صبره عليه السلام في فتنة البئر أم صبره في فتنة السجن ؟</a:t>
            </a:r>
          </a:p>
          <a:p>
            <a:r>
              <a:rPr lang="ar-MA" sz="3200" dirty="0" smtClean="0">
                <a:solidFill>
                  <a:schemeClr val="accent2">
                    <a:lumMod val="50000"/>
                  </a:schemeClr>
                </a:solidFill>
              </a:rPr>
              <a:t>أيهما أعلى مقاما الصبر على الطاعات أم الصبر عن المعاصي ؟</a:t>
            </a:r>
          </a:p>
          <a:p>
            <a:endParaRPr lang="ar-M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746</Words>
  <Application>Microsoft Office PowerPoint</Application>
  <PresentationFormat>Affichage à l'écran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Oriel</vt:lpstr>
      <vt:lpstr>             الصبر ضياء</vt:lpstr>
      <vt:lpstr>من أمهات الأخلاق : خلق الصبر </vt:lpstr>
      <vt:lpstr>من خلال التفكر في الكون و ما حولك </vt:lpstr>
      <vt:lpstr>كمال الدنيا والدين مرتبط بالصبر </vt:lpstr>
      <vt:lpstr>أتحب أن تكون في معية الله ؟</vt:lpstr>
      <vt:lpstr>Diapositive 6</vt:lpstr>
      <vt:lpstr>الصبر ضياء        لماذا ضياء ؟؟؟</vt:lpstr>
      <vt:lpstr>أنواع الصبر </vt:lpstr>
      <vt:lpstr>Diapositive 9</vt:lpstr>
      <vt:lpstr>الصبر على الابتلاءات </vt:lpstr>
      <vt:lpstr>نماذج الصابرين </vt:lpstr>
      <vt:lpstr>الصبر على المعاصي </vt:lpstr>
      <vt:lpstr>الصبر على الطاعات</vt:lpstr>
      <vt:lpstr>من الذي جمع كل أنواع الصبر ؟؟</vt:lpstr>
      <vt:lpstr>سيدنا عمر بن الخطاب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الصبر ضياء</dc:title>
  <dc:creator>SWEET</dc:creator>
  <cp:lastModifiedBy>SWEET</cp:lastModifiedBy>
  <cp:revision>39</cp:revision>
  <dcterms:created xsi:type="dcterms:W3CDTF">2012-03-09T21:30:01Z</dcterms:created>
  <dcterms:modified xsi:type="dcterms:W3CDTF">2012-03-10T14:36:01Z</dcterms:modified>
</cp:coreProperties>
</file>