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56" r:id="rId3"/>
    <p:sldId id="260" r:id="rId4"/>
    <p:sldId id="266" r:id="rId5"/>
    <p:sldId id="267" r:id="rId6"/>
    <p:sldId id="264" r:id="rId7"/>
    <p:sldId id="280" r:id="rId8"/>
    <p:sldId id="270" r:id="rId9"/>
    <p:sldId id="257" r:id="rId10"/>
    <p:sldId id="261" r:id="rId11"/>
    <p:sldId id="262" r:id="rId12"/>
    <p:sldId id="278" r:id="rId13"/>
    <p:sldId id="263" r:id="rId14"/>
    <p:sldId id="275" r:id="rId15"/>
    <p:sldId id="282" r:id="rId16"/>
    <p:sldId id="265" r:id="rId17"/>
    <p:sldId id="276" r:id="rId18"/>
    <p:sldId id="274" r:id="rId19"/>
    <p:sldId id="28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inimized">
    <p:restoredLeft sz="34615" autoAdjust="0"/>
    <p:restoredTop sz="99825" autoAdjust="0"/>
  </p:normalViewPr>
  <p:slideViewPr>
    <p:cSldViewPr>
      <p:cViewPr varScale="1">
        <p:scale>
          <a:sx n="75" d="100"/>
          <a:sy n="75" d="100"/>
        </p:scale>
        <p:origin x="-1608" y="-90"/>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AD360-F65C-4F14-8F31-790148C647A2}" type="datetimeFigureOut">
              <a:rPr lang="fr-FR" smtClean="0"/>
              <a:pPr/>
              <a:t>08/12/2012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4CE94-394F-44C7-87CE-7E55F0DD6FD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594CE94-394F-44C7-87CE-7E55F0DD6FD0}"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163A35C-F4AF-49A5-9BF0-93E599CCAC1A}" type="slidenum">
              <a:rPr lang="ar-SA"/>
              <a:pPr/>
              <a:t>9</a:t>
            </a:fld>
            <a:endParaRPr lang="fr-F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E61C8AD-4D39-43EE-A009-98B9E4E8A489}" type="datetimeFigureOut">
              <a:rPr lang="fr-FR" smtClean="0"/>
              <a:pPr/>
              <a:t>08/12/2012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EA0C52-401A-4428-9965-BAFF59C2219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61C8AD-4D39-43EE-A009-98B9E4E8A489}" type="datetimeFigureOut">
              <a:rPr lang="fr-FR" smtClean="0"/>
              <a:pPr/>
              <a:t>08/12/2012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EA0C52-401A-4428-9965-BAFF59C2219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61C8AD-4D39-43EE-A009-98B9E4E8A489}" type="datetimeFigureOut">
              <a:rPr lang="fr-FR" smtClean="0"/>
              <a:pPr/>
              <a:t>08/12/2012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EA0C52-401A-4428-9965-BAFF59C22191}"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61C8AD-4D39-43EE-A009-98B9E4E8A489}" type="datetimeFigureOut">
              <a:rPr lang="fr-FR" smtClean="0"/>
              <a:pPr/>
              <a:t>08/12/2012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EA0C52-401A-4428-9965-BAFF59C2219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E61C8AD-4D39-43EE-A009-98B9E4E8A489}" type="datetimeFigureOut">
              <a:rPr lang="fr-FR" smtClean="0"/>
              <a:pPr/>
              <a:t>08/12/2012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EA0C52-401A-4428-9965-BAFF59C2219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E61C8AD-4D39-43EE-A009-98B9E4E8A489}" type="datetimeFigureOut">
              <a:rPr lang="fr-FR" smtClean="0"/>
              <a:pPr/>
              <a:t>08/12/2012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EA0C52-401A-4428-9965-BAFF59C2219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E61C8AD-4D39-43EE-A009-98B9E4E8A489}" type="datetimeFigureOut">
              <a:rPr lang="fr-FR" smtClean="0"/>
              <a:pPr/>
              <a:t>08/12/2012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9EA0C52-401A-4428-9965-BAFF59C2219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E61C8AD-4D39-43EE-A009-98B9E4E8A489}" type="datetimeFigureOut">
              <a:rPr lang="fr-FR" smtClean="0"/>
              <a:pPr/>
              <a:t>08/12/2012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9EA0C52-401A-4428-9965-BAFF59C2219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61C8AD-4D39-43EE-A009-98B9E4E8A489}" type="datetimeFigureOut">
              <a:rPr lang="fr-FR" smtClean="0"/>
              <a:pPr/>
              <a:t>08/12/2012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9EA0C52-401A-4428-9965-BAFF59C2219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61C8AD-4D39-43EE-A009-98B9E4E8A489}" type="datetimeFigureOut">
              <a:rPr lang="fr-FR" smtClean="0"/>
              <a:pPr/>
              <a:t>08/12/2012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EA0C52-401A-4428-9965-BAFF59C2219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61C8AD-4D39-43EE-A009-98B9E4E8A489}" type="datetimeFigureOut">
              <a:rPr lang="fr-FR" smtClean="0"/>
              <a:pPr/>
              <a:t>08/12/2012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EA0C52-401A-4428-9965-BAFF59C2219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1C8AD-4D39-43EE-A009-98B9E4E8A489}" type="datetimeFigureOut">
              <a:rPr lang="fr-FR" smtClean="0"/>
              <a:pPr/>
              <a:t>08/12/2012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A0C52-401A-4428-9965-BAFF59C2219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4366" y="373543"/>
            <a:ext cx="8229600" cy="769441"/>
          </a:xfrm>
        </p:spPr>
        <p:txBody>
          <a:bodyPr>
            <a:spAutoFit/>
          </a:bodyPr>
          <a:lstStyle/>
          <a:p>
            <a:r>
              <a:rPr lang="ar-MA" b="1" dirty="0" smtClean="0">
                <a:solidFill>
                  <a:srgbClr val="0000FF"/>
                </a:solidFill>
                <a:latin typeface="Times New Roman" pitchFamily="18" charset="0"/>
                <a:cs typeface="Times New Roman" pitchFamily="18" charset="0"/>
              </a:rPr>
              <a:t>الهجرة النبوية الشريفة</a:t>
            </a:r>
            <a:endParaRPr lang="fr-FR" b="1" dirty="0">
              <a:solidFill>
                <a:srgbClr val="0000FF"/>
              </a:solidFill>
              <a:latin typeface="Times New Roman" pitchFamily="18" charset="0"/>
              <a:cs typeface="Times New Roman" pitchFamily="18" charset="0"/>
            </a:endParaRPr>
          </a:p>
        </p:txBody>
      </p:sp>
      <p:pic>
        <p:nvPicPr>
          <p:cNvPr id="1026" name="Picture 2" descr="http://www.baqa2day.com/wp-content/uploads/2012/11/hejraF9A55AE57.jpg"/>
          <p:cNvPicPr>
            <a:picLocks noChangeAspect="1" noChangeArrowheads="1"/>
          </p:cNvPicPr>
          <p:nvPr/>
        </p:nvPicPr>
        <p:blipFill>
          <a:blip r:embed="rId2"/>
          <a:srcRect/>
          <a:stretch>
            <a:fillRect/>
          </a:stretch>
        </p:blipFill>
        <p:spPr bwMode="auto">
          <a:xfrm>
            <a:off x="0" y="1428736"/>
            <a:ext cx="9144000" cy="54292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8f0f7da319"/>
          <p:cNvPicPr>
            <a:picLocks noChangeAspect="1" noChangeArrowheads="1"/>
          </p:cNvPicPr>
          <p:nvPr/>
        </p:nvPicPr>
        <p:blipFill>
          <a:blip r:embed="rId2"/>
          <a:srcRect t="11801" r="25156"/>
          <a:stretch>
            <a:fillRect/>
          </a:stretch>
        </p:blipFill>
        <p:spPr bwMode="auto">
          <a:xfrm>
            <a:off x="1371600" y="0"/>
            <a:ext cx="5715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800px-Mecca_9"/>
          <p:cNvPicPr>
            <a:picLocks noChangeAspect="1" noChangeArrowheads="1"/>
          </p:cNvPicPr>
          <p:nvPr/>
        </p:nvPicPr>
        <p:blipFill>
          <a:blip r:embed="rId2"/>
          <a:srcRect/>
          <a:stretch>
            <a:fillRect/>
          </a:stretch>
        </p:blipFill>
        <p:spPr bwMode="auto">
          <a:xfrm>
            <a:off x="0" y="-381000"/>
            <a:ext cx="9144000" cy="723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0" y="1025800"/>
            <a:ext cx="4286281" cy="4832092"/>
          </a:xfrm>
          <a:prstGeom prst="rect">
            <a:avLst/>
          </a:prstGeom>
          <a:noFill/>
          <a:ln w="9525">
            <a:noFill/>
            <a:miter lim="800000"/>
            <a:headEnd/>
            <a:tailEnd/>
          </a:ln>
        </p:spPr>
        <p:txBody>
          <a:bodyPr wrap="square" anchor="ctr">
            <a:spAutoFit/>
          </a:bodyPr>
          <a:lstStyle/>
          <a:p>
            <a:pPr algn="r" rtl="1">
              <a:buClr>
                <a:srgbClr val="0000FF"/>
              </a:buClr>
              <a:buFont typeface="Wingdings" pitchFamily="2" charset="2"/>
              <a:buChar char="§"/>
            </a:pPr>
            <a:r>
              <a:rPr lang="fr-FR" sz="2800" b="1" dirty="0" smtClean="0">
                <a:latin typeface="Simplified Arabic" pitchFamily="2" charset="-78"/>
                <a:ea typeface="Calibri" pitchFamily="34" charset="0"/>
                <a:cs typeface="+mj-cs"/>
              </a:rPr>
              <a:t> </a:t>
            </a:r>
            <a:r>
              <a:rPr lang="ar-SA" sz="2800" b="1" dirty="0" smtClean="0">
                <a:latin typeface="Simplified Arabic" pitchFamily="2" charset="-78"/>
                <a:ea typeface="Calibri" pitchFamily="34" charset="0"/>
                <a:cs typeface="+mj-cs"/>
              </a:rPr>
              <a:t>لما </a:t>
            </a:r>
            <a:r>
              <a:rPr lang="ar-SA" sz="2800" b="1" dirty="0">
                <a:latin typeface="Simplified Arabic" pitchFamily="2" charset="-78"/>
                <a:ea typeface="Calibri" pitchFamily="34" charset="0"/>
                <a:cs typeface="+mj-cs"/>
              </a:rPr>
              <a:t>دخل الرسولُ صلى اللهُ عليهِ وسلمَ وَصاحِبُهُ </a:t>
            </a:r>
            <a:r>
              <a:rPr lang="ar-SA" sz="2800" b="1" dirty="0" smtClean="0">
                <a:latin typeface="Simplified Arabic" pitchFamily="2" charset="-78"/>
                <a:ea typeface="Calibri" pitchFamily="34" charset="0"/>
                <a:cs typeface="+mj-cs"/>
              </a:rPr>
              <a:t>أبو </a:t>
            </a:r>
            <a:r>
              <a:rPr lang="ar-SA" sz="2800" b="1" dirty="0">
                <a:latin typeface="Simplified Arabic" pitchFamily="2" charset="-78"/>
                <a:ea typeface="Calibri" pitchFamily="34" charset="0"/>
                <a:cs typeface="+mj-cs"/>
              </a:rPr>
              <a:t>بكرٍ الغار أمر الله شجرة فنبتت في وجه </a:t>
            </a:r>
            <a:r>
              <a:rPr lang="ar-SA" sz="2800" b="1" dirty="0" smtClean="0">
                <a:latin typeface="Simplified Arabic" pitchFamily="2" charset="-78"/>
                <a:ea typeface="Calibri" pitchFamily="34" charset="0"/>
                <a:cs typeface="+mj-cs"/>
              </a:rPr>
              <a:t>الغار</a:t>
            </a:r>
            <a:r>
              <a:rPr lang="fr-FR" sz="2800" b="1" dirty="0" smtClean="0">
                <a:latin typeface="Simplified Arabic" pitchFamily="2" charset="-78"/>
                <a:ea typeface="Calibri" pitchFamily="34" charset="0"/>
                <a:cs typeface="+mj-cs"/>
              </a:rPr>
              <a:t> </a:t>
            </a:r>
            <a:r>
              <a:rPr lang="ar-SA" sz="2800" b="1" dirty="0" smtClean="0">
                <a:latin typeface="Simplified Arabic" pitchFamily="2" charset="-78"/>
                <a:ea typeface="Calibri" pitchFamily="34" charset="0"/>
                <a:cs typeface="+mj-cs"/>
              </a:rPr>
              <a:t>فسترته بفروعها</a:t>
            </a:r>
            <a:r>
              <a:rPr lang="fr-FR" sz="2800" b="1" dirty="0" smtClean="0">
                <a:latin typeface="Simplified Arabic" pitchFamily="2" charset="-78"/>
                <a:ea typeface="Calibri" pitchFamily="34" charset="0"/>
                <a:cs typeface="+mj-cs"/>
              </a:rPr>
              <a:t>.</a:t>
            </a:r>
          </a:p>
          <a:p>
            <a:pPr algn="r" rtl="1">
              <a:buClr>
                <a:srgbClr val="0000FF"/>
              </a:buClr>
            </a:pPr>
            <a:endParaRPr lang="en-US" sz="2800" b="1" dirty="0" smtClean="0">
              <a:latin typeface="Simplified Arabic" pitchFamily="2" charset="-78"/>
              <a:ea typeface="Calibri" pitchFamily="34" charset="0"/>
              <a:cs typeface="+mj-cs"/>
            </a:endParaRPr>
          </a:p>
          <a:p>
            <a:pPr algn="r" rtl="1">
              <a:buClr>
                <a:srgbClr val="0000FF"/>
              </a:buClr>
              <a:buFont typeface="Wingdings" pitchFamily="2" charset="2"/>
              <a:buChar char="§"/>
            </a:pPr>
            <a:r>
              <a:rPr lang="fr-FR" sz="2800" b="1" dirty="0" smtClean="0">
                <a:latin typeface="Calibri" pitchFamily="34" charset="0"/>
                <a:cs typeface="+mj-cs"/>
              </a:rPr>
              <a:t> </a:t>
            </a:r>
            <a:r>
              <a:rPr lang="ar-SA" sz="2800" b="1" dirty="0" smtClean="0">
                <a:latin typeface="Calibri" pitchFamily="34" charset="0"/>
                <a:cs typeface="+mj-cs"/>
              </a:rPr>
              <a:t>وبعث الله العنكبوت فنسجت</a:t>
            </a:r>
            <a:r>
              <a:rPr lang="fr-FR" sz="2800" b="1" dirty="0" smtClean="0">
                <a:latin typeface="Calibri" pitchFamily="34" charset="0"/>
                <a:cs typeface="+mj-cs"/>
              </a:rPr>
              <a:t> </a:t>
            </a:r>
            <a:r>
              <a:rPr lang="ar-SA" sz="2800" b="1" dirty="0" smtClean="0">
                <a:latin typeface="Calibri" pitchFamily="34" charset="0"/>
                <a:cs typeface="+mj-cs"/>
              </a:rPr>
              <a:t>ما بين فروعها نسجاً متراكماً بعضه على بعض</a:t>
            </a:r>
            <a:r>
              <a:rPr lang="fr-FR" sz="2800" b="1" dirty="0" smtClean="0">
                <a:latin typeface="Calibri" pitchFamily="34" charset="0"/>
                <a:cs typeface="+mj-cs"/>
              </a:rPr>
              <a:t>. </a:t>
            </a:r>
          </a:p>
          <a:p>
            <a:pPr algn="r" rtl="1">
              <a:buClr>
                <a:srgbClr val="0000FF"/>
              </a:buClr>
            </a:pPr>
            <a:endParaRPr lang="fr-FR" sz="2800" b="1" dirty="0" smtClean="0">
              <a:latin typeface="Calibri" pitchFamily="34" charset="0"/>
              <a:cs typeface="+mj-cs"/>
            </a:endParaRPr>
          </a:p>
          <a:p>
            <a:pPr algn="r" rtl="1">
              <a:buClr>
                <a:srgbClr val="0000FF"/>
              </a:buClr>
              <a:buFont typeface="Wingdings" pitchFamily="2" charset="2"/>
              <a:buChar char="§"/>
            </a:pPr>
            <a:r>
              <a:rPr lang="fr-FR" sz="2800" b="1" dirty="0" smtClean="0">
                <a:latin typeface="Calibri" pitchFamily="34" charset="0"/>
                <a:cs typeface="+mj-cs"/>
              </a:rPr>
              <a:t> </a:t>
            </a:r>
            <a:r>
              <a:rPr lang="ar-SA" sz="2800" b="1" dirty="0" smtClean="0">
                <a:latin typeface="Calibri" pitchFamily="34" charset="0"/>
                <a:cs typeface="+mj-cs"/>
              </a:rPr>
              <a:t>وأمر الله حمامتين تَبيضُ وَترقُدُ بابَ الغار</a:t>
            </a:r>
            <a:r>
              <a:rPr lang="fr-FR" sz="2800" b="1" dirty="0" smtClean="0">
                <a:latin typeface="Calibri" pitchFamily="34" charset="0"/>
                <a:cs typeface="+mj-cs"/>
              </a:rPr>
              <a:t>.</a:t>
            </a:r>
            <a:r>
              <a:rPr lang="ar-SA" sz="2800" b="1" dirty="0" smtClean="0">
                <a:latin typeface="Calibri" pitchFamily="34" charset="0"/>
                <a:cs typeface="+mj-cs"/>
              </a:rPr>
              <a:t>ِ</a:t>
            </a:r>
            <a:endParaRPr lang="en-US" sz="2800" dirty="0" smtClean="0">
              <a:latin typeface="Calibri" pitchFamily="34" charset="0"/>
              <a:cs typeface="+mj-cs"/>
            </a:endParaRPr>
          </a:p>
        </p:txBody>
      </p:sp>
      <p:pic>
        <p:nvPicPr>
          <p:cNvPr id="6" name="Picture 7" descr="صور عملاقة نسيج العنكبوت صور"/>
          <p:cNvPicPr>
            <a:picLocks noChangeAspect="1" noChangeArrowheads="1"/>
          </p:cNvPicPr>
          <p:nvPr/>
        </p:nvPicPr>
        <p:blipFill>
          <a:blip r:embed="rId2"/>
          <a:srcRect/>
          <a:stretch>
            <a:fillRect/>
          </a:stretch>
        </p:blipFill>
        <p:spPr bwMode="auto">
          <a:xfrm>
            <a:off x="285720" y="1928802"/>
            <a:ext cx="3657600" cy="29718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alharam_610"/>
          <p:cNvPicPr>
            <a:picLocks noChangeAspect="1" noChangeArrowheads="1"/>
          </p:cNvPicPr>
          <p:nvPr/>
        </p:nvPicPr>
        <p:blipFill>
          <a:blip r:embed="rId2"/>
          <a:srcRect t="8290" b="7433"/>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smtClean="0">
                <a:solidFill>
                  <a:srgbClr val="0000FF"/>
                </a:solidFill>
              </a:rPr>
              <a:t>الأخوة و الحب و الوفاء</a:t>
            </a:r>
            <a:endParaRPr lang="fr-FR" b="1" dirty="0">
              <a:solidFill>
                <a:srgbClr val="0000FF"/>
              </a:solidFill>
            </a:endParaRPr>
          </a:p>
        </p:txBody>
      </p:sp>
      <p:sp>
        <p:nvSpPr>
          <p:cNvPr id="3" name="Espace réservé du contenu 2"/>
          <p:cNvSpPr>
            <a:spLocks noGrp="1"/>
          </p:cNvSpPr>
          <p:nvPr>
            <p:ph idx="1"/>
          </p:nvPr>
        </p:nvSpPr>
        <p:spPr>
          <a:xfrm>
            <a:off x="285720" y="1428736"/>
            <a:ext cx="8572560" cy="5176802"/>
          </a:xfrm>
        </p:spPr>
        <p:txBody>
          <a:bodyPr>
            <a:spAutoFit/>
          </a:bodyPr>
          <a:lstStyle/>
          <a:p>
            <a:pPr algn="r" rtl="1">
              <a:buClr>
                <a:srgbClr val="0000FF"/>
              </a:buClr>
              <a:buFont typeface="Wingdings" pitchFamily="2" charset="2"/>
              <a:buChar char="§"/>
            </a:pPr>
            <a:r>
              <a:rPr lang="ar-MA" sz="2800" b="1" dirty="0" smtClean="0">
                <a:cs typeface="+mj-cs"/>
              </a:rPr>
              <a:t>هُوَ الَّذِي أَيَّدَكَ بِنَصْرِهِ وَبِالْمُؤْمِنِينَ * وَأَلَّفَ بَيْنَ قُلُوبِهِمْ لَوْ أَنْفَقْتَ مَا فِي الْأَرْضِ جَمِيعًا مَا أَلَّفْتَ بَيْنَ قُلُوبِهِمْ وَلَكِنَّ اللَّهَ أَلَّفَ بَيْنَهُمْ إِنَّهُ عَزِيزٌ حَكِيمٌ [الأنفال: 62- 63]</a:t>
            </a:r>
            <a:endParaRPr lang="fr-FR" sz="2800" b="1" dirty="0" smtClean="0">
              <a:cs typeface="+mj-cs"/>
            </a:endParaRPr>
          </a:p>
          <a:p>
            <a:pPr algn="r" rtl="1">
              <a:buClr>
                <a:srgbClr val="0000FF"/>
              </a:buClr>
              <a:buNone/>
            </a:pPr>
            <a:endParaRPr lang="fr-FR" sz="2800" b="1" dirty="0" smtClean="0">
              <a:cs typeface="+mj-cs"/>
            </a:endParaRPr>
          </a:p>
          <a:p>
            <a:pPr algn="r" rtl="1">
              <a:buClr>
                <a:srgbClr val="0000FF"/>
              </a:buClr>
              <a:buFont typeface="Wingdings" pitchFamily="2" charset="2"/>
              <a:buChar char="§"/>
            </a:pPr>
            <a:r>
              <a:rPr lang="ar-MA" sz="2800" b="1" dirty="0" smtClean="0">
                <a:cs typeface="+mj-cs"/>
              </a:rPr>
              <a:t>﴿ وَاعْتَصِمُوا بِحَبْلِ اللَّهِ جَمِيعًا وَلَا تَفَرَّقُوا * وَاذْكُرُوا نِعْمَتَ اللَّهِ عَلَيْكُمْ إِذْ كُنْتُمْ أَعْدَاءً فَأَلَّفَ بَيْنَ قُلُوبِكُمْ فَأَصْبَحْتُمْ بِنِعْمَتِهِ إِخْوَانًا وَكُنْتُمْ عَلَىٰ شَفَا حُفْرَةٍ مِنَ النَّارِ فَأَنْقَذَكُمْ مِنْهَا * </a:t>
            </a:r>
            <a:r>
              <a:rPr lang="ar-MA" sz="2800" b="1" dirty="0" err="1" smtClean="0">
                <a:cs typeface="+mj-cs"/>
              </a:rPr>
              <a:t>كَذَ</a:t>
            </a:r>
            <a:r>
              <a:rPr lang="ar-MA" sz="2800" b="1" dirty="0" smtClean="0">
                <a:cs typeface="+mj-cs"/>
              </a:rPr>
              <a:t>ٰ</a:t>
            </a:r>
            <a:r>
              <a:rPr lang="ar-MA" sz="2800" b="1" dirty="0" err="1" smtClean="0">
                <a:cs typeface="+mj-cs"/>
              </a:rPr>
              <a:t>لِكَ</a:t>
            </a:r>
            <a:r>
              <a:rPr lang="ar-MA" sz="2800" b="1" dirty="0" smtClean="0">
                <a:cs typeface="+mj-cs"/>
              </a:rPr>
              <a:t> يُبَيِّنُ اللَّهُ لَكُمْ آيَاتِهِ لَعَلَّكُمْ تَهْتَدُونَ ﴾ آل عمران:101- 103].</a:t>
            </a:r>
            <a:endParaRPr lang="fr-FR" sz="2800" b="1" dirty="0" smtClean="0">
              <a:cs typeface="+mj-cs"/>
            </a:endParaRPr>
          </a:p>
          <a:p>
            <a:pPr algn="r" rtl="1">
              <a:buClr>
                <a:srgbClr val="0000FF"/>
              </a:buClr>
              <a:buNone/>
            </a:pPr>
            <a:endParaRPr lang="fr-FR" sz="2800" b="1" dirty="0" smtClean="0">
              <a:cs typeface="+mj-cs"/>
            </a:endParaRPr>
          </a:p>
          <a:p>
            <a:pPr algn="r" rtl="1">
              <a:buClr>
                <a:srgbClr val="0000FF"/>
              </a:buClr>
              <a:buFont typeface="Wingdings" pitchFamily="2" charset="2"/>
              <a:buChar char="§"/>
            </a:pPr>
            <a:r>
              <a:rPr lang="ar-MA" sz="2800" b="1" dirty="0" smtClean="0">
                <a:cs typeface="+mj-cs"/>
              </a:rPr>
              <a:t>" المؤمن للمؤمن كالبنيان يشد بعضه بعضاً " وشبك - - صلى الله عليه وسلم -- بين أصابعه.</a:t>
            </a:r>
            <a:endParaRPr lang="fr-FR" sz="2800" b="1" dirty="0" smtClean="0">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smtClean="0">
                <a:solidFill>
                  <a:srgbClr val="0000FF"/>
                </a:solidFill>
              </a:rPr>
              <a:t>الأخوة و الحب و الوفاء</a:t>
            </a:r>
            <a:endParaRPr lang="fr-FR" b="1" dirty="0">
              <a:solidFill>
                <a:srgbClr val="0000FF"/>
              </a:solidFill>
            </a:endParaRPr>
          </a:p>
        </p:txBody>
      </p:sp>
      <p:sp>
        <p:nvSpPr>
          <p:cNvPr id="3" name="Espace réservé du contenu 2"/>
          <p:cNvSpPr>
            <a:spLocks noGrp="1"/>
          </p:cNvSpPr>
          <p:nvPr>
            <p:ph idx="1"/>
          </p:nvPr>
        </p:nvSpPr>
        <p:spPr>
          <a:xfrm>
            <a:off x="214282" y="2354718"/>
            <a:ext cx="8572560" cy="2074414"/>
          </a:xfrm>
        </p:spPr>
        <p:txBody>
          <a:bodyPr wrap="square">
            <a:spAutoFit/>
          </a:bodyPr>
          <a:lstStyle/>
          <a:p>
            <a:pPr algn="r" rtl="1">
              <a:buClr>
                <a:srgbClr val="0000FF"/>
              </a:buClr>
              <a:buNone/>
            </a:pPr>
            <a:r>
              <a:rPr lang="fr-FR" sz="2800" b="1" dirty="0" smtClean="0">
                <a:cs typeface="+mj-cs"/>
              </a:rPr>
              <a:t>			</a:t>
            </a:r>
            <a:r>
              <a:rPr lang="ar-MA" sz="2800" b="1" dirty="0" smtClean="0">
                <a:cs typeface="+mj-cs"/>
              </a:rPr>
              <a:t>البدر دونك في حسن وفي شرف </a:t>
            </a:r>
            <a:endParaRPr lang="fr-FR" sz="2800" b="1" dirty="0" smtClean="0">
              <a:cs typeface="+mj-cs"/>
            </a:endParaRPr>
          </a:p>
          <a:p>
            <a:pPr algn="r" rtl="1">
              <a:buClr>
                <a:srgbClr val="0000FF"/>
              </a:buClr>
              <a:buNone/>
            </a:pPr>
            <a:r>
              <a:rPr lang="fr-FR" sz="2800" b="1" dirty="0" smtClean="0">
                <a:cs typeface="+mj-cs"/>
              </a:rPr>
              <a:t>			</a:t>
            </a:r>
            <a:r>
              <a:rPr lang="ar-MA" sz="2800" b="1" dirty="0" smtClean="0">
                <a:cs typeface="+mj-cs"/>
              </a:rPr>
              <a:t>والبحر دونك في خير وفي كرم </a:t>
            </a:r>
            <a:endParaRPr lang="fr-FR" sz="2800" b="1" dirty="0" smtClean="0">
              <a:cs typeface="+mj-cs"/>
            </a:endParaRPr>
          </a:p>
          <a:p>
            <a:pPr algn="r" rtl="1">
              <a:buClr>
                <a:srgbClr val="0000FF"/>
              </a:buClr>
              <a:buNone/>
            </a:pPr>
            <a:r>
              <a:rPr lang="fr-FR" sz="2800" b="1" dirty="0" smtClean="0">
                <a:cs typeface="+mj-cs"/>
              </a:rPr>
              <a:t>			</a:t>
            </a:r>
            <a:r>
              <a:rPr lang="ar-MA" sz="2800" b="1" dirty="0" smtClean="0">
                <a:cs typeface="+mj-cs"/>
              </a:rPr>
              <a:t>أخوك عيسى دعا ميتاً فقام له </a:t>
            </a:r>
            <a:endParaRPr lang="fr-FR" sz="2800" b="1" dirty="0" smtClean="0">
              <a:cs typeface="+mj-cs"/>
            </a:endParaRPr>
          </a:p>
          <a:p>
            <a:pPr algn="r" rtl="1">
              <a:buClr>
                <a:srgbClr val="0000FF"/>
              </a:buClr>
              <a:buNone/>
            </a:pPr>
            <a:r>
              <a:rPr lang="fr-FR" sz="2800" b="1" dirty="0" smtClean="0">
                <a:cs typeface="+mj-cs"/>
              </a:rPr>
              <a:t>			</a:t>
            </a:r>
            <a:r>
              <a:rPr lang="ar-MA" sz="2800" b="1" dirty="0" smtClean="0">
                <a:cs typeface="+mj-cs"/>
              </a:rPr>
              <a:t>وأنت أحييت أجيالاً من العدم </a:t>
            </a:r>
            <a:endParaRPr lang="fr-FR" sz="2800" b="1" dirty="0" smtClean="0">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descr="Large confetti"/>
          <p:cNvSpPr>
            <a:spLocks noGrp="1" noChangeArrowheads="1"/>
          </p:cNvSpPr>
          <p:nvPr>
            <p:ph type="title"/>
          </p:nvPr>
        </p:nvSpPr>
        <p:spPr/>
        <p:txBody>
          <a:bodyPr/>
          <a:lstStyle/>
          <a:p>
            <a:pPr eaLnBrk="1" hangingPunct="1"/>
            <a:r>
              <a:rPr lang="ar-SA" b="1" dirty="0" smtClean="0">
                <a:solidFill>
                  <a:srgbClr val="0000FF"/>
                </a:solidFill>
              </a:rPr>
              <a:t>إيثار الأنصار للمهاجرين</a:t>
            </a:r>
            <a:endParaRPr lang="fr-FR" b="1" dirty="0" smtClean="0">
              <a:solidFill>
                <a:srgbClr val="0000FF"/>
              </a:solidFill>
            </a:endParaRPr>
          </a:p>
        </p:txBody>
      </p:sp>
      <p:sp>
        <p:nvSpPr>
          <p:cNvPr id="8195" name="Rectangle 3"/>
          <p:cNvSpPr>
            <a:spLocks noGrp="1" noChangeArrowheads="1"/>
          </p:cNvSpPr>
          <p:nvPr>
            <p:ph type="body" idx="1"/>
          </p:nvPr>
        </p:nvSpPr>
        <p:spPr>
          <a:xfrm>
            <a:off x="285720" y="1571612"/>
            <a:ext cx="8572560" cy="4142673"/>
          </a:xfrm>
        </p:spPr>
        <p:txBody>
          <a:bodyPr wrap="square">
            <a:spAutoFit/>
          </a:bodyPr>
          <a:lstStyle/>
          <a:p>
            <a:pPr algn="r" rtl="1" eaLnBrk="1" hangingPunct="1">
              <a:buClr>
                <a:srgbClr val="0000FF"/>
              </a:buClr>
              <a:buFont typeface="Wingdings" pitchFamily="2" charset="2"/>
              <a:buChar char="§"/>
            </a:pPr>
            <a:endParaRPr lang="ar-SA" sz="2800" b="1" dirty="0" smtClean="0">
              <a:cs typeface="+mj-cs"/>
            </a:endParaRPr>
          </a:p>
          <a:p>
            <a:pPr algn="r" rtl="1">
              <a:buClr>
                <a:srgbClr val="0000FF"/>
              </a:buClr>
              <a:buFont typeface="Wingdings" pitchFamily="2" charset="2"/>
              <a:buChar char="§"/>
            </a:pPr>
            <a:r>
              <a:rPr lang="ar-SA" sz="2800" b="1" dirty="0" smtClean="0">
                <a:cs typeface="+mj-cs"/>
              </a:rPr>
              <a:t>قال تعالى : ” </a:t>
            </a:r>
            <a:r>
              <a:rPr lang="ar-MA" sz="2800" b="1" dirty="0" smtClean="0">
                <a:cs typeface="+mj-cs"/>
              </a:rPr>
              <a:t> وَالَّذِينَ تَبَوَّؤُوا الدَّارَ وَالْإِيمَانَ مِنْ قَبْلِهِمْ يُحِبُّونَ مَنْ هَاجَرَ إِلَيْهِمْ وَلَا يَجِدُونَ فِي صُدُورِهِمْ حَاجَةً مِمَّا أُوتُوا وَيُؤْثِرُونَ عَلَى أَنْفُسِهِمْ وَلَوْ كَانَ بِهِمْ خَصَاصَةٌ وَمَنْ يُوقَ شُحَّ نَفْسِهِ فَأُولَئِكَ هُمُ الْمُفْلِحُونَ . [الحشر: 9].</a:t>
            </a:r>
            <a:br>
              <a:rPr lang="ar-MA" sz="2800" b="1" dirty="0" smtClean="0">
                <a:cs typeface="+mj-cs"/>
              </a:rPr>
            </a:br>
            <a:endParaRPr lang="fr-FR" sz="2800" b="1" dirty="0" smtClean="0">
              <a:cs typeface="+mj-cs"/>
            </a:endParaRPr>
          </a:p>
          <a:p>
            <a:pPr algn="r" rtl="1">
              <a:buClr>
                <a:srgbClr val="0000FF"/>
              </a:buClr>
              <a:buFont typeface="Wingdings" pitchFamily="2" charset="2"/>
              <a:buChar char="§"/>
            </a:pPr>
            <a:r>
              <a:rPr lang="ar-SA" sz="2800" b="1" dirty="0" smtClean="0">
                <a:cs typeface="+mj-cs"/>
              </a:rPr>
              <a:t>”</a:t>
            </a:r>
            <a:r>
              <a:rPr lang="ar-MA" sz="2800" b="1" dirty="0" smtClean="0">
                <a:cs typeface="+mj-cs"/>
              </a:rPr>
              <a:t> فو</a:t>
            </a:r>
            <a:r>
              <a:rPr lang="fr-FR" sz="2800" b="1" dirty="0" smtClean="0">
                <a:cs typeface="+mj-cs"/>
              </a:rPr>
              <a:t> </a:t>
            </a:r>
            <a:r>
              <a:rPr lang="ar-MA" sz="2800" b="1" dirty="0" smtClean="0">
                <a:cs typeface="+mj-cs"/>
              </a:rPr>
              <a:t>الذي نفس محمد بيده، لولا الهجرةُ لكنتُ امرأً من الأنصار، ولو سلك الناسُ شِعبًا، وسَلَكَتِ الأنصار شعبًا، لسلكت شعب الأنصار، اللهم ارحم الأنصار، وأبناء الأنصار، وأبناء أبناء الأنصار.</a:t>
            </a:r>
            <a:endParaRPr lang="fr-FR" sz="2800" b="1" dirty="0" smtClean="0">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smtClean="0">
                <a:solidFill>
                  <a:srgbClr val="0000FF"/>
                </a:solidFill>
              </a:rPr>
              <a:t>الهجرة النفسية</a:t>
            </a:r>
            <a:endParaRPr lang="fr-FR" b="1" dirty="0">
              <a:solidFill>
                <a:srgbClr val="0000FF"/>
              </a:solidFill>
            </a:endParaRPr>
          </a:p>
        </p:txBody>
      </p:sp>
      <p:sp>
        <p:nvSpPr>
          <p:cNvPr id="3" name="Rectangle 2"/>
          <p:cNvSpPr/>
          <p:nvPr/>
        </p:nvSpPr>
        <p:spPr>
          <a:xfrm>
            <a:off x="285720" y="1816136"/>
            <a:ext cx="8572560" cy="3970318"/>
          </a:xfrm>
          <a:prstGeom prst="rect">
            <a:avLst/>
          </a:prstGeom>
        </p:spPr>
        <p:txBody>
          <a:bodyPr wrap="square">
            <a:spAutoFit/>
          </a:bodyPr>
          <a:lstStyle/>
          <a:p>
            <a:pPr algn="r" rtl="1">
              <a:buClr>
                <a:srgbClr val="0000FF"/>
              </a:buClr>
              <a:buFont typeface="Wingdings" pitchFamily="2" charset="2"/>
              <a:buChar char="§"/>
            </a:pPr>
            <a:r>
              <a:rPr lang="fr-FR" sz="2800" b="1" dirty="0" smtClean="0">
                <a:cs typeface="+mj-cs"/>
              </a:rPr>
              <a:t> </a:t>
            </a:r>
            <a:r>
              <a:rPr lang="ar-MA" sz="2800" b="1" dirty="0" smtClean="0">
                <a:cs typeface="+mj-cs"/>
              </a:rPr>
              <a:t>" لا تنقطع الهجرة حتى تنقطع التوبة، ولا تنقطع التوبة حتى تطلع الشمس من مغربها".</a:t>
            </a:r>
            <a:endParaRPr lang="fr-FR" sz="2800" b="1" dirty="0" smtClean="0">
              <a:cs typeface="+mj-cs"/>
            </a:endParaRPr>
          </a:p>
          <a:p>
            <a:pPr algn="r" rtl="1">
              <a:buClr>
                <a:srgbClr val="0000FF"/>
              </a:buClr>
              <a:buFont typeface="Wingdings" pitchFamily="2" charset="2"/>
              <a:buChar char="§"/>
            </a:pPr>
            <a:endParaRPr lang="fr-FR" sz="2800" b="1" dirty="0" smtClean="0">
              <a:cs typeface="+mj-cs"/>
            </a:endParaRPr>
          </a:p>
          <a:p>
            <a:pPr algn="r" rtl="1">
              <a:buClr>
                <a:srgbClr val="0000FF"/>
              </a:buClr>
              <a:buFont typeface="Wingdings" pitchFamily="2" charset="2"/>
              <a:buChar char="§"/>
            </a:pPr>
            <a:r>
              <a:rPr lang="ar-MA" sz="2800" b="1" dirty="0" smtClean="0">
                <a:cs typeface="+mj-cs"/>
              </a:rPr>
              <a:t> "المسلم من سلم المسلمون من لسانه ويده، والمهاجر من هجر ما نهى الله عنه"،</a:t>
            </a:r>
            <a:endParaRPr lang="fr-FR" sz="2800" b="1" dirty="0" smtClean="0">
              <a:cs typeface="+mj-cs"/>
            </a:endParaRPr>
          </a:p>
          <a:p>
            <a:pPr algn="r" rtl="1">
              <a:buClr>
                <a:srgbClr val="0000FF"/>
              </a:buClr>
            </a:pPr>
            <a:r>
              <a:rPr lang="ar-MA" sz="2800" b="1" dirty="0" smtClean="0">
                <a:cs typeface="+mj-cs"/>
              </a:rPr>
              <a:t> </a:t>
            </a:r>
            <a:endParaRPr lang="fr-FR" sz="2800" b="1" dirty="0" smtClean="0">
              <a:cs typeface="+mj-cs"/>
            </a:endParaRPr>
          </a:p>
          <a:p>
            <a:pPr algn="r" rtl="1">
              <a:buClr>
                <a:srgbClr val="0000FF"/>
              </a:buClr>
              <a:buFont typeface="Wingdings" pitchFamily="2" charset="2"/>
              <a:buChar char="§"/>
            </a:pPr>
            <a:r>
              <a:rPr lang="ar-MA" sz="2800" b="1" dirty="0" smtClean="0">
                <a:cs typeface="+mj-cs"/>
              </a:rPr>
              <a:t>" اهْجُرِي الْمَعَاصِيَ ؛ فَإِنَّهَا أَفْضَلُ الْهِجْرَةِ ، وَحَافِظِي عَلَى الْفَرَائِضِ ؛ فَإِنَّهَا أَفْضَلُ الْجِهَادِ ، وَأَكْثِرِي مِنْ ذِكْرِ اللَّهِ ؛ فَإِنَّكِ لا تَأْتِينَ اللَّهَ غَدًا بِشَيْءٍ أَحَبَّ إِلَيْهِ مِنْ كَثْرَةِ ذِكْرِهِ " .  </a:t>
            </a:r>
            <a:endParaRPr lang="fr-FR" sz="2800" b="1" dirty="0">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MA" b="1" dirty="0" smtClean="0">
                <a:solidFill>
                  <a:srgbClr val="0000FF"/>
                </a:solidFill>
              </a:rPr>
              <a:t>قيم العام الماضي </a:t>
            </a:r>
            <a:r>
              <a:rPr lang="ar-MA" b="1" dirty="0" err="1" smtClean="0">
                <a:solidFill>
                  <a:srgbClr val="0000FF"/>
                </a:solidFill>
              </a:rPr>
              <a:t>و</a:t>
            </a:r>
            <a:r>
              <a:rPr lang="ar-MA" b="1" dirty="0" smtClean="0">
                <a:solidFill>
                  <a:srgbClr val="0000FF"/>
                </a:solidFill>
              </a:rPr>
              <a:t> ضع برنامجا للعام الجديد</a:t>
            </a:r>
            <a:endParaRPr lang="fr-FR" b="1" dirty="0">
              <a:solidFill>
                <a:srgbClr val="0000FF"/>
              </a:solidFill>
            </a:endParaRPr>
          </a:p>
        </p:txBody>
      </p:sp>
      <p:pic>
        <p:nvPicPr>
          <p:cNvPr id="1026" name="Picture 2" descr="http://www.alsaqr.com/tawqee3/da3wa_25.gif"/>
          <p:cNvPicPr>
            <a:picLocks noChangeAspect="1" noChangeArrowheads="1" noCrop="1"/>
          </p:cNvPicPr>
          <p:nvPr/>
        </p:nvPicPr>
        <p:blipFill>
          <a:blip r:embed="rId2"/>
          <a:srcRect/>
          <a:stretch>
            <a:fillRect/>
          </a:stretch>
        </p:blipFill>
        <p:spPr bwMode="auto">
          <a:xfrm>
            <a:off x="357158" y="1428736"/>
            <a:ext cx="8501122" cy="514353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حهىن بمئ"/>
          <p:cNvPicPr>
            <a:picLocks noChangeAspect="1" noChangeArrowheads="1"/>
          </p:cNvPicPr>
          <p:nvPr/>
        </p:nvPicPr>
        <p:blipFill>
          <a:blip r:embed="rId2"/>
          <a:srcRect/>
          <a:stretch>
            <a:fillRect/>
          </a:stretch>
        </p:blipFill>
        <p:spPr bwMode="auto">
          <a:xfrm>
            <a:off x="0" y="-571500"/>
            <a:ext cx="9144000" cy="7429500"/>
          </a:xfrm>
          <a:prstGeom prst="rect">
            <a:avLst/>
          </a:prstGeom>
          <a:noFill/>
          <a:ln w="9525">
            <a:noFill/>
            <a:miter lim="800000"/>
            <a:headEnd/>
            <a:tailEnd/>
          </a:ln>
        </p:spPr>
      </p:pic>
      <p:sp>
        <p:nvSpPr>
          <p:cNvPr id="3075" name="Rectangle 3"/>
          <p:cNvSpPr>
            <a:spLocks noGrp="1" noChangeArrowheads="1"/>
          </p:cNvSpPr>
          <p:nvPr>
            <p:ph type="body" idx="1"/>
          </p:nvPr>
        </p:nvSpPr>
        <p:spPr>
          <a:xfrm>
            <a:off x="500063" y="3714750"/>
            <a:ext cx="8229600" cy="1800225"/>
          </a:xfrm>
        </p:spPr>
        <p:txBody>
          <a:bodyPr>
            <a:normAutofit fontScale="92500" lnSpcReduction="10000"/>
          </a:bodyPr>
          <a:lstStyle/>
          <a:p>
            <a:pPr algn="ctr" rtl="1" eaLnBrk="1" hangingPunct="1">
              <a:buFontTx/>
              <a:buNone/>
            </a:pPr>
            <a:r>
              <a:rPr lang="ar-MA" sz="6000" b="1" i="1" dirty="0" smtClean="0">
                <a:solidFill>
                  <a:srgbClr val="003300"/>
                </a:solidFill>
                <a:cs typeface="Andalus" pitchFamily="2" charset="-78"/>
              </a:rPr>
              <a:t>كل عام وانتم إلى الله أقرب</a:t>
            </a:r>
          </a:p>
          <a:p>
            <a:pPr algn="r" rtl="1" eaLnBrk="1" hangingPunct="1">
              <a:buFontTx/>
              <a:buNone/>
            </a:pPr>
            <a:r>
              <a:rPr lang="ar-MA" sz="6000" b="1" i="1" dirty="0" smtClean="0">
                <a:solidFill>
                  <a:srgbClr val="003300"/>
                </a:solidFill>
                <a:cs typeface="Andalus" pitchFamily="2" charset="-78"/>
              </a:rPr>
              <a:t>               </a:t>
            </a:r>
            <a:r>
              <a:rPr lang="fr-FR" sz="6000" b="1" i="1" dirty="0" smtClean="0">
                <a:solidFill>
                  <a:srgbClr val="003300"/>
                </a:solidFill>
                <a:cs typeface="Andalus" pitchFamily="2" charset="-78"/>
              </a:rPr>
              <a:t>4</a:t>
            </a:r>
            <a:r>
              <a:rPr lang="ar-MA" sz="6000" b="1" i="1" dirty="0" smtClean="0">
                <a:solidFill>
                  <a:srgbClr val="003300"/>
                </a:solidFill>
                <a:cs typeface="Andalus" pitchFamily="2" charset="-78"/>
              </a:rPr>
              <a:t> 143        </a:t>
            </a:r>
          </a:p>
          <a:p>
            <a:pPr algn="r" rtl="1" eaLnBrk="1" hangingPunct="1">
              <a:buFontTx/>
              <a:buNone/>
            </a:pPr>
            <a:endParaRPr lang="ar-MA" sz="6000" b="1" dirty="0" smtClean="0">
              <a:solidFill>
                <a:srgbClr val="003300"/>
              </a:solidFill>
            </a:endParaRPr>
          </a:p>
          <a:p>
            <a:pPr algn="r" rtl="1" eaLnBrk="1" hangingPunct="1">
              <a:buFontTx/>
              <a:buNone/>
            </a:pPr>
            <a:endParaRPr lang="ar-MA" sz="6000" b="1" dirty="0" smtClean="0">
              <a:solidFill>
                <a:srgbClr val="003300"/>
              </a:solidFill>
            </a:endParaRPr>
          </a:p>
          <a:p>
            <a:pPr algn="r" rtl="1" eaLnBrk="1" hangingPunct="1">
              <a:buFontTx/>
              <a:buNone/>
            </a:pPr>
            <a:endParaRPr lang="ar-MA" sz="6000" b="1" dirty="0" smtClean="0">
              <a:solidFill>
                <a:srgbClr val="003300"/>
              </a:solidFill>
            </a:endParaRPr>
          </a:p>
        </p:txBody>
      </p:sp>
      <p:pic>
        <p:nvPicPr>
          <p:cNvPr id="3076" name="Image 6" descr="clip_image002.gif"/>
          <p:cNvPicPr>
            <a:picLocks noChangeAspect="1"/>
          </p:cNvPicPr>
          <p:nvPr/>
        </p:nvPicPr>
        <p:blipFill>
          <a:blip r:embed="rId3"/>
          <a:srcRect/>
          <a:stretch>
            <a:fillRect/>
          </a:stretch>
        </p:blipFill>
        <p:spPr bwMode="auto">
          <a:xfrm>
            <a:off x="0" y="-357188"/>
            <a:ext cx="2500313"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838200"/>
            <a:ext cx="8572560" cy="1323439"/>
          </a:xfrm>
          <a:prstGeom prst="rect">
            <a:avLst/>
          </a:prstGeom>
          <a:noFill/>
          <a:ln w="9525">
            <a:noFill/>
            <a:miter lim="800000"/>
            <a:headEnd/>
            <a:tailEnd/>
          </a:ln>
        </p:spPr>
        <p:txBody>
          <a:bodyPr wrap="square" anchor="ctr">
            <a:spAutoFit/>
          </a:bodyPr>
          <a:lstStyle/>
          <a:p>
            <a:pPr algn="r" rtl="1"/>
            <a:r>
              <a:rPr lang="ar-SA" sz="4000" b="1" dirty="0">
                <a:latin typeface="Simplified Arabic" pitchFamily="18" charset="-78"/>
                <a:ea typeface="Calibri" pitchFamily="34" charset="0"/>
                <a:cs typeface="Simplified Arabic" pitchFamily="18" charset="-78"/>
              </a:rPr>
              <a:t>أبا الزَّهراء قد جاوَزتُ قَدري</a:t>
            </a:r>
            <a:r>
              <a:rPr lang="en-US" sz="4000" b="1" dirty="0">
                <a:latin typeface="Simplified Arabic" pitchFamily="18" charset="-78"/>
                <a:ea typeface="Calibri" pitchFamily="34" charset="0"/>
                <a:cs typeface="Simplified Arabic" pitchFamily="18" charset="-78"/>
              </a:rPr>
              <a:t>                          </a:t>
            </a:r>
            <a:r>
              <a:rPr lang="ar-MA" sz="4000" b="1" dirty="0" smtClean="0">
                <a:latin typeface="Simplified Arabic" pitchFamily="18" charset="-78"/>
                <a:ea typeface="Calibri" pitchFamily="34" charset="0"/>
                <a:cs typeface="Simplified Arabic" pitchFamily="18" charset="-78"/>
              </a:rPr>
              <a:t>		</a:t>
            </a:r>
            <a:r>
              <a:rPr lang="en-US" sz="4000" b="1" dirty="0" smtClean="0">
                <a:latin typeface="Simplified Arabic" pitchFamily="18" charset="-78"/>
                <a:ea typeface="Calibri" pitchFamily="34" charset="0"/>
                <a:cs typeface="Simplified Arabic" pitchFamily="18" charset="-78"/>
              </a:rPr>
              <a:t>             </a:t>
            </a:r>
            <a:r>
              <a:rPr lang="ar-SA" sz="4000" b="1" dirty="0">
                <a:latin typeface="Simplified Arabic" pitchFamily="18" charset="-78"/>
                <a:ea typeface="Calibri" pitchFamily="34" charset="0"/>
                <a:cs typeface="Simplified Arabic" pitchFamily="18" charset="-78"/>
              </a:rPr>
              <a:t>بِمَدحِكَ بَيْدَ أن لي انتِسابا</a:t>
            </a:r>
            <a:r>
              <a:rPr lang="en-US" sz="4000" b="1" dirty="0">
                <a:latin typeface="Simplified Arabic" pitchFamily="18" charset="-78"/>
                <a:ea typeface="Calibri" pitchFamily="34" charset="0"/>
                <a:cs typeface="Simplified Arabic" pitchFamily="18" charset="-78"/>
              </a:rPr>
              <a:t> </a:t>
            </a:r>
          </a:p>
        </p:txBody>
      </p:sp>
      <p:pic>
        <p:nvPicPr>
          <p:cNvPr id="3075" name="Picture 4" descr="Mecca-1850"/>
          <p:cNvPicPr>
            <a:picLocks noChangeAspect="1" noChangeArrowheads="1"/>
          </p:cNvPicPr>
          <p:nvPr/>
        </p:nvPicPr>
        <p:blipFill>
          <a:blip r:embed="rId3"/>
          <a:srcRect l="2512" t="3711" r="3297" b="5336"/>
          <a:stretch>
            <a:fillRect/>
          </a:stretch>
        </p:blipFill>
        <p:spPr bwMode="auto">
          <a:xfrm>
            <a:off x="0" y="2714620"/>
            <a:ext cx="9144000" cy="414338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Large confetti"/>
          <p:cNvSpPr>
            <a:spLocks noGrp="1" noChangeArrowheads="1"/>
          </p:cNvSpPr>
          <p:nvPr>
            <p:ph type="title"/>
          </p:nvPr>
        </p:nvSpPr>
        <p:spPr/>
        <p:txBody>
          <a:bodyPr/>
          <a:lstStyle/>
          <a:p>
            <a:pPr eaLnBrk="1" hangingPunct="1"/>
            <a:r>
              <a:rPr lang="ar-MA" b="1" dirty="0" smtClean="0">
                <a:solidFill>
                  <a:srgbClr val="0000FF"/>
                </a:solidFill>
              </a:rPr>
              <a:t>التضحية بالمال </a:t>
            </a:r>
            <a:r>
              <a:rPr lang="ar-MA" b="1" dirty="0" err="1" smtClean="0">
                <a:solidFill>
                  <a:srgbClr val="0000FF"/>
                </a:solidFill>
              </a:rPr>
              <a:t>و</a:t>
            </a:r>
            <a:r>
              <a:rPr lang="ar-MA" b="1" dirty="0" smtClean="0">
                <a:solidFill>
                  <a:srgbClr val="0000FF"/>
                </a:solidFill>
              </a:rPr>
              <a:t> الأهل في سبيل الله</a:t>
            </a:r>
            <a:endParaRPr lang="fr-FR" b="1" dirty="0" smtClean="0">
              <a:solidFill>
                <a:srgbClr val="0000FF"/>
              </a:solidFill>
            </a:endParaRPr>
          </a:p>
        </p:txBody>
      </p:sp>
      <p:sp>
        <p:nvSpPr>
          <p:cNvPr id="5123" name="Rectangle 3"/>
          <p:cNvSpPr>
            <a:spLocks noGrp="1" noChangeArrowheads="1"/>
          </p:cNvSpPr>
          <p:nvPr>
            <p:ph type="body" idx="1"/>
          </p:nvPr>
        </p:nvSpPr>
        <p:spPr>
          <a:xfrm>
            <a:off x="285720" y="1928802"/>
            <a:ext cx="8572560" cy="4191000"/>
          </a:xfrm>
        </p:spPr>
        <p:txBody>
          <a:bodyPr>
            <a:spAutoFit/>
          </a:bodyPr>
          <a:lstStyle/>
          <a:p>
            <a:pPr algn="r" rtl="1" eaLnBrk="1" hangingPunct="1">
              <a:buClr>
                <a:srgbClr val="0000FF"/>
              </a:buClr>
              <a:buFont typeface="Wingdings" pitchFamily="2" charset="2"/>
              <a:buChar char="§"/>
            </a:pPr>
            <a:r>
              <a:rPr lang="ar-SA" sz="2800" b="1" dirty="0" smtClean="0">
                <a:cs typeface="+mj-cs"/>
              </a:rPr>
              <a:t>هجرة أبي سلمة </a:t>
            </a:r>
            <a:r>
              <a:rPr lang="ar-SA" sz="2800" b="1" dirty="0" err="1" smtClean="0">
                <a:cs typeface="+mj-cs"/>
              </a:rPr>
              <a:t>و</a:t>
            </a:r>
            <a:r>
              <a:rPr lang="ar-SA" sz="2800" b="1" dirty="0" smtClean="0">
                <a:cs typeface="+mj-cs"/>
              </a:rPr>
              <a:t> زوجته</a:t>
            </a:r>
            <a:endParaRPr lang="ar-MA" sz="2800" b="1" dirty="0" smtClean="0">
              <a:cs typeface="+mj-cs"/>
            </a:endParaRPr>
          </a:p>
          <a:p>
            <a:pPr algn="r" rtl="1" eaLnBrk="1" hangingPunct="1">
              <a:buClr>
                <a:srgbClr val="0000FF"/>
              </a:buClr>
              <a:buNone/>
            </a:pPr>
            <a:endParaRPr lang="ar-SA" sz="2800" b="1" dirty="0" smtClean="0">
              <a:cs typeface="+mj-cs"/>
            </a:endParaRPr>
          </a:p>
          <a:p>
            <a:pPr algn="r" rtl="1">
              <a:buClr>
                <a:srgbClr val="0000FF"/>
              </a:buClr>
              <a:buFont typeface="Wingdings" pitchFamily="2" charset="2"/>
              <a:buChar char="§"/>
            </a:pPr>
            <a:r>
              <a:rPr lang="ar-SA" sz="2800" b="1" dirty="0" smtClean="0">
                <a:cs typeface="+mj-cs"/>
              </a:rPr>
              <a:t>ربح صهيب ، ربح صهيب ..</a:t>
            </a:r>
            <a:endParaRPr lang="ar-MA" sz="2800" b="1" dirty="0" smtClean="0">
              <a:cs typeface="+mj-cs"/>
            </a:endParaRPr>
          </a:p>
          <a:p>
            <a:pPr algn="r" rtl="1">
              <a:buClr>
                <a:srgbClr val="0000FF"/>
              </a:buClr>
              <a:buNone/>
            </a:pPr>
            <a:r>
              <a:rPr lang="ar-SA" sz="2800" b="1" dirty="0" smtClean="0">
                <a:cs typeface="+mj-cs"/>
              </a:rPr>
              <a:t> </a:t>
            </a:r>
            <a:endParaRPr lang="fr-FR" sz="2800" b="1" dirty="0" smtClean="0">
              <a:cs typeface="+mj-cs"/>
            </a:endParaRPr>
          </a:p>
          <a:p>
            <a:pPr algn="r" rtl="1" eaLnBrk="1" hangingPunct="1">
              <a:buClr>
                <a:srgbClr val="0000FF"/>
              </a:buClr>
              <a:buFont typeface="Wingdings" pitchFamily="2" charset="2"/>
              <a:buChar char="§"/>
            </a:pPr>
            <a:r>
              <a:rPr lang="ar-SA" sz="2800" b="1" dirty="0" smtClean="0">
                <a:cs typeface="+mj-cs"/>
              </a:rPr>
              <a:t>من أراد أن ييتم ولده فليلقني وراء هذا الوادي فلم يجرؤ أحد أن يتبعه ..</a:t>
            </a:r>
            <a:endParaRPr lang="fr-FR" sz="2800" b="1" dirty="0" smtClean="0">
              <a:cs typeface="+mj-cs"/>
            </a:endParaRPr>
          </a:p>
          <a:p>
            <a:pPr algn="r" rtl="1" eaLnBrk="1" hangingPunct="1">
              <a:buClr>
                <a:srgbClr val="0000FF"/>
              </a:buClr>
              <a:buNone/>
            </a:pPr>
            <a:endParaRPr lang="fr-FR" sz="2800" b="1" dirty="0" smtClean="0">
              <a:cs typeface="+mj-cs"/>
            </a:endParaRPr>
          </a:p>
          <a:p>
            <a:pPr algn="r" rtl="1" eaLnBrk="1" hangingPunct="1">
              <a:buClr>
                <a:srgbClr val="0000FF"/>
              </a:buClr>
              <a:buFont typeface="Wingdings" pitchFamily="2" charset="2"/>
              <a:buChar char="§"/>
            </a:pPr>
            <a:r>
              <a:rPr lang="ar-MA" sz="2800" b="1" dirty="0" smtClean="0">
                <a:cs typeface="+mj-cs"/>
              </a:rPr>
              <a:t>علي كرم الله وجهه نام على فراشه و أدى الأمانات عنه</a:t>
            </a:r>
          </a:p>
          <a:p>
            <a:pPr algn="r" rtl="1" eaLnBrk="1" hangingPunct="1">
              <a:buClr>
                <a:srgbClr val="0000FF"/>
              </a:buClr>
              <a:buNone/>
            </a:pPr>
            <a:endParaRPr lang="fr-FR" sz="2800" b="1" dirty="0" smtClean="0">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Large confetti"/>
          <p:cNvSpPr>
            <a:spLocks noGrp="1" noChangeArrowheads="1"/>
          </p:cNvSpPr>
          <p:nvPr>
            <p:ph type="title"/>
          </p:nvPr>
        </p:nvSpPr>
        <p:spPr>
          <a:xfrm>
            <a:off x="500034" y="214290"/>
            <a:ext cx="8229600" cy="1143000"/>
          </a:xfrm>
        </p:spPr>
        <p:txBody>
          <a:bodyPr/>
          <a:lstStyle/>
          <a:p>
            <a:pPr eaLnBrk="1" hangingPunct="1"/>
            <a:r>
              <a:rPr lang="ar-SA" b="1" dirty="0" smtClean="0">
                <a:solidFill>
                  <a:srgbClr val="0000FF"/>
                </a:solidFill>
              </a:rPr>
              <a:t>أبو بكر يرغب في الهجرة </a:t>
            </a:r>
            <a:endParaRPr lang="fr-FR" b="1" dirty="0" smtClean="0">
              <a:solidFill>
                <a:srgbClr val="0000FF"/>
              </a:solidFill>
            </a:endParaRPr>
          </a:p>
        </p:txBody>
      </p:sp>
      <p:sp>
        <p:nvSpPr>
          <p:cNvPr id="7171" name="Rectangle 3"/>
          <p:cNvSpPr>
            <a:spLocks noGrp="1" noChangeArrowheads="1"/>
          </p:cNvSpPr>
          <p:nvPr>
            <p:ph type="body" idx="1"/>
          </p:nvPr>
        </p:nvSpPr>
        <p:spPr>
          <a:xfrm>
            <a:off x="500034" y="2102961"/>
            <a:ext cx="8229600" cy="3254865"/>
          </a:xfrm>
        </p:spPr>
        <p:txBody>
          <a:bodyPr>
            <a:spAutoFit/>
          </a:bodyPr>
          <a:lstStyle/>
          <a:p>
            <a:pPr algn="r" rtl="1" eaLnBrk="1" hangingPunct="1">
              <a:lnSpc>
                <a:spcPct val="150000"/>
              </a:lnSpc>
              <a:buClr>
                <a:srgbClr val="0000FF"/>
              </a:buClr>
              <a:buFont typeface="Wingdings" pitchFamily="2" charset="2"/>
              <a:buChar char="§"/>
            </a:pPr>
            <a:r>
              <a:rPr lang="ar-SA" sz="2800" b="1" dirty="0" smtClean="0">
                <a:cs typeface="+mj-cs"/>
              </a:rPr>
              <a:t>ظل المسلمون يهاجرون من مكة حتى لم يبق فيها إلا الرسول </a:t>
            </a:r>
            <a:r>
              <a:rPr lang="ar-SA" sz="2800" b="1" dirty="0" err="1" smtClean="0">
                <a:cs typeface="+mj-cs"/>
              </a:rPr>
              <a:t>و</a:t>
            </a:r>
            <a:r>
              <a:rPr lang="ar-SA" sz="2800" b="1" dirty="0" smtClean="0">
                <a:cs typeface="+mj-cs"/>
              </a:rPr>
              <a:t> أبو بكر </a:t>
            </a:r>
            <a:r>
              <a:rPr lang="ar-SA" sz="2800" b="1" dirty="0" err="1" smtClean="0">
                <a:cs typeface="+mj-cs"/>
              </a:rPr>
              <a:t>و</a:t>
            </a:r>
            <a:r>
              <a:rPr lang="ar-SA" sz="2800" b="1" dirty="0" smtClean="0">
                <a:cs typeface="+mj-cs"/>
              </a:rPr>
              <a:t> على رضي الله عنه </a:t>
            </a:r>
            <a:r>
              <a:rPr lang="ar-SA" sz="2800" b="1" dirty="0" err="1" smtClean="0">
                <a:cs typeface="+mj-cs"/>
              </a:rPr>
              <a:t>و</a:t>
            </a:r>
            <a:r>
              <a:rPr lang="ar-SA" sz="2800" b="1" dirty="0" smtClean="0">
                <a:cs typeface="+mj-cs"/>
              </a:rPr>
              <a:t> بعض المسلمين الذين منعتهم قريش من الهجرة </a:t>
            </a:r>
            <a:r>
              <a:rPr lang="ar-SA" sz="2800" b="1" dirty="0" err="1" smtClean="0">
                <a:cs typeface="+mj-cs"/>
              </a:rPr>
              <a:t>و</a:t>
            </a:r>
            <a:r>
              <a:rPr lang="ar-SA" sz="2800" b="1" dirty="0" smtClean="0">
                <a:cs typeface="+mj-cs"/>
              </a:rPr>
              <a:t> كان أبو بكر يستأذن الرسول في الهجرة فيقول .. ” لا تعجل لعل الله يجد لك صاحبا </a:t>
            </a:r>
            <a:r>
              <a:rPr lang="ar-SA" sz="2800" b="1" dirty="0" err="1" smtClean="0">
                <a:cs typeface="+mj-cs"/>
              </a:rPr>
              <a:t>ً</a:t>
            </a:r>
            <a:r>
              <a:rPr lang="ar-SA" sz="2800" b="1" dirty="0" smtClean="0">
                <a:cs typeface="+mj-cs"/>
              </a:rPr>
              <a:t> ” .. فاشترى أبو بكر راحلتين استعدادا </a:t>
            </a:r>
            <a:r>
              <a:rPr lang="ar-SA" sz="2800" b="1" dirty="0" err="1" smtClean="0">
                <a:cs typeface="+mj-cs"/>
              </a:rPr>
              <a:t>ً</a:t>
            </a:r>
            <a:r>
              <a:rPr lang="ar-SA" sz="2800" b="1" dirty="0" smtClean="0">
                <a:cs typeface="+mj-cs"/>
              </a:rPr>
              <a:t> للهجرة ..</a:t>
            </a:r>
            <a:endParaRPr lang="fr-FR" sz="2800" b="1" dirty="0" smtClean="0">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alhegreh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smtClean="0">
                <a:solidFill>
                  <a:srgbClr val="0000FF"/>
                </a:solidFill>
              </a:rPr>
              <a:t>النية و الإخلاص</a:t>
            </a:r>
            <a:endParaRPr lang="fr-FR" b="1" dirty="0">
              <a:solidFill>
                <a:srgbClr val="0000FF"/>
              </a:solidFill>
            </a:endParaRPr>
          </a:p>
        </p:txBody>
      </p:sp>
      <p:sp>
        <p:nvSpPr>
          <p:cNvPr id="3" name="Espace réservé du contenu 2"/>
          <p:cNvSpPr>
            <a:spLocks noGrp="1"/>
          </p:cNvSpPr>
          <p:nvPr>
            <p:ph idx="1"/>
          </p:nvPr>
        </p:nvSpPr>
        <p:spPr>
          <a:xfrm>
            <a:off x="457200" y="2285992"/>
            <a:ext cx="8229600" cy="2599751"/>
          </a:xfrm>
        </p:spPr>
        <p:txBody>
          <a:bodyPr>
            <a:spAutoFit/>
          </a:bodyPr>
          <a:lstStyle/>
          <a:p>
            <a:pPr algn="r" rtl="1">
              <a:lnSpc>
                <a:spcPct val="150000"/>
              </a:lnSpc>
              <a:buClr>
                <a:srgbClr val="0000FF"/>
              </a:buClr>
              <a:buFont typeface="Wingdings" pitchFamily="2" charset="2"/>
              <a:buChar char="§"/>
            </a:pPr>
            <a:r>
              <a:rPr lang="ar-SA" sz="2800" b="1" dirty="0" smtClean="0">
                <a:cs typeface="+mj-cs"/>
              </a:rPr>
              <a:t>كذلك يقرر الحديث النبوي الفاصل بين المقبلين على الله والمقبلين على الدنيا . ( فمن كانت هجرته إلى الله ورسوله فهجرته إلى الله ورسوله، ومن كانت هجرته إلى دنيا يصيبها أو امرأة ينكحها، فهجرته إلى ما هاجر إليه</a:t>
            </a:r>
            <a:r>
              <a:rPr lang="ar-SA" sz="2800" b="1" dirty="0" smtClean="0"/>
              <a:t>)</a:t>
            </a:r>
            <a:endParaRPr lang="ar-MA" sz="2800" b="1" dirty="0" smtClean="0">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dirty="0" smtClean="0">
                <a:solidFill>
                  <a:srgbClr val="0000FF"/>
                </a:solidFill>
                <a:latin typeface="Arial" pitchFamily="34" charset="0"/>
              </a:rPr>
              <a:t>مسلسل النصر والتمكين لأهل الصبر واليقين</a:t>
            </a:r>
            <a:endParaRPr lang="fr-FR" b="1" dirty="0"/>
          </a:p>
        </p:txBody>
      </p:sp>
      <p:sp>
        <p:nvSpPr>
          <p:cNvPr id="1025" name="Rectangle 1"/>
          <p:cNvSpPr>
            <a:spLocks noChangeArrowheads="1"/>
          </p:cNvSpPr>
          <p:nvPr/>
        </p:nvSpPr>
        <p:spPr bwMode="auto">
          <a:xfrm>
            <a:off x="357158" y="1928802"/>
            <a:ext cx="857256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buClr>
                <a:srgbClr val="0000FF"/>
              </a:buClr>
              <a:buFont typeface="Wingdings" pitchFamily="2" charset="2"/>
              <a:buChar char="§"/>
            </a:pPr>
            <a:r>
              <a:rPr kumimoji="0" lang="ar-MA" sz="2800" b="1" i="0" u="none" strike="noStrike" cap="none" normalizeH="0" baseline="0" dirty="0" smtClean="0">
                <a:ln>
                  <a:noFill/>
                </a:ln>
                <a:effectLst/>
                <a:latin typeface="Arial" pitchFamily="34" charset="0"/>
                <a:cs typeface="+mj-cs"/>
              </a:rPr>
              <a:t> </a:t>
            </a:r>
            <a:r>
              <a:rPr kumimoji="0" lang="ar-SA" sz="2800" b="1" i="0" u="none" strike="noStrike" cap="none" normalizeH="0" baseline="0" dirty="0" smtClean="0">
                <a:ln>
                  <a:noFill/>
                </a:ln>
                <a:effectLst/>
                <a:latin typeface="Arial" pitchFamily="34" charset="0"/>
                <a:cs typeface="+mj-cs"/>
              </a:rPr>
              <a:t>إنا لننصر رسلنا والذين آمنوا في الحياة الدنيا ويوم </a:t>
            </a:r>
            <a:r>
              <a:rPr lang="ar-MA" sz="2800" b="1" dirty="0" smtClean="0">
                <a:latin typeface="Arial" pitchFamily="34" charset="0"/>
                <a:cs typeface="+mj-cs"/>
              </a:rPr>
              <a:t>يقوم </a:t>
            </a:r>
            <a:r>
              <a:rPr kumimoji="0" lang="ar-SA" sz="2800" b="1" i="0" u="none" strike="noStrike" cap="none" normalizeH="0" baseline="0" dirty="0" smtClean="0">
                <a:ln>
                  <a:noFill/>
                </a:ln>
                <a:effectLst/>
                <a:latin typeface="Arial" pitchFamily="34" charset="0"/>
                <a:cs typeface="+mj-cs"/>
              </a:rPr>
              <a:t>الأشهاد  </a:t>
            </a:r>
            <a:endParaRPr lang="fr-FR" sz="2800" b="1" dirty="0" smtClean="0">
              <a:latin typeface="Arial" pitchFamily="34" charset="0"/>
              <a:cs typeface="+mj-cs"/>
            </a:endParaRPr>
          </a:p>
          <a:p>
            <a:pPr lvl="0" algn="r" rtl="1" fontAlgn="base">
              <a:spcBef>
                <a:spcPct val="0"/>
              </a:spcBef>
              <a:spcAft>
                <a:spcPct val="0"/>
              </a:spcAft>
              <a:buClr>
                <a:srgbClr val="0000FF"/>
              </a:buClr>
              <a:buFont typeface="Wingdings" pitchFamily="2" charset="2"/>
              <a:buChar char="§"/>
            </a:pPr>
            <a:endParaRPr lang="fr-FR" sz="2800" b="1" dirty="0" smtClean="0">
              <a:latin typeface="Arial" pitchFamily="34" charset="0"/>
              <a:cs typeface="+mj-cs"/>
            </a:endParaRPr>
          </a:p>
          <a:p>
            <a:pPr lvl="0" algn="r" rtl="1" fontAlgn="base">
              <a:spcBef>
                <a:spcPct val="0"/>
              </a:spcBef>
              <a:spcAft>
                <a:spcPct val="0"/>
              </a:spcAft>
              <a:buClr>
                <a:srgbClr val="0000FF"/>
              </a:buClr>
              <a:buFont typeface="Wingdings" pitchFamily="2" charset="2"/>
              <a:buChar char="§"/>
            </a:pPr>
            <a:r>
              <a:rPr lang="fr-FR" sz="2800" b="1" dirty="0" smtClean="0">
                <a:latin typeface="Arial" pitchFamily="34" charset="0"/>
                <a:cs typeface="+mj-cs"/>
              </a:rPr>
              <a:t> </a:t>
            </a:r>
            <a:r>
              <a:rPr lang="ar-MA" sz="2800" b="1" dirty="0" smtClean="0">
                <a:cs typeface="+mj-cs"/>
              </a:rPr>
              <a:t>وإن تصبروا وتتقوا لا يضركم كيدهم شيئا</a:t>
            </a:r>
            <a:r>
              <a:rPr lang="fr-FR" sz="2800" b="1" dirty="0" smtClean="0">
                <a:latin typeface="Arial" pitchFamily="34" charset="0"/>
              </a:rPr>
              <a:t> .</a:t>
            </a:r>
          </a:p>
          <a:p>
            <a:pPr lvl="0" algn="r" rtl="1" fontAlgn="base">
              <a:spcBef>
                <a:spcPct val="0"/>
              </a:spcBef>
              <a:spcAft>
                <a:spcPct val="0"/>
              </a:spcAft>
              <a:buClr>
                <a:srgbClr val="0000FF"/>
              </a:buClr>
            </a:pPr>
            <a:endParaRPr lang="fr-FR" sz="2800" b="1" dirty="0" smtClean="0">
              <a:cs typeface="+mj-cs"/>
            </a:endParaRPr>
          </a:p>
          <a:p>
            <a:pPr lvl="0" algn="r" rtl="1" fontAlgn="base">
              <a:spcBef>
                <a:spcPct val="0"/>
              </a:spcBef>
              <a:spcAft>
                <a:spcPct val="0"/>
              </a:spcAft>
              <a:buClr>
                <a:srgbClr val="0000FF"/>
              </a:buClr>
              <a:buFont typeface="Wingdings" pitchFamily="2" charset="2"/>
              <a:buChar char="§"/>
            </a:pPr>
            <a:r>
              <a:rPr kumimoji="0" lang="ar-MA" sz="2800" b="1" i="0" u="none" strike="noStrike" cap="none" normalizeH="0" baseline="0" dirty="0" smtClean="0">
                <a:ln>
                  <a:noFill/>
                </a:ln>
                <a:effectLst/>
                <a:latin typeface="Arial" pitchFamily="34" charset="0"/>
                <a:cs typeface="+mj-cs"/>
              </a:rPr>
              <a:t> </a:t>
            </a:r>
            <a:r>
              <a:rPr kumimoji="0" lang="ar-SA" sz="2800" b="1" i="0" u="none" strike="noStrike" cap="none" normalizeH="0" baseline="0" dirty="0" smtClean="0">
                <a:ln>
                  <a:noFill/>
                </a:ln>
                <a:effectLst/>
                <a:latin typeface="Arial" pitchFamily="34" charset="0"/>
                <a:cs typeface="+mj-cs"/>
              </a:rPr>
              <a:t>والله غالب على أمره ولكن أكثر الناس لا يعلمون</a:t>
            </a:r>
            <a:r>
              <a:rPr kumimoji="0" lang="fr-FR" sz="2800" b="1" i="0" u="none" strike="noStrike" cap="none" normalizeH="0" baseline="0" dirty="0" smtClean="0">
                <a:ln>
                  <a:noFill/>
                </a:ln>
                <a:effectLst/>
                <a:latin typeface="Arial" pitchFamily="34" charset="0"/>
                <a:cs typeface="+mj-cs"/>
              </a:rPr>
              <a:t>.</a:t>
            </a:r>
          </a:p>
        </p:txBody>
      </p:sp>
      <p:pic>
        <p:nvPicPr>
          <p:cNvPr id="1026" name="Picture 2" descr="http://up.ahlalalm.info/photo2/h8i88467.gif"/>
          <p:cNvPicPr>
            <a:picLocks noChangeAspect="1" noChangeArrowheads="1" noCrop="1"/>
          </p:cNvPicPr>
          <p:nvPr/>
        </p:nvPicPr>
        <p:blipFill>
          <a:blip r:embed="rId2"/>
          <a:srcRect/>
          <a:stretch>
            <a:fillRect/>
          </a:stretch>
        </p:blipFill>
        <p:spPr bwMode="auto">
          <a:xfrm>
            <a:off x="2357422" y="4714884"/>
            <a:ext cx="4457700" cy="171450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85720" y="1928802"/>
            <a:ext cx="8572560" cy="3970318"/>
          </a:xfrm>
          <a:prstGeom prst="rect">
            <a:avLst/>
          </a:prstGeom>
          <a:noFill/>
          <a:ln w="9525">
            <a:noFill/>
            <a:miter lim="800000"/>
            <a:headEnd/>
            <a:tailEnd/>
          </a:ln>
        </p:spPr>
        <p:txBody>
          <a:bodyPr wrap="square">
            <a:spAutoFit/>
          </a:bodyPr>
          <a:lstStyle/>
          <a:p>
            <a:pPr marL="342900" indent="-342900" algn="r" rtl="1">
              <a:lnSpc>
                <a:spcPct val="150000"/>
              </a:lnSpc>
              <a:buClr>
                <a:srgbClr val="0000FF"/>
              </a:buClr>
              <a:buFont typeface="Wingdings" pitchFamily="2" charset="2"/>
              <a:buChar char="§"/>
            </a:pPr>
            <a:r>
              <a:rPr lang="fr-FR" sz="2800" b="1" dirty="0" smtClean="0"/>
              <a:t> » </a:t>
            </a:r>
            <a:r>
              <a:rPr lang="ar-SA" sz="2800" b="1" dirty="0" smtClean="0"/>
              <a:t>ومن يتوكل على الله فهو حسبه</a:t>
            </a:r>
            <a:r>
              <a:rPr lang="fr-FR" sz="2800" b="1" dirty="0" smtClean="0"/>
              <a:t> « </a:t>
            </a:r>
          </a:p>
          <a:p>
            <a:pPr marL="342900" indent="-342900" algn="r" rtl="1">
              <a:lnSpc>
                <a:spcPct val="150000"/>
              </a:lnSpc>
              <a:buClr>
                <a:srgbClr val="0000FF"/>
              </a:buClr>
              <a:buFont typeface="Wingdings" pitchFamily="2" charset="2"/>
              <a:buChar char="§"/>
            </a:pPr>
            <a:r>
              <a:rPr lang="fr-FR" sz="2800" b="1" dirty="0" smtClean="0"/>
              <a:t> » </a:t>
            </a:r>
            <a:r>
              <a:rPr lang="ar-MA" sz="2800" b="1" dirty="0" smtClean="0"/>
              <a:t>أو ليس الله بكاف عبده</a:t>
            </a:r>
            <a:r>
              <a:rPr lang="fr-FR" sz="2800" b="1" dirty="0" smtClean="0"/>
              <a:t> « </a:t>
            </a:r>
            <a:endParaRPr lang="fr-FR" sz="2800" b="1" dirty="0" smtClean="0">
              <a:cs typeface="+mj-cs"/>
              <a:sym typeface="AGA Arabesque" pitchFamily="2" charset="2"/>
            </a:endParaRPr>
          </a:p>
          <a:p>
            <a:pPr marL="342900" indent="-342900" algn="r" rtl="1">
              <a:lnSpc>
                <a:spcPct val="150000"/>
              </a:lnSpc>
              <a:buClr>
                <a:srgbClr val="0000FF"/>
              </a:buClr>
              <a:buFont typeface="Wingdings" pitchFamily="2" charset="2"/>
              <a:buChar char="§"/>
            </a:pPr>
            <a:r>
              <a:rPr lang="ar-SA" sz="2800" b="1" dirty="0" smtClean="0">
                <a:cs typeface="+mj-cs"/>
                <a:sym typeface="AGA Arabesque" pitchFamily="2" charset="2"/>
              </a:rPr>
              <a:t>علينا </a:t>
            </a:r>
            <a:r>
              <a:rPr lang="ar-SA" sz="2800" b="1" dirty="0" err="1">
                <a:cs typeface="+mj-cs"/>
                <a:sym typeface="AGA Arabesque" pitchFamily="2" charset="2"/>
              </a:rPr>
              <a:t>ا</a:t>
            </a:r>
            <a:r>
              <a:rPr lang="ar-EG" sz="2800" b="1" dirty="0">
                <a:cs typeface="+mj-cs"/>
                <a:sym typeface="AGA Arabesque" pitchFamily="2" charset="2"/>
              </a:rPr>
              <a:t>س</a:t>
            </a:r>
            <a:r>
              <a:rPr lang="ar-SA" sz="2800" b="1" dirty="0">
                <a:cs typeface="+mj-cs"/>
                <a:sym typeface="AGA Arabesque" pitchFamily="2" charset="2"/>
              </a:rPr>
              <a:t>تفراغ الوسع وبذل كل طاقة في التخطيط </a:t>
            </a:r>
            <a:r>
              <a:rPr lang="ar-SA" sz="2800" b="1" dirty="0" smtClean="0">
                <a:cs typeface="+mj-cs"/>
                <a:sym typeface="AGA Arabesque" pitchFamily="2" charset="2"/>
              </a:rPr>
              <a:t>البشري.</a:t>
            </a:r>
            <a:endParaRPr lang="fr-FR" sz="2800" b="1" dirty="0" smtClean="0">
              <a:cs typeface="+mj-cs"/>
              <a:sym typeface="AGA Arabesque" pitchFamily="2" charset="2"/>
            </a:endParaRPr>
          </a:p>
          <a:p>
            <a:pPr marL="342900" indent="-342900" algn="r" rtl="1">
              <a:lnSpc>
                <a:spcPct val="150000"/>
              </a:lnSpc>
              <a:buClr>
                <a:srgbClr val="0000FF"/>
              </a:buClr>
              <a:buFont typeface="Wingdings" pitchFamily="2" charset="2"/>
              <a:buChar char="§"/>
            </a:pPr>
            <a:r>
              <a:rPr lang="ar-SA" sz="2800" b="1" dirty="0" smtClean="0">
                <a:cs typeface="+mj-cs"/>
                <a:sym typeface="AGA Arabesque" pitchFamily="2" charset="2"/>
              </a:rPr>
              <a:t>الاتكال </a:t>
            </a:r>
            <a:r>
              <a:rPr lang="ar-SA" sz="2800" b="1" dirty="0">
                <a:cs typeface="+mj-cs"/>
                <a:sym typeface="AGA Arabesque" pitchFamily="2" charset="2"/>
              </a:rPr>
              <a:t>على الله تعالى دون الاعتماد على </a:t>
            </a:r>
            <a:r>
              <a:rPr lang="ar-SA" sz="2800" b="1" dirty="0" smtClean="0">
                <a:cs typeface="+mj-cs"/>
                <a:sym typeface="AGA Arabesque" pitchFamily="2" charset="2"/>
              </a:rPr>
              <a:t>الأسباب.</a:t>
            </a:r>
            <a:endParaRPr lang="fr-FR" sz="2800" b="1" dirty="0" smtClean="0">
              <a:cs typeface="+mj-cs"/>
              <a:sym typeface="AGA Arabesque" pitchFamily="2" charset="2"/>
            </a:endParaRPr>
          </a:p>
          <a:p>
            <a:pPr marL="342900" indent="-342900" algn="r" rtl="1">
              <a:lnSpc>
                <a:spcPct val="150000"/>
              </a:lnSpc>
              <a:buClr>
                <a:srgbClr val="0000FF"/>
              </a:buClr>
              <a:buFont typeface="Wingdings" pitchFamily="2" charset="2"/>
              <a:buChar char="§"/>
            </a:pPr>
            <a:r>
              <a:rPr lang="ar-SA" sz="2800" b="1" dirty="0" smtClean="0">
                <a:cs typeface="+mj-cs"/>
                <a:sym typeface="AGA Arabesque" pitchFamily="2" charset="2"/>
              </a:rPr>
              <a:t>أن </a:t>
            </a:r>
            <a:r>
              <a:rPr lang="ar-SA" sz="2800" b="1" dirty="0">
                <a:cs typeface="+mj-cs"/>
                <a:sym typeface="AGA Arabesque" pitchFamily="2" charset="2"/>
              </a:rPr>
              <a:t>نقبل قضاء الله وقدره فيما هو فوق </a:t>
            </a:r>
            <a:r>
              <a:rPr lang="ar-SA" sz="2800" b="1" dirty="0" smtClean="0">
                <a:cs typeface="+mj-cs"/>
                <a:sym typeface="AGA Arabesque" pitchFamily="2" charset="2"/>
              </a:rPr>
              <a:t>طاقتنا.</a:t>
            </a:r>
            <a:endParaRPr lang="fr-FR" sz="2800" b="1" dirty="0" smtClean="0">
              <a:cs typeface="+mj-cs"/>
              <a:sym typeface="AGA Arabesque" pitchFamily="2" charset="2"/>
            </a:endParaRPr>
          </a:p>
          <a:p>
            <a:pPr marL="342900" indent="-342900" algn="r" rtl="1">
              <a:lnSpc>
                <a:spcPct val="150000"/>
              </a:lnSpc>
              <a:buClr>
                <a:srgbClr val="0000FF"/>
              </a:buClr>
              <a:buFont typeface="Wingdings" pitchFamily="2" charset="2"/>
              <a:buChar char="§"/>
            </a:pPr>
            <a:r>
              <a:rPr lang="ar-SA" sz="2800" b="1" dirty="0" smtClean="0">
                <a:cs typeface="+mj-cs"/>
              </a:rPr>
              <a:t>المزج الناجح بين الإدارة والإرادة</a:t>
            </a:r>
            <a:r>
              <a:rPr lang="ar-SA" sz="2800" b="1" dirty="0" smtClean="0">
                <a:sym typeface="AGA Arabesque" pitchFamily="2" charset="2"/>
              </a:rPr>
              <a:t>.</a:t>
            </a:r>
            <a:r>
              <a:rPr lang="fr-FR" sz="2800" b="1" dirty="0" smtClean="0">
                <a:cs typeface="+mj-cs"/>
              </a:rPr>
              <a:t>.</a:t>
            </a:r>
            <a:r>
              <a:rPr lang="ar-SA" sz="2800" b="1" dirty="0" smtClean="0">
                <a:cs typeface="+mj-cs"/>
              </a:rPr>
              <a:t> </a:t>
            </a:r>
            <a:r>
              <a:rPr lang="fr-FR" sz="2800" b="1" dirty="0" smtClean="0">
                <a:cs typeface="+mj-cs"/>
              </a:rPr>
              <a:t>					</a:t>
            </a:r>
            <a:endParaRPr lang="fr-FR" sz="2800" b="1" dirty="0">
              <a:cs typeface="+mj-cs"/>
              <a:sym typeface="AGA Arabesque" pitchFamily="2" charset="2"/>
            </a:endParaRPr>
          </a:p>
        </p:txBody>
      </p:sp>
      <p:sp>
        <p:nvSpPr>
          <p:cNvPr id="5" name="Rectangle 4"/>
          <p:cNvSpPr/>
          <p:nvPr/>
        </p:nvSpPr>
        <p:spPr>
          <a:xfrm>
            <a:off x="392292" y="500042"/>
            <a:ext cx="8323112" cy="779381"/>
          </a:xfrm>
          <a:prstGeom prst="rect">
            <a:avLst/>
          </a:prstGeom>
        </p:spPr>
        <p:txBody>
          <a:bodyPr wrap="none">
            <a:spAutoFit/>
          </a:bodyPr>
          <a:lstStyle/>
          <a:p>
            <a:pPr marL="342900" indent="-342900" algn="ctr">
              <a:lnSpc>
                <a:spcPct val="110000"/>
              </a:lnSpc>
            </a:pPr>
            <a:r>
              <a:rPr lang="ar-MA" sz="4400" b="1" dirty="0" smtClean="0">
                <a:solidFill>
                  <a:srgbClr val="0000FF"/>
                </a:solidFill>
                <a:cs typeface="+mj-cs"/>
              </a:rPr>
              <a:t>التوكل </a:t>
            </a:r>
            <a:r>
              <a:rPr lang="ar-MA" sz="4400" b="1" dirty="0" err="1" smtClean="0">
                <a:solidFill>
                  <a:srgbClr val="0000FF"/>
                </a:solidFill>
                <a:cs typeface="+mj-cs"/>
              </a:rPr>
              <a:t>و</a:t>
            </a:r>
            <a:r>
              <a:rPr lang="ar-MA" sz="4400" b="1" dirty="0" smtClean="0">
                <a:solidFill>
                  <a:srgbClr val="0000FF"/>
                </a:solidFill>
                <a:cs typeface="+mj-cs"/>
              </a:rPr>
              <a:t> </a:t>
            </a:r>
            <a:r>
              <a:rPr lang="ar-SA" sz="4400" b="1" dirty="0" smtClean="0">
                <a:solidFill>
                  <a:srgbClr val="0000FF"/>
                </a:solidFill>
                <a:cs typeface="+mj-cs"/>
              </a:rPr>
              <a:t>عبقرية التخطيط البشري في الهجرة</a:t>
            </a:r>
            <a:endParaRPr lang="ar-SA" sz="4400" b="1" dirty="0">
              <a:solidFill>
                <a:srgbClr val="0000FF"/>
              </a:solidFill>
              <a:cs typeface="+mj-cs"/>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543</Words>
  <Application>Microsoft Office PowerPoint</Application>
  <PresentationFormat>Affichage à l'écran (4:3)</PresentationFormat>
  <Paragraphs>59</Paragraphs>
  <Slides>19</Slides>
  <Notes>2</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الهجرة النبوية الشريفة</vt:lpstr>
      <vt:lpstr>Diapositive 2</vt:lpstr>
      <vt:lpstr>Diapositive 3</vt:lpstr>
      <vt:lpstr>التضحية بالمال و الأهل في سبيل الله</vt:lpstr>
      <vt:lpstr>أبو بكر يرغب في الهجرة </vt:lpstr>
      <vt:lpstr>Diapositive 6</vt:lpstr>
      <vt:lpstr>النية و الإخلاص</vt:lpstr>
      <vt:lpstr>مسلسل النصر والتمكين لأهل الصبر واليقين</vt:lpstr>
      <vt:lpstr>Diapositive 9</vt:lpstr>
      <vt:lpstr>Diapositive 10</vt:lpstr>
      <vt:lpstr>Diapositive 11</vt:lpstr>
      <vt:lpstr>Diapositive 12</vt:lpstr>
      <vt:lpstr>Diapositive 13</vt:lpstr>
      <vt:lpstr>الأخوة و الحب و الوفاء</vt:lpstr>
      <vt:lpstr>الأخوة و الحب و الوفاء</vt:lpstr>
      <vt:lpstr>إيثار الأنصار للمهاجرين</vt:lpstr>
      <vt:lpstr>الهجرة النفسية</vt:lpstr>
      <vt:lpstr>قيم العام الماضي و ضع برنامجا للعام الجديد</vt:lpstr>
      <vt:lpstr>Diapositive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poste</dc:creator>
  <cp:lastModifiedBy>poste</cp:lastModifiedBy>
  <cp:revision>81</cp:revision>
  <dcterms:created xsi:type="dcterms:W3CDTF">2012-12-05T12:46:18Z</dcterms:created>
  <dcterms:modified xsi:type="dcterms:W3CDTF">2012-12-08T09:41:21Z</dcterms:modified>
</cp:coreProperties>
</file>