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8" r:id="rId3"/>
    <p:sldId id="269" r:id="rId4"/>
    <p:sldId id="279" r:id="rId5"/>
    <p:sldId id="257" r:id="rId6"/>
    <p:sldId id="273" r:id="rId7"/>
    <p:sldId id="268" r:id="rId8"/>
    <p:sldId id="272" r:id="rId9"/>
    <p:sldId id="274" r:id="rId10"/>
    <p:sldId id="278" r:id="rId11"/>
    <p:sldId id="260" r:id="rId12"/>
    <p:sldId id="276" r:id="rId13"/>
    <p:sldId id="259" r:id="rId14"/>
    <p:sldId id="277" r:id="rId15"/>
    <p:sldId id="263" r:id="rId16"/>
    <p:sldId id="264" r:id="rId17"/>
    <p:sldId id="280" r:id="rId18"/>
    <p:sldId id="271" r:id="rId19"/>
    <p:sldId id="275"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9685" autoAdjust="0"/>
  </p:normalViewPr>
  <p:slideViewPr>
    <p:cSldViewPr>
      <p:cViewPr varScale="1">
        <p:scale>
          <a:sx n="45" d="100"/>
          <a:sy n="45" d="100"/>
        </p:scale>
        <p:origin x="-67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E700A1-8434-4789-BF8B-142EA256771E}" type="datetimeFigureOut">
              <a:rPr lang="fr-FR" smtClean="0"/>
              <a:pPr/>
              <a:t>11/08/2012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BB7087-7ED2-4BE9-8425-2EED39B7D70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1BB7087-7ED2-4BE9-8425-2EED39B7D704}" type="slidenum">
              <a:rPr lang="fr-FR" smtClean="0"/>
              <a:pPr/>
              <a:t>5</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1BB7087-7ED2-4BE9-8425-2EED39B7D704}" type="slidenum">
              <a:rPr lang="fr-FR" smtClean="0"/>
              <a:pPr/>
              <a:t>18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24E0566-168C-41FA-81CF-EF6C167BA042}" type="datetimeFigureOut">
              <a:rPr lang="fr-FR" smtClean="0"/>
              <a:pPr/>
              <a:t>11/08/2012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6918115-C287-43AF-81B5-C4D2F25396D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24E0566-168C-41FA-81CF-EF6C167BA042}" type="datetimeFigureOut">
              <a:rPr lang="fr-FR" smtClean="0"/>
              <a:pPr/>
              <a:t>11/08/2012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6918115-C287-43AF-81B5-C4D2F25396D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24E0566-168C-41FA-81CF-EF6C167BA042}" type="datetimeFigureOut">
              <a:rPr lang="fr-FR" smtClean="0"/>
              <a:pPr/>
              <a:t>11/08/2012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6918115-C287-43AF-81B5-C4D2F25396D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24E0566-168C-41FA-81CF-EF6C167BA042}" type="datetimeFigureOut">
              <a:rPr lang="fr-FR" smtClean="0"/>
              <a:pPr/>
              <a:t>11/08/2012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6918115-C287-43AF-81B5-C4D2F25396D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24E0566-168C-41FA-81CF-EF6C167BA042}" type="datetimeFigureOut">
              <a:rPr lang="fr-FR" smtClean="0"/>
              <a:pPr/>
              <a:t>11/08/2012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6918115-C287-43AF-81B5-C4D2F25396D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24E0566-168C-41FA-81CF-EF6C167BA042}" type="datetimeFigureOut">
              <a:rPr lang="fr-FR" smtClean="0"/>
              <a:pPr/>
              <a:t>11/08/2012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6918115-C287-43AF-81B5-C4D2F25396D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24E0566-168C-41FA-81CF-EF6C167BA042}" type="datetimeFigureOut">
              <a:rPr lang="fr-FR" smtClean="0"/>
              <a:pPr/>
              <a:t>11/08/2012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6918115-C287-43AF-81B5-C4D2F25396D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24E0566-168C-41FA-81CF-EF6C167BA042}" type="datetimeFigureOut">
              <a:rPr lang="fr-FR" smtClean="0"/>
              <a:pPr/>
              <a:t>11/08/2012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6918115-C287-43AF-81B5-C4D2F25396D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24E0566-168C-41FA-81CF-EF6C167BA042}" type="datetimeFigureOut">
              <a:rPr lang="fr-FR" smtClean="0"/>
              <a:pPr/>
              <a:t>11/08/2012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6918115-C287-43AF-81B5-C4D2F25396D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24E0566-168C-41FA-81CF-EF6C167BA042}" type="datetimeFigureOut">
              <a:rPr lang="fr-FR" smtClean="0"/>
              <a:pPr/>
              <a:t>11/08/2012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6918115-C287-43AF-81B5-C4D2F25396D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24E0566-168C-41FA-81CF-EF6C167BA042}" type="datetimeFigureOut">
              <a:rPr lang="fr-FR" smtClean="0"/>
              <a:pPr/>
              <a:t>11/08/2012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6918115-C287-43AF-81B5-C4D2F25396D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4E0566-168C-41FA-81CF-EF6C167BA042}" type="datetimeFigureOut">
              <a:rPr lang="fr-FR" smtClean="0"/>
              <a:pPr/>
              <a:t>11/08/2012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18115-C287-43AF-81B5-C4D2F25396D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42853"/>
            <a:ext cx="7772400" cy="1571636"/>
          </a:xfrm>
        </p:spPr>
        <p:txBody>
          <a:bodyPr>
            <a:normAutofit fontScale="90000"/>
          </a:bodyPr>
          <a:lstStyle/>
          <a:p>
            <a:r>
              <a:rPr lang="fr-FR" dirty="0" smtClean="0"/>
              <a:t>																	</a:t>
            </a:r>
            <a:endParaRPr lang="fr-FR" dirty="0"/>
          </a:p>
        </p:txBody>
      </p:sp>
      <p:sp>
        <p:nvSpPr>
          <p:cNvPr id="4" name="Titre 1"/>
          <p:cNvSpPr txBox="1">
            <a:spLocks/>
          </p:cNvSpPr>
          <p:nvPr/>
        </p:nvSpPr>
        <p:spPr>
          <a:xfrm>
            <a:off x="500034" y="0"/>
            <a:ext cx="7772400" cy="114300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Rectangle 5"/>
          <p:cNvSpPr/>
          <p:nvPr/>
        </p:nvSpPr>
        <p:spPr>
          <a:xfrm>
            <a:off x="289718" y="714356"/>
            <a:ext cx="8640000" cy="1569660"/>
          </a:xfrm>
          <a:prstGeom prst="rect">
            <a:avLst/>
          </a:prstGeom>
          <a:noFill/>
          <a:ln>
            <a:noFill/>
          </a:ln>
        </p:spPr>
        <p:txBody>
          <a:bodyPr wrap="square">
            <a:spAutoFit/>
          </a:bodyPr>
          <a:lstStyle/>
          <a:p>
            <a:pPr algn="ctr" rtl="1"/>
            <a:r>
              <a:rPr lang="ar-MA" sz="9600" b="1" dirty="0" smtClean="0">
                <a:solidFill>
                  <a:schemeClr val="bg1"/>
                </a:solidFill>
                <a:latin typeface="Agency FB" pitchFamily="34" charset="0"/>
                <a:cs typeface="Estrangelo Edessa" pitchFamily="66"/>
              </a:rPr>
              <a:t>مفاتيح</a:t>
            </a:r>
            <a:r>
              <a:rPr lang="fr-FR" sz="9600" b="1" dirty="0" smtClean="0">
                <a:solidFill>
                  <a:schemeClr val="bg1"/>
                </a:solidFill>
                <a:latin typeface="Agency FB" pitchFamily="34" charset="0"/>
                <a:cs typeface="Estrangelo Edessa" pitchFamily="66"/>
              </a:rPr>
              <a:t> </a:t>
            </a:r>
            <a:r>
              <a:rPr lang="ar-MA" sz="9600" b="1" dirty="0" smtClean="0">
                <a:solidFill>
                  <a:schemeClr val="bg1"/>
                </a:solidFill>
                <a:latin typeface="Agency FB" pitchFamily="34" charset="0"/>
                <a:cs typeface="Estrangelo Edessa" pitchFamily="66"/>
              </a:rPr>
              <a:t>النجاح</a:t>
            </a:r>
            <a:endParaRPr lang="fr-FR" sz="9600" dirty="0">
              <a:solidFill>
                <a:schemeClr val="bg1"/>
              </a:solidFill>
              <a:latin typeface="Agency FB" pitchFamily="34" charset="0"/>
              <a:cs typeface="Estrangelo Edessa" pitchFamily="66"/>
            </a:endParaRPr>
          </a:p>
        </p:txBody>
      </p:sp>
      <p:pic>
        <p:nvPicPr>
          <p:cNvPr id="8" name="Picture 2" descr="http://www.geelmoslim-banon.com/upLoadedFiles/photo/bfik5149gd.jpg"/>
          <p:cNvPicPr preferRelativeResize="0">
            <a:picLocks noChangeArrowheads="1"/>
          </p:cNvPicPr>
          <p:nvPr/>
        </p:nvPicPr>
        <p:blipFill>
          <a:blip r:embed="rId2"/>
          <a:srcRect/>
          <a:stretch>
            <a:fillRect/>
          </a:stretch>
        </p:blipFill>
        <p:spPr bwMode="auto">
          <a:xfrm>
            <a:off x="3143240" y="2714620"/>
            <a:ext cx="2880000" cy="3600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1026" name="Picture 2" descr="http://t0.gstatic.com/images?q=tbn:ANd9GcQuIWpoi9jyTQc-YbGREqT12AUwiDcfIBQAReGNtMf0r10qMZsBWA"/>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3" name="resized" descr="أبواب الجنة الثمانية - بالصور"/>
          <p:cNvPicPr/>
          <p:nvPr/>
        </p:nvPicPr>
        <p:blipFill>
          <a:blip r:embed="rId2"/>
          <a:stretch>
            <a:fillRect/>
          </a:stretch>
        </p:blipFill>
        <p:spPr bwMode="auto">
          <a:xfrm>
            <a:off x="0" y="0"/>
            <a:ext cx="9144000" cy="6858000"/>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33794" name="Picture 2" descr="http://center.jeddahbikers.com/uploads/jb13118346771.gif"/>
          <p:cNvPicPr>
            <a:picLocks noChangeAspect="1" noChangeArrowheads="1" noCrop="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85728"/>
            <a:ext cx="8229600" cy="1143000"/>
          </a:xfrm>
        </p:spPr>
        <p:txBody>
          <a:bodyPr/>
          <a:lstStyle/>
          <a:p>
            <a:endParaRPr lang="fr-FR"/>
          </a:p>
        </p:txBody>
      </p:sp>
      <p:pic>
        <p:nvPicPr>
          <p:cNvPr id="4" name="resized" descr="أبواب الجنة الثمانية - بالصور"/>
          <p:cNvPicPr>
            <a:picLocks noGrp="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34818" name="Picture 2" descr="http://www.asso7ba.com/image/card/card413.gif"/>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06" y="1501244"/>
            <a:ext cx="8929718" cy="4856714"/>
          </a:xfrm>
        </p:spPr>
        <p:txBody>
          <a:bodyPr wrap="square">
            <a:spAutoFit/>
          </a:bodyPr>
          <a:lstStyle/>
          <a:p>
            <a:pPr algn="r" rtl="1">
              <a:buFont typeface="Wingdings" pitchFamily="2" charset="2"/>
              <a:buChar char="§"/>
            </a:pPr>
            <a:r>
              <a:rPr lang="ar-SA" sz="3600" b="1" dirty="0" smtClean="0">
                <a:solidFill>
                  <a:schemeClr val="bg1"/>
                </a:solidFill>
                <a:latin typeface="Estrangelo Edessa" pitchFamily="66"/>
                <a:cs typeface="Estrangelo Edessa" pitchFamily="66"/>
              </a:rPr>
              <a:t>لا يلج النار رجل بكى من خشية الله حتى يعود اللبن في</a:t>
            </a:r>
            <a:r>
              <a:rPr lang="fr-FR" sz="3600" b="1" dirty="0" smtClean="0">
                <a:solidFill>
                  <a:schemeClr val="bg1"/>
                </a:solidFill>
                <a:latin typeface="Estrangelo Edessa" pitchFamily="66"/>
                <a:cs typeface="Estrangelo Edessa" pitchFamily="66"/>
              </a:rPr>
              <a:t> </a:t>
            </a:r>
            <a:r>
              <a:rPr lang="ar-SA" sz="3600" b="1" dirty="0" smtClean="0">
                <a:solidFill>
                  <a:schemeClr val="bg1"/>
                </a:solidFill>
                <a:latin typeface="Estrangelo Edessa" pitchFamily="66"/>
                <a:cs typeface="Estrangelo Edessa" pitchFamily="66"/>
              </a:rPr>
              <a:t>الضرع ، و لا يجتمع غبار في سبيل الله </a:t>
            </a:r>
            <a:r>
              <a:rPr lang="ar-SA" sz="3600" b="1" dirty="0" err="1" smtClean="0">
                <a:solidFill>
                  <a:schemeClr val="bg1"/>
                </a:solidFill>
                <a:latin typeface="Estrangelo Edessa" pitchFamily="66"/>
                <a:cs typeface="Estrangelo Edessa" pitchFamily="66"/>
              </a:rPr>
              <a:t>و</a:t>
            </a:r>
            <a:r>
              <a:rPr lang="ar-SA" sz="3600" b="1" dirty="0" smtClean="0">
                <a:solidFill>
                  <a:schemeClr val="bg1"/>
                </a:solidFill>
                <a:latin typeface="Estrangelo Edessa" pitchFamily="66"/>
                <a:cs typeface="Estrangelo Edessa" pitchFamily="66"/>
              </a:rPr>
              <a:t> دخان جهنم </a:t>
            </a:r>
            <a:endParaRPr lang="fr-FR" sz="3600" b="1" dirty="0" smtClean="0">
              <a:solidFill>
                <a:schemeClr val="bg1"/>
              </a:solidFill>
              <a:latin typeface="Estrangelo Edessa" pitchFamily="66"/>
              <a:cs typeface="Estrangelo Edessa" pitchFamily="66"/>
            </a:endParaRPr>
          </a:p>
          <a:p>
            <a:pPr algn="r" rtl="1">
              <a:buFont typeface="Wingdings" pitchFamily="2" charset="2"/>
              <a:buChar char="§"/>
            </a:pPr>
            <a:r>
              <a:rPr lang="ar-SA" sz="3600" b="1" dirty="0" smtClean="0">
                <a:solidFill>
                  <a:schemeClr val="bg1"/>
                </a:solidFill>
                <a:latin typeface="Estrangelo Edessa" pitchFamily="66"/>
                <a:cs typeface="Estrangelo Edessa" pitchFamily="66"/>
              </a:rPr>
              <a:t>ما سأل رجل مسلم الله الجنة ثلاثا إلا قالت</a:t>
            </a:r>
            <a:r>
              <a:rPr lang="fr-FR" sz="3600" b="1" dirty="0" smtClean="0">
                <a:solidFill>
                  <a:schemeClr val="bg1"/>
                </a:solidFill>
                <a:latin typeface="Estrangelo Edessa" pitchFamily="66"/>
                <a:cs typeface="Estrangelo Edessa" pitchFamily="66"/>
              </a:rPr>
              <a:t> </a:t>
            </a:r>
            <a:r>
              <a:rPr lang="ar-SA" sz="3600" b="1" dirty="0" smtClean="0">
                <a:solidFill>
                  <a:schemeClr val="bg1"/>
                </a:solidFill>
                <a:latin typeface="Estrangelo Edessa" pitchFamily="66"/>
                <a:cs typeface="Estrangelo Edessa" pitchFamily="66"/>
              </a:rPr>
              <a:t>الجنة : اللهم أدخله الجنة ، و لا استجار رجل مسلم الله من النار ثلاثا إلا قالت النار : اللهم أجره منِّي</a:t>
            </a:r>
            <a:endParaRPr lang="fr-FR" sz="3600" b="1" dirty="0" smtClean="0">
              <a:solidFill>
                <a:schemeClr val="bg1"/>
              </a:solidFill>
              <a:latin typeface="Estrangelo Edessa" pitchFamily="66"/>
              <a:cs typeface="Estrangelo Edessa" pitchFamily="66"/>
            </a:endParaRPr>
          </a:p>
          <a:p>
            <a:pPr algn="r" rtl="1">
              <a:buFont typeface="Wingdings" pitchFamily="2" charset="2"/>
              <a:buChar char="§"/>
            </a:pPr>
            <a:r>
              <a:rPr lang="ar-SA" sz="3600" b="1" dirty="0" smtClean="0">
                <a:solidFill>
                  <a:schemeClr val="bg1"/>
                </a:solidFill>
                <a:latin typeface="Estrangelo Edessa" pitchFamily="66"/>
                <a:cs typeface="Estrangelo Edessa" pitchFamily="66"/>
              </a:rPr>
              <a:t>من ذبَّ عن عرض أخيه بالغيبة كان حقا على الله أن يعتقه من النار</a:t>
            </a:r>
            <a:endParaRPr lang="fr-FR" sz="3600" b="1" dirty="0" smtClean="0">
              <a:solidFill>
                <a:schemeClr val="bg1"/>
              </a:solidFill>
              <a:latin typeface="Estrangelo Edessa" pitchFamily="66"/>
              <a:cs typeface="Estrangelo Edessa" pitchFamily="66"/>
            </a:endParaRPr>
          </a:p>
          <a:p>
            <a:pPr algn="r" rtl="1">
              <a:buFont typeface="Wingdings" pitchFamily="2" charset="2"/>
              <a:buChar char="§"/>
            </a:pPr>
            <a:r>
              <a:rPr lang="ar-SA" sz="3600" b="1" dirty="0" smtClean="0">
                <a:solidFill>
                  <a:schemeClr val="bg1"/>
                </a:solidFill>
                <a:latin typeface="Estrangelo Edessa" pitchFamily="66"/>
                <a:cs typeface="Estrangelo Edessa" pitchFamily="66"/>
              </a:rPr>
              <a:t>لقد رأيت رجلا </a:t>
            </a:r>
            <a:r>
              <a:rPr lang="ar-SA" sz="3600" b="1" dirty="0" err="1" smtClean="0">
                <a:solidFill>
                  <a:schemeClr val="bg1"/>
                </a:solidFill>
                <a:latin typeface="Estrangelo Edessa" pitchFamily="66"/>
                <a:cs typeface="Estrangelo Edessa" pitchFamily="66"/>
              </a:rPr>
              <a:t>ً</a:t>
            </a:r>
            <a:r>
              <a:rPr lang="ar-SA" sz="3600" b="1" dirty="0" smtClean="0">
                <a:solidFill>
                  <a:schemeClr val="bg1"/>
                </a:solidFill>
                <a:latin typeface="Estrangelo Edessa" pitchFamily="66"/>
                <a:cs typeface="Estrangelo Edessa" pitchFamily="66"/>
              </a:rPr>
              <a:t> يتقلب في الجنة في شجرة قطعها من ظهر الطريق كانت تؤذي الناس</a:t>
            </a:r>
            <a:endParaRPr lang="ar-MA" sz="3600" b="1" dirty="0" smtClean="0">
              <a:solidFill>
                <a:schemeClr val="bg1"/>
              </a:solidFill>
              <a:latin typeface="Estrangelo Edessa" pitchFamily="66"/>
              <a:cs typeface="Estrangelo Edessa" pitchFamily="66"/>
            </a:endParaRPr>
          </a:p>
        </p:txBody>
      </p:sp>
      <p:pic>
        <p:nvPicPr>
          <p:cNvPr id="5" name="Picture 2" descr="http://www.geelmoslim-banon.com/upLoadedFiles/photo/bfik5149gd.jpg"/>
          <p:cNvPicPr preferRelativeResize="0">
            <a:picLocks noChangeArrowheads="1"/>
          </p:cNvPicPr>
          <p:nvPr/>
        </p:nvPicPr>
        <p:blipFill>
          <a:blip r:embed="rId2"/>
          <a:srcRect/>
          <a:stretch>
            <a:fillRect/>
          </a:stretch>
        </p:blipFill>
        <p:spPr bwMode="auto">
          <a:xfrm>
            <a:off x="0" y="0"/>
            <a:ext cx="1080000" cy="14400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714488"/>
            <a:ext cx="8640000" cy="3785652"/>
          </a:xfrm>
        </p:spPr>
        <p:txBody>
          <a:bodyPr>
            <a:spAutoFit/>
          </a:bodyPr>
          <a:lstStyle/>
          <a:p>
            <a:pPr algn="ctr" rtl="1">
              <a:buNone/>
            </a:pPr>
            <a:r>
              <a:rPr lang="ar-SA" sz="4000" b="1" dirty="0" smtClean="0">
                <a:solidFill>
                  <a:schemeClr val="bg1"/>
                </a:solidFill>
                <a:latin typeface="Estrangelo Edessa" pitchFamily="66"/>
                <a:cs typeface="Estrangelo Edessa" pitchFamily="66"/>
              </a:rPr>
              <a:t>قال</a:t>
            </a:r>
            <a:r>
              <a:rPr lang="fr-FR" sz="4000" b="1" dirty="0" smtClean="0">
                <a:solidFill>
                  <a:schemeClr val="bg1"/>
                </a:solidFill>
                <a:latin typeface="Estrangelo Edessa" pitchFamily="66"/>
                <a:cs typeface="Estrangelo Edessa" pitchFamily="66"/>
              </a:rPr>
              <a:t> </a:t>
            </a:r>
            <a:r>
              <a:rPr lang="ar-SA" sz="4000" b="1" dirty="0" smtClean="0">
                <a:solidFill>
                  <a:schemeClr val="bg1"/>
                </a:solidFill>
                <a:latin typeface="Estrangelo Edessa" pitchFamily="66"/>
                <a:cs typeface="Estrangelo Edessa" pitchFamily="66"/>
              </a:rPr>
              <a:t>صلى الله عليه وسلم : من قال : اللهم إني أشهدك ، وأشهد ملائكتك وحملة عرشك ، وأشهد من في السماوات ومن في الأرض : أنَّك أنت الله لا إله إلا أنت ، وحدك لا شريك لك ، وأشهد أنَّ محمدا عبدك ورسولك . من قالها مرة اعتق الله ثلثه من النار ،</a:t>
            </a:r>
            <a:r>
              <a:rPr lang="fr-FR" sz="4000" b="1" dirty="0" smtClean="0">
                <a:solidFill>
                  <a:schemeClr val="bg1"/>
                </a:solidFill>
                <a:latin typeface="Estrangelo Edessa" pitchFamily="66"/>
                <a:cs typeface="Estrangelo Edessa" pitchFamily="66"/>
              </a:rPr>
              <a:t> </a:t>
            </a:r>
            <a:r>
              <a:rPr lang="ar-SA" sz="4000" b="1" dirty="0" smtClean="0">
                <a:solidFill>
                  <a:schemeClr val="bg1"/>
                </a:solidFill>
                <a:latin typeface="Estrangelo Edessa" pitchFamily="66"/>
                <a:cs typeface="Estrangelo Edessa" pitchFamily="66"/>
              </a:rPr>
              <a:t>ومن قالها مرتين أعتق الله ثلثيه من النار ، ومن قالها ثلاثا أعتق الله كله من النَّار</a:t>
            </a:r>
            <a:endParaRPr lang="fr-FR" sz="4000" b="1" dirty="0">
              <a:solidFill>
                <a:schemeClr val="bg1"/>
              </a:solidFill>
              <a:cs typeface="Estrangelo Edessa" pitchFamily="66"/>
            </a:endParaRPr>
          </a:p>
        </p:txBody>
      </p:sp>
      <p:pic>
        <p:nvPicPr>
          <p:cNvPr id="5" name="Picture 2" descr="http://www.geelmoslim-banon.com/upLoadedFiles/photo/bfik5149gd.jpg"/>
          <p:cNvPicPr preferRelativeResize="0">
            <a:picLocks noChangeArrowheads="1"/>
          </p:cNvPicPr>
          <p:nvPr/>
        </p:nvPicPr>
        <p:blipFill>
          <a:blip r:embed="rId2"/>
          <a:srcRect/>
          <a:stretch>
            <a:fillRect/>
          </a:stretch>
        </p:blipFill>
        <p:spPr bwMode="auto">
          <a:xfrm>
            <a:off x="0" y="0"/>
            <a:ext cx="1080000" cy="14400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1026" name="Picture 2" descr="http://img06.arabsh.com/uploads/image/2012/02/08/0c31474b65f7.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MA" sz="6600" b="1" dirty="0" smtClean="0">
                <a:solidFill>
                  <a:schemeClr val="bg1"/>
                </a:solidFill>
                <a:latin typeface="Estrangelo Edessa" pitchFamily="66"/>
                <a:cs typeface="Estrangelo Edessa" pitchFamily="66"/>
              </a:rPr>
              <a:t>عيد الفطر</a:t>
            </a:r>
            <a:endParaRPr lang="fr-FR" sz="6600" b="1" dirty="0">
              <a:solidFill>
                <a:schemeClr val="bg1"/>
              </a:solidFill>
              <a:cs typeface="Estrangelo Edessa" pitchFamily="66"/>
            </a:endParaRPr>
          </a:p>
        </p:txBody>
      </p:sp>
      <p:sp>
        <p:nvSpPr>
          <p:cNvPr id="3" name="Espace réservé du contenu 2"/>
          <p:cNvSpPr>
            <a:spLocks noGrp="1"/>
          </p:cNvSpPr>
          <p:nvPr>
            <p:ph idx="1"/>
          </p:nvPr>
        </p:nvSpPr>
        <p:spPr>
          <a:xfrm>
            <a:off x="428596" y="1762205"/>
            <a:ext cx="8229600" cy="4524315"/>
          </a:xfrm>
        </p:spPr>
        <p:txBody>
          <a:bodyPr>
            <a:spAutoFit/>
          </a:bodyPr>
          <a:lstStyle/>
          <a:p>
            <a:pPr algn="ctr" rtl="1">
              <a:buNone/>
            </a:pPr>
            <a:r>
              <a:rPr lang="ar-MA" b="1" dirty="0" smtClean="0">
                <a:solidFill>
                  <a:schemeClr val="bg1"/>
                </a:solidFill>
                <a:latin typeface="Estrangelo Edessa" pitchFamily="66"/>
                <a:cs typeface="Estrangelo Edessa" pitchFamily="66"/>
              </a:rPr>
              <a:t>يقول الله تعالى : يا ملائكتي ما أجر الأجير إذا عمل عمله ؟ فتقول الملائكة إلهنا وسيدنا جزاؤه أن يوفى أجره ، فيقول الله عز وجل : أشهدكم يا ملائكتي أنى قد جعلت ثوابهم من صيامهم شهر رمضان وقيامهم رضائي ومغفرتي ، فيقول الله عز وجل : سلوني وعزتي وجلالي لا تسألوني اليوم شيئا في جمعكم هذا لآخرتكم إلا أعطيتكموه ولا لدنيا إلا نظرت لكم ، وعزتي لأسترت عليكم عثراتكم ما راقبتموني ، وعزتي وجلالي لا أخزيكم ولا أفضحكم بين يدي أصحاب الحدود وانصرفوا مغفورا لكم قد أرضيتموني ورضيت عنكم ، قال : فتفرح الملائكة ويستبشرون بما يعطى الله هذه الأمة إذا أفطروا</a:t>
            </a:r>
            <a:endParaRPr lang="fr-FR" b="1" dirty="0">
              <a:solidFill>
                <a:schemeClr val="bg1"/>
              </a:solidFill>
              <a:cs typeface="Estrangelo Edessa" pitchFamily="66"/>
            </a:endParaRPr>
          </a:p>
        </p:txBody>
      </p:sp>
      <p:pic>
        <p:nvPicPr>
          <p:cNvPr id="5" name="Picture 2" descr="http://www.geelmoslim-banon.com/upLoadedFiles/photo/bfik5149gd.jpg"/>
          <p:cNvPicPr preferRelativeResize="0">
            <a:picLocks noChangeArrowheads="1"/>
          </p:cNvPicPr>
          <p:nvPr/>
        </p:nvPicPr>
        <p:blipFill>
          <a:blip r:embed="rId3"/>
          <a:srcRect/>
          <a:stretch>
            <a:fillRect/>
          </a:stretch>
        </p:blipFill>
        <p:spPr bwMode="auto">
          <a:xfrm>
            <a:off x="0" y="0"/>
            <a:ext cx="1080000" cy="14400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1026" name="Picture 2" descr="http://www6.0zz0.com/2011/11/04/11/711408046.gif"/>
          <p:cNvPicPr>
            <a:picLocks noChangeAspect="1" noChangeArrowheads="1" noCrop="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57422" y="804370"/>
            <a:ext cx="6500858" cy="5410712"/>
          </a:xfrm>
        </p:spPr>
        <p:txBody>
          <a:bodyPr wrap="square">
            <a:spAutoFit/>
          </a:bodyPr>
          <a:lstStyle/>
          <a:p>
            <a:pPr lvl="1" algn="r" rtl="1">
              <a:buFont typeface="Wingdings" pitchFamily="2" charset="2"/>
              <a:buChar char="§"/>
            </a:pPr>
            <a:r>
              <a:rPr lang="ar-SA" sz="3600" b="1" dirty="0" smtClean="0">
                <a:solidFill>
                  <a:schemeClr val="bg1"/>
                </a:solidFill>
                <a:latin typeface="Estrangelo Edessa" pitchFamily="66"/>
                <a:cs typeface="Estrangelo Edessa" pitchFamily="66"/>
              </a:rPr>
              <a:t>إنَّ لله تعالى عتقاء في كل يوم و ليلة وإنَّ لكل مسلم في كل يوم وليلة دعوة مستجابة</a:t>
            </a:r>
            <a:br>
              <a:rPr lang="ar-SA" sz="3600" b="1" dirty="0" smtClean="0">
                <a:solidFill>
                  <a:schemeClr val="bg1"/>
                </a:solidFill>
                <a:latin typeface="Estrangelo Edessa" pitchFamily="66"/>
                <a:cs typeface="Estrangelo Edessa" pitchFamily="66"/>
              </a:rPr>
            </a:br>
            <a:endParaRPr lang="ar-MA" sz="3600" b="1" dirty="0" smtClean="0">
              <a:solidFill>
                <a:schemeClr val="bg1"/>
              </a:solidFill>
              <a:latin typeface="Estrangelo Edessa" pitchFamily="66"/>
              <a:cs typeface="Estrangelo Edessa" pitchFamily="66"/>
            </a:endParaRPr>
          </a:p>
          <a:p>
            <a:pPr lvl="1" algn="r" rtl="1">
              <a:buFont typeface="Wingdings" pitchFamily="2" charset="2"/>
              <a:buChar char="§"/>
            </a:pPr>
            <a:r>
              <a:rPr lang="ar-SA" sz="3600" b="1" dirty="0" smtClean="0">
                <a:solidFill>
                  <a:schemeClr val="bg1"/>
                </a:solidFill>
                <a:latin typeface="Estrangelo Edessa" pitchFamily="66"/>
                <a:cs typeface="Estrangelo Edessa" pitchFamily="66"/>
              </a:rPr>
              <a:t>قال تعالى :</a:t>
            </a:r>
            <a:r>
              <a:rPr lang="fr-FR" sz="3600" b="1" dirty="0" smtClean="0">
                <a:solidFill>
                  <a:schemeClr val="bg1"/>
                </a:solidFill>
                <a:latin typeface="Estrangelo Edessa" pitchFamily="66"/>
                <a:cs typeface="Estrangelo Edessa" pitchFamily="66"/>
              </a:rPr>
              <a:t> </a:t>
            </a:r>
            <a:r>
              <a:rPr lang="ar-SA" sz="3600" b="1" dirty="0" smtClean="0">
                <a:solidFill>
                  <a:schemeClr val="bg1"/>
                </a:solidFill>
                <a:latin typeface="Estrangelo Edessa" pitchFamily="66"/>
                <a:cs typeface="Estrangelo Edessa" pitchFamily="66"/>
              </a:rPr>
              <a:t>فَمَن زُحْزِحَ عَنِ النَّارِ وَأُدْخِلَ الْجَنَّةَ فَقَدْ فَازَ وَما الْحَيَاةُ الدُّنْيَا إِلاَّ مَتَاعُ الْغُرُورِ</a:t>
            </a:r>
            <a:endParaRPr lang="ar-MA" sz="3600" b="1" dirty="0" smtClean="0">
              <a:solidFill>
                <a:schemeClr val="bg1"/>
              </a:solidFill>
              <a:latin typeface="Estrangelo Edessa" pitchFamily="66"/>
              <a:cs typeface="Estrangelo Edessa" pitchFamily="66"/>
            </a:endParaRPr>
          </a:p>
          <a:p>
            <a:pPr lvl="1" algn="r" rtl="1">
              <a:buNone/>
            </a:pPr>
            <a:endParaRPr lang="ar-MA" sz="3600" b="1" dirty="0" smtClean="0">
              <a:solidFill>
                <a:schemeClr val="bg1"/>
              </a:solidFill>
              <a:latin typeface="Estrangelo Edessa" pitchFamily="66"/>
              <a:cs typeface="Estrangelo Edessa" pitchFamily="66"/>
            </a:endParaRPr>
          </a:p>
          <a:p>
            <a:pPr lvl="1" algn="r" rtl="1">
              <a:buFont typeface="Wingdings" pitchFamily="2" charset="2"/>
              <a:buChar char="§"/>
            </a:pPr>
            <a:r>
              <a:rPr lang="ar-SA" sz="3600" b="1" dirty="0" smtClean="0">
                <a:solidFill>
                  <a:schemeClr val="bg1"/>
                </a:solidFill>
                <a:latin typeface="Estrangelo Edessa" pitchFamily="66"/>
                <a:cs typeface="Estrangelo Edessa" pitchFamily="66"/>
              </a:rPr>
              <a:t>للصائم فرحتان :</a:t>
            </a:r>
            <a:r>
              <a:rPr lang="fr-FR" sz="3600" b="1" dirty="0" smtClean="0">
                <a:solidFill>
                  <a:schemeClr val="bg1"/>
                </a:solidFill>
                <a:latin typeface="Estrangelo Edessa" pitchFamily="66"/>
                <a:cs typeface="Estrangelo Edessa" pitchFamily="66"/>
              </a:rPr>
              <a:t> </a:t>
            </a:r>
            <a:r>
              <a:rPr lang="ar-SA" sz="3600" b="1" dirty="0" smtClean="0">
                <a:solidFill>
                  <a:schemeClr val="bg1"/>
                </a:solidFill>
                <a:latin typeface="Estrangelo Edessa" pitchFamily="66"/>
                <a:cs typeface="Estrangelo Edessa" pitchFamily="66"/>
              </a:rPr>
              <a:t>فرحة عند فطره ، وفرحة عند لقاء ربه</a:t>
            </a:r>
            <a:endParaRPr lang="fr-FR" sz="3600" b="1" dirty="0">
              <a:solidFill>
                <a:schemeClr val="bg1"/>
              </a:solidFill>
              <a:cs typeface="Estrangelo Edessa" pitchFamily="66"/>
            </a:endParaRPr>
          </a:p>
        </p:txBody>
      </p:sp>
      <p:pic>
        <p:nvPicPr>
          <p:cNvPr id="17412" name="Picture 4" descr="http://www.aljamaa.net/ar/imagesDB/47665_large.jpg"/>
          <p:cNvPicPr>
            <a:picLocks noChangeAspect="1" noChangeArrowheads="1"/>
          </p:cNvPicPr>
          <p:nvPr/>
        </p:nvPicPr>
        <p:blipFill>
          <a:blip r:embed="rId2"/>
          <a:srcRect/>
          <a:stretch>
            <a:fillRect/>
          </a:stretch>
        </p:blipFill>
        <p:spPr bwMode="auto">
          <a:xfrm>
            <a:off x="0" y="0"/>
            <a:ext cx="2357422" cy="6858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r>
              <a:rPr lang="ar-SA" dirty="0" smtClean="0"/>
              <a:t>]</a:t>
            </a:r>
            <a:endParaRPr lang="fr-FR" dirty="0"/>
          </a:p>
        </p:txBody>
      </p:sp>
      <p:pic>
        <p:nvPicPr>
          <p:cNvPr id="4" name="Image 3" descr="أبواب الجنة ثمانية قيل أن أسماؤها - باب محمد صلى"/>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500174"/>
            <a:ext cx="8640000" cy="4401205"/>
          </a:xfrm>
        </p:spPr>
        <p:txBody>
          <a:bodyPr>
            <a:spAutoFit/>
          </a:bodyPr>
          <a:lstStyle/>
          <a:p>
            <a:pPr algn="ctr">
              <a:buNone/>
            </a:pPr>
            <a:r>
              <a:rPr lang="ar-MA" sz="4000" b="1" dirty="0" smtClean="0">
                <a:solidFill>
                  <a:schemeClr val="bg1"/>
                </a:solidFill>
                <a:latin typeface="Estrangelo Edessa" pitchFamily="66"/>
                <a:cs typeface="Estrangelo Edessa" pitchFamily="66"/>
              </a:rPr>
              <a:t>وسِيقَ الَّذِينَ اتَّقَوْا رَبَّهُمْ إِلَى الْجَنَّةِ زُمَرًا حَتَّى إِذا </a:t>
            </a:r>
            <a:r>
              <a:rPr lang="ar-MA" sz="4000" b="1" dirty="0" err="1" smtClean="0">
                <a:solidFill>
                  <a:schemeClr val="bg1"/>
                </a:solidFill>
                <a:latin typeface="Estrangelo Edessa" pitchFamily="66"/>
                <a:cs typeface="Estrangelo Edessa" pitchFamily="66"/>
              </a:rPr>
              <a:t>جاؤُها</a:t>
            </a:r>
            <a:r>
              <a:rPr lang="ar-MA" sz="4000" b="1" dirty="0" smtClean="0">
                <a:solidFill>
                  <a:schemeClr val="bg1"/>
                </a:solidFill>
                <a:latin typeface="Estrangelo Edessa" pitchFamily="66"/>
                <a:cs typeface="Estrangelo Edessa" pitchFamily="66"/>
              </a:rPr>
              <a:t> وَفُتِحَتْ أَبْوابُها وَقالَ لَهُمْ خَزَنَتُها سَلامٌ عَلَيْكُمْ طِبْتُمْ فَادْخُلُوها خالِدِينَ (73) وَقالُوا الْحَمْدُ لِلَّهِ الَّذِي صَدَقَنا وَعْدَهُ وَأَوْرَثَنَا الْأَرْضَ نَتَبَوَّأُ مِنَ الْجَنَّةِ حَيْثُ نَشاءُ فَنِعْمَ أَجْرُ الْعامِلِينَ (74) وَتَرَى الْمَلائِكَةَ حَافِّينَ مِنْ حَوْلِ الْعَرْشِ يُسَبِّحُونَ بِحَمْدِ رَبِّهِمْ وَقُضِيَ بَيْنَهُمْ بِالْحَقِّ وَقِيلَ الْحَمْدُ لِلَّهِ رَبِّ الْعالَمِينَ (75)</a:t>
            </a:r>
            <a:endParaRPr lang="fr-FR" sz="4000" b="1" dirty="0">
              <a:solidFill>
                <a:schemeClr val="bg1"/>
              </a:solidFill>
              <a:cs typeface="Estrangelo Edessa" pitchFamily="66"/>
            </a:endParaRPr>
          </a:p>
        </p:txBody>
      </p:sp>
      <p:pic>
        <p:nvPicPr>
          <p:cNvPr id="5" name="Picture 2" descr="http://www.geelmoslim-banon.com/upLoadedFiles/photo/bfik5149gd.jpg"/>
          <p:cNvPicPr preferRelativeResize="0">
            <a:picLocks noChangeArrowheads="1"/>
          </p:cNvPicPr>
          <p:nvPr/>
        </p:nvPicPr>
        <p:blipFill>
          <a:blip r:embed="rId2"/>
          <a:srcRect/>
          <a:stretch>
            <a:fillRect/>
          </a:stretch>
        </p:blipFill>
        <p:spPr bwMode="auto">
          <a:xfrm>
            <a:off x="0" y="0"/>
            <a:ext cx="1080000" cy="1440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56687"/>
            <a:ext cx="8640000" cy="5016758"/>
          </a:xfrm>
        </p:spPr>
        <p:txBody>
          <a:bodyPr wrap="square">
            <a:spAutoFit/>
          </a:bodyPr>
          <a:lstStyle/>
          <a:p>
            <a:pPr algn="ctr">
              <a:buNone/>
            </a:pPr>
            <a:r>
              <a:rPr lang="ar-SA" sz="4000" b="1" dirty="0" smtClean="0">
                <a:solidFill>
                  <a:schemeClr val="bg1"/>
                </a:solidFill>
                <a:latin typeface="Estrangelo Edessa" pitchFamily="66"/>
                <a:cs typeface="Estrangelo Edessa" pitchFamily="66"/>
              </a:rPr>
              <a:t>من </a:t>
            </a:r>
            <a:r>
              <a:rPr lang="ar-SA" sz="4000" b="1" dirty="0">
                <a:solidFill>
                  <a:schemeClr val="bg1"/>
                </a:solidFill>
                <a:latin typeface="Estrangelo Edessa" pitchFamily="66"/>
                <a:cs typeface="Estrangelo Edessa" pitchFamily="66"/>
              </a:rPr>
              <a:t>أنفق زوجين </a:t>
            </a:r>
            <a:r>
              <a:rPr lang="ar-SA" sz="4000" b="1" dirty="0" smtClean="0">
                <a:solidFill>
                  <a:schemeClr val="bg1"/>
                </a:solidFill>
                <a:latin typeface="Estrangelo Edessa" pitchFamily="66"/>
                <a:cs typeface="Estrangelo Edessa" pitchFamily="66"/>
              </a:rPr>
              <a:t>في </a:t>
            </a:r>
            <a:r>
              <a:rPr lang="ar-SA" sz="4000" b="1" dirty="0">
                <a:solidFill>
                  <a:schemeClr val="bg1"/>
                </a:solidFill>
                <a:latin typeface="Estrangelo Edessa" pitchFamily="66"/>
                <a:cs typeface="Estrangelo Edessa" pitchFamily="66"/>
              </a:rPr>
              <a:t>سبيل الله </a:t>
            </a:r>
            <a:r>
              <a:rPr lang="ar-SA" sz="4000" b="1" dirty="0" smtClean="0">
                <a:solidFill>
                  <a:schemeClr val="bg1"/>
                </a:solidFill>
                <a:latin typeface="Estrangelo Edessa" pitchFamily="66"/>
                <a:cs typeface="Estrangelo Edessa" pitchFamily="66"/>
              </a:rPr>
              <a:t>نودي في </a:t>
            </a:r>
            <a:r>
              <a:rPr lang="ar-SA" sz="4000" b="1" dirty="0">
                <a:solidFill>
                  <a:schemeClr val="bg1"/>
                </a:solidFill>
                <a:latin typeface="Estrangelo Edessa" pitchFamily="66"/>
                <a:cs typeface="Estrangelo Edessa" pitchFamily="66"/>
              </a:rPr>
              <a:t>الجنة يا عبد الله هذا خير، فمن كان من أهل الصلاة </a:t>
            </a:r>
            <a:r>
              <a:rPr lang="ar-SA" sz="4000" b="1" dirty="0" smtClean="0">
                <a:solidFill>
                  <a:schemeClr val="bg1"/>
                </a:solidFill>
                <a:latin typeface="Estrangelo Edessa" pitchFamily="66"/>
                <a:cs typeface="Estrangelo Edessa" pitchFamily="66"/>
              </a:rPr>
              <a:t>دعي </a:t>
            </a:r>
            <a:r>
              <a:rPr lang="ar-SA" sz="4000" b="1" dirty="0">
                <a:solidFill>
                  <a:schemeClr val="bg1"/>
                </a:solidFill>
                <a:latin typeface="Estrangelo Edessa" pitchFamily="66"/>
                <a:cs typeface="Estrangelo Edessa" pitchFamily="66"/>
              </a:rPr>
              <a:t>من باب الصلاة، ومن كان من أهل الجهاد </a:t>
            </a:r>
            <a:r>
              <a:rPr lang="ar-SA" sz="4000" b="1" dirty="0" smtClean="0">
                <a:solidFill>
                  <a:schemeClr val="bg1"/>
                </a:solidFill>
                <a:latin typeface="Estrangelo Edessa" pitchFamily="66"/>
                <a:cs typeface="Estrangelo Edessa" pitchFamily="66"/>
              </a:rPr>
              <a:t>دعي </a:t>
            </a:r>
            <a:r>
              <a:rPr lang="ar-SA" sz="4000" b="1" dirty="0">
                <a:solidFill>
                  <a:schemeClr val="bg1"/>
                </a:solidFill>
                <a:latin typeface="Estrangelo Edessa" pitchFamily="66"/>
                <a:cs typeface="Estrangelo Edessa" pitchFamily="66"/>
              </a:rPr>
              <a:t>من باب الجهاد، ومن كان من أهل الصدقة </a:t>
            </a:r>
            <a:r>
              <a:rPr lang="ar-SA" sz="4000" b="1" dirty="0" smtClean="0">
                <a:solidFill>
                  <a:schemeClr val="bg1"/>
                </a:solidFill>
                <a:latin typeface="Estrangelo Edessa" pitchFamily="66"/>
                <a:cs typeface="Estrangelo Edessa" pitchFamily="66"/>
              </a:rPr>
              <a:t>دعي </a:t>
            </a:r>
            <a:r>
              <a:rPr lang="ar-SA" sz="4000" b="1" dirty="0">
                <a:solidFill>
                  <a:schemeClr val="bg1"/>
                </a:solidFill>
                <a:latin typeface="Estrangelo Edessa" pitchFamily="66"/>
                <a:cs typeface="Estrangelo Edessa" pitchFamily="66"/>
              </a:rPr>
              <a:t>من باب الصدقة، ومن كان من أهل الصيام </a:t>
            </a:r>
            <a:r>
              <a:rPr lang="ar-SA" sz="4000" b="1" dirty="0" smtClean="0">
                <a:solidFill>
                  <a:schemeClr val="bg1"/>
                </a:solidFill>
                <a:latin typeface="Estrangelo Edessa" pitchFamily="66"/>
                <a:cs typeface="Estrangelo Edessa" pitchFamily="66"/>
              </a:rPr>
              <a:t>دعي </a:t>
            </a:r>
            <a:r>
              <a:rPr lang="ar-SA" sz="4000" b="1" dirty="0">
                <a:solidFill>
                  <a:schemeClr val="bg1"/>
                </a:solidFill>
                <a:latin typeface="Estrangelo Edessa" pitchFamily="66"/>
                <a:cs typeface="Estrangelo Edessa" pitchFamily="66"/>
              </a:rPr>
              <a:t>من باب الريان، فقال أبو بكر: يا رسول الله، ما على أحد يدعى من هذه الأبواب من ضرورة فهل يدعى </a:t>
            </a:r>
            <a:r>
              <a:rPr lang="ar-SA" sz="4000" b="1" dirty="0" smtClean="0">
                <a:solidFill>
                  <a:schemeClr val="bg1"/>
                </a:solidFill>
                <a:latin typeface="Estrangelo Edessa" pitchFamily="66"/>
                <a:cs typeface="Estrangelo Edessa" pitchFamily="66"/>
              </a:rPr>
              <a:t>أحد </a:t>
            </a:r>
            <a:r>
              <a:rPr lang="ar-SA" sz="4000" b="1" dirty="0">
                <a:solidFill>
                  <a:schemeClr val="bg1"/>
                </a:solidFill>
                <a:latin typeface="Estrangelo Edessa" pitchFamily="66"/>
                <a:cs typeface="Estrangelo Edessa" pitchFamily="66"/>
              </a:rPr>
              <a:t>من هذه </a:t>
            </a:r>
            <a:r>
              <a:rPr lang="ar-SA" sz="4000" b="1" dirty="0" smtClean="0">
                <a:solidFill>
                  <a:schemeClr val="bg1"/>
                </a:solidFill>
                <a:latin typeface="Estrangelo Edessa" pitchFamily="66"/>
                <a:cs typeface="Estrangelo Edessa" pitchFamily="66"/>
              </a:rPr>
              <a:t>الأبواب</a:t>
            </a:r>
            <a:r>
              <a:rPr lang="ar-MA" sz="4000" b="1" dirty="0" smtClean="0">
                <a:solidFill>
                  <a:schemeClr val="bg1"/>
                </a:solidFill>
                <a:latin typeface="Estrangelo Edessa" pitchFamily="66"/>
                <a:cs typeface="Estrangelo Edessa" pitchFamily="66"/>
              </a:rPr>
              <a:t> كلها </a:t>
            </a:r>
            <a:r>
              <a:rPr lang="ar-SA" sz="4000" b="1" dirty="0" smtClean="0">
                <a:solidFill>
                  <a:schemeClr val="bg1"/>
                </a:solidFill>
                <a:latin typeface="Estrangelo Edessa" pitchFamily="66"/>
                <a:cs typeface="Estrangelo Edessa" pitchFamily="66"/>
              </a:rPr>
              <a:t>؟ قال:</a:t>
            </a:r>
            <a:r>
              <a:rPr lang="ar-MA" sz="4000" b="1" dirty="0" smtClean="0">
                <a:solidFill>
                  <a:schemeClr val="bg1"/>
                </a:solidFill>
                <a:latin typeface="Estrangelo Edessa" pitchFamily="66"/>
                <a:cs typeface="Estrangelo Edessa" pitchFamily="66"/>
              </a:rPr>
              <a:t>نعم</a:t>
            </a:r>
            <a:r>
              <a:rPr lang="ar-SA" sz="4000" b="1" dirty="0" smtClean="0">
                <a:solidFill>
                  <a:schemeClr val="bg1"/>
                </a:solidFill>
                <a:latin typeface="Estrangelo Edessa" pitchFamily="66"/>
                <a:cs typeface="Estrangelo Edessa" pitchFamily="66"/>
              </a:rPr>
              <a:t> وأرجو أن تكون منهم</a:t>
            </a:r>
            <a:endParaRPr lang="fr-FR" sz="4000" dirty="0">
              <a:solidFill>
                <a:schemeClr val="bg1"/>
              </a:solidFill>
              <a:cs typeface="Estrangelo Edessa" pitchFamily="66"/>
            </a:endParaRPr>
          </a:p>
        </p:txBody>
      </p:sp>
      <p:pic>
        <p:nvPicPr>
          <p:cNvPr id="5" name="Picture 2" descr="http://www.geelmoslim-banon.com/upLoadedFiles/photo/bfik5149gd.jpg"/>
          <p:cNvPicPr preferRelativeResize="0">
            <a:picLocks noChangeArrowheads="1"/>
          </p:cNvPicPr>
          <p:nvPr/>
        </p:nvPicPr>
        <p:blipFill>
          <a:blip r:embed="rId3"/>
          <a:srcRect/>
          <a:stretch>
            <a:fillRect/>
          </a:stretch>
        </p:blipFill>
        <p:spPr bwMode="auto">
          <a:xfrm>
            <a:off x="0" y="0"/>
            <a:ext cx="1080000" cy="14400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488" y="1500174"/>
            <a:ext cx="5929354" cy="4154984"/>
          </a:xfrm>
        </p:spPr>
        <p:txBody>
          <a:bodyPr wrap="square">
            <a:spAutoFit/>
          </a:bodyPr>
          <a:lstStyle/>
          <a:p>
            <a:pPr algn="ctr" rtl="1">
              <a:buNone/>
            </a:pPr>
            <a:r>
              <a:rPr lang="ar-MA" sz="4400" b="1" dirty="0" smtClean="0">
                <a:solidFill>
                  <a:schemeClr val="bg1"/>
                </a:solidFill>
                <a:latin typeface="Estrangelo Edessa" pitchFamily="66"/>
                <a:cs typeface="Estrangelo Edessa" pitchFamily="66"/>
              </a:rPr>
              <a:t>الجنة مفتاحها لا إله إلا الله محمد رسول الله والأعمال الصالحة هي أسنان</a:t>
            </a:r>
            <a:r>
              <a:rPr lang="fr-FR" sz="4400" b="1" dirty="0" smtClean="0">
                <a:solidFill>
                  <a:schemeClr val="bg1"/>
                </a:solidFill>
                <a:latin typeface="Estrangelo Edessa" pitchFamily="66"/>
                <a:cs typeface="Estrangelo Edessa" pitchFamily="66"/>
              </a:rPr>
              <a:t> </a:t>
            </a:r>
            <a:r>
              <a:rPr lang="ar-MA" sz="4400" b="1" dirty="0" smtClean="0">
                <a:solidFill>
                  <a:schemeClr val="bg1"/>
                </a:solidFill>
                <a:latin typeface="Estrangelo Edessa" pitchFamily="66"/>
                <a:cs typeface="Estrangelo Edessa" pitchFamily="66"/>
              </a:rPr>
              <a:t>المفتاح التي بها يعمل وأول من يدخلها سيدنا رسول الله صلى الله عليه وسلم بعد أن يشفع للمؤمنين بدخولها</a:t>
            </a:r>
            <a:endParaRPr lang="fr-FR" sz="4400" b="1" dirty="0">
              <a:solidFill>
                <a:schemeClr val="bg1"/>
              </a:solidFill>
              <a:cs typeface="Estrangelo Edessa" pitchFamily="66"/>
            </a:endParaRPr>
          </a:p>
        </p:txBody>
      </p:sp>
      <p:pic>
        <p:nvPicPr>
          <p:cNvPr id="13314" name="Picture 2" descr="http://t3.gstatic.com/images?q=tbn:ANd9GcQfK97T6yjBb1_qCp40xSg-CZtlVRnhr10LGZRcZfe6NDOcGm9Wfw"/>
          <p:cNvPicPr>
            <a:picLocks noChangeAspect="1" noChangeArrowheads="1"/>
          </p:cNvPicPr>
          <p:nvPr/>
        </p:nvPicPr>
        <p:blipFill>
          <a:blip r:embed="rId2"/>
          <a:srcRect/>
          <a:stretch>
            <a:fillRect/>
          </a:stretch>
        </p:blipFill>
        <p:spPr bwMode="auto">
          <a:xfrm>
            <a:off x="0" y="0"/>
            <a:ext cx="2357422" cy="6858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pic>
        <p:nvPicPr>
          <p:cNvPr id="1026" name="Picture 2" descr="http://t0.gstatic.com/images?q=tbn:ANd9GcT-ji2xC_Z0cV5pHfVWA9i_w7R9SUnJs4OkSNF4B7Qn-n4eSPYu"/>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9718" y="1471427"/>
            <a:ext cx="8640000" cy="4315027"/>
          </a:xfrm>
        </p:spPr>
        <p:txBody>
          <a:bodyPr>
            <a:spAutoFit/>
          </a:bodyPr>
          <a:lstStyle/>
          <a:p>
            <a:pPr algn="r" rtl="1">
              <a:buFont typeface="Wingdings" pitchFamily="2" charset="2"/>
              <a:buChar char="§"/>
            </a:pPr>
            <a:r>
              <a:rPr lang="ar-SA" sz="2800" b="1" dirty="0" smtClean="0">
                <a:solidFill>
                  <a:schemeClr val="bg1"/>
                </a:solidFill>
                <a:latin typeface="Estrangelo Edessa" pitchFamily="66"/>
                <a:cs typeface="Estrangelo Edessa" pitchFamily="66"/>
              </a:rPr>
              <a:t>ما منكم من أحد يتوضأ فيحسن الوضوء ثم يقول حين يفرغ من وضوئه أشهد أن لا إله إلا الله وحده لا شريك له وأن محمدا عبده ورسوله إلا فتحت له أبواب الجنة الثمانية يدخل من أيها شاء</a:t>
            </a:r>
            <a:endParaRPr lang="fr-FR" sz="2800" b="1" dirty="0" smtClean="0">
              <a:solidFill>
                <a:schemeClr val="bg1"/>
              </a:solidFill>
              <a:latin typeface="Estrangelo Edessa" pitchFamily="66"/>
              <a:cs typeface="Estrangelo Edessa" pitchFamily="66"/>
            </a:endParaRPr>
          </a:p>
          <a:p>
            <a:pPr algn="r" rtl="1">
              <a:buFont typeface="Wingdings" pitchFamily="2" charset="2"/>
              <a:buChar char="§"/>
            </a:pPr>
            <a:r>
              <a:rPr lang="ar-SA" sz="2800" b="1" dirty="0" smtClean="0">
                <a:solidFill>
                  <a:schemeClr val="bg1"/>
                </a:solidFill>
                <a:latin typeface="Estrangelo Edessa" pitchFamily="66"/>
                <a:cs typeface="Estrangelo Edessa" pitchFamily="66"/>
              </a:rPr>
              <a:t>لن يلج النار أحد صلَّى قبل طلوع الشمس وقبل غروبها - يعني الفجر والعصر</a:t>
            </a:r>
            <a:endParaRPr lang="fr-FR" sz="2800" b="1" dirty="0" smtClean="0">
              <a:solidFill>
                <a:schemeClr val="bg1"/>
              </a:solidFill>
              <a:latin typeface="Estrangelo Edessa" pitchFamily="66"/>
              <a:cs typeface="Estrangelo Edessa" pitchFamily="66"/>
            </a:endParaRPr>
          </a:p>
          <a:p>
            <a:pPr algn="r" rtl="1">
              <a:buFont typeface="Wingdings" pitchFamily="2" charset="2"/>
              <a:buChar char="§"/>
            </a:pPr>
            <a:r>
              <a:rPr lang="ar-SA" sz="2800" b="1" dirty="0" smtClean="0">
                <a:solidFill>
                  <a:schemeClr val="bg1"/>
                </a:solidFill>
                <a:latin typeface="Estrangelo Edessa" pitchFamily="66"/>
                <a:cs typeface="Estrangelo Edessa" pitchFamily="66"/>
              </a:rPr>
              <a:t>من يحافظ على أربع ركعات قبل الظهر وأربع بعدها حرَّمه الله على النار</a:t>
            </a:r>
            <a:endParaRPr lang="fr-FR" sz="2800" b="1" dirty="0" smtClean="0">
              <a:solidFill>
                <a:schemeClr val="bg1"/>
              </a:solidFill>
              <a:latin typeface="Estrangelo Edessa" pitchFamily="66"/>
              <a:cs typeface="Estrangelo Edessa" pitchFamily="66"/>
            </a:endParaRPr>
          </a:p>
          <a:p>
            <a:pPr algn="r" rtl="1">
              <a:buFont typeface="Wingdings" pitchFamily="2" charset="2"/>
              <a:buChar char="§"/>
            </a:pPr>
            <a:r>
              <a:rPr lang="ar-MA" sz="2800" b="1" dirty="0" smtClean="0">
                <a:solidFill>
                  <a:schemeClr val="bg1"/>
                </a:solidFill>
                <a:latin typeface="Estrangelo Edessa" pitchFamily="66"/>
                <a:cs typeface="Estrangelo Edessa" pitchFamily="66"/>
              </a:rPr>
              <a:t>يصبح على كل سلامي من أحدكم صدقة، فكل تسبيحة صدقة، وكل تحميدة</a:t>
            </a:r>
            <a:r>
              <a:rPr lang="fr-FR" sz="2800" b="1" dirty="0" smtClean="0">
                <a:solidFill>
                  <a:schemeClr val="bg1"/>
                </a:solidFill>
                <a:latin typeface="Estrangelo Edessa" pitchFamily="66"/>
                <a:cs typeface="Estrangelo Edessa" pitchFamily="66"/>
              </a:rPr>
              <a:t> </a:t>
            </a:r>
            <a:r>
              <a:rPr lang="ar-MA" sz="2800" b="1" dirty="0" smtClean="0">
                <a:solidFill>
                  <a:schemeClr val="bg1"/>
                </a:solidFill>
                <a:latin typeface="Estrangelo Edessa" pitchFamily="66"/>
                <a:cs typeface="Estrangelo Edessa" pitchFamily="66"/>
              </a:rPr>
              <a:t>صدقة، وكل تهليلة صدقة، وكل تكبيرة صدقة، وأمر بالمعروف صدقة، ونهي عن المنكر صدقة، وبجزيء من ذلك ركعتان يركعهما من الضحى</a:t>
            </a:r>
            <a:endParaRPr lang="fr-FR" sz="2800" b="1" dirty="0" smtClean="0">
              <a:solidFill>
                <a:schemeClr val="bg1"/>
              </a:solidFill>
              <a:latin typeface="Estrangelo Edessa" pitchFamily="66"/>
              <a:cs typeface="Estrangelo Edessa" pitchFamily="66"/>
              <a:sym typeface="Wingdings" pitchFamily="2" charset="2"/>
            </a:endParaRPr>
          </a:p>
          <a:p>
            <a:pPr algn="r" rtl="1">
              <a:buFont typeface="Wingdings" pitchFamily="2" charset="2"/>
              <a:buChar char="§"/>
            </a:pPr>
            <a:r>
              <a:rPr lang="ar-SA" sz="2800" b="1" dirty="0" smtClean="0">
                <a:solidFill>
                  <a:schemeClr val="bg1"/>
                </a:solidFill>
                <a:latin typeface="Estrangelo Edessa" pitchFamily="66"/>
                <a:cs typeface="Estrangelo Edessa" pitchFamily="66"/>
                <a:sym typeface="Wingdings" pitchFamily="2" charset="2"/>
              </a:rPr>
              <a:t>من قرأ آية الكرسي في دبر كل صلاة مكتوبة لم يمنعه من دخول الجنة إلا أن يموت</a:t>
            </a:r>
          </a:p>
        </p:txBody>
      </p:sp>
      <p:pic>
        <p:nvPicPr>
          <p:cNvPr id="5" name="Picture 2" descr="http://www.geelmoslim-banon.com/upLoadedFiles/photo/bfik5149gd.jpg"/>
          <p:cNvPicPr preferRelativeResize="0">
            <a:picLocks noChangeArrowheads="1"/>
          </p:cNvPicPr>
          <p:nvPr/>
        </p:nvPicPr>
        <p:blipFill>
          <a:blip r:embed="rId2"/>
          <a:srcRect/>
          <a:stretch>
            <a:fillRect/>
          </a:stretch>
        </p:blipFill>
        <p:spPr bwMode="auto">
          <a:xfrm>
            <a:off x="0" y="0"/>
            <a:ext cx="1080000" cy="14400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28596" y="1571612"/>
            <a:ext cx="8229600" cy="4525963"/>
          </a:xfrm>
        </p:spPr>
        <p:txBody>
          <a:bodyPr/>
          <a:lstStyle/>
          <a:p>
            <a:r>
              <a:rPr lang="ar-MA" dirty="0" smtClean="0"/>
              <a:t>. </a:t>
            </a:r>
            <a:endParaRPr lang="fr-FR" dirty="0"/>
          </a:p>
        </p:txBody>
      </p:sp>
      <p:pic>
        <p:nvPicPr>
          <p:cNvPr id="2050" name="Picture 2" descr="http://platform.ak.fbcdn.net/www/app_full_proxy.php?app=4949752878&amp;v=1&amp;size=o&amp;cksum=550d48607619f02a16e00815630e675a&amp;src=http%3A%2F%2Fi1121.photobucket.com%2Falbums%2Fl502%2Fmody4ever_7%2F10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Nuances de gris">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625</TotalTime>
  <Words>520</Words>
  <Application>Microsoft Office PowerPoint</Application>
  <PresentationFormat>Affichage à l'écran (4:3)</PresentationFormat>
  <Paragraphs>25</Paragraphs>
  <Slides>19</Slides>
  <Notes>2</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عيد الفطر</vt:lpstr>
      <vt:lpstr>Diapositive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مفاتيح الجنة</dc:title>
  <dc:creator>poste</dc:creator>
  <cp:lastModifiedBy>oscar</cp:lastModifiedBy>
  <cp:revision>81</cp:revision>
  <dcterms:created xsi:type="dcterms:W3CDTF">2012-08-07T13:50:57Z</dcterms:created>
  <dcterms:modified xsi:type="dcterms:W3CDTF">2012-08-11T12:42:18Z</dcterms:modified>
</cp:coreProperties>
</file>