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66" r:id="rId5"/>
    <p:sldId id="267" r:id="rId6"/>
    <p:sldId id="270" r:id="rId7"/>
    <p:sldId id="269" r:id="rId8"/>
    <p:sldId id="268" r:id="rId9"/>
    <p:sldId id="272" r:id="rId10"/>
    <p:sldId id="273" r:id="rId11"/>
    <p:sldId id="271" r:id="rId12"/>
    <p:sldId id="258" r:id="rId13"/>
    <p:sldId id="27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B0B"/>
    <a:srgbClr val="FF3300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647542-4952-4A44-812F-4470FA2BB8BF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B3B8C0-FC34-4FAC-91FC-EE3A31D9BAC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788024" y="116632"/>
            <a:ext cx="41148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MA" sz="3100" dirty="0" smtClean="0">
                <a:solidFill>
                  <a:srgbClr val="FFFF00"/>
                </a:solidFill>
              </a:rPr>
              <a:t>جمعية سراج للأعمال </a:t>
            </a:r>
            <a:r>
              <a:rPr lang="ar-MA" sz="3100" dirty="0" err="1" smtClean="0">
                <a:solidFill>
                  <a:srgbClr val="FFFF00"/>
                </a:solidFill>
              </a:rPr>
              <a:t>الإجتماعية</a:t>
            </a:r>
            <a:r>
              <a:rPr lang="ar-MA" sz="3100" dirty="0" smtClean="0">
                <a:solidFill>
                  <a:srgbClr val="FFFF00"/>
                </a:solidFill>
              </a:rPr>
              <a:t> </a:t>
            </a:r>
            <a:br>
              <a:rPr lang="ar-MA" sz="3100" dirty="0" smtClean="0">
                <a:solidFill>
                  <a:srgbClr val="FFFF00"/>
                </a:solidFill>
              </a:rPr>
            </a:br>
            <a:r>
              <a:rPr lang="ar-MA" sz="3100" dirty="0" smtClean="0">
                <a:solidFill>
                  <a:srgbClr val="FFFF00"/>
                </a:solidFill>
              </a:rPr>
              <a:t>فرع </a:t>
            </a:r>
            <a:r>
              <a:rPr lang="ar-MA" sz="3100" dirty="0" err="1" smtClean="0">
                <a:solidFill>
                  <a:srgbClr val="FFFF00"/>
                </a:solidFill>
              </a:rPr>
              <a:t>الدارالبيضاء</a:t>
            </a:r>
            <a:endParaRPr lang="fr-FR" sz="31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844824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آفات اللسان </a:t>
            </a:r>
          </a:p>
          <a:p>
            <a:pPr algn="ctr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{ قولوا للناس حسنا }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09365" y="5833183"/>
            <a:ext cx="308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 smtClean="0">
                <a:solidFill>
                  <a:schemeClr val="bg2"/>
                </a:solidFill>
              </a:rPr>
              <a:t> </a:t>
            </a:r>
            <a:r>
              <a:rPr lang="ar-MA" sz="2400" dirty="0" err="1" smtClean="0">
                <a:solidFill>
                  <a:srgbClr val="FFFF00"/>
                </a:solidFill>
              </a:rPr>
              <a:t>الدارالبيضاء</a:t>
            </a:r>
            <a:r>
              <a:rPr lang="ar-MA" sz="2400" dirty="0" smtClean="0">
                <a:solidFill>
                  <a:srgbClr val="FFFF00"/>
                </a:solidFill>
              </a:rPr>
              <a:t>  </a:t>
            </a:r>
            <a:r>
              <a:rPr lang="ar-MA" sz="2000" dirty="0" smtClean="0">
                <a:solidFill>
                  <a:srgbClr val="FFFF00"/>
                </a:solidFill>
              </a:rPr>
              <a:t>05</a:t>
            </a:r>
            <a:r>
              <a:rPr lang="ar-MA" sz="2400" dirty="0" smtClean="0">
                <a:solidFill>
                  <a:srgbClr val="FFFF00"/>
                </a:solidFill>
              </a:rPr>
              <a:t> يناير </a:t>
            </a:r>
            <a:r>
              <a:rPr lang="ar-MA" sz="2000" dirty="0" smtClean="0">
                <a:solidFill>
                  <a:srgbClr val="FFFF00"/>
                </a:solidFill>
              </a:rPr>
              <a:t>2013</a:t>
            </a:r>
            <a:endParaRPr lang="fr-F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1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860267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القول على الله بغير علم : </a:t>
            </a:r>
            <a:r>
              <a:rPr lang="ar-MA" b="1" dirty="0" smtClean="0"/>
              <a:t>شرك بالله </a:t>
            </a:r>
            <a:endParaRPr lang="fr-FR" b="1" dirty="0" smtClean="0"/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الغيبة </a:t>
            </a:r>
            <a:r>
              <a:rPr lang="ar-MA" dirty="0" smtClean="0"/>
              <a:t>:  إفك ، بهتان ، نميمة .....</a:t>
            </a:r>
          </a:p>
          <a:p>
            <a:pPr marL="0" indent="0" algn="r" rtl="1">
              <a:buNone/>
            </a:pPr>
            <a:r>
              <a:rPr lang="ar-MA" dirty="0" smtClean="0"/>
              <a:t>          { </a:t>
            </a:r>
            <a:r>
              <a:rPr lang="ar-MA" b="1" dirty="0" smtClean="0">
                <a:solidFill>
                  <a:srgbClr val="207B0B"/>
                </a:solidFill>
              </a:rPr>
              <a:t>ولا يغتب بعضكم بعضا أيحب أحدكم أن يأكل لحم أخيه ميتا </a:t>
            </a:r>
            <a:r>
              <a:rPr lang="ar-MA" dirty="0" smtClean="0"/>
              <a:t>}</a:t>
            </a:r>
          </a:p>
          <a:p>
            <a:pPr marL="0" indent="0" algn="r" rtl="1">
              <a:buNone/>
            </a:pPr>
            <a:r>
              <a:rPr lang="ar-MA" dirty="0" smtClean="0"/>
              <a:t>قال رسول الله : </a:t>
            </a:r>
            <a:r>
              <a:rPr lang="ar-MA" dirty="0" smtClean="0">
                <a:solidFill>
                  <a:srgbClr val="7030A0"/>
                </a:solidFill>
              </a:rPr>
              <a:t>رحم الله </a:t>
            </a:r>
            <a:r>
              <a:rPr lang="ar-MA" dirty="0" err="1" smtClean="0">
                <a:solidFill>
                  <a:srgbClr val="7030A0"/>
                </a:solidFill>
              </a:rPr>
              <a:t>إمرئ</a:t>
            </a:r>
            <a:r>
              <a:rPr lang="ar-MA" dirty="0" smtClean="0">
                <a:solidFill>
                  <a:srgbClr val="7030A0"/>
                </a:solidFill>
              </a:rPr>
              <a:t> </a:t>
            </a:r>
            <a:r>
              <a:rPr lang="ar-MA" dirty="0" err="1" smtClean="0">
                <a:solidFill>
                  <a:srgbClr val="7030A0"/>
                </a:solidFill>
              </a:rPr>
              <a:t>إنشغل</a:t>
            </a:r>
            <a:r>
              <a:rPr lang="ar-MA" dirty="0" smtClean="0">
                <a:solidFill>
                  <a:srgbClr val="7030A0"/>
                </a:solidFill>
              </a:rPr>
              <a:t> بعيوبه عن عيوب الناس.</a:t>
            </a:r>
          </a:p>
          <a:p>
            <a:pPr marL="0" indent="0" algn="r" rtl="1">
              <a:buNone/>
            </a:pPr>
            <a:endParaRPr lang="ar-MA" sz="800" dirty="0" smtClean="0">
              <a:solidFill>
                <a:srgbClr val="7030A0"/>
              </a:solidFill>
            </a:endParaRP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السخرية </a:t>
            </a:r>
            <a:r>
              <a:rPr lang="ar-MA" dirty="0" smtClean="0"/>
              <a:t>: { يا أيها الذين آمنوا لا يسخر قوما من قوم عسى أن يكونوا خيرا من هم }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اللغو</a:t>
            </a:r>
            <a:r>
              <a:rPr lang="ar-MA" dirty="0" smtClean="0"/>
              <a:t> : { ولا تنابزوا بالألقاب بئس </a:t>
            </a:r>
            <a:r>
              <a:rPr lang="ar-MA" dirty="0" err="1" smtClean="0"/>
              <a:t>الإسم</a:t>
            </a:r>
            <a:r>
              <a:rPr lang="ar-MA" dirty="0" smtClean="0"/>
              <a:t> الفسوق بعد الإيمان }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شهادة الزور 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الجدال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2" y="4450008"/>
            <a:ext cx="2461414" cy="231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3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MA" dirty="0" smtClean="0"/>
              <a:t>قال تعالى : { </a:t>
            </a:r>
            <a:r>
              <a:rPr lang="ar-MA" b="1" dirty="0" smtClean="0">
                <a:solidFill>
                  <a:srgbClr val="207B0B"/>
                </a:solidFill>
              </a:rPr>
              <a:t>وقولوا للناس حسنا </a:t>
            </a:r>
            <a:r>
              <a:rPr lang="ar-MA" dirty="0" smtClean="0"/>
              <a:t>}</a:t>
            </a:r>
          </a:p>
          <a:p>
            <a:pPr algn="r" rtl="1"/>
            <a:r>
              <a:rPr lang="ar-MA" dirty="0" smtClean="0"/>
              <a:t>قال رسول الله : </a:t>
            </a:r>
            <a:r>
              <a:rPr lang="ar-MA" dirty="0" smtClean="0">
                <a:solidFill>
                  <a:srgbClr val="660033"/>
                </a:solidFill>
              </a:rPr>
              <a:t>أطب الكلام ، وأفش السلام , وصل الأرحام ، وصل بالليل والناس نيام تدخل الجنة بسلام.</a:t>
            </a:r>
          </a:p>
          <a:p>
            <a:pPr algn="r" rtl="1"/>
            <a:r>
              <a:rPr lang="ar-MA" dirty="0" smtClean="0"/>
              <a:t>سئل رسول الله :  أي المسلمين أفضل يا رسول الله ؟ فقال : </a:t>
            </a:r>
            <a:r>
              <a:rPr lang="ar-MA" b="1" dirty="0" smtClean="0">
                <a:solidFill>
                  <a:srgbClr val="660033"/>
                </a:solidFill>
              </a:rPr>
              <a:t>من سلم المسلمون من لسانه ويده </a:t>
            </a:r>
          </a:p>
          <a:p>
            <a:pPr marL="0" indent="0" algn="r" rtl="1">
              <a:buNone/>
            </a:pPr>
            <a:r>
              <a:rPr lang="ar-MA" dirty="0" smtClean="0"/>
              <a:t>			</a:t>
            </a:r>
            <a:r>
              <a:rPr lang="ar-MA" b="1" dirty="0" smtClean="0">
                <a:solidFill>
                  <a:srgbClr val="FF3300"/>
                </a:solidFill>
              </a:rPr>
              <a:t>فاللسان سكين ذو حدين 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الصدق :</a:t>
            </a:r>
            <a:r>
              <a:rPr lang="ar-MA" dirty="0" smtClean="0"/>
              <a:t> { </a:t>
            </a:r>
            <a:r>
              <a:rPr lang="ar-MA" b="1" dirty="0" smtClean="0">
                <a:solidFill>
                  <a:srgbClr val="207B0B"/>
                </a:solidFill>
              </a:rPr>
              <a:t>يا أيها الذين آمنوا </a:t>
            </a:r>
            <a:r>
              <a:rPr lang="ar-MA" b="1" dirty="0" err="1" smtClean="0">
                <a:solidFill>
                  <a:srgbClr val="207B0B"/>
                </a:solidFill>
              </a:rPr>
              <a:t>إتقوا</a:t>
            </a:r>
            <a:r>
              <a:rPr lang="ar-MA" b="1" dirty="0" smtClean="0">
                <a:solidFill>
                  <a:srgbClr val="207B0B"/>
                </a:solidFill>
              </a:rPr>
              <a:t> الله وكونوا مع الصادقين</a:t>
            </a:r>
            <a:r>
              <a:rPr lang="ar-MA" dirty="0" smtClean="0"/>
              <a:t> }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القول الحسن </a:t>
            </a:r>
            <a:r>
              <a:rPr lang="ar-MA" dirty="0" smtClean="0"/>
              <a:t>: { </a:t>
            </a:r>
            <a:r>
              <a:rPr lang="ar-MA" b="1" dirty="0" smtClean="0">
                <a:solidFill>
                  <a:srgbClr val="207B0B"/>
                </a:solidFill>
              </a:rPr>
              <a:t>وقل لعبادي يقولوا التي هي أحسن </a:t>
            </a:r>
            <a:r>
              <a:rPr lang="ar-MA" dirty="0" smtClean="0"/>
              <a:t>}</a:t>
            </a:r>
          </a:p>
          <a:p>
            <a:pPr marL="0" indent="0" algn="r" rtl="1">
              <a:buNone/>
            </a:pPr>
            <a:r>
              <a:rPr lang="ar-MA" dirty="0" smtClean="0"/>
              <a:t>		مع الولدين ........بين الأزواج .........مع الأعداء 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خفض الصوت</a:t>
            </a:r>
            <a:r>
              <a:rPr lang="ar-MA" dirty="0" smtClean="0"/>
              <a:t>.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إصلاح ذات البين.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الذكر والدعاء.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الدعوة إلى الله.</a:t>
            </a: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556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89120"/>
          </a:xfrm>
        </p:spPr>
        <p:txBody>
          <a:bodyPr/>
          <a:lstStyle/>
          <a:p>
            <a:pPr algn="r" rtl="1"/>
            <a:r>
              <a:rPr lang="ar-MA" b="1" dirty="0" err="1" smtClean="0">
                <a:solidFill>
                  <a:srgbClr val="002060"/>
                </a:solidFill>
              </a:rPr>
              <a:t>إبن</a:t>
            </a:r>
            <a:r>
              <a:rPr lang="ar-MA" b="1" dirty="0" smtClean="0">
                <a:solidFill>
                  <a:srgbClr val="002060"/>
                </a:solidFill>
              </a:rPr>
              <a:t> العباس </a:t>
            </a:r>
            <a:r>
              <a:rPr lang="ar-MA" dirty="0" smtClean="0"/>
              <a:t>: رسول الله أكبر مني ولكني ولدت قبله,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يوسف عليه السلام </a:t>
            </a:r>
            <a:r>
              <a:rPr lang="ar-MA" dirty="0" smtClean="0"/>
              <a:t>: لم يذكر ما فعل إخوته به </a:t>
            </a:r>
          </a:p>
          <a:p>
            <a:pPr algn="r" rtl="1"/>
            <a:r>
              <a:rPr lang="ar-MA" dirty="0" smtClean="0"/>
              <a:t>{ </a:t>
            </a:r>
            <a:r>
              <a:rPr lang="ar-MA" b="1" dirty="0" smtClean="0">
                <a:solidFill>
                  <a:srgbClr val="207B0B"/>
                </a:solidFill>
              </a:rPr>
              <a:t>وقد أحسن بي إذ أخرجني من السجن وجاء بكم من البدو من بعد أن نزغ الشيطان بيني وبين إخوتي. إن ربي لطيف لما يشاء إنه هو العليم الحكيم </a:t>
            </a:r>
            <a:r>
              <a:rPr lang="ar-MA" dirty="0" smtClean="0"/>
              <a:t>}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103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67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60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MA" b="1" dirty="0" smtClean="0">
                <a:solidFill>
                  <a:srgbClr val="FF0000"/>
                </a:solidFill>
              </a:rPr>
              <a:t>اللسان</a:t>
            </a:r>
            <a:r>
              <a:rPr lang="ar-MA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عضو في جسم الإنسان يصلح للتذوق والبلع والتكلم وهو متكون من سبع عشرة عضلة.</a:t>
            </a:r>
          </a:p>
          <a:p>
            <a:pPr algn="r" rtl="1"/>
            <a:r>
              <a:rPr lang="ar-MA" dirty="0" smtClean="0"/>
              <a:t>أخطر أداة لإرتكاب الذنوب.</a:t>
            </a:r>
          </a:p>
          <a:p>
            <a:pPr marL="0" indent="0" algn="r" rtl="1">
              <a:buNone/>
            </a:pPr>
            <a:endParaRPr lang="ar-MA" sz="900" dirty="0" smtClean="0"/>
          </a:p>
          <a:p>
            <a:pPr marL="880110" lvl="1" indent="-514350" algn="r" rtl="1">
              <a:buFont typeface="+mj-lt"/>
              <a:buAutoNum type="arabicPeriod"/>
            </a:pPr>
            <a:r>
              <a:rPr lang="ar-MA" sz="2800" dirty="0" smtClean="0"/>
              <a:t>اللسان ذلك الشيء الذي يملكه الإنسان دائما.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MA" sz="2800" dirty="0" smtClean="0"/>
              <a:t>بلوغ ذلك يسير جدا ، أي لا يحتاج إلى إنفاق ولا عناء ولا مشقة.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MA" sz="2800" dirty="0" smtClean="0"/>
              <a:t>عدم الانتباه إلى عظمة وخطورة آثام اللسان وإستصغارها</a:t>
            </a:r>
            <a:r>
              <a:rPr lang="ar-MA" sz="2800" dirty="0"/>
              <a:t>.</a:t>
            </a:r>
            <a:endParaRPr lang="ar-MA" sz="2800" dirty="0" smtClean="0"/>
          </a:p>
          <a:p>
            <a:pPr marL="880110" lvl="1" indent="-514350" algn="r" rtl="1">
              <a:buFont typeface="+mj-lt"/>
              <a:buAutoNum type="arabicPeriod"/>
            </a:pPr>
            <a:r>
              <a:rPr lang="ar-MA" sz="2800" dirty="0" smtClean="0"/>
              <a:t>دائرة آثام وجرائم اللسان أكثر من أي عضو آخر.</a:t>
            </a: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294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algn="ctr"/>
            <a:r>
              <a:rPr lang="ar-MA" b="1" dirty="0" smtClean="0">
                <a:solidFill>
                  <a:srgbClr val="C00000"/>
                </a:solidFill>
              </a:rPr>
              <a:t>الكلمة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73096"/>
          </a:xfrm>
        </p:spPr>
        <p:txBody>
          <a:bodyPr/>
          <a:lstStyle/>
          <a:p>
            <a:pPr marL="0" indent="0" algn="r" rtl="1">
              <a:buNone/>
            </a:pPr>
            <a:r>
              <a:rPr lang="ar-MA" dirty="0" smtClean="0"/>
              <a:t>   هي من وظائف اللسان.</a:t>
            </a:r>
          </a:p>
          <a:p>
            <a:pPr algn="r" rtl="1"/>
            <a:r>
              <a:rPr lang="ar-MA" dirty="0" smtClean="0"/>
              <a:t>الشريعة الإسلامية عنيت عناية كبيرة بموضوع الكلمة.</a:t>
            </a:r>
          </a:p>
          <a:p>
            <a:pPr algn="r" rtl="1"/>
            <a:r>
              <a:rPr lang="ar-MA" dirty="0" smtClean="0"/>
              <a:t>كل كلمة هي إشارة واضحة للعقل وطبيعة الخلق.</a:t>
            </a:r>
          </a:p>
          <a:p>
            <a:pPr algn="r" rtl="1"/>
            <a:r>
              <a:rPr lang="ar-MA" dirty="0" smtClean="0"/>
              <a:t>في الإسلام الكلمة لها وزنها ومكانتها وأيضا خطورتها.</a:t>
            </a:r>
          </a:p>
          <a:p>
            <a:pPr algn="r" rtl="1"/>
            <a:r>
              <a:rPr lang="ar-MA" dirty="0" smtClean="0"/>
              <a:t>في مواقف كثيرة أمر الإسلام بالإمساك عن الكلام ، وجعل النجاة في الصمت.</a:t>
            </a:r>
          </a:p>
          <a:p>
            <a:pPr marL="0" indent="0" algn="r" rtl="1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9166"/>
            <a:ext cx="2664296" cy="265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22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MA" b="1" dirty="0" smtClean="0">
                <a:solidFill>
                  <a:srgbClr val="FF3300"/>
                </a:solidFill>
              </a:rPr>
              <a:t>تتأكد قلة الكلام إذا لم يكن في الكلام فائدة</a:t>
            </a:r>
            <a:endParaRPr lang="fr-FR" b="1" dirty="0">
              <a:solidFill>
                <a:srgbClr val="FF33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 algn="r" rtl="1"/>
            <a:r>
              <a:rPr lang="ar-MA" dirty="0" smtClean="0"/>
              <a:t>مريم عليها السلام : { </a:t>
            </a:r>
            <a:r>
              <a:rPr lang="ar-MA" dirty="0" smtClean="0">
                <a:solidFill>
                  <a:srgbClr val="207B0B"/>
                </a:solidFill>
              </a:rPr>
              <a:t>فإما ترين من البشر أحدا فقولي إني نذرت للرحمان صوما فلن أكلم اليوم إنسيا</a:t>
            </a:r>
            <a:r>
              <a:rPr lang="ar-MA" dirty="0" smtClean="0"/>
              <a:t> }</a:t>
            </a:r>
          </a:p>
          <a:p>
            <a:pPr algn="r" rtl="1"/>
            <a:r>
              <a:rPr lang="ar-MA" dirty="0" smtClean="0"/>
              <a:t>أصحاب الكهف : { </a:t>
            </a:r>
            <a:r>
              <a:rPr lang="ar-MA" dirty="0" smtClean="0">
                <a:solidFill>
                  <a:srgbClr val="207B0B"/>
                </a:solidFill>
              </a:rPr>
              <a:t>قال قائل منهم كم لبثتم قالوا لبثنا يوما أو بعض يوم</a:t>
            </a:r>
            <a:r>
              <a:rPr lang="ar-MA" dirty="0" smtClean="0"/>
              <a:t>} فتدخل أحدهم قائلا : { </a:t>
            </a:r>
            <a:r>
              <a:rPr lang="ar-MA" dirty="0" smtClean="0">
                <a:solidFill>
                  <a:srgbClr val="207B0B"/>
                </a:solidFill>
              </a:rPr>
              <a:t>ربكم أعلم بما لبثتم </a:t>
            </a:r>
            <a:r>
              <a:rPr lang="ar-MA" dirty="0" smtClean="0"/>
              <a:t>}</a:t>
            </a:r>
          </a:p>
          <a:p>
            <a:pPr algn="r" rtl="1"/>
            <a:r>
              <a:rPr lang="ar-MA" dirty="0" smtClean="0"/>
              <a:t>{ </a:t>
            </a:r>
            <a:r>
              <a:rPr lang="ar-MA" dirty="0" smtClean="0">
                <a:solidFill>
                  <a:srgbClr val="207B0B"/>
                </a:solidFill>
              </a:rPr>
              <a:t>ولا تقف ما ليس لك به علم إن السمع والبصر والفؤاد كل أولئك كان عنه مسؤول</a:t>
            </a:r>
            <a:r>
              <a:rPr lang="ar-MA" dirty="0" smtClean="0">
                <a:solidFill>
                  <a:schemeClr val="accent6">
                    <a:lumMod val="50000"/>
                  </a:schemeClr>
                </a:solidFill>
              </a:rPr>
              <a:t>ا </a:t>
            </a:r>
            <a:r>
              <a:rPr lang="ar-MA" dirty="0" smtClean="0"/>
              <a:t>}</a:t>
            </a:r>
          </a:p>
          <a:p>
            <a:pPr algn="r" rtl="1"/>
            <a:r>
              <a:rPr lang="ar-MA" dirty="0" smtClean="0"/>
              <a:t>{ </a:t>
            </a:r>
            <a:r>
              <a:rPr lang="ar-MA" dirty="0" smtClean="0">
                <a:solidFill>
                  <a:srgbClr val="207B0B"/>
                </a:solidFill>
              </a:rPr>
              <a:t>ويسألونك عن الروح قل الروح من أمر ربي وما أوتيتم من العلم إلا قليلا</a:t>
            </a:r>
            <a:r>
              <a:rPr lang="ar-MA" dirty="0" smtClean="0"/>
              <a:t>}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47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ar-MA" b="1" dirty="0" smtClean="0">
                <a:solidFill>
                  <a:srgbClr val="FF3300"/>
                </a:solidFill>
              </a:rPr>
              <a:t>كثرة الكلام توقع في الخطأ</a:t>
            </a:r>
            <a:endParaRPr lang="fr-FR" b="1" dirty="0">
              <a:solidFill>
                <a:srgbClr val="FF33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/>
          </a:bodyPr>
          <a:lstStyle/>
          <a:p>
            <a:pPr algn="r" rtl="1"/>
            <a:r>
              <a:rPr lang="ar-MA" dirty="0" smtClean="0"/>
              <a:t>يقول الأطباء : إذا قلل الإنسان من </a:t>
            </a:r>
            <a:r>
              <a:rPr lang="ar-MA" dirty="0" err="1" smtClean="0"/>
              <a:t>إستعمال</a:t>
            </a:r>
            <a:r>
              <a:rPr lang="ar-MA" dirty="0" smtClean="0"/>
              <a:t> الأطعمة الملوثة فسوف يقل </a:t>
            </a:r>
            <a:r>
              <a:rPr lang="ar-MA" dirty="0" err="1" smtClean="0"/>
              <a:t>إبتلاؤه</a:t>
            </a:r>
            <a:r>
              <a:rPr lang="ar-MA" dirty="0" smtClean="0"/>
              <a:t> بالأمراض...</a:t>
            </a:r>
          </a:p>
          <a:p>
            <a:pPr marL="0" indent="0" algn="r" rtl="1">
              <a:buNone/>
            </a:pPr>
            <a:r>
              <a:rPr lang="ar-MA" dirty="0" smtClean="0"/>
              <a:t>		</a:t>
            </a:r>
            <a:r>
              <a:rPr lang="ar-MA" b="1" dirty="0" smtClean="0">
                <a:solidFill>
                  <a:srgbClr val="0070C0"/>
                </a:solidFill>
              </a:rPr>
              <a:t>كلما زاد مقدار الكلام زادت نسبة الذنوب</a:t>
            </a:r>
          </a:p>
          <a:p>
            <a:pPr algn="r" rtl="1"/>
            <a:r>
              <a:rPr lang="ar-MA" dirty="0" smtClean="0"/>
              <a:t>قال رسول الله : </a:t>
            </a:r>
            <a:r>
              <a:rPr lang="ar-MA" b="1" dirty="0" smtClean="0">
                <a:solidFill>
                  <a:srgbClr val="660033"/>
                </a:solidFill>
              </a:rPr>
              <a:t>من كثر كلامه كثر خطؤه ومن كثر خطؤه قل حياؤه ومن </a:t>
            </a:r>
            <a:r>
              <a:rPr lang="ar-MA" b="1" dirty="0">
                <a:solidFill>
                  <a:srgbClr val="660033"/>
                </a:solidFill>
              </a:rPr>
              <a:t>قل </a:t>
            </a:r>
            <a:r>
              <a:rPr lang="ar-MA" b="1" dirty="0" smtClean="0">
                <a:solidFill>
                  <a:srgbClr val="660033"/>
                </a:solidFill>
              </a:rPr>
              <a:t>حياؤه قل ورعه ومن قل ورعه مات قلبه ومن مات قلبه دخل الجنة.</a:t>
            </a:r>
          </a:p>
          <a:p>
            <a:pPr algn="r" rtl="1"/>
            <a:r>
              <a:rPr lang="ar-MA" dirty="0" smtClean="0"/>
              <a:t>الكلام أربعة أقسام :</a:t>
            </a:r>
          </a:p>
          <a:p>
            <a:pPr marL="1709928" lvl="4" indent="-457200" algn="r" rtl="1">
              <a:buFont typeface="+mj-lt"/>
              <a:buAutoNum type="arabicPeriod"/>
            </a:pPr>
            <a:r>
              <a:rPr lang="ar-MA" sz="2400" dirty="0" smtClean="0"/>
              <a:t>قسم هو ضرر محض</a:t>
            </a:r>
          </a:p>
          <a:p>
            <a:pPr marL="1709928" lvl="4" indent="-457200" algn="r" rtl="1">
              <a:buFont typeface="+mj-lt"/>
              <a:buAutoNum type="arabicPeriod"/>
            </a:pPr>
            <a:r>
              <a:rPr lang="ar-MA" sz="2400" dirty="0" smtClean="0"/>
              <a:t>قسم هو نفع محض</a:t>
            </a:r>
          </a:p>
          <a:p>
            <a:pPr marL="1709928" lvl="4" indent="-457200" algn="r" rtl="1">
              <a:buFont typeface="+mj-lt"/>
              <a:buAutoNum type="arabicPeriod"/>
            </a:pPr>
            <a:r>
              <a:rPr lang="ar-MA" sz="2400" dirty="0" smtClean="0"/>
              <a:t>قسم هو ضرر ومنفعة</a:t>
            </a:r>
          </a:p>
          <a:p>
            <a:pPr marL="1709928" lvl="4" indent="-457200" algn="r" rtl="1">
              <a:buFont typeface="+mj-lt"/>
              <a:buAutoNum type="arabicPeriod"/>
            </a:pPr>
            <a:r>
              <a:rPr lang="ar-MA" sz="2400" dirty="0" smtClean="0"/>
              <a:t>قسم ليس فيه ضرر ولا منفعة</a:t>
            </a:r>
          </a:p>
          <a:p>
            <a:pPr marL="1252728" lvl="4" indent="0" algn="r" rtl="1">
              <a:buNone/>
            </a:pPr>
            <a:r>
              <a:rPr lang="ar-MA" sz="2800" dirty="0" smtClean="0">
                <a:solidFill>
                  <a:srgbClr val="FF0000"/>
                </a:solidFill>
              </a:rPr>
              <a:t>بقي ربع الكلام وفيه خطر</a:t>
            </a:r>
          </a:p>
          <a:p>
            <a:pPr algn="r" rt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7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260648"/>
            <a:ext cx="7200800" cy="59046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 smtClean="0"/>
              <a:t>قال رسول الله </a:t>
            </a:r>
            <a:r>
              <a:rPr lang="ar-MA" sz="2800" dirty="0" smtClean="0">
                <a:solidFill>
                  <a:srgbClr val="660033"/>
                </a:solidFill>
              </a:rPr>
              <a:t>: إن العبد ليتكلم بالكلمة من رضوان الله لا يلقي لها بالا يرفعه الله بها درجات وإن العبد ليتكلم بالكلمة من سخط الله لا يلقي لها بالا يهوي بها في نار جهنم</a:t>
            </a:r>
          </a:p>
          <a:p>
            <a:pPr marL="0" indent="0" algn="r" rtl="1">
              <a:buNone/>
            </a:pPr>
            <a:r>
              <a:rPr lang="ar-MA" sz="2800" dirty="0">
                <a:solidFill>
                  <a:srgbClr val="660033"/>
                </a:solidFill>
              </a:rPr>
              <a:t> </a:t>
            </a:r>
            <a:r>
              <a:rPr lang="ar-MA" sz="2800" dirty="0" smtClean="0">
                <a:solidFill>
                  <a:srgbClr val="660033"/>
                </a:solidFill>
              </a:rPr>
              <a:t>   </a:t>
            </a:r>
            <a:r>
              <a:rPr lang="ar-MA" sz="2800" dirty="0" smtClean="0"/>
              <a:t>فإن جوارح الإنسان كلها مرتبطة باللسان في </a:t>
            </a:r>
            <a:r>
              <a:rPr lang="ar-MA" sz="2800" dirty="0" err="1" smtClean="0"/>
              <a:t>الإستقامة</a:t>
            </a:r>
            <a:r>
              <a:rPr lang="ar-MA" sz="2800" dirty="0" smtClean="0"/>
              <a:t> </a:t>
            </a:r>
            <a:r>
              <a:rPr lang="ar-MA" sz="2800" dirty="0" err="1" smtClean="0"/>
              <a:t>والإعوجاج</a:t>
            </a:r>
            <a:r>
              <a:rPr lang="ar-MA" sz="2800" dirty="0" smtClean="0"/>
              <a:t>.</a:t>
            </a:r>
          </a:p>
          <a:p>
            <a:pPr algn="r" rtl="1"/>
            <a:r>
              <a:rPr lang="ar-MA" sz="2800" dirty="0" smtClean="0"/>
              <a:t>قال رسول الله : </a:t>
            </a:r>
            <a:r>
              <a:rPr lang="ar-MA" sz="2800" dirty="0" smtClean="0">
                <a:solidFill>
                  <a:srgbClr val="660033"/>
                </a:solidFill>
              </a:rPr>
              <a:t>إذا أصبح </a:t>
            </a:r>
            <a:r>
              <a:rPr lang="ar-MA" sz="2800" dirty="0" err="1" smtClean="0">
                <a:solidFill>
                  <a:srgbClr val="660033"/>
                </a:solidFill>
              </a:rPr>
              <a:t>إبن</a:t>
            </a:r>
            <a:r>
              <a:rPr lang="ar-MA" sz="2800" dirty="0" smtClean="0">
                <a:solidFill>
                  <a:srgbClr val="660033"/>
                </a:solidFill>
              </a:rPr>
              <a:t> آدم فإن الأعضاء كلها تكفر اللسان أي تخضع له. فتقول : </a:t>
            </a:r>
            <a:r>
              <a:rPr lang="ar-MA" sz="2800" dirty="0" err="1" smtClean="0">
                <a:solidFill>
                  <a:srgbClr val="660033"/>
                </a:solidFill>
              </a:rPr>
              <a:t>إتق</a:t>
            </a:r>
            <a:r>
              <a:rPr lang="ar-MA" sz="2800" dirty="0" smtClean="0">
                <a:solidFill>
                  <a:srgbClr val="660033"/>
                </a:solidFill>
              </a:rPr>
              <a:t> الله فينا فإنما نحن بك فإن </a:t>
            </a:r>
            <a:r>
              <a:rPr lang="ar-MA" sz="2800" dirty="0" err="1" smtClean="0">
                <a:solidFill>
                  <a:srgbClr val="660033"/>
                </a:solidFill>
              </a:rPr>
              <a:t>إستقمت</a:t>
            </a:r>
            <a:r>
              <a:rPr lang="ar-MA" sz="2800" dirty="0" smtClean="0">
                <a:solidFill>
                  <a:srgbClr val="660033"/>
                </a:solidFill>
              </a:rPr>
              <a:t> </a:t>
            </a:r>
            <a:r>
              <a:rPr lang="ar-MA" sz="2800" dirty="0" err="1" smtClean="0">
                <a:solidFill>
                  <a:srgbClr val="660033"/>
                </a:solidFill>
              </a:rPr>
              <a:t>إستقمنا</a:t>
            </a:r>
            <a:r>
              <a:rPr lang="ar-MA" sz="2800" dirty="0" smtClean="0">
                <a:solidFill>
                  <a:srgbClr val="660033"/>
                </a:solidFill>
              </a:rPr>
              <a:t> وإن </a:t>
            </a:r>
            <a:r>
              <a:rPr lang="ar-MA" sz="2800" dirty="0" err="1" smtClean="0">
                <a:solidFill>
                  <a:srgbClr val="660033"/>
                </a:solidFill>
              </a:rPr>
              <a:t>إعوججت</a:t>
            </a:r>
            <a:r>
              <a:rPr lang="ar-MA" sz="2800" dirty="0" smtClean="0">
                <a:solidFill>
                  <a:srgbClr val="660033"/>
                </a:solidFill>
              </a:rPr>
              <a:t> </a:t>
            </a:r>
            <a:r>
              <a:rPr lang="ar-MA" sz="2800" dirty="0" err="1" smtClean="0">
                <a:solidFill>
                  <a:srgbClr val="660033"/>
                </a:solidFill>
              </a:rPr>
              <a:t>إعوججنا</a:t>
            </a:r>
            <a:r>
              <a:rPr lang="ar-MA" sz="2800" dirty="0" smtClean="0">
                <a:solidFill>
                  <a:srgbClr val="660033"/>
                </a:solidFill>
              </a:rPr>
              <a:t>.</a:t>
            </a:r>
          </a:p>
          <a:p>
            <a:pPr algn="r" rtl="1"/>
            <a:r>
              <a:rPr lang="ar-MA" sz="2800" dirty="0" smtClean="0"/>
              <a:t>وأمرنا الله عز وجل بحفظ اللسان ومراقبته { </a:t>
            </a:r>
            <a:r>
              <a:rPr lang="ar-MA" sz="2800" b="1" dirty="0" smtClean="0">
                <a:solidFill>
                  <a:schemeClr val="bg1"/>
                </a:solidFill>
              </a:rPr>
              <a:t>وما يلفظ من قول إلا لديه رقيب عتيد </a:t>
            </a:r>
            <a:r>
              <a:rPr lang="ar-MA" sz="2800" b="1" dirty="0" smtClean="0"/>
              <a:t>}</a:t>
            </a:r>
          </a:p>
          <a:p>
            <a:pPr algn="r" rtl="1"/>
            <a:r>
              <a:rPr lang="ar-MA" sz="2800" dirty="0" smtClean="0"/>
              <a:t>قال رسول الله : </a:t>
            </a:r>
            <a:r>
              <a:rPr lang="ar-MA" sz="2800" b="1" dirty="0" err="1" smtClean="0">
                <a:solidFill>
                  <a:schemeClr val="bg1"/>
                </a:solidFill>
              </a:rPr>
              <a:t>يامعاذ</a:t>
            </a:r>
            <a:r>
              <a:rPr lang="ar-MA" sz="2800" b="1" dirty="0" smtClean="0">
                <a:solidFill>
                  <a:schemeClr val="bg1"/>
                </a:solidFill>
              </a:rPr>
              <a:t> كف عنك هذا ، وأخذ بلسانه</a:t>
            </a:r>
            <a:r>
              <a:rPr lang="fr-FR" sz="2800" b="1" dirty="0" smtClean="0">
                <a:solidFill>
                  <a:schemeClr val="bg1"/>
                </a:solidFill>
              </a:rPr>
              <a:t>…….</a:t>
            </a:r>
            <a:r>
              <a:rPr lang="ar-MA" sz="2800" b="1" dirty="0" smtClean="0">
                <a:solidFill>
                  <a:schemeClr val="bg1"/>
                </a:solidFill>
              </a:rPr>
              <a:t> وهل يكب الناس في النار على مناجرهم إلا حصائد ألسنتهم</a:t>
            </a:r>
            <a:r>
              <a:rPr lang="ar-MA" sz="2800" dirty="0" smtClean="0">
                <a:solidFill>
                  <a:schemeClr val="bg1"/>
                </a:solidFill>
              </a:rPr>
              <a:t>.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5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32048" y="908720"/>
            <a:ext cx="8388424" cy="4173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أبو بكر</a:t>
            </a:r>
            <a:r>
              <a:rPr lang="ar-MA" dirty="0" smtClean="0"/>
              <a:t>:  إن هذا أوردني الموارد.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أبو العباس</a:t>
            </a:r>
            <a:r>
              <a:rPr lang="ar-MA" b="1" dirty="0" smtClean="0"/>
              <a:t> </a:t>
            </a:r>
            <a:r>
              <a:rPr lang="ar-MA" dirty="0" smtClean="0"/>
              <a:t>: ويحك قل خيرا تغنم أو أسكت عن سوء تسلم وإلا فاعلم أنك ستندم. </a:t>
            </a:r>
          </a:p>
          <a:p>
            <a:pPr algn="r" rtl="1"/>
            <a:r>
              <a:rPr lang="ar-MA" b="1" dirty="0" err="1" smtClean="0">
                <a:solidFill>
                  <a:srgbClr val="002060"/>
                </a:solidFill>
              </a:rPr>
              <a:t>إبن</a:t>
            </a:r>
            <a:r>
              <a:rPr lang="ar-MA" b="1" dirty="0" smtClean="0">
                <a:solidFill>
                  <a:srgbClr val="002060"/>
                </a:solidFill>
              </a:rPr>
              <a:t> مسعود </a:t>
            </a:r>
            <a:r>
              <a:rPr lang="ar-MA" dirty="0" smtClean="0"/>
              <a:t>: ما على الأرض شيء أحوج إلى طول سجن من لسان. 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أبي ذر </a:t>
            </a:r>
            <a:r>
              <a:rPr lang="ar-MA" dirty="0" smtClean="0"/>
              <a:t>: عليك بطول الصمت فإنه مطردة للشيطان وعون لك على أمر دينك.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صفات عباد الرحمان </a:t>
            </a:r>
            <a:r>
              <a:rPr lang="ar-MA" dirty="0" smtClean="0"/>
              <a:t>: { </a:t>
            </a:r>
            <a:r>
              <a:rPr lang="ar-MA" dirty="0" smtClean="0">
                <a:solidFill>
                  <a:srgbClr val="207B0B"/>
                </a:solidFill>
              </a:rPr>
              <a:t>والذين عن اللغو معرضون </a:t>
            </a:r>
            <a:r>
              <a:rPr lang="ar-MA" dirty="0" smtClean="0"/>
              <a:t>}</a:t>
            </a:r>
          </a:p>
          <a:p>
            <a:pPr algn="r" rtl="1"/>
            <a:r>
              <a:rPr lang="ar-MA" b="1" dirty="0" smtClean="0">
                <a:solidFill>
                  <a:srgbClr val="002060"/>
                </a:solidFill>
              </a:rPr>
              <a:t>لقمان الحكيم </a:t>
            </a:r>
            <a:r>
              <a:rPr lang="ar-MA" dirty="0" smtClean="0"/>
              <a:t>: إذا كان الكلام من فضة فإن السكوت من ذهب.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9367"/>
            <a:ext cx="2746648" cy="229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98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120"/>
          </a:xfrm>
        </p:spPr>
        <p:txBody>
          <a:bodyPr/>
          <a:lstStyle/>
          <a:p>
            <a:pPr algn="r" rtl="1"/>
            <a:r>
              <a:rPr lang="ar-MA" dirty="0" smtClean="0"/>
              <a:t>قال رسول الله : </a:t>
            </a:r>
            <a:r>
              <a:rPr lang="ar-MA" b="1" dirty="0" smtClean="0">
                <a:solidFill>
                  <a:srgbClr val="7030A0"/>
                </a:solidFill>
              </a:rPr>
              <a:t>عليك بحسن الخلق وطول الصمت </a:t>
            </a:r>
            <a:r>
              <a:rPr lang="ar-MA" b="1" dirty="0" err="1" smtClean="0">
                <a:solidFill>
                  <a:srgbClr val="7030A0"/>
                </a:solidFill>
              </a:rPr>
              <a:t>فوالذي</a:t>
            </a:r>
            <a:r>
              <a:rPr lang="ar-MA" b="1" dirty="0" smtClean="0">
                <a:solidFill>
                  <a:srgbClr val="7030A0"/>
                </a:solidFill>
              </a:rPr>
              <a:t> نفسي بيده ما تجمل الخلائق بمثلها</a:t>
            </a:r>
            <a:r>
              <a:rPr lang="ar-MA" dirty="0" smtClean="0"/>
              <a:t>.</a:t>
            </a:r>
          </a:p>
          <a:p>
            <a:pPr marL="0" indent="0" algn="r" rtl="1">
              <a:buNone/>
            </a:pPr>
            <a:endParaRPr lang="ar-MA" dirty="0" smtClean="0"/>
          </a:p>
          <a:p>
            <a:pPr algn="r" rtl="1"/>
            <a:r>
              <a:rPr lang="ar-MA" dirty="0" smtClean="0"/>
              <a:t>قال رسول الله : </a:t>
            </a:r>
            <a:r>
              <a:rPr lang="ar-MA" b="1" dirty="0" smtClean="0">
                <a:solidFill>
                  <a:srgbClr val="7030A0"/>
                </a:solidFill>
              </a:rPr>
              <a:t>من يضمن لي ما بين لحييه وما بين فخديه أضمن له الجنة .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32300"/>
            <a:ext cx="3641030" cy="26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76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77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641</Words>
  <Application>Microsoft Office PowerPoint</Application>
  <PresentationFormat>Affichage à l'écran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Débit</vt:lpstr>
      <vt:lpstr>Diapositive 1</vt:lpstr>
      <vt:lpstr>اللسان </vt:lpstr>
      <vt:lpstr>الكلمة </vt:lpstr>
      <vt:lpstr>تتأكد قلة الكلام إذا لم يكن في الكلام فائدة</vt:lpstr>
      <vt:lpstr>كثرة الكلام توقع في الخطأ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Agourram</dc:creator>
  <cp:lastModifiedBy>user</cp:lastModifiedBy>
  <cp:revision>41</cp:revision>
  <dcterms:created xsi:type="dcterms:W3CDTF">2013-01-04T23:01:53Z</dcterms:created>
  <dcterms:modified xsi:type="dcterms:W3CDTF">2013-10-21T18:04:04Z</dcterms:modified>
</cp:coreProperties>
</file>