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0" r:id="rId4"/>
    <p:sldId id="257" r:id="rId5"/>
    <p:sldId id="258" r:id="rId6"/>
    <p:sldId id="260" r:id="rId7"/>
    <p:sldId id="272" r:id="rId8"/>
    <p:sldId id="261" r:id="rId9"/>
    <p:sldId id="266" r:id="rId10"/>
    <p:sldId id="262" r:id="rId11"/>
    <p:sldId id="263" r:id="rId12"/>
    <p:sldId id="267" r:id="rId13"/>
    <p:sldId id="259" r:id="rId14"/>
    <p:sldId id="264" r:id="rId15"/>
    <p:sldId id="265" r:id="rId16"/>
    <p:sldId id="273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3" d="100"/>
          <a:sy n="63" d="100"/>
        </p:scale>
        <p:origin x="-72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CE21F62-DAF2-409E-97AF-0ADEA6EBE7A0}" type="datetimeFigureOut">
              <a:rPr lang="fr-FR" smtClean="0"/>
              <a:pPr/>
              <a:t>14/09/2013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4CC88E8-CF8B-43A6-8AE3-2B8C7A7424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E21F62-DAF2-409E-97AF-0ADEA6EBE7A0}" type="datetimeFigureOut">
              <a:rPr lang="fr-FR" smtClean="0"/>
              <a:pPr/>
              <a:t>14/09/2013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C88E8-CF8B-43A6-8AE3-2B8C7A7424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CE21F62-DAF2-409E-97AF-0ADEA6EBE7A0}" type="datetimeFigureOut">
              <a:rPr lang="fr-FR" smtClean="0"/>
              <a:pPr/>
              <a:t>14/09/2013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4CC88E8-CF8B-43A6-8AE3-2B8C7A7424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E21F62-DAF2-409E-97AF-0ADEA6EBE7A0}" type="datetimeFigureOut">
              <a:rPr lang="fr-FR" smtClean="0"/>
              <a:pPr/>
              <a:t>14/09/2013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C88E8-CF8B-43A6-8AE3-2B8C7A7424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CE21F62-DAF2-409E-97AF-0ADEA6EBE7A0}" type="datetimeFigureOut">
              <a:rPr lang="fr-FR" smtClean="0"/>
              <a:pPr/>
              <a:t>14/09/2013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4CC88E8-CF8B-43A6-8AE3-2B8C7A7424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E21F62-DAF2-409E-97AF-0ADEA6EBE7A0}" type="datetimeFigureOut">
              <a:rPr lang="fr-FR" smtClean="0"/>
              <a:pPr/>
              <a:t>14/09/2013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C88E8-CF8B-43A6-8AE3-2B8C7A7424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E21F62-DAF2-409E-97AF-0ADEA6EBE7A0}" type="datetimeFigureOut">
              <a:rPr lang="fr-FR" smtClean="0"/>
              <a:pPr/>
              <a:t>14/09/2013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C88E8-CF8B-43A6-8AE3-2B8C7A7424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E21F62-DAF2-409E-97AF-0ADEA6EBE7A0}" type="datetimeFigureOut">
              <a:rPr lang="fr-FR" smtClean="0"/>
              <a:pPr/>
              <a:t>14/09/2013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C88E8-CF8B-43A6-8AE3-2B8C7A7424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CE21F62-DAF2-409E-97AF-0ADEA6EBE7A0}" type="datetimeFigureOut">
              <a:rPr lang="fr-FR" smtClean="0"/>
              <a:pPr/>
              <a:t>14/09/2013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C88E8-CF8B-43A6-8AE3-2B8C7A7424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E21F62-DAF2-409E-97AF-0ADEA6EBE7A0}" type="datetimeFigureOut">
              <a:rPr lang="fr-FR" smtClean="0"/>
              <a:pPr/>
              <a:t>14/09/2013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C88E8-CF8B-43A6-8AE3-2B8C7A7424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E21F62-DAF2-409E-97AF-0ADEA6EBE7A0}" type="datetimeFigureOut">
              <a:rPr lang="fr-FR" smtClean="0"/>
              <a:pPr/>
              <a:t>14/09/2013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C88E8-CF8B-43A6-8AE3-2B8C7A7424E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CE21F62-DAF2-409E-97AF-0ADEA6EBE7A0}" type="datetimeFigureOut">
              <a:rPr lang="fr-FR" smtClean="0"/>
              <a:pPr/>
              <a:t>14/09/2013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4CC88E8-CF8B-43A6-8AE3-2B8C7A7424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MA" dirty="0" err="1" smtClean="0"/>
              <a:t>الإستقامة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Picture 24" descr="https://encrypted-tbn1.gstatic.com/images?q=tbn:ANd9GcT0V-Nq1twN5YWeHyVRf01zL7RKhGf2f2FtCNHb74736od9WPM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62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736" y="500042"/>
            <a:ext cx="7239000" cy="1143000"/>
          </a:xfrm>
        </p:spPr>
        <p:txBody>
          <a:bodyPr/>
          <a:lstStyle/>
          <a:p>
            <a:r>
              <a:rPr lang="ar-MA" dirty="0" smtClean="0"/>
              <a:t>عوائق الاستقامة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428660" y="1857364"/>
            <a:ext cx="8229600" cy="4268799"/>
          </a:xfrm>
        </p:spPr>
        <p:txBody>
          <a:bodyPr>
            <a:normAutofit/>
          </a:bodyPr>
          <a:lstStyle/>
          <a:p>
            <a:pPr algn="r" rtl="1"/>
            <a:r>
              <a:rPr lang="ar-MA" dirty="0" smtClean="0"/>
              <a:t>1 الاستهانة  بالمعصية </a:t>
            </a:r>
          </a:p>
          <a:p>
            <a:pPr algn="r" rtl="1"/>
            <a:r>
              <a:rPr lang="ar-MA" dirty="0" smtClean="0"/>
              <a:t>2 الانشغال بالدنيا عن الآخرة </a:t>
            </a:r>
          </a:p>
          <a:p>
            <a:pPr lvl="1" algn="r" rtl="1"/>
            <a:r>
              <a:rPr lang="ar-MA" dirty="0" smtClean="0"/>
              <a:t>3 التوسع في المباحا</a:t>
            </a:r>
            <a:r>
              <a:rPr lang="ar-MA" dirty="0"/>
              <a:t> </a:t>
            </a:r>
            <a:r>
              <a:rPr lang="ar-MA" dirty="0" smtClean="0"/>
              <a:t>ت </a:t>
            </a:r>
          </a:p>
          <a:p>
            <a:pPr algn="r" rtl="1"/>
            <a:r>
              <a:rPr lang="ar-MA" dirty="0" smtClean="0"/>
              <a:t>4 التعلق بالشهوات </a:t>
            </a:r>
          </a:p>
          <a:p>
            <a:pPr algn="r" rtl="1"/>
            <a:r>
              <a:rPr lang="ar-MA" dirty="0" smtClean="0"/>
              <a:t>5 الغلو في الدين </a:t>
            </a:r>
          </a:p>
          <a:p>
            <a:pPr algn="r" rtl="1"/>
            <a:r>
              <a:rPr lang="ar-MA" dirty="0" smtClean="0"/>
              <a:t>6الصحبة الغير الصالحة</a:t>
            </a:r>
          </a:p>
          <a:p>
            <a:pPr algn="r" rtl="1"/>
            <a:r>
              <a:rPr lang="ar-MA" dirty="0" smtClean="0"/>
              <a:t>7الإعتذار بالقدر</a:t>
            </a:r>
          </a:p>
          <a:p>
            <a:pPr algn="r" rtl="1"/>
            <a:r>
              <a:rPr lang="ar-MA" dirty="0" smtClean="0"/>
              <a:t>8 التسويف</a:t>
            </a:r>
            <a:endParaRPr lang="fr-FR" dirty="0"/>
          </a:p>
        </p:txBody>
      </p:sp>
      <p:pic>
        <p:nvPicPr>
          <p:cNvPr id="4" name="Picture 22" descr="https://encrypted-tbn2.gstatic.com/images?q=tbn:ANd9GcQ_h7OhtDkFBmLt3bm1tqIqEfBwH7gZ5i_p8wyDuzppbz2PQ0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1828800" cy="1828800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1410" y="11404"/>
            <a:ext cx="2322085" cy="18920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0" name="Picture 2" descr="https://encrypted-tbn1.gstatic.com/images?q=tbn:ANd9GcSh2tMJHQvror_HMQlhLyz_2ASIP68V52q5x3EQFXKcN6D3wYqcA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86233"/>
            <a:ext cx="3071802" cy="2571767"/>
          </a:xfrm>
          <a:prstGeom prst="rect">
            <a:avLst/>
          </a:prstGeom>
          <a:noFill/>
        </p:spPr>
      </p:pic>
      <p:pic>
        <p:nvPicPr>
          <p:cNvPr id="7172" name="Picture 4" descr="https://encrypted-tbn3.gstatic.com/images?q=tbn:ANd9GcS2eM1hEBkUn-yK3tcfgGLvD-EDWX9_kuxMByvN3OAISaHsJX8PG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857364"/>
            <a:ext cx="3071802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736" y="357166"/>
            <a:ext cx="7239000" cy="1143000"/>
          </a:xfrm>
        </p:spPr>
        <p:txBody>
          <a:bodyPr/>
          <a:lstStyle/>
          <a:p>
            <a:r>
              <a:rPr lang="ar-MA" dirty="0" smtClean="0"/>
              <a:t>ثمار الاستقامة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 algn="ctr"/>
            <a:r>
              <a:rPr lang="ar-MA" dirty="0" smtClean="0"/>
              <a:t>في الدنيا: سكينة </a:t>
            </a:r>
            <a:r>
              <a:rPr lang="ar-MA" dirty="0" err="1" smtClean="0"/>
              <a:t>و</a:t>
            </a:r>
            <a:r>
              <a:rPr lang="ar-MA" dirty="0" smtClean="0"/>
              <a:t> طمأنينة </a:t>
            </a:r>
            <a:r>
              <a:rPr lang="ar-MA" dirty="0" err="1" smtClean="0"/>
              <a:t>و</a:t>
            </a:r>
            <a:r>
              <a:rPr lang="ar-MA" dirty="0" smtClean="0"/>
              <a:t> فلاح  </a:t>
            </a:r>
          </a:p>
          <a:p>
            <a:pPr algn="ctr" rtl="1"/>
            <a:r>
              <a:rPr lang="ar-MA" dirty="0" smtClean="0"/>
              <a:t>”“و لو استقاموا على الطريقة </a:t>
            </a:r>
            <a:r>
              <a:rPr lang="ar-MA" dirty="0" err="1" smtClean="0"/>
              <a:t>لأسقيناهم</a:t>
            </a:r>
            <a:r>
              <a:rPr lang="ar-MA" dirty="0" smtClean="0"/>
              <a:t> ماء </a:t>
            </a:r>
            <a:r>
              <a:rPr lang="ar-MA" dirty="0" err="1" smtClean="0"/>
              <a:t>غدقا</a:t>
            </a:r>
            <a:r>
              <a:rPr lang="ar-MA" dirty="0" smtClean="0"/>
              <a:t> ” الجن</a:t>
            </a:r>
          </a:p>
          <a:p>
            <a:pPr algn="ctr" rtl="1"/>
            <a:r>
              <a:rPr lang="ar-MA" dirty="0" smtClean="0"/>
              <a:t>.في الآخرة : جنة عرضها السماوات </a:t>
            </a:r>
            <a:r>
              <a:rPr lang="ar-MA" dirty="0" err="1" smtClean="0"/>
              <a:t>و</a:t>
            </a:r>
            <a:r>
              <a:rPr lang="ar-MA" dirty="0" smtClean="0"/>
              <a:t> الأرض</a:t>
            </a:r>
            <a:endParaRPr lang="fr-FR" dirty="0"/>
          </a:p>
        </p:txBody>
      </p:sp>
      <p:pic>
        <p:nvPicPr>
          <p:cNvPr id="4" name="Picture 22" descr="https://encrypted-tbn2.gstatic.com/images?q=tbn:ANd9GcQ_h7OhtDkFBmLt3bm1tqIqEfBwH7gZ5i_p8wyDuzppbz2PQ0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1828800" cy="1828800"/>
          </a:xfrm>
          <a:prstGeom prst="rect">
            <a:avLst/>
          </a:prstGeom>
          <a:noFill/>
        </p:spPr>
      </p:pic>
      <p:pic>
        <p:nvPicPr>
          <p:cNvPr id="5" name="Picture 20" descr="https://encrypted-tbn0.gstatic.com/images?q=tbn:ANd9GcRcsXW8bQdCopD6FY99rQkZaxRatoOLH8YEgVaR_KZXH0NUAZq2a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4429132"/>
            <a:ext cx="3929058" cy="2428868"/>
          </a:xfrm>
          <a:prstGeom prst="rect">
            <a:avLst/>
          </a:prstGeom>
          <a:noFill/>
        </p:spPr>
      </p:pic>
      <p:pic>
        <p:nvPicPr>
          <p:cNvPr id="6" name="Picture 4" descr="logosiraj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1410" y="11404"/>
            <a:ext cx="2322085" cy="18920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5000" y="500042"/>
            <a:ext cx="7239000" cy="1143000"/>
          </a:xfrm>
        </p:spPr>
        <p:txBody>
          <a:bodyPr/>
          <a:lstStyle/>
          <a:p>
            <a:r>
              <a:rPr lang="ar-MA" dirty="0" smtClean="0"/>
              <a:t>ما يعين على </a:t>
            </a:r>
            <a:r>
              <a:rPr lang="ar-MA" dirty="0" err="1" smtClean="0"/>
              <a:t>الإستقامة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MA" dirty="0" smtClean="0"/>
              <a:t>الدعاء </a:t>
            </a:r>
            <a:r>
              <a:rPr lang="ar-MA" dirty="0" err="1" smtClean="0"/>
              <a:t>و</a:t>
            </a:r>
            <a:r>
              <a:rPr lang="ar-MA" dirty="0" smtClean="0"/>
              <a:t> التضرع</a:t>
            </a:r>
          </a:p>
          <a:p>
            <a:pPr algn="r" rtl="1"/>
            <a:r>
              <a:rPr lang="ar-MA" dirty="0" smtClean="0"/>
              <a:t>مراقبة الله في السر </a:t>
            </a:r>
            <a:r>
              <a:rPr lang="ar-MA" dirty="0" err="1" smtClean="0"/>
              <a:t>و</a:t>
            </a:r>
            <a:r>
              <a:rPr lang="ar-MA" dirty="0" smtClean="0"/>
              <a:t> العلن</a:t>
            </a:r>
            <a:endParaRPr lang="fr-FR" dirty="0" smtClean="0"/>
          </a:p>
          <a:p>
            <a:pPr algn="r" rtl="1"/>
            <a:r>
              <a:rPr lang="ar-MA" dirty="0" smtClean="0"/>
              <a:t>الصحبة الصالحة</a:t>
            </a:r>
          </a:p>
          <a:p>
            <a:pPr algn="r" rtl="1"/>
            <a:r>
              <a:rPr lang="ar-MA" dirty="0" smtClean="0"/>
              <a:t>مجاهدة النفس </a:t>
            </a:r>
            <a:r>
              <a:rPr lang="ar-MA" dirty="0" err="1" smtClean="0"/>
              <a:t>و</a:t>
            </a:r>
            <a:r>
              <a:rPr lang="ar-MA" dirty="0" smtClean="0"/>
              <a:t> الهوى </a:t>
            </a:r>
            <a:r>
              <a:rPr lang="ar-MA" dirty="0" err="1" smtClean="0"/>
              <a:t>و</a:t>
            </a:r>
            <a:r>
              <a:rPr lang="ar-MA" dirty="0" smtClean="0"/>
              <a:t> الشيطان وعدم الغفلة</a:t>
            </a:r>
          </a:p>
          <a:p>
            <a:pPr algn="r" rtl="1"/>
            <a:r>
              <a:rPr lang="ar-MA" dirty="0" smtClean="0"/>
              <a:t>الحرص على سلامة القلب</a:t>
            </a:r>
          </a:p>
          <a:p>
            <a:pPr algn="r" rtl="1"/>
            <a:r>
              <a:rPr lang="ar-MA" dirty="0" smtClean="0"/>
              <a:t>الخوف والحذر من سوء الخاتمة</a:t>
            </a:r>
            <a:endParaRPr lang="fr-FR" dirty="0"/>
          </a:p>
        </p:txBody>
      </p:sp>
      <p:pic>
        <p:nvPicPr>
          <p:cNvPr id="4" name="Picture 22" descr="https://encrypted-tbn2.gstatic.com/images?q=tbn:ANd9GcQ_h7OhtDkFBmLt3bm1tqIqEfBwH7gZ5i_p8wyDuzppbz2PQ0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28800" cy="1828800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1410" y="11404"/>
            <a:ext cx="2322085" cy="18920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2" name="Picture 2" descr="https://encrypted-tbn0.gstatic.com/images?q=tbn:ANd9GcTshdh8sAS-RACnflFVGbHzRYzrYr2MK5jiv49c5fXHBEj5yym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572008"/>
            <a:ext cx="3857620" cy="2285992"/>
          </a:xfrm>
          <a:prstGeom prst="rect">
            <a:avLst/>
          </a:prstGeom>
          <a:noFill/>
        </p:spPr>
      </p:pic>
      <p:pic>
        <p:nvPicPr>
          <p:cNvPr id="5124" name="Picture 4" descr="https://encrypted-tbn1.gstatic.com/images?q=tbn:ANd9GcQdPzeChFB0tYo-ZbH6sqR40Rf8IH1LDoI4U2iVzQex8RDU0q_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4572009"/>
            <a:ext cx="5286381" cy="2285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5000" y="500042"/>
            <a:ext cx="7239000" cy="1143000"/>
          </a:xfrm>
        </p:spPr>
        <p:txBody>
          <a:bodyPr/>
          <a:lstStyle/>
          <a:p>
            <a:r>
              <a:rPr lang="ar-MA" dirty="0" smtClean="0"/>
              <a:t>كيف أصبحت </a:t>
            </a:r>
            <a:r>
              <a:rPr lang="ar-MA" dirty="0" err="1" smtClean="0"/>
              <a:t>ياحارثة</a:t>
            </a:r>
            <a:r>
              <a:rPr lang="ar-MA" dirty="0" smtClean="0"/>
              <a:t> ؟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000240"/>
            <a:ext cx="8229600" cy="4525963"/>
          </a:xfrm>
        </p:spPr>
        <p:txBody>
          <a:bodyPr/>
          <a:lstStyle/>
          <a:p>
            <a:pPr algn="r" rtl="1"/>
            <a:r>
              <a:rPr lang="ar-MA" dirty="0" smtClean="0"/>
              <a:t> أصبحت </a:t>
            </a:r>
            <a:r>
              <a:rPr lang="ar-MA" dirty="0" err="1" smtClean="0"/>
              <a:t>و</a:t>
            </a:r>
            <a:r>
              <a:rPr lang="ar-MA" dirty="0" smtClean="0"/>
              <a:t> كأني  أرى عرش ربي بارزا ,وكأني أرى أهل</a:t>
            </a:r>
          </a:p>
          <a:p>
            <a:pPr algn="r" rtl="1"/>
            <a:r>
              <a:rPr lang="ar-MA" dirty="0" smtClean="0"/>
              <a:t>الجنة يتنعمون في الجنة ,وكأني أرى أهل النار يصطرخون</a:t>
            </a:r>
          </a:p>
          <a:p>
            <a:pPr algn="r" rtl="1"/>
            <a:r>
              <a:rPr lang="ar-MA" dirty="0" smtClean="0"/>
              <a:t>في النار فعزفت نفسي عن الدنيا </a:t>
            </a:r>
            <a:r>
              <a:rPr lang="ar-MA" dirty="0" err="1" smtClean="0"/>
              <a:t>فأسهرت</a:t>
            </a:r>
            <a:r>
              <a:rPr lang="ar-MA" dirty="0" smtClean="0"/>
              <a:t> ليلي وأظمأت نهاري.</a:t>
            </a:r>
          </a:p>
          <a:p>
            <a:pPr algn="r" rtl="1"/>
            <a:r>
              <a:rPr lang="ar-MA" dirty="0" smtClean="0"/>
              <a:t>يا حارثة عرفت </a:t>
            </a:r>
            <a:r>
              <a:rPr lang="ar-MA" dirty="0" err="1" smtClean="0"/>
              <a:t>فالزم</a:t>
            </a:r>
            <a:r>
              <a:rPr lang="ar-MA" dirty="0" smtClean="0"/>
              <a:t> .....................</a:t>
            </a:r>
          </a:p>
          <a:p>
            <a:pPr algn="r" rtl="1"/>
            <a:r>
              <a:rPr lang="ar-MA" dirty="0" err="1" smtClean="0"/>
              <a:t>ياأم</a:t>
            </a:r>
            <a:r>
              <a:rPr lang="ar-MA" dirty="0" smtClean="0"/>
              <a:t> حارثة إنها ليست جنة واحدة إنها جنات كثيرة  </a:t>
            </a:r>
          </a:p>
          <a:p>
            <a:pPr algn="r" rtl="1"/>
            <a:r>
              <a:rPr lang="ar-MA" dirty="0" smtClean="0"/>
              <a:t>وإن ابنك أصاب الفردوس الأعلى</a:t>
            </a:r>
            <a:endParaRPr lang="fr-FR" dirty="0"/>
          </a:p>
        </p:txBody>
      </p:sp>
      <p:pic>
        <p:nvPicPr>
          <p:cNvPr id="4" name="Picture 22" descr="https://encrypted-tbn2.gstatic.com/images?q=tbn:ANd9GcQ_h7OhtDkFBmLt3bm1tqIqEfBwH7gZ5i_p8wyDuzppbz2PQ0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1828800" cy="1828800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1410" y="11404"/>
            <a:ext cx="2322085" cy="18920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7422" y="71422"/>
            <a:ext cx="7239000" cy="1143000"/>
          </a:xfrm>
        </p:spPr>
        <p:txBody>
          <a:bodyPr/>
          <a:lstStyle/>
          <a:p>
            <a:r>
              <a:rPr lang="ar-MA" dirty="0" smtClean="0"/>
              <a:t>عبد الله ذو </a:t>
            </a:r>
            <a:r>
              <a:rPr lang="ar-MA" dirty="0" err="1" smtClean="0"/>
              <a:t>البجادين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MA" dirty="0" smtClean="0"/>
              <a:t>.........أنت عبد الله </a:t>
            </a:r>
            <a:r>
              <a:rPr lang="ar-MA" dirty="0" err="1" smtClean="0"/>
              <a:t>ذى</a:t>
            </a:r>
            <a:r>
              <a:rPr lang="ar-MA" dirty="0" smtClean="0"/>
              <a:t> </a:t>
            </a:r>
            <a:r>
              <a:rPr lang="ar-MA" dirty="0" err="1" smtClean="0"/>
              <a:t>البجادين</a:t>
            </a:r>
            <a:r>
              <a:rPr lang="ar-MA" dirty="0" smtClean="0"/>
              <a:t> أبدلك الله بهذين </a:t>
            </a:r>
            <a:r>
              <a:rPr lang="ar-MA" dirty="0" err="1" smtClean="0"/>
              <a:t>البجادين</a:t>
            </a:r>
            <a:r>
              <a:rPr lang="ar-MA" dirty="0" smtClean="0"/>
              <a:t> </a:t>
            </a:r>
          </a:p>
          <a:p>
            <a:pPr algn="r" rtl="1"/>
            <a:r>
              <a:rPr lang="ar-MA" dirty="0" smtClean="0"/>
              <a:t>دارا ورداء في الجنة تلبس منها حيث تشاء </a:t>
            </a:r>
            <a:r>
              <a:rPr lang="ar-MA" dirty="0" err="1" smtClean="0"/>
              <a:t>و</a:t>
            </a:r>
            <a:r>
              <a:rPr lang="ar-MA" dirty="0" smtClean="0"/>
              <a:t> تأكل منها</a:t>
            </a:r>
          </a:p>
          <a:p>
            <a:pPr algn="r" rtl="1"/>
            <a:r>
              <a:rPr lang="ar-MA" dirty="0" smtClean="0"/>
              <a:t>حيث تشاء.</a:t>
            </a:r>
          </a:p>
          <a:p>
            <a:pPr algn="r" rtl="1"/>
            <a:r>
              <a:rPr lang="ar-MA" dirty="0" smtClean="0"/>
              <a:t>..........مات أخوك ذي </a:t>
            </a:r>
            <a:r>
              <a:rPr lang="ar-MA" dirty="0" err="1" smtClean="0"/>
              <a:t>البجادين</a:t>
            </a:r>
            <a:r>
              <a:rPr lang="ar-MA" dirty="0" smtClean="0"/>
              <a:t> </a:t>
            </a:r>
          </a:p>
          <a:p>
            <a:pPr algn="r" rtl="1"/>
            <a:r>
              <a:rPr lang="ar-MA" dirty="0" smtClean="0"/>
              <a:t>........رفقا بأخيكم إنه كان يحب الله </a:t>
            </a:r>
            <a:r>
              <a:rPr lang="ar-MA" dirty="0" err="1" smtClean="0"/>
              <a:t>و</a:t>
            </a:r>
            <a:r>
              <a:rPr lang="ar-MA" dirty="0" smtClean="0"/>
              <a:t> رسوله</a:t>
            </a:r>
          </a:p>
          <a:p>
            <a:pPr algn="r" rtl="1"/>
            <a:r>
              <a:rPr lang="ar-MA" dirty="0" smtClean="0"/>
              <a:t>فوضعه النبي صلى الله عليه وسلم ودموعه تسقط على كفن </a:t>
            </a:r>
          </a:p>
          <a:p>
            <a:pPr algn="r" rtl="1"/>
            <a:r>
              <a:rPr lang="ar-MA" dirty="0" smtClean="0"/>
              <a:t>عبد الله ويرفع النبي يده إلى السماء قائلا اللهم إني أشهدك</a:t>
            </a:r>
          </a:p>
          <a:p>
            <a:pPr algn="r" rtl="1"/>
            <a:r>
              <a:rPr lang="ar-MA" dirty="0" smtClean="0"/>
              <a:t>أني أمسيت راض عن ذي </a:t>
            </a:r>
            <a:r>
              <a:rPr lang="ar-MA" dirty="0" err="1" smtClean="0"/>
              <a:t>البجادين</a:t>
            </a:r>
            <a:r>
              <a:rPr lang="ar-MA" dirty="0" smtClean="0"/>
              <a:t> فارض عنه,اللهم ارحمه </a:t>
            </a:r>
          </a:p>
          <a:p>
            <a:pPr algn="r" rtl="1"/>
            <a:r>
              <a:rPr lang="ar-MA" dirty="0" smtClean="0"/>
              <a:t>فإنه كان قارئا للقرآن محبا لرسول الله صلى الله عليه وسلم.</a:t>
            </a:r>
            <a:endParaRPr lang="fr-FR" dirty="0"/>
          </a:p>
        </p:txBody>
      </p:sp>
      <p:pic>
        <p:nvPicPr>
          <p:cNvPr id="4" name="Picture 22" descr="https://encrypted-tbn2.gstatic.com/images?q=tbn:ANd9GcQ_h7OhtDkFBmLt3bm1tqIqEfBwH7gZ5i_p8wyDuzppbz2PQ0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1285852" cy="1828800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1410" y="11404"/>
            <a:ext cx="2322085" cy="18920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4" name="Picture 2" descr="https://encrypted-tbn0.gstatic.com/images?q=tbn:ANd9GcSWW7u7CTzEuvFhcxBaUxsbRsyBi4aRXDlLCOLxZrEWArJCaeRz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286000" cy="14287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29600" cy="1143000"/>
          </a:xfrm>
        </p:spPr>
        <p:txBody>
          <a:bodyPr/>
          <a:lstStyle/>
          <a:p>
            <a:r>
              <a:rPr lang="ar-MA" dirty="0" smtClean="0"/>
              <a:t>قال رسول الله صلى الله عليه وسلم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42908" y="2660663"/>
            <a:ext cx="8229600" cy="3697295"/>
          </a:xfrm>
        </p:spPr>
        <p:txBody>
          <a:bodyPr/>
          <a:lstStyle/>
          <a:p>
            <a:pPr algn="r" rtl="1"/>
            <a:r>
              <a:rPr lang="ar-MA" dirty="0" smtClean="0"/>
              <a:t>إذا رأيت الناس يكنزون الذهب والفضة فاكنز هذه الكلمات</a:t>
            </a:r>
          </a:p>
          <a:p>
            <a:pPr algn="r" rtl="1"/>
            <a:r>
              <a:rPr lang="ar-MA" dirty="0" smtClean="0"/>
              <a:t>اللهم إني أسألك التثبيت في الأمور </a:t>
            </a:r>
            <a:r>
              <a:rPr lang="ar-MA" dirty="0" err="1" smtClean="0"/>
              <a:t>و</a:t>
            </a:r>
            <a:r>
              <a:rPr lang="ar-MA" dirty="0" smtClean="0"/>
              <a:t> عزيمة الرشد</a:t>
            </a:r>
          </a:p>
          <a:p>
            <a:pPr algn="r" rtl="1"/>
            <a:r>
              <a:rPr lang="ar-MA" dirty="0" smtClean="0"/>
              <a:t>وأسألك شكر نعمتك </a:t>
            </a:r>
            <a:r>
              <a:rPr lang="ar-MA" dirty="0" err="1" smtClean="0"/>
              <a:t>و</a:t>
            </a:r>
            <a:r>
              <a:rPr lang="ar-MA" dirty="0" smtClean="0"/>
              <a:t> حسن عبادتك</a:t>
            </a:r>
          </a:p>
          <a:p>
            <a:pPr algn="r" rtl="1"/>
            <a:r>
              <a:rPr lang="ar-MA" dirty="0" smtClean="0"/>
              <a:t>وأسألك قلبا سليما ولسانا صادقا وخلقا مستقيما </a:t>
            </a:r>
            <a:endParaRPr lang="fr-FR" dirty="0"/>
          </a:p>
        </p:txBody>
      </p:sp>
      <p:pic>
        <p:nvPicPr>
          <p:cNvPr id="4" name="Picture 22" descr="https://encrypted-tbn2.gstatic.com/images?q=tbn:ANd9GcQ_h7OhtDkFBmLt3bm1tqIqEfBwH7gZ5i_p8wyDuzppbz2PQ0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28800" cy="1828800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1410" y="11404"/>
            <a:ext cx="2322085" cy="18920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18" descr="https://encrypted-tbn3.gstatic.com/images?q=tbn:ANd9GcT6COntHwlqaRFBd7AZ9N6hChRCgXQ9m0ullaRE4onePO_v2AnTz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000636"/>
            <a:ext cx="8758247" cy="18573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22" name="Picture 2" descr="https://encrypted-tbn3.gstatic.com/images?q=tbn:ANd9GcTGpHQ_z69sz7VSrQR1GozMmYrwkMBaREOnZyiNU0tbmsz9b04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16" descr="https://encrypted-tbn2.gstatic.com/images?q=tbn:ANd9GcTAkuMZuU_JqYP1avg74Yzl2_hX3GymLOs8JE0El0hbEx267xgYcw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214478" y="285728"/>
            <a:ext cx="10358478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4" descr="https://encrypted-tbn1.gstatic.com/images?q=tbn:ANd9GcSZrfEZAt7skOgbeMDxTOEqPuGNaYy_AiIkGdfxoKSymnlmD4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ar-MA" dirty="0" smtClean="0"/>
              <a:t>بسم الله الرحمان الرحيم:</a:t>
            </a:r>
          </a:p>
          <a:p>
            <a:pPr algn="r" rtl="1"/>
            <a:r>
              <a:rPr lang="ar-MA" dirty="0" smtClean="0"/>
              <a:t>”إن الذين قالوا ربنا الله ثم استقاموا تتنزل عليهم الملائكة</a:t>
            </a:r>
          </a:p>
          <a:p>
            <a:pPr algn="r" rtl="1"/>
            <a:r>
              <a:rPr lang="ar-MA" dirty="0" smtClean="0"/>
              <a:t>ألا تخافوا ولا تحزنوا وابشروا بالجنة </a:t>
            </a:r>
            <a:r>
              <a:rPr lang="ar-MA" dirty="0" err="1" smtClean="0"/>
              <a:t>الثي</a:t>
            </a:r>
            <a:r>
              <a:rPr lang="ar-MA" dirty="0" smtClean="0"/>
              <a:t> كنتم توعدون</a:t>
            </a:r>
          </a:p>
          <a:p>
            <a:pPr algn="r" rtl="1"/>
            <a:r>
              <a:rPr lang="ar-MA" dirty="0" smtClean="0"/>
              <a:t>نحن أولياؤكم في الحياة الدنيا ولكم فيها ما تشتهي</a:t>
            </a:r>
          </a:p>
          <a:p>
            <a:pPr algn="r" rtl="1">
              <a:buNone/>
            </a:pPr>
            <a:r>
              <a:rPr lang="ar-MA" dirty="0" smtClean="0"/>
              <a:t>  أنفسكم </a:t>
            </a:r>
            <a:r>
              <a:rPr lang="ar-MA" dirty="0" err="1" smtClean="0"/>
              <a:t>و</a:t>
            </a:r>
            <a:r>
              <a:rPr lang="ar-MA" dirty="0" smtClean="0"/>
              <a:t> لكم فيها ما تدعون...“ فصلت“</a:t>
            </a:r>
          </a:p>
          <a:p>
            <a:pPr algn="r" rtl="1"/>
            <a:r>
              <a:rPr lang="ar-MA" dirty="0" smtClean="0"/>
              <a:t>” إن الذين قالوا ربنا الله ثم استقاموا فلا خوف عليهم </a:t>
            </a:r>
            <a:r>
              <a:rPr lang="ar-MA" dirty="0" err="1" smtClean="0"/>
              <a:t>و</a:t>
            </a:r>
            <a:r>
              <a:rPr lang="ar-MA" dirty="0" smtClean="0"/>
              <a:t> لا هم</a:t>
            </a:r>
          </a:p>
          <a:p>
            <a:pPr algn="r" rtl="1"/>
            <a:r>
              <a:rPr lang="ar-MA" dirty="0" smtClean="0"/>
              <a:t>يحزنون أولئك أصحاب الجنة خالدين فيها جزاءا بما كانوا   </a:t>
            </a:r>
          </a:p>
          <a:p>
            <a:pPr algn="r" rtl="1"/>
            <a:r>
              <a:rPr lang="ar-MA" dirty="0" smtClean="0"/>
              <a:t> يعملون ” </a:t>
            </a:r>
            <a:r>
              <a:rPr lang="ar-MA" dirty="0" err="1" smtClean="0"/>
              <a:t>الأحقاف</a:t>
            </a:r>
            <a:r>
              <a:rPr lang="ar-MA" dirty="0" smtClean="0"/>
              <a:t>“</a:t>
            </a:r>
            <a:endParaRPr lang="fr-FR" dirty="0"/>
          </a:p>
        </p:txBody>
      </p:sp>
      <p:pic>
        <p:nvPicPr>
          <p:cNvPr id="4" name="Picture 22" descr="https://encrypted-tbn2.gstatic.com/images?q=tbn:ANd9GcQ_h7OhtDkFBmLt3bm1tqIqEfBwH7gZ5i_p8wyDuzppbz2PQ0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1828800" cy="1828800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1410" y="11404"/>
            <a:ext cx="2322085" cy="18920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MA" dirty="0" smtClean="0"/>
              <a:t>بسم الرحمان الرحيم :</a:t>
            </a:r>
          </a:p>
          <a:p>
            <a:pPr algn="r" rtl="1"/>
            <a:endParaRPr lang="ar-MA" dirty="0" smtClean="0"/>
          </a:p>
          <a:p>
            <a:pPr algn="r" rtl="1"/>
            <a:r>
              <a:rPr lang="ar-MA" dirty="0" smtClean="0"/>
              <a:t>“ فاستقم كما أمرت ومن تاب معك </a:t>
            </a:r>
            <a:r>
              <a:rPr lang="ar-MA" dirty="0" err="1" smtClean="0"/>
              <a:t>و</a:t>
            </a:r>
            <a:r>
              <a:rPr lang="ar-MA" dirty="0" smtClean="0"/>
              <a:t> لا تطغوا إنه بما تعملون بصير. ” هود </a:t>
            </a:r>
          </a:p>
          <a:p>
            <a:pPr algn="r" rtl="1"/>
            <a:endParaRPr lang="ar-MA" dirty="0" smtClean="0"/>
          </a:p>
          <a:p>
            <a:pPr algn="r" rtl="1"/>
            <a:r>
              <a:rPr lang="ar-MA" dirty="0" smtClean="0"/>
              <a:t>”قل إنما أنا بشر مثلكم يوحى إلي أنما إلهكم إله واحد فاستقيموا إليه واستغفروه. ” فصلت</a:t>
            </a:r>
            <a:endParaRPr lang="fr-FR" dirty="0"/>
          </a:p>
        </p:txBody>
      </p:sp>
      <p:pic>
        <p:nvPicPr>
          <p:cNvPr id="4" name="Picture 22" descr="https://encrypted-tbn2.gstatic.com/images?q=tbn:ANd9GcQ_h7OhtDkFBmLt3bm1tqIqEfBwH7gZ5i_p8wyDuzppbz2PQ0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1828800" cy="1828800"/>
          </a:xfrm>
          <a:prstGeom prst="rect">
            <a:avLst/>
          </a:prstGeom>
          <a:noFill/>
        </p:spPr>
      </p:pic>
      <p:pic>
        <p:nvPicPr>
          <p:cNvPr id="5" name="Picture 14" descr="https://encrypted-tbn1.gstatic.com/images?q=tbn:ANd9GcTBec7esR_TG9304XbG-sS4IhhvE46J5rkqq3G3xyE3nqnvfCOoj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48274"/>
            <a:ext cx="2838450" cy="1609726"/>
          </a:xfrm>
          <a:prstGeom prst="rect">
            <a:avLst/>
          </a:prstGeom>
          <a:noFill/>
        </p:spPr>
      </p:pic>
      <p:pic>
        <p:nvPicPr>
          <p:cNvPr id="6" name="Picture 4" descr="logosiraj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1410" y="11404"/>
            <a:ext cx="2322085" cy="18920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736" y="642918"/>
            <a:ext cx="8229600" cy="1143000"/>
          </a:xfrm>
        </p:spPr>
        <p:txBody>
          <a:bodyPr/>
          <a:lstStyle/>
          <a:p>
            <a:r>
              <a:rPr lang="ar-MA" dirty="0" smtClean="0"/>
              <a:t>يا رسول الله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357222" y="2357430"/>
            <a:ext cx="8229600" cy="4500570"/>
          </a:xfrm>
        </p:spPr>
        <p:txBody>
          <a:bodyPr/>
          <a:lstStyle/>
          <a:p>
            <a:pPr algn="r" rtl="1">
              <a:buNone/>
            </a:pPr>
            <a:r>
              <a:rPr lang="ar-MA" dirty="0" smtClean="0"/>
              <a:t>قل لي في الإسلام قولا لا أسأل عنه أحدا بعدك فقال </a:t>
            </a:r>
          </a:p>
          <a:p>
            <a:pPr algn="r" rtl="1"/>
            <a:r>
              <a:rPr lang="ar-MA" dirty="0" smtClean="0"/>
              <a:t>”قل آمنت بالله ثم استقم . ”</a:t>
            </a:r>
          </a:p>
          <a:p>
            <a:pPr algn="r" rtl="1"/>
            <a:r>
              <a:rPr lang="ar-MA" dirty="0" smtClean="0"/>
              <a:t>”</a:t>
            </a:r>
            <a:r>
              <a:rPr lang="fr-FR" dirty="0" smtClean="0"/>
              <a:t> </a:t>
            </a:r>
            <a:r>
              <a:rPr lang="ar-MA" dirty="0" smtClean="0"/>
              <a:t>قل ربي الله ثم استقم ”</a:t>
            </a:r>
            <a:endParaRPr lang="fr-FR" dirty="0"/>
          </a:p>
        </p:txBody>
      </p:sp>
      <p:pic>
        <p:nvPicPr>
          <p:cNvPr id="4" name="Picture 22" descr="https://encrypted-tbn2.gstatic.com/images?q=tbn:ANd9GcQ_h7OhtDkFBmLt3bm1tqIqEfBwH7gZ5i_p8wyDuzppbz2PQ0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1828800" cy="1828800"/>
          </a:xfrm>
          <a:prstGeom prst="rect">
            <a:avLst/>
          </a:prstGeom>
          <a:noFill/>
        </p:spPr>
      </p:pic>
      <p:pic>
        <p:nvPicPr>
          <p:cNvPr id="5" name="Picture 2" descr="https://encrypted-tbn3.gstatic.com/images?q=tbn:ANd9GcT1ZznMDnCCj5KOe15ggdmmVeq9gjR84HNKlWYM6vTy1XnaNrH7o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86256"/>
            <a:ext cx="4572000" cy="2571744"/>
          </a:xfrm>
          <a:prstGeom prst="rect">
            <a:avLst/>
          </a:prstGeom>
          <a:noFill/>
        </p:spPr>
      </p:pic>
      <p:pic>
        <p:nvPicPr>
          <p:cNvPr id="6" name="Picture 4" descr="logosiraj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1410" y="11404"/>
            <a:ext cx="2322085" cy="18920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16" descr="https://encrypted-tbn0.gstatic.com/images?q=tbn:ANd9GcRy5zG2aK6x1M59jArL_q0-Rb2pf1SoCTx6ZQ9jyGgcKq7b1uI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 تعريف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MA" dirty="0" smtClean="0"/>
              <a:t> </a:t>
            </a:r>
          </a:p>
          <a:p>
            <a:pPr algn="r" rtl="1"/>
            <a:r>
              <a:rPr lang="ar-MA" dirty="0" smtClean="0"/>
              <a:t>في اللغة عكس الالتواء والاعوجاج  </a:t>
            </a:r>
          </a:p>
          <a:p>
            <a:pPr algn="r" rtl="1"/>
            <a:r>
              <a:rPr lang="ar-MA" dirty="0" smtClean="0"/>
              <a:t>مثل الخط المستقيم.</a:t>
            </a:r>
          </a:p>
          <a:p>
            <a:pPr algn="r" rtl="1"/>
            <a:r>
              <a:rPr lang="ar-MA" dirty="0" smtClean="0"/>
              <a:t>طبيعتها: امتناع, </a:t>
            </a:r>
            <a:r>
              <a:rPr lang="ar-MA" dirty="0" err="1" smtClean="0"/>
              <a:t>و</a:t>
            </a:r>
            <a:r>
              <a:rPr lang="ar-MA" dirty="0" smtClean="0"/>
              <a:t> قيمتها :اختيارية, </a:t>
            </a:r>
            <a:r>
              <a:rPr lang="ar-MA" dirty="0" err="1" smtClean="0"/>
              <a:t>و</a:t>
            </a:r>
            <a:r>
              <a:rPr lang="ar-MA" dirty="0" smtClean="0"/>
              <a:t> نتيجتها :سلامتك</a:t>
            </a:r>
          </a:p>
          <a:p>
            <a:pPr algn="r" rtl="1"/>
            <a:r>
              <a:rPr lang="ar-MA" dirty="0" smtClean="0"/>
              <a:t>وهي تحويل الأوامر والنواهي إلى واقع</a:t>
            </a:r>
          </a:p>
          <a:p>
            <a:pPr algn="r" rtl="1"/>
            <a:r>
              <a:rPr lang="ar-MA" dirty="0" smtClean="0"/>
              <a:t>وهي خلق جامع شامل للدين </a:t>
            </a:r>
            <a:r>
              <a:rPr lang="ar-MA" dirty="0" err="1" smtClean="0"/>
              <a:t>و</a:t>
            </a:r>
            <a:r>
              <a:rPr lang="ar-MA" dirty="0" smtClean="0"/>
              <a:t> الأخلاق</a:t>
            </a:r>
            <a:endParaRPr lang="ar-MA" dirty="0"/>
          </a:p>
          <a:p>
            <a:pPr algn="r" rtl="1"/>
            <a:endParaRPr lang="fr-FR" dirty="0"/>
          </a:p>
        </p:txBody>
      </p:sp>
      <p:pic>
        <p:nvPicPr>
          <p:cNvPr id="4" name="Picture 22" descr="https://encrypted-tbn2.gstatic.com/images?q=tbn:ANd9GcQ_h7OhtDkFBmLt3bm1tqIqEfBwH7gZ5i_p8wyDuzppbz2PQ0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1828800" cy="1828800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1410" y="11404"/>
            <a:ext cx="2322085" cy="18920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143116"/>
            <a:ext cx="8229600" cy="3983047"/>
          </a:xfrm>
        </p:spPr>
        <p:txBody>
          <a:bodyPr/>
          <a:lstStyle/>
          <a:p>
            <a:pPr algn="r" rtl="1"/>
            <a:r>
              <a:rPr lang="ar-MA" dirty="0" smtClean="0"/>
              <a:t>سئل الصديق عن الاستقامة فقال: أن لا تشرك بالله شيئا</a:t>
            </a:r>
          </a:p>
          <a:p>
            <a:pPr algn="r" rtl="1"/>
            <a:r>
              <a:rPr lang="ar-MA" dirty="0" smtClean="0"/>
              <a:t>وقال عمر أن تستقيم على الأمر والنهي </a:t>
            </a:r>
            <a:endParaRPr lang="ar-MA" dirty="0"/>
          </a:p>
          <a:p>
            <a:pPr algn="r" rtl="1"/>
            <a:r>
              <a:rPr lang="ar-MA" dirty="0" smtClean="0"/>
              <a:t>وقال عثمان إخلاص العمل لله</a:t>
            </a:r>
          </a:p>
          <a:p>
            <a:pPr algn="r" rtl="1"/>
            <a:r>
              <a:rPr lang="ar-MA" dirty="0" smtClean="0"/>
              <a:t>وقال علي أداء الفرائض</a:t>
            </a:r>
          </a:p>
          <a:p>
            <a:pPr algn="r" rtl="1"/>
            <a:r>
              <a:rPr lang="ar-MA" dirty="0" smtClean="0"/>
              <a:t>وقال الصالحون  إعراض عما سوى الله والزهد في الفانية</a:t>
            </a:r>
          </a:p>
          <a:p>
            <a:pPr algn="r" rtl="1"/>
            <a:r>
              <a:rPr lang="ar-MA" dirty="0" smtClean="0"/>
              <a:t>و الرغبة في الباقية</a:t>
            </a:r>
          </a:p>
          <a:p>
            <a:pPr algn="r" rtl="1"/>
            <a:endParaRPr lang="fr-FR" dirty="0" smtClean="0"/>
          </a:p>
          <a:p>
            <a:pPr algn="r" rtl="1"/>
            <a:endParaRPr lang="ar-MA" dirty="0" smtClean="0"/>
          </a:p>
        </p:txBody>
      </p:sp>
      <p:pic>
        <p:nvPicPr>
          <p:cNvPr id="4" name="Picture 22" descr="https://encrypted-tbn2.gstatic.com/images?q=tbn:ANd9GcQ_h7OhtDkFBmLt3bm1tqIqEfBwH7gZ5i_p8wyDuzppbz2PQ0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1828800" cy="1828800"/>
          </a:xfrm>
          <a:prstGeom prst="rect">
            <a:avLst/>
          </a:prstGeom>
          <a:noFill/>
        </p:spPr>
      </p:pic>
      <p:pic>
        <p:nvPicPr>
          <p:cNvPr id="5" name="Picture 4" descr="logosiraj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1410" y="11404"/>
            <a:ext cx="2322085" cy="18920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344</TotalTime>
  <Words>488</Words>
  <Application>Microsoft Office PowerPoint</Application>
  <PresentationFormat>Affichage à l'écran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Opulent</vt:lpstr>
      <vt:lpstr>الإستقامة</vt:lpstr>
      <vt:lpstr>Diapositive 2</vt:lpstr>
      <vt:lpstr>Diapositive 3</vt:lpstr>
      <vt:lpstr>Diapositive 4</vt:lpstr>
      <vt:lpstr>Diapositive 5</vt:lpstr>
      <vt:lpstr>يا رسول الله</vt:lpstr>
      <vt:lpstr>Diapositive 7</vt:lpstr>
      <vt:lpstr> تعريف</vt:lpstr>
      <vt:lpstr>Diapositive 9</vt:lpstr>
      <vt:lpstr>عوائق الاستقامة</vt:lpstr>
      <vt:lpstr>ثمار الاستقامة</vt:lpstr>
      <vt:lpstr>ما يعين على الإستقامة</vt:lpstr>
      <vt:lpstr>كيف أصبحت ياحارثة ؟</vt:lpstr>
      <vt:lpstr>عبد الله ذو البجادين</vt:lpstr>
      <vt:lpstr>قال رسول الله صلى الله عليه وسلم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الإستقامة</dc:title>
  <dc:creator>GHALEB</dc:creator>
  <cp:lastModifiedBy>dell</cp:lastModifiedBy>
  <cp:revision>42</cp:revision>
  <dcterms:created xsi:type="dcterms:W3CDTF">2013-09-11T15:33:09Z</dcterms:created>
  <dcterms:modified xsi:type="dcterms:W3CDTF">2013-09-14T16:24:13Z</dcterms:modified>
</cp:coreProperties>
</file>