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56" r:id="rId6"/>
    <p:sldId id="260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798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580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3321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681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628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204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969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994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305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738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F738-2E0A-45B9-A827-1CF09BD7AA8C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1107-A1EB-4F14-A5B7-A5A2D75434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58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"/>
            <a:ext cx="92869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r-FR" b="1" dirty="0" smtClean="0"/>
              <a:t>18-5-2013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857224" y="2428868"/>
            <a:ext cx="7346883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MA" sz="72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الإعجاز العلمي في القرآن الكريم</a:t>
            </a:r>
            <a:endParaRPr lang="fr-FR" sz="72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71462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chemeClr val="accent6"/>
                </a:solidFill>
              </a:rPr>
              <a:t>الإعجاز العلمي في القرآن الكريم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	الإعجاز : مشتق من العجز = الضعف أو عدم القدرة.</a:t>
            </a:r>
          </a:p>
          <a:p>
            <a:pPr marL="0" indent="0" algn="r" rtl="1">
              <a:buNone/>
            </a:pPr>
            <a:r>
              <a:rPr lang="ar-MA" b="1" dirty="0">
                <a:solidFill>
                  <a:srgbClr val="FFFF00"/>
                </a:solidFill>
              </a:rPr>
              <a:t>	</a:t>
            </a:r>
            <a:r>
              <a:rPr lang="ar-MA" b="1" dirty="0" smtClean="0">
                <a:solidFill>
                  <a:srgbClr val="FFFF00"/>
                </a:solidFill>
              </a:rPr>
              <a:t>		       	      = الفوت و السبق.</a:t>
            </a:r>
          </a:p>
          <a:p>
            <a:pPr marL="0" indent="0" algn="r" rtl="1">
              <a:buNone/>
            </a:pPr>
            <a:r>
              <a:rPr lang="ar-MA" b="1" dirty="0">
                <a:solidFill>
                  <a:srgbClr val="FFFF00"/>
                </a:solidFill>
              </a:rPr>
              <a:t>	</a:t>
            </a:r>
            <a:r>
              <a:rPr lang="ar-MA" b="1" dirty="0" smtClean="0">
                <a:solidFill>
                  <a:srgbClr val="FFFF00"/>
                </a:solidFill>
              </a:rPr>
              <a:t>المعجزة : أمر خارق للعادة مقرون بالتحدي سالم من المعارضة.</a:t>
            </a:r>
          </a:p>
          <a:p>
            <a:pPr marL="0" indent="0" algn="r" rtl="1">
              <a:buNone/>
            </a:pPr>
            <a:r>
              <a:rPr lang="ar-MA" b="1" dirty="0">
                <a:solidFill>
                  <a:srgbClr val="FFFF00"/>
                </a:solidFill>
              </a:rPr>
              <a:t>	</a:t>
            </a:r>
            <a:r>
              <a:rPr lang="ar-MA" b="1" dirty="0" smtClean="0">
                <a:solidFill>
                  <a:srgbClr val="FFFF00"/>
                </a:solidFill>
              </a:rPr>
              <a:t>إعجاز القرآن : إعجاز الناس أن يأتوا بمثله.</a:t>
            </a:r>
          </a:p>
          <a:p>
            <a:pPr marL="0" indent="0" algn="r" rtl="1">
              <a:buNone/>
            </a:pPr>
            <a:r>
              <a:rPr lang="ar-MA" b="1" dirty="0">
                <a:solidFill>
                  <a:srgbClr val="FFFF00"/>
                </a:solidFill>
              </a:rPr>
              <a:t>	</a:t>
            </a:r>
            <a:r>
              <a:rPr lang="ar-MA" b="1" dirty="0" smtClean="0">
                <a:solidFill>
                  <a:srgbClr val="FFFF00"/>
                </a:solidFill>
              </a:rPr>
              <a:t>الإعجاز  العلمي : إخبار القرآن بحقيقة علمية أثبتها العلم التجريبي و ثبت عدم إثباتها بالوسائل البشرية في زمن الرسول صلى الله عليه و سلم.</a:t>
            </a:r>
          </a:p>
          <a:p>
            <a:pPr marL="0" indent="0" algn="r" rtl="1">
              <a:buNone/>
            </a:pPr>
            <a:endParaRPr lang="ar-MA" b="1" dirty="0" smtClean="0">
              <a:solidFill>
                <a:srgbClr val="FFFF00"/>
              </a:solidFill>
            </a:endParaRPr>
          </a:p>
          <a:p>
            <a:pPr marL="0" indent="0" algn="r" rtl="1">
              <a:buNone/>
            </a:pPr>
            <a:r>
              <a:rPr lang="ar-MA" b="1" dirty="0">
                <a:solidFill>
                  <a:srgbClr val="FFFF00"/>
                </a:solidFill>
              </a:rPr>
              <a:t>	</a:t>
            </a:r>
            <a:r>
              <a:rPr lang="ar-MA" b="1" dirty="0" smtClean="0">
                <a:solidFill>
                  <a:srgbClr val="FFFF00"/>
                </a:solidFill>
              </a:rPr>
              <a:t>- صدق الرسول صلى الله عليه و سلم.</a:t>
            </a:r>
          </a:p>
          <a:p>
            <a:pPr marL="0" indent="0" algn="r" rtl="1">
              <a:buNone/>
            </a:pPr>
            <a:r>
              <a:rPr lang="ar-MA" b="1" dirty="0">
                <a:solidFill>
                  <a:srgbClr val="FFFF00"/>
                </a:solidFill>
              </a:rPr>
              <a:t>	</a:t>
            </a:r>
            <a:r>
              <a:rPr lang="ar-MA" b="1" dirty="0" smtClean="0">
                <a:solidFill>
                  <a:srgbClr val="FFFF00"/>
                </a:solidFill>
              </a:rPr>
              <a:t>- عالمية الرسالة الإسلامية.</a:t>
            </a:r>
          </a:p>
          <a:p>
            <a:pPr marL="0" indent="0" algn="r" rtl="1">
              <a:buNone/>
            </a:pP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4139952" y="4606846"/>
            <a:ext cx="792088" cy="792088"/>
          </a:xfrm>
          <a:prstGeom prst="downArrow">
            <a:avLst/>
          </a:prstGeom>
          <a:solidFill>
            <a:schemeClr val="accent6"/>
          </a:solidFill>
          <a:ln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10800000">
            <a:off x="7740352" y="1340768"/>
            <a:ext cx="792088" cy="288032"/>
          </a:xfrm>
          <a:prstGeom prst="rightArrow">
            <a:avLst/>
          </a:prstGeom>
          <a:solidFill>
            <a:schemeClr val="accent6"/>
          </a:solidFill>
          <a:ln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 rot="10800000">
            <a:off x="7746776" y="2276872"/>
            <a:ext cx="792088" cy="288032"/>
          </a:xfrm>
          <a:prstGeom prst="rightArrow">
            <a:avLst/>
          </a:prstGeom>
          <a:solidFill>
            <a:schemeClr val="accent6"/>
          </a:solidFill>
          <a:ln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0800000">
            <a:off x="7746776" y="3284984"/>
            <a:ext cx="792088" cy="288032"/>
          </a:xfrm>
          <a:prstGeom prst="rightArrow">
            <a:avLst/>
          </a:prstGeom>
          <a:solidFill>
            <a:schemeClr val="accent6"/>
          </a:solidFill>
          <a:ln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0800000">
            <a:off x="7740352" y="3717032"/>
            <a:ext cx="792088" cy="288032"/>
          </a:xfrm>
          <a:prstGeom prst="rightArrow">
            <a:avLst/>
          </a:prstGeom>
          <a:solidFill>
            <a:schemeClr val="accent6"/>
          </a:solidFill>
          <a:ln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51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ziz\Desktop\الإعجاز العلمي\69cd1084994f3c655ac1466708c27f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0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accent6"/>
                </a:solidFill>
              </a:rPr>
              <a:t>أنواع الإعجاز في القرآن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الإعجاز اللغوي، البياني، الإيقاعي، التشريعي، الاقتصادي، الرقمي، العلمي........</a:t>
            </a:r>
          </a:p>
          <a:p>
            <a:pPr marL="0" indent="0"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 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763688" y="2924944"/>
            <a:ext cx="4598597" cy="3374713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rgbClr val="FFFF00"/>
                </a:solidFill>
              </a:rPr>
              <a:t>كتاب هداية و تعريف لهوية الإنسان</a:t>
            </a:r>
            <a:endParaRPr lang="fr-F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54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chemeClr val="accent6"/>
                </a:solidFill>
              </a:rPr>
              <a:t>لماذا الإعجاز العلمي ؟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388" y="1700807"/>
            <a:ext cx="8229600" cy="475252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MA" sz="3600" dirty="0" smtClean="0">
                <a:solidFill>
                  <a:srgbClr val="FFFF00"/>
                </a:solidFill>
              </a:rPr>
              <a:t>	- </a:t>
            </a:r>
            <a:r>
              <a:rPr lang="ar-MA" sz="3600" b="1" dirty="0" smtClean="0">
                <a:solidFill>
                  <a:srgbClr val="FFFF00"/>
                </a:solidFill>
              </a:rPr>
              <a:t>نظام السببية : «الأقدام تدل على المسير و الماء يدل على الغدير </a:t>
            </a:r>
            <a:r>
              <a:rPr lang="ar-MA" sz="3600" b="1" dirty="0" err="1" smtClean="0">
                <a:solidFill>
                  <a:srgbClr val="FFFF00"/>
                </a:solidFill>
              </a:rPr>
              <a:t>أفسماء</a:t>
            </a:r>
            <a:r>
              <a:rPr lang="ar-MA" sz="3600" b="1" dirty="0" smtClean="0">
                <a:solidFill>
                  <a:srgbClr val="FFFF00"/>
                </a:solidFill>
              </a:rPr>
              <a:t> ذات أبراج و أرض ذات فجاج ألا تدلان على الحكيم الخبير».</a:t>
            </a:r>
          </a:p>
          <a:p>
            <a:pPr marL="0" indent="0" algn="r" rtl="1">
              <a:buNone/>
            </a:pPr>
            <a:r>
              <a:rPr lang="ar-MA" sz="3600" b="1" dirty="0">
                <a:solidFill>
                  <a:srgbClr val="FFFF00"/>
                </a:solidFill>
              </a:rPr>
              <a:t>	</a:t>
            </a:r>
            <a:r>
              <a:rPr lang="ar-MA" sz="3600" b="1" dirty="0" smtClean="0">
                <a:solidFill>
                  <a:srgbClr val="FFFF00"/>
                </a:solidFill>
              </a:rPr>
              <a:t>- محمد صلى الله عليه و سلم خاتم الأنبياء : استمرارية </a:t>
            </a:r>
            <a:r>
              <a:rPr lang="ar-MA" sz="3600" b="1" dirty="0" err="1" smtClean="0">
                <a:solidFill>
                  <a:srgbClr val="FFFF00"/>
                </a:solidFill>
              </a:rPr>
              <a:t>لمعجزته</a:t>
            </a:r>
            <a:r>
              <a:rPr lang="ar-MA" sz="3600" b="1" dirty="0" smtClean="0">
                <a:solidFill>
                  <a:srgbClr val="FFFF00"/>
                </a:solidFill>
              </a:rPr>
              <a:t>.</a:t>
            </a:r>
          </a:p>
          <a:p>
            <a:pPr marL="0" indent="0" algn="r" rtl="1">
              <a:buNone/>
            </a:pPr>
            <a:r>
              <a:rPr lang="ar-MA" sz="3600" b="1" dirty="0">
                <a:solidFill>
                  <a:srgbClr val="FFFF00"/>
                </a:solidFill>
              </a:rPr>
              <a:t>	</a:t>
            </a:r>
            <a:r>
              <a:rPr lang="ar-MA" sz="3600" b="1" dirty="0" smtClean="0">
                <a:solidFill>
                  <a:srgbClr val="FFFF00"/>
                </a:solidFill>
              </a:rPr>
              <a:t>- 1300 آية = سدس القرآن يتحدث عن الإعجاز العلمي		لحكمة بالغة لم تفسر.</a:t>
            </a:r>
            <a:endParaRPr lang="fr-FR" sz="36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49081"/>
            <a:ext cx="8540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25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pPr rtl="1"/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/>
          <a:lstStyle/>
          <a:p>
            <a:pPr rtl="1"/>
            <a:endParaRPr lang="fr-FR" b="1" dirty="0"/>
          </a:p>
        </p:txBody>
      </p:sp>
      <p:pic>
        <p:nvPicPr>
          <p:cNvPr id="1026" name="Picture 2" descr="C:\Users\aziz\Desktop\الإعجاز العلمي\42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82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762" y="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chemeClr val="accent6"/>
                </a:solidFill>
              </a:rPr>
              <a:t>أمثلة على الإعجاز العلمي في القرآن</a:t>
            </a:r>
            <a:endParaRPr lang="fr-FR" b="1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C:\Users\aziz\Desktop\الإعجاز العلمي\Human-Body-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4618"/>
            <a:ext cx="3131840" cy="28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ziz\Desktop\الإعجاز العلمي\4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850" y="1554618"/>
            <a:ext cx="2917498" cy="28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ziz\Desktop\الإعجاز العلمي\1_1958095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37112"/>
            <a:ext cx="3180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ziz\Desktop\الإعجاز العلمي\الحيوان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29" y="1554617"/>
            <a:ext cx="3150779" cy="288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ziz\Desktop\الإعجاز العلمي\106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753" y="4451150"/>
            <a:ext cx="3132247" cy="24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ziz\Desktop\الإعجاز العلمي\107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850" y="4451151"/>
            <a:ext cx="2917498" cy="24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2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ar-MA" sz="7200" b="1" dirty="0" smtClean="0">
                <a:solidFill>
                  <a:schemeClr val="accent6"/>
                </a:solidFill>
              </a:rPr>
              <a:t>الكون</a:t>
            </a:r>
            <a:endParaRPr lang="fr-FR" sz="7200" b="1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(فَإِذَا انْشَقَّتِ السَّمَاءُ فَكَانَتْ وَرْدَةً كَالدِّهَانِ) [الرحمن: 37 ]. 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25"/>
          <a:stretch/>
        </p:blipFill>
        <p:spPr bwMode="auto">
          <a:xfrm>
            <a:off x="0" y="1700808"/>
            <a:ext cx="9144000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8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MA" sz="6600" b="1" dirty="0" smtClean="0">
                <a:solidFill>
                  <a:schemeClr val="accent6"/>
                </a:solidFill>
              </a:rPr>
              <a:t>الكون</a:t>
            </a:r>
            <a:endParaRPr lang="fr-FR" sz="6600" b="1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MA" sz="6600" b="1" dirty="0" smtClean="0">
                <a:solidFill>
                  <a:srgbClr val="FFFF00"/>
                </a:solidFill>
              </a:rPr>
              <a:t>الطارق</a:t>
            </a:r>
            <a:endParaRPr lang="fr-FR" sz="66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80512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43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ar-MA" sz="6000" b="1" dirty="0" smtClean="0">
                <a:solidFill>
                  <a:srgbClr val="FFFF00"/>
                </a:solidFill>
              </a:rPr>
              <a:t/>
            </a:r>
            <a:br>
              <a:rPr lang="ar-MA" sz="6000" b="1" dirty="0" smtClean="0">
                <a:solidFill>
                  <a:srgbClr val="FFFF00"/>
                </a:solidFill>
              </a:rPr>
            </a:br>
            <a:r>
              <a:rPr lang="ar-MA" sz="6000" b="1" dirty="0" smtClean="0">
                <a:solidFill>
                  <a:srgbClr val="FFFF00"/>
                </a:solidFill>
              </a:rPr>
              <a:t>البحر </a:t>
            </a:r>
            <a:r>
              <a:rPr lang="ar-MA" sz="6000" b="1" dirty="0" err="1" smtClean="0">
                <a:solidFill>
                  <a:srgbClr val="FFFF00"/>
                </a:solidFill>
              </a:rPr>
              <a:t>المسجور</a:t>
            </a:r>
            <a:r>
              <a:rPr lang="fr-FR" sz="7200" b="1" dirty="0" smtClean="0">
                <a:solidFill>
                  <a:srgbClr val="FFFF00"/>
                </a:solidFill>
              </a:rPr>
              <a:t/>
            </a:r>
            <a:br>
              <a:rPr lang="fr-FR" sz="7200" b="1" dirty="0" smtClean="0">
                <a:solidFill>
                  <a:srgbClr val="FFFF00"/>
                </a:solidFill>
              </a:rPr>
            </a:br>
            <a:endParaRPr lang="fr-FR" sz="7200" b="1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fr-FR" sz="54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3" y="1000108"/>
            <a:ext cx="9143999" cy="585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12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63</Words>
  <Application>Microsoft Office PowerPoint</Application>
  <PresentationFormat>Affichage à l'écran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الإعجاز العلمي في القرآن الكريم</vt:lpstr>
      <vt:lpstr>أنواع الإعجاز في القرآن</vt:lpstr>
      <vt:lpstr>لماذا الإعجاز العلمي ؟</vt:lpstr>
      <vt:lpstr>Diapositive 5</vt:lpstr>
      <vt:lpstr>أمثلة على الإعجاز العلمي في القرآن</vt:lpstr>
      <vt:lpstr>الكون</vt:lpstr>
      <vt:lpstr>الكون</vt:lpstr>
      <vt:lpstr> البحر المسجور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aziz</dc:creator>
  <cp:lastModifiedBy>dell</cp:lastModifiedBy>
  <cp:revision>45</cp:revision>
  <dcterms:created xsi:type="dcterms:W3CDTF">2013-05-16T14:13:53Z</dcterms:created>
  <dcterms:modified xsi:type="dcterms:W3CDTF">2013-05-19T09:44:22Z</dcterms:modified>
</cp:coreProperties>
</file>