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1" r:id="rId3"/>
    <p:sldId id="275" r:id="rId4"/>
    <p:sldId id="278" r:id="rId5"/>
    <p:sldId id="276" r:id="rId6"/>
    <p:sldId id="280" r:id="rId7"/>
    <p:sldId id="279" r:id="rId8"/>
    <p:sldId id="281" r:id="rId9"/>
    <p:sldId id="284" r:id="rId10"/>
    <p:sldId id="285" r:id="rId11"/>
    <p:sldId id="283" r:id="rId12"/>
    <p:sldId id="286" r:id="rId13"/>
    <p:sldId id="287" r:id="rId14"/>
    <p:sldId id="272" r:id="rId15"/>
    <p:sldId id="273" r:id="rId16"/>
    <p:sldId id="277" r:id="rId17"/>
    <p:sldId id="269" r:id="rId18"/>
    <p:sldId id="263" r:id="rId19"/>
    <p:sldId id="268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FF33"/>
    <a:srgbClr val="99CC00"/>
    <a:srgbClr val="AC75D5"/>
    <a:srgbClr val="893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0681" autoAdjust="0"/>
  </p:normalViewPr>
  <p:slideViewPr>
    <p:cSldViewPr>
      <p:cViewPr>
        <p:scale>
          <a:sx n="73" d="100"/>
          <a:sy n="73" d="100"/>
        </p:scale>
        <p:origin x="-129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r-S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B8193-0D66-430C-9EDA-E556FDAF03ED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r-S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E595D-1BD6-41B6-A0B1-F6F6C816CDF8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8757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595D-1BD6-41B6-A0B1-F6F6C816CDF8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425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E595D-1BD6-41B6-A0B1-F6F6C816CDF8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5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ar-S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391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370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794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0653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535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139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88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268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506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171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098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ar-S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ar-S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8571A-9E5E-4C4A-8196-1BD477ED6A68}" type="datetimeFigureOut">
              <a:rPr lang="ar-SA" smtClean="0"/>
              <a:t>13/09/1434</a:t>
            </a:fld>
            <a:endParaRPr lang="ar-S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89AED-BE3F-479D-9107-4B4D7048ADAC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952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MA" dirty="0" smtClean="0"/>
              <a:t>الال</a:t>
            </a:r>
            <a:endParaRPr lang="ar-S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1010101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36858">
            <a:off x="5798960" y="2647886"/>
            <a:ext cx="1981253" cy="259383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932040" y="836712"/>
            <a:ext cx="4071966" cy="12311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MA" sz="2800" b="1" dirty="0" smtClean="0">
                <a:solidFill>
                  <a:schemeClr val="bg1"/>
                </a:solidFill>
              </a:rPr>
              <a:t>جمعية سراج للأعمال الاجتماعية فرع الدار البيضاء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ar-MA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000100" y="2928934"/>
            <a:ext cx="4429156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MA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ngsanaUPC" pitchFamily="18" charset="-34"/>
                <a:cs typeface="Arabic Transparent" pitchFamily="2" charset="-78"/>
              </a:rPr>
              <a:t>كيف نحيا مع القرآن ...؟ </a:t>
            </a:r>
            <a:endParaRPr lang="en-US" sz="40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AngsanaUPC" pitchFamily="18" charset="-34"/>
              <a:cs typeface="Arabic Transparent" pitchFamily="2" charset="-78"/>
            </a:endParaRPr>
          </a:p>
          <a:p>
            <a:endParaRPr lang="ar-MA" dirty="0"/>
          </a:p>
        </p:txBody>
      </p:sp>
    </p:spTree>
    <p:extLst>
      <p:ext uri="{BB962C8B-B14F-4D97-AF65-F5344CB8AC3E}">
        <p14:creationId xmlns:p14="http://schemas.microsoft.com/office/powerpoint/2010/main" val="1020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8" y="0"/>
            <a:ext cx="9170898" cy="688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932040" y="6237312"/>
            <a:ext cx="4032448" cy="646331"/>
          </a:xfrm>
          <a:prstGeom prst="rect">
            <a:avLst/>
          </a:prstGeom>
          <a:solidFill>
            <a:srgbClr val="AC75D5"/>
          </a:solidFill>
        </p:spPr>
        <p:txBody>
          <a:bodyPr wrap="square" rtlCol="0">
            <a:spAutoFit/>
          </a:bodyPr>
          <a:lstStyle/>
          <a:p>
            <a:endParaRPr lang="ar-MA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216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600" y="-44624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oneTexte 4"/>
          <p:cNvSpPr txBox="1"/>
          <p:nvPr/>
        </p:nvSpPr>
        <p:spPr>
          <a:xfrm>
            <a:off x="467544" y="620688"/>
            <a:ext cx="79636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1">
              <a:buClr>
                <a:srgbClr val="C00000"/>
              </a:buClr>
              <a:buFont typeface="Wingdings" pitchFamily="2" charset="2"/>
              <a:buChar char="§"/>
            </a:pPr>
            <a:r>
              <a:rPr lang="ar-SA" sz="3200" dirty="0">
                <a:solidFill>
                  <a:srgbClr val="002060"/>
                </a:solidFill>
                <a:cs typeface="+mj-cs"/>
              </a:rPr>
              <a:t>كانوا إذا تعلموا من النبي صلى الله عليه وسلم عشر آيات لم يجاوزوها حتى يتعلموا ما فيها من العلم والعمل. قالوا: </a:t>
            </a:r>
            <a:endParaRPr lang="ar-MA" sz="3200" dirty="0" smtClean="0">
              <a:solidFill>
                <a:srgbClr val="002060"/>
              </a:solidFill>
              <a:cs typeface="+mj-cs"/>
            </a:endParaRPr>
          </a:p>
          <a:p>
            <a:pPr algn="r"/>
            <a:r>
              <a:rPr lang="ar-MA" sz="3200" dirty="0" smtClean="0">
                <a:solidFill>
                  <a:srgbClr val="002060"/>
                </a:solidFill>
                <a:cs typeface="+mj-cs"/>
              </a:rPr>
              <a:t>       </a:t>
            </a:r>
            <a:r>
              <a:rPr lang="ar-SA" sz="3200" dirty="0" smtClean="0">
                <a:solidFill>
                  <a:srgbClr val="002060"/>
                </a:solidFill>
                <a:cs typeface="+mj-cs"/>
              </a:rPr>
              <a:t>فتعلمنا </a:t>
            </a:r>
            <a:r>
              <a:rPr lang="ar-SA" sz="3200" dirty="0">
                <a:solidFill>
                  <a:srgbClr val="002060"/>
                </a:solidFill>
                <a:cs typeface="+mj-cs"/>
              </a:rPr>
              <a:t>القرآن والعلم والعمل جميعًا</a:t>
            </a:r>
            <a:r>
              <a:rPr lang="ar-MA" sz="3200" dirty="0">
                <a:solidFill>
                  <a:srgbClr val="002060"/>
                </a:solidFill>
                <a:cs typeface="+mj-cs"/>
              </a:rPr>
              <a:t>.</a:t>
            </a:r>
            <a:endParaRPr lang="ar-SA" sz="3200" dirty="0">
              <a:solidFill>
                <a:srgbClr val="C00000"/>
              </a:solidFill>
              <a:cs typeface="+mj-cs"/>
            </a:endParaRPr>
          </a:p>
          <a:p>
            <a:pPr algn="r" rtl="1"/>
            <a:endParaRPr lang="ar-MA" sz="3200" dirty="0" smtClean="0">
              <a:cs typeface="+mj-cs"/>
            </a:endParaRPr>
          </a:p>
          <a:p>
            <a:pPr marL="457200" indent="-457200" algn="r" rtl="1">
              <a:buFont typeface="Wingdings" pitchFamily="2" charset="2"/>
              <a:buChar char="§"/>
            </a:pPr>
            <a:r>
              <a:rPr lang="ar-SA" sz="3200" dirty="0" smtClean="0">
                <a:solidFill>
                  <a:srgbClr val="002060"/>
                </a:solidFill>
                <a:cs typeface="+mj-cs"/>
              </a:rPr>
              <a:t>قتادة </a:t>
            </a:r>
            <a:r>
              <a:rPr lang="fr-FR" sz="3200" dirty="0" smtClean="0">
                <a:solidFill>
                  <a:srgbClr val="002060"/>
                </a:solidFill>
                <a:cs typeface="+mj-cs"/>
              </a:rPr>
              <a:t>: </a:t>
            </a:r>
            <a:r>
              <a:rPr lang="ar-SA" sz="3200" dirty="0" smtClean="0">
                <a:cs typeface="+mj-cs"/>
              </a:rPr>
              <a:t>أعمروا </a:t>
            </a:r>
            <a:r>
              <a:rPr lang="ar-SA" sz="3200" dirty="0">
                <a:cs typeface="+mj-cs"/>
              </a:rPr>
              <a:t>به </a:t>
            </a:r>
            <a:r>
              <a:rPr lang="ar-SA" sz="3200" dirty="0" smtClean="0">
                <a:cs typeface="+mj-cs"/>
              </a:rPr>
              <a:t>قلوبكم</a:t>
            </a:r>
            <a:r>
              <a:rPr lang="ar-MA" sz="3200" dirty="0" smtClean="0">
                <a:cs typeface="+mj-cs"/>
              </a:rPr>
              <a:t> ، </a:t>
            </a:r>
            <a:r>
              <a:rPr lang="ar-SA" sz="3200" dirty="0" smtClean="0">
                <a:cs typeface="+mj-cs"/>
              </a:rPr>
              <a:t>وأعروا </a:t>
            </a:r>
            <a:r>
              <a:rPr lang="ar-SA" sz="3200" dirty="0">
                <a:cs typeface="+mj-cs"/>
              </a:rPr>
              <a:t>به </a:t>
            </a:r>
            <a:r>
              <a:rPr lang="ar-SA" sz="3200" dirty="0" smtClean="0">
                <a:cs typeface="+mj-cs"/>
              </a:rPr>
              <a:t>بيوتكم</a:t>
            </a:r>
            <a:r>
              <a:rPr lang="ar-MA" sz="3200" dirty="0" smtClean="0">
                <a:cs typeface="+mj-cs"/>
              </a:rPr>
              <a:t>.</a:t>
            </a:r>
            <a:r>
              <a:rPr lang="fr-FR" sz="3200" dirty="0">
                <a:cs typeface="+mj-cs"/>
              </a:rPr>
              <a:t/>
            </a:r>
            <a:br>
              <a:rPr lang="fr-FR" sz="3200" dirty="0">
                <a:cs typeface="+mj-cs"/>
              </a:rPr>
            </a:br>
            <a:endParaRPr lang="ar-MA" sz="3200" dirty="0" smtClean="0">
              <a:cs typeface="+mj-cs"/>
            </a:endParaRPr>
          </a:p>
          <a:p>
            <a:pPr marL="457200" indent="-457200" algn="r" rtl="1">
              <a:buFont typeface="Wingdings" pitchFamily="2" charset="2"/>
              <a:buChar char="§"/>
            </a:pPr>
            <a:r>
              <a:rPr lang="ar-SA" sz="3200" dirty="0" smtClean="0">
                <a:solidFill>
                  <a:srgbClr val="002060"/>
                </a:solidFill>
                <a:cs typeface="+mj-cs"/>
              </a:rPr>
              <a:t>كعب </a:t>
            </a:r>
            <a:r>
              <a:rPr lang="ar-SA" sz="2400" dirty="0">
                <a:solidFill>
                  <a:srgbClr val="002060"/>
                </a:solidFill>
                <a:cs typeface="+mj-cs"/>
              </a:rPr>
              <a:t>رضي الله عنه </a:t>
            </a:r>
            <a:r>
              <a:rPr lang="ar-MA" sz="2400" dirty="0" smtClean="0">
                <a:solidFill>
                  <a:srgbClr val="002060"/>
                </a:solidFill>
                <a:cs typeface="+mj-cs"/>
              </a:rPr>
              <a:t>: </a:t>
            </a:r>
            <a:r>
              <a:rPr lang="ar-SA" sz="3200" dirty="0" smtClean="0">
                <a:cs typeface="+mj-cs"/>
              </a:rPr>
              <a:t>عليكم </a:t>
            </a:r>
            <a:r>
              <a:rPr lang="ar-SA" sz="3200" dirty="0">
                <a:cs typeface="+mj-cs"/>
              </a:rPr>
              <a:t>بالقرآن فإنه فهم العقل </a:t>
            </a:r>
            <a:r>
              <a:rPr lang="ar-MA" sz="3200" dirty="0" smtClean="0">
                <a:cs typeface="+mj-cs"/>
              </a:rPr>
              <a:t>،</a:t>
            </a:r>
            <a:r>
              <a:rPr lang="ar-SA" sz="3200" dirty="0" smtClean="0">
                <a:cs typeface="+mj-cs"/>
              </a:rPr>
              <a:t> </a:t>
            </a:r>
            <a:r>
              <a:rPr lang="ar-SA" sz="3200" dirty="0">
                <a:cs typeface="+mj-cs"/>
              </a:rPr>
              <a:t>ونور الحكمة </a:t>
            </a:r>
            <a:r>
              <a:rPr lang="ar-MA" sz="3200" dirty="0" smtClean="0">
                <a:cs typeface="+mj-cs"/>
              </a:rPr>
              <a:t>،</a:t>
            </a:r>
            <a:r>
              <a:rPr lang="ar-SA" sz="3200" dirty="0" smtClean="0">
                <a:cs typeface="+mj-cs"/>
              </a:rPr>
              <a:t> </a:t>
            </a:r>
            <a:r>
              <a:rPr lang="ar-SA" sz="3200" dirty="0">
                <a:cs typeface="+mj-cs"/>
              </a:rPr>
              <a:t>وينابيع العلم</a:t>
            </a:r>
            <a:r>
              <a:rPr lang="fr-FR" sz="3200" dirty="0">
                <a:cs typeface="+mj-cs"/>
              </a:rPr>
              <a:t> </a:t>
            </a:r>
            <a:r>
              <a:rPr lang="ar-MA" sz="3200" dirty="0" smtClean="0">
                <a:cs typeface="+mj-cs"/>
              </a:rPr>
              <a:t>،</a:t>
            </a:r>
            <a:r>
              <a:rPr lang="fr-FR" sz="3200" dirty="0" smtClean="0">
                <a:cs typeface="+mj-cs"/>
              </a:rPr>
              <a:t> </a:t>
            </a:r>
            <a:r>
              <a:rPr lang="ar-SA" sz="3200" dirty="0">
                <a:cs typeface="+mj-cs"/>
              </a:rPr>
              <a:t>وأحدث الكتب بالرحمن </a:t>
            </a:r>
            <a:r>
              <a:rPr lang="ar-SA" sz="3200" dirty="0" smtClean="0">
                <a:cs typeface="+mj-cs"/>
              </a:rPr>
              <a:t>عهدا</a:t>
            </a:r>
            <a:r>
              <a:rPr lang="ar-MA" sz="3200" dirty="0">
                <a:cs typeface="+mj-cs"/>
              </a:rPr>
              <a:t>.</a:t>
            </a:r>
            <a:r>
              <a:rPr lang="fr-FR" sz="3200" dirty="0">
                <a:cs typeface="+mj-cs"/>
              </a:rPr>
              <a:t/>
            </a:r>
            <a:br>
              <a:rPr lang="fr-FR" sz="3200" dirty="0">
                <a:cs typeface="+mj-cs"/>
              </a:rPr>
            </a:br>
            <a:endParaRPr lang="ar-SA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32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9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600" y="-44624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oneTexte 4"/>
          <p:cNvSpPr txBox="1"/>
          <p:nvPr/>
        </p:nvSpPr>
        <p:spPr>
          <a:xfrm>
            <a:off x="683568" y="404664"/>
            <a:ext cx="784887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« </a:t>
            </a:r>
            <a:r>
              <a:rPr lang="fr-FR" sz="3200" dirty="0" err="1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وقال</a:t>
            </a:r>
            <a:r>
              <a:rPr lang="fr-FR" sz="32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 </a:t>
            </a:r>
            <a:r>
              <a:rPr lang="fr-FR" sz="3200" dirty="0" err="1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الرسول</a:t>
            </a:r>
            <a:r>
              <a:rPr lang="fr-FR" sz="3200" dirty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fr-FR" sz="3200" dirty="0" err="1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يارب</a:t>
            </a:r>
            <a:r>
              <a:rPr lang="fr-FR" sz="32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fr-FR" sz="3200" dirty="0" err="1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إن</a:t>
            </a:r>
            <a:r>
              <a:rPr lang="fr-FR" sz="3200" dirty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fr-FR" sz="3200" dirty="0" err="1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قومي</a:t>
            </a:r>
            <a:r>
              <a:rPr lang="fr-FR" sz="32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fr-FR" sz="3200" dirty="0" err="1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اتخذوا</a:t>
            </a:r>
            <a:endParaRPr lang="ar-MA" sz="3200" dirty="0" smtClean="0">
              <a:solidFill>
                <a:srgbClr val="006600"/>
              </a:solidFill>
              <a:latin typeface="Andalus" pitchFamily="18" charset="-78"/>
              <a:cs typeface="Andalus" pitchFamily="18" charset="-78"/>
            </a:endParaRPr>
          </a:p>
          <a:p>
            <a:pPr algn="r" rtl="1"/>
            <a:r>
              <a:rPr lang="fr-FR" sz="32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 </a:t>
            </a:r>
            <a:r>
              <a:rPr lang="fr-FR" sz="3200" dirty="0" err="1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هذا</a:t>
            </a:r>
            <a:r>
              <a:rPr lang="fr-FR" sz="32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fr-FR" sz="3200" dirty="0" err="1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القرآن</a:t>
            </a:r>
            <a:r>
              <a:rPr lang="fr-FR" sz="32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fr-FR" sz="3200" dirty="0" err="1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مهجورا</a:t>
            </a:r>
            <a:r>
              <a:rPr lang="ar-MA" sz="32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»</a:t>
            </a:r>
          </a:p>
          <a:p>
            <a:pPr algn="r" rtl="1"/>
            <a:endParaRPr lang="ar-MA" sz="2800" dirty="0"/>
          </a:p>
          <a:p>
            <a:pPr marL="457200" indent="-457200" algn="r" rtl="1">
              <a:buClr>
                <a:srgbClr val="7030A0"/>
              </a:buClr>
              <a:buFont typeface="Arial" pitchFamily="34" charset="0"/>
              <a:buChar char="•"/>
            </a:pPr>
            <a:r>
              <a:rPr lang="fr-FR" sz="2800" dirty="0" err="1" smtClean="0"/>
              <a:t>هجر</a:t>
            </a:r>
            <a:r>
              <a:rPr lang="fr-FR" sz="2800" dirty="0" smtClean="0"/>
              <a:t> </a:t>
            </a:r>
            <a:r>
              <a:rPr lang="fr-FR" sz="2800" dirty="0" err="1"/>
              <a:t>سماعه</a:t>
            </a:r>
            <a:r>
              <a:rPr lang="fr-FR" sz="2800" dirty="0"/>
              <a:t> </a:t>
            </a:r>
            <a:r>
              <a:rPr lang="fr-FR" sz="2800" dirty="0" err="1"/>
              <a:t>والإيمان</a:t>
            </a:r>
            <a:r>
              <a:rPr lang="fr-FR" sz="2800" dirty="0"/>
              <a:t> </a:t>
            </a:r>
            <a:r>
              <a:rPr lang="fr-FR" sz="2800" dirty="0" err="1"/>
              <a:t>به</a:t>
            </a:r>
            <a:r>
              <a:rPr lang="fr-FR" sz="2800" dirty="0"/>
              <a:t> </a:t>
            </a:r>
            <a:r>
              <a:rPr lang="fr-FR" sz="2800" dirty="0" err="1"/>
              <a:t>والاصغاء</a:t>
            </a:r>
            <a:r>
              <a:rPr lang="fr-FR" sz="2800" dirty="0"/>
              <a:t> </a:t>
            </a:r>
            <a:r>
              <a:rPr lang="fr-FR" sz="2800" dirty="0" err="1"/>
              <a:t>إليه</a:t>
            </a:r>
            <a:r>
              <a:rPr lang="fr-FR" sz="2800" dirty="0"/>
              <a:t> .</a:t>
            </a:r>
            <a:br>
              <a:rPr lang="fr-FR" sz="2800" dirty="0"/>
            </a:br>
            <a:r>
              <a:rPr lang="fr-FR" sz="1200" dirty="0"/>
              <a:t/>
            </a:r>
            <a:br>
              <a:rPr lang="fr-FR" sz="1200" dirty="0"/>
            </a:br>
            <a:r>
              <a:rPr lang="fr-FR" sz="2800" dirty="0" err="1" smtClean="0"/>
              <a:t>هجر</a:t>
            </a:r>
            <a:r>
              <a:rPr lang="fr-FR" sz="2800" dirty="0" smtClean="0"/>
              <a:t> </a:t>
            </a:r>
            <a:r>
              <a:rPr lang="fr-FR" sz="2800" dirty="0" err="1"/>
              <a:t>العمل</a:t>
            </a:r>
            <a:r>
              <a:rPr lang="fr-FR" sz="2800" dirty="0"/>
              <a:t> </a:t>
            </a:r>
            <a:r>
              <a:rPr lang="fr-FR" sz="2800" dirty="0" err="1"/>
              <a:t>به</a:t>
            </a:r>
            <a:r>
              <a:rPr lang="fr-FR" sz="2800" dirty="0"/>
              <a:t> ، </a:t>
            </a:r>
            <a:r>
              <a:rPr lang="fr-FR" sz="2800" dirty="0" err="1"/>
              <a:t>والوقوف</a:t>
            </a:r>
            <a:r>
              <a:rPr lang="fr-FR" sz="2800" dirty="0"/>
              <a:t> </a:t>
            </a:r>
            <a:r>
              <a:rPr lang="fr-FR" sz="2800" dirty="0" err="1"/>
              <a:t>عند</a:t>
            </a:r>
            <a:r>
              <a:rPr lang="fr-FR" sz="2800" dirty="0"/>
              <a:t> </a:t>
            </a:r>
            <a:r>
              <a:rPr lang="fr-FR" sz="2800" dirty="0" err="1"/>
              <a:t>حلاله</a:t>
            </a:r>
            <a:r>
              <a:rPr lang="fr-FR" sz="2800" dirty="0"/>
              <a:t> </a:t>
            </a:r>
            <a:r>
              <a:rPr lang="fr-FR" sz="2800" dirty="0" err="1" smtClean="0"/>
              <a:t>وحرامه</a:t>
            </a:r>
            <a:r>
              <a:rPr lang="ar-MA" sz="2800" dirty="0"/>
              <a:t> </a:t>
            </a:r>
            <a:r>
              <a:rPr lang="fr-FR" sz="2800" dirty="0" err="1" smtClean="0"/>
              <a:t>وإن</a:t>
            </a:r>
            <a:r>
              <a:rPr lang="fr-FR" sz="2800" dirty="0" smtClean="0"/>
              <a:t> </a:t>
            </a:r>
            <a:r>
              <a:rPr lang="fr-FR" sz="2800" dirty="0" err="1"/>
              <a:t>قرأه</a:t>
            </a:r>
            <a:r>
              <a:rPr lang="fr-FR" sz="2800" dirty="0"/>
              <a:t> </a:t>
            </a:r>
            <a:r>
              <a:rPr lang="fr-FR" sz="2800" dirty="0" err="1"/>
              <a:t>وآمن</a:t>
            </a:r>
            <a:r>
              <a:rPr lang="fr-FR" sz="2800" dirty="0"/>
              <a:t> </a:t>
            </a:r>
            <a:r>
              <a:rPr lang="fr-FR" sz="2800" dirty="0" err="1"/>
              <a:t>به</a:t>
            </a:r>
            <a:r>
              <a:rPr lang="fr-FR" sz="2800" dirty="0"/>
              <a:t> ..</a:t>
            </a:r>
            <a:br>
              <a:rPr lang="fr-FR" sz="2800" dirty="0"/>
            </a:br>
            <a:r>
              <a:rPr lang="fr-FR" sz="1200" dirty="0"/>
              <a:t/>
            </a:r>
            <a:br>
              <a:rPr lang="fr-FR" sz="1200" dirty="0"/>
            </a:br>
            <a:r>
              <a:rPr lang="fr-FR" sz="2800" dirty="0" err="1" smtClean="0"/>
              <a:t>هجر</a:t>
            </a:r>
            <a:r>
              <a:rPr lang="fr-FR" sz="2800" dirty="0" smtClean="0"/>
              <a:t> </a:t>
            </a:r>
            <a:r>
              <a:rPr lang="fr-FR" sz="2800" dirty="0" err="1"/>
              <a:t>تحكيمه</a:t>
            </a:r>
            <a:r>
              <a:rPr lang="fr-FR" sz="2800" dirty="0"/>
              <a:t> </a:t>
            </a:r>
            <a:r>
              <a:rPr lang="fr-FR" sz="2800" dirty="0" err="1"/>
              <a:t>والتحاكم</a:t>
            </a:r>
            <a:r>
              <a:rPr lang="fr-FR" sz="2800" dirty="0"/>
              <a:t> </a:t>
            </a:r>
            <a:r>
              <a:rPr lang="fr-FR" sz="2800" dirty="0" err="1"/>
              <a:t>إليه</a:t>
            </a:r>
            <a:r>
              <a:rPr lang="fr-FR" sz="2800" dirty="0"/>
              <a:t> </a:t>
            </a:r>
            <a:r>
              <a:rPr lang="fr-FR" sz="2800" dirty="0" err="1"/>
              <a:t>في</a:t>
            </a:r>
            <a:r>
              <a:rPr lang="fr-FR" sz="2800" dirty="0"/>
              <a:t> </a:t>
            </a:r>
            <a:r>
              <a:rPr lang="fr-FR" sz="2800" dirty="0" err="1"/>
              <a:t>أصول</a:t>
            </a:r>
            <a:r>
              <a:rPr lang="fr-FR" sz="2800" dirty="0"/>
              <a:t> </a:t>
            </a:r>
            <a:r>
              <a:rPr lang="fr-FR" sz="2800" dirty="0" err="1" smtClean="0"/>
              <a:t>الدين</a:t>
            </a:r>
            <a:r>
              <a:rPr lang="ar-MA" sz="2800" dirty="0"/>
              <a:t> </a:t>
            </a:r>
            <a:r>
              <a:rPr lang="fr-FR" sz="2800" dirty="0" err="1" smtClean="0"/>
              <a:t>وفروعه</a:t>
            </a:r>
            <a:r>
              <a:rPr lang="fr-FR" sz="2800" dirty="0" smtClean="0"/>
              <a:t> </a:t>
            </a:r>
            <a:r>
              <a:rPr lang="fr-FR" sz="2800" dirty="0"/>
              <a:t>، </a:t>
            </a:r>
            <a:r>
              <a:rPr lang="fr-FR" sz="2800" dirty="0" err="1"/>
              <a:t>واعتقاد</a:t>
            </a:r>
            <a:r>
              <a:rPr lang="fr-FR" sz="2800" dirty="0"/>
              <a:t> </a:t>
            </a:r>
            <a:r>
              <a:rPr lang="fr-FR" sz="2800" dirty="0" err="1"/>
              <a:t>أنه</a:t>
            </a:r>
            <a:r>
              <a:rPr lang="fr-FR" sz="2800" dirty="0"/>
              <a:t> </a:t>
            </a:r>
            <a:r>
              <a:rPr lang="fr-FR" sz="2800" dirty="0" err="1"/>
              <a:t>لا</a:t>
            </a:r>
            <a:r>
              <a:rPr lang="fr-FR" sz="2800" dirty="0"/>
              <a:t> </a:t>
            </a:r>
            <a:r>
              <a:rPr lang="fr-FR" sz="2800" dirty="0" err="1"/>
              <a:t>يفيد</a:t>
            </a:r>
            <a:r>
              <a:rPr lang="fr-FR" sz="2800" dirty="0"/>
              <a:t> </a:t>
            </a:r>
            <a:r>
              <a:rPr lang="fr-FR" sz="2800" dirty="0" err="1"/>
              <a:t>اليقين</a:t>
            </a:r>
            <a:r>
              <a:rPr lang="fr-FR" sz="2800" dirty="0"/>
              <a:t> ، </a:t>
            </a:r>
            <a:r>
              <a:rPr lang="fr-FR" sz="2800" dirty="0" err="1" smtClean="0"/>
              <a:t>وأن</a:t>
            </a:r>
            <a:r>
              <a:rPr lang="ar-MA" sz="2800" dirty="0" smtClean="0"/>
              <a:t> </a:t>
            </a:r>
            <a:r>
              <a:rPr lang="fr-FR" sz="2800" dirty="0" smtClean="0"/>
              <a:t>د</a:t>
            </a:r>
            <a:r>
              <a:rPr lang="ar-MA" sz="2800" dirty="0" smtClean="0"/>
              <a:t>لا</a:t>
            </a:r>
            <a:r>
              <a:rPr lang="fr-FR" sz="2800" dirty="0" err="1" smtClean="0"/>
              <a:t>لته</a:t>
            </a:r>
            <a:r>
              <a:rPr lang="fr-FR" sz="2800" dirty="0" smtClean="0"/>
              <a:t> </a:t>
            </a:r>
            <a:r>
              <a:rPr lang="fr-FR" sz="2800" dirty="0" err="1"/>
              <a:t>لفظيه</a:t>
            </a:r>
            <a:r>
              <a:rPr lang="fr-FR" sz="2800" dirty="0"/>
              <a:t> </a:t>
            </a:r>
            <a:r>
              <a:rPr lang="fr-FR" sz="2800" dirty="0" err="1"/>
              <a:t>لا</a:t>
            </a:r>
            <a:r>
              <a:rPr lang="fr-FR" sz="2800" dirty="0"/>
              <a:t> </a:t>
            </a:r>
            <a:r>
              <a:rPr lang="fr-FR" sz="2800" dirty="0" err="1"/>
              <a:t>تحصل</a:t>
            </a:r>
            <a:r>
              <a:rPr lang="fr-FR" sz="2800" dirty="0"/>
              <a:t> </a:t>
            </a:r>
            <a:r>
              <a:rPr lang="fr-FR" sz="2800" dirty="0" err="1" smtClean="0"/>
              <a:t>العلم</a:t>
            </a:r>
            <a:r>
              <a:rPr lang="ar-MA" sz="2800" dirty="0" smtClean="0"/>
              <a:t>.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1400" dirty="0"/>
              <a:t/>
            </a:r>
            <a:br>
              <a:rPr lang="fr-FR" sz="1400" dirty="0"/>
            </a:br>
            <a:r>
              <a:rPr lang="fr-FR" sz="2800" dirty="0" err="1" smtClean="0"/>
              <a:t>هجر</a:t>
            </a:r>
            <a:r>
              <a:rPr lang="fr-FR" sz="2800" dirty="0" smtClean="0"/>
              <a:t> </a:t>
            </a:r>
            <a:r>
              <a:rPr lang="fr-FR" sz="2800" dirty="0" err="1"/>
              <a:t>تدبره</a:t>
            </a:r>
            <a:r>
              <a:rPr lang="fr-FR" sz="2800" dirty="0"/>
              <a:t> ، </a:t>
            </a:r>
            <a:r>
              <a:rPr lang="fr-FR" sz="2800" dirty="0" err="1"/>
              <a:t>وتفهمه</a:t>
            </a:r>
            <a:r>
              <a:rPr lang="fr-FR" sz="2800" dirty="0"/>
              <a:t> ، </a:t>
            </a:r>
            <a:r>
              <a:rPr lang="fr-FR" sz="2800" dirty="0" err="1"/>
              <a:t>ومعرفة</a:t>
            </a:r>
            <a:r>
              <a:rPr lang="fr-FR" sz="2800" dirty="0"/>
              <a:t> </a:t>
            </a:r>
            <a:r>
              <a:rPr lang="fr-FR" sz="2800" dirty="0" err="1"/>
              <a:t>ما</a:t>
            </a:r>
            <a:r>
              <a:rPr lang="fr-FR" sz="2800" dirty="0"/>
              <a:t> </a:t>
            </a:r>
            <a:r>
              <a:rPr lang="fr-FR" sz="2800" dirty="0" err="1"/>
              <a:t>أراد</a:t>
            </a:r>
            <a:r>
              <a:rPr lang="fr-FR" sz="2800" dirty="0"/>
              <a:t> </a:t>
            </a:r>
            <a:r>
              <a:rPr lang="fr-FR" sz="2800" dirty="0" err="1" smtClean="0"/>
              <a:t>المتكلم</a:t>
            </a:r>
            <a:r>
              <a:rPr lang="ar-MA" sz="2800" dirty="0"/>
              <a:t> </a:t>
            </a:r>
            <a:r>
              <a:rPr lang="fr-FR" sz="2800" dirty="0" err="1" smtClean="0"/>
              <a:t>به</a:t>
            </a:r>
            <a:r>
              <a:rPr lang="fr-FR" sz="2800" dirty="0" smtClean="0"/>
              <a:t> </a:t>
            </a:r>
            <a:r>
              <a:rPr lang="fr-FR" sz="2800" dirty="0" err="1"/>
              <a:t>منه</a:t>
            </a:r>
            <a:r>
              <a:rPr lang="fr-FR" sz="2800" dirty="0"/>
              <a:t> ..</a:t>
            </a:r>
            <a:br>
              <a:rPr lang="fr-FR" sz="2800" dirty="0"/>
            </a:br>
            <a:r>
              <a:rPr lang="fr-FR" sz="1400" dirty="0"/>
              <a:t/>
            </a:r>
            <a:br>
              <a:rPr lang="fr-FR" sz="1400" dirty="0"/>
            </a:br>
            <a:r>
              <a:rPr lang="fr-FR" sz="2800" dirty="0" err="1" smtClean="0"/>
              <a:t>هجر</a:t>
            </a:r>
            <a:r>
              <a:rPr lang="fr-FR" sz="2800" dirty="0" smtClean="0"/>
              <a:t> </a:t>
            </a:r>
            <a:r>
              <a:rPr lang="fr-FR" sz="2800" dirty="0" err="1"/>
              <a:t>الاستشفاء</a:t>
            </a:r>
            <a:r>
              <a:rPr lang="fr-FR" sz="2800" dirty="0"/>
              <a:t> </a:t>
            </a:r>
            <a:r>
              <a:rPr lang="fr-FR" sz="2800" dirty="0" err="1"/>
              <a:t>والتداوي</a:t>
            </a:r>
            <a:r>
              <a:rPr lang="fr-FR" sz="2800" dirty="0"/>
              <a:t> </a:t>
            </a:r>
            <a:r>
              <a:rPr lang="fr-FR" sz="2800" dirty="0" err="1"/>
              <a:t>به</a:t>
            </a:r>
            <a:r>
              <a:rPr lang="fr-FR" sz="2800" dirty="0"/>
              <a:t> </a:t>
            </a:r>
            <a:r>
              <a:rPr lang="fr-FR" sz="2800" dirty="0" err="1"/>
              <a:t>في</a:t>
            </a:r>
            <a:r>
              <a:rPr lang="fr-FR" sz="2800" dirty="0"/>
              <a:t> </a:t>
            </a:r>
            <a:r>
              <a:rPr lang="fr-FR" sz="2800" dirty="0" err="1"/>
              <a:t>جميع</a:t>
            </a:r>
            <a:r>
              <a:rPr lang="fr-FR" sz="2800" dirty="0"/>
              <a:t> </a:t>
            </a:r>
            <a:r>
              <a:rPr lang="fr-FR" sz="2800" dirty="0" err="1" smtClean="0"/>
              <a:t>أمراض</a:t>
            </a:r>
            <a:r>
              <a:rPr lang="ar-MA" sz="2800" dirty="0"/>
              <a:t> </a:t>
            </a:r>
            <a:r>
              <a:rPr lang="ar-MA" sz="2800" dirty="0" smtClean="0"/>
              <a:t>ا</a:t>
            </a:r>
            <a:r>
              <a:rPr lang="fr-FR" sz="2800" dirty="0" err="1" smtClean="0"/>
              <a:t>لقلوب</a:t>
            </a:r>
            <a:r>
              <a:rPr lang="fr-FR" sz="2800" dirty="0" smtClean="0"/>
              <a:t> </a:t>
            </a:r>
            <a:r>
              <a:rPr lang="fr-FR" sz="2800" dirty="0" err="1"/>
              <a:t>وأدوائها</a:t>
            </a:r>
            <a:r>
              <a:rPr lang="fr-FR" sz="2800" dirty="0"/>
              <a:t> ، </a:t>
            </a:r>
            <a:r>
              <a:rPr lang="fr-FR" sz="2800" dirty="0" err="1"/>
              <a:t>فيطلب</a:t>
            </a:r>
            <a:r>
              <a:rPr lang="fr-FR" sz="2800" dirty="0"/>
              <a:t> </a:t>
            </a:r>
            <a:r>
              <a:rPr lang="fr-FR" sz="2800" dirty="0" err="1"/>
              <a:t>شفاء</a:t>
            </a:r>
            <a:r>
              <a:rPr lang="fr-FR" sz="2800" dirty="0"/>
              <a:t> </a:t>
            </a:r>
            <a:r>
              <a:rPr lang="fr-FR" sz="2800" dirty="0" err="1"/>
              <a:t>دائه</a:t>
            </a:r>
            <a:r>
              <a:rPr lang="fr-FR" sz="2800" dirty="0"/>
              <a:t> </a:t>
            </a:r>
            <a:r>
              <a:rPr lang="fr-FR" sz="2800" dirty="0" err="1"/>
              <a:t>من</a:t>
            </a:r>
            <a:r>
              <a:rPr lang="fr-FR" sz="2800" dirty="0"/>
              <a:t> </a:t>
            </a:r>
            <a:r>
              <a:rPr lang="fr-FR" sz="2800" dirty="0" err="1" smtClean="0"/>
              <a:t>غيره</a:t>
            </a:r>
            <a:r>
              <a:rPr lang="fr-FR" sz="2800" dirty="0" smtClean="0"/>
              <a:t> </a:t>
            </a:r>
            <a:r>
              <a:rPr lang="fr-FR" sz="2800" dirty="0" err="1"/>
              <a:t>ويهجر</a:t>
            </a:r>
            <a:r>
              <a:rPr lang="fr-FR" sz="2800" dirty="0"/>
              <a:t> </a:t>
            </a:r>
            <a:r>
              <a:rPr lang="fr-FR" sz="2800" dirty="0" err="1"/>
              <a:t>التداوي</a:t>
            </a:r>
            <a:r>
              <a:rPr lang="fr-FR" sz="2800" dirty="0"/>
              <a:t> </a:t>
            </a:r>
            <a:r>
              <a:rPr lang="fr-FR" sz="2800" dirty="0" err="1"/>
              <a:t>به</a:t>
            </a:r>
            <a:r>
              <a:rPr lang="fr-FR" sz="2800" dirty="0"/>
              <a:t> </a:t>
            </a:r>
            <a:endParaRPr lang="ar-SA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" y="100087"/>
            <a:ext cx="3440424" cy="210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1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6198653" cy="424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39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oneTexte 4"/>
          <p:cNvSpPr txBox="1"/>
          <p:nvPr/>
        </p:nvSpPr>
        <p:spPr>
          <a:xfrm>
            <a:off x="827585" y="692696"/>
            <a:ext cx="76127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200" b="1" dirty="0">
                <a:solidFill>
                  <a:srgbClr val="C00000"/>
                </a:solidFill>
              </a:rPr>
              <a:t>الأسباب المعينة على تدبر القرآن الكريم</a:t>
            </a:r>
            <a:r>
              <a:rPr lang="fr-FR" sz="3200" b="1" dirty="0"/>
              <a:t/>
            </a:r>
            <a:br>
              <a:rPr lang="fr-FR" sz="3200" b="1" dirty="0"/>
            </a:br>
            <a:endParaRPr lang="fr-FR" sz="3200" dirty="0"/>
          </a:p>
          <a:p>
            <a:pPr marL="457200" indent="-457200" algn="r" rtl="1">
              <a:buClr>
                <a:srgbClr val="C00000"/>
              </a:buClr>
              <a:buFont typeface="Courier New" pitchFamily="49" charset="0"/>
              <a:buChar char="o"/>
            </a:pPr>
            <a:r>
              <a:rPr lang="ar-SA" sz="3200" dirty="0" smtClean="0"/>
              <a:t>معرفة </a:t>
            </a:r>
            <a:r>
              <a:rPr lang="ar-SA" sz="3200" dirty="0"/>
              <a:t>الله تعالى </a:t>
            </a:r>
            <a:r>
              <a:rPr lang="ar-SA" sz="3200" dirty="0" smtClean="0"/>
              <a:t>وتعظيمه</a:t>
            </a:r>
            <a:r>
              <a:rPr lang="ar-MA" sz="3200" dirty="0" smtClean="0"/>
              <a:t>.</a:t>
            </a:r>
          </a:p>
          <a:p>
            <a:pPr marL="457200" indent="-457200" algn="r" rtl="1">
              <a:buClr>
                <a:srgbClr val="C00000"/>
              </a:buClr>
              <a:buFont typeface="Courier New" pitchFamily="49" charset="0"/>
              <a:buChar char="o"/>
            </a:pPr>
            <a:r>
              <a:rPr lang="ar-SA" sz="3200" dirty="0"/>
              <a:t>فهم </a:t>
            </a:r>
            <a:r>
              <a:rPr lang="ar-SA" sz="3200" dirty="0" smtClean="0"/>
              <a:t>القرآن</a:t>
            </a:r>
            <a:r>
              <a:rPr lang="ar-MA" sz="3200" dirty="0" smtClean="0"/>
              <a:t>.</a:t>
            </a:r>
          </a:p>
          <a:p>
            <a:pPr marL="457200" indent="-457200" algn="r" rtl="1">
              <a:buClr>
                <a:srgbClr val="C00000"/>
              </a:buClr>
              <a:buFont typeface="Courier New" pitchFamily="49" charset="0"/>
              <a:buChar char="o"/>
            </a:pPr>
            <a:r>
              <a:rPr lang="ar-SA" sz="3200" dirty="0"/>
              <a:t>فهم لوازم النص </a:t>
            </a:r>
            <a:r>
              <a:rPr lang="ar-SA" sz="3200" dirty="0" smtClean="0"/>
              <a:t>ومقاصده</a:t>
            </a:r>
            <a:r>
              <a:rPr lang="ar-MA" sz="3200" dirty="0" smtClean="0"/>
              <a:t>.</a:t>
            </a:r>
          </a:p>
          <a:p>
            <a:pPr marL="457200" indent="-457200" algn="r" rtl="1">
              <a:buClr>
                <a:srgbClr val="C00000"/>
              </a:buClr>
              <a:buFont typeface="Courier New" pitchFamily="49" charset="0"/>
              <a:buChar char="o"/>
            </a:pPr>
            <a:r>
              <a:rPr lang="ar-SA" sz="3200" dirty="0"/>
              <a:t>تطهير </a:t>
            </a:r>
            <a:r>
              <a:rPr lang="ar-SA" sz="3200" dirty="0" smtClean="0"/>
              <a:t>القلب</a:t>
            </a:r>
            <a:r>
              <a:rPr lang="ar-MA" sz="3200" dirty="0" smtClean="0"/>
              <a:t>.</a:t>
            </a:r>
          </a:p>
          <a:p>
            <a:pPr marL="457200" indent="-457200" algn="r" rtl="1">
              <a:buClr>
                <a:srgbClr val="C00000"/>
              </a:buClr>
              <a:buFont typeface="Courier New" pitchFamily="49" charset="0"/>
              <a:buChar char="o"/>
            </a:pPr>
            <a:r>
              <a:rPr lang="ar-SA" sz="3200" dirty="0"/>
              <a:t>استشعار القرب من </a:t>
            </a:r>
            <a:r>
              <a:rPr lang="ar-SA" sz="3200" dirty="0" smtClean="0"/>
              <a:t>الرحمن</a:t>
            </a:r>
            <a:r>
              <a:rPr lang="ar-MA" sz="3200" dirty="0" smtClean="0"/>
              <a:t>.</a:t>
            </a:r>
          </a:p>
          <a:p>
            <a:pPr marL="457200" indent="-457200" algn="r" rtl="1">
              <a:buClr>
                <a:srgbClr val="C00000"/>
              </a:buClr>
              <a:buFont typeface="Courier New" pitchFamily="49" charset="0"/>
              <a:buChar char="o"/>
            </a:pPr>
            <a:r>
              <a:rPr lang="ar-SA" sz="3200" dirty="0"/>
              <a:t>التهيئة الذهنية والقلبية عند </a:t>
            </a:r>
            <a:r>
              <a:rPr lang="ar-SA" sz="3200" dirty="0" smtClean="0"/>
              <a:t>سماع</a:t>
            </a:r>
            <a:endParaRPr lang="ar-MA" sz="3200" dirty="0" smtClean="0"/>
          </a:p>
          <a:p>
            <a:pPr algn="r" rtl="1">
              <a:buClr>
                <a:srgbClr val="C00000"/>
              </a:buClr>
            </a:pPr>
            <a:r>
              <a:rPr lang="ar-MA" sz="3200" dirty="0"/>
              <a:t> </a:t>
            </a:r>
            <a:r>
              <a:rPr lang="ar-MA" sz="3200" dirty="0" smtClean="0"/>
              <a:t>   </a:t>
            </a:r>
            <a:r>
              <a:rPr lang="ar-SA" sz="3200" dirty="0" smtClean="0"/>
              <a:t> </a:t>
            </a:r>
            <a:r>
              <a:rPr lang="ar-SA" sz="3200" dirty="0"/>
              <a:t>القرآن الكريم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" y="1729286"/>
            <a:ext cx="2417019" cy="327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8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691680" y="6237312"/>
            <a:ext cx="57606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ar-MA" dirty="0" smtClean="0"/>
          </a:p>
          <a:p>
            <a:endParaRPr lang="ar-SA" dirty="0"/>
          </a:p>
        </p:txBody>
      </p:sp>
      <p:sp>
        <p:nvSpPr>
          <p:cNvPr id="7" name="ZoneTexte 6"/>
          <p:cNvSpPr txBox="1"/>
          <p:nvPr/>
        </p:nvSpPr>
        <p:spPr>
          <a:xfrm>
            <a:off x="1691680" y="6239053"/>
            <a:ext cx="5688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ar-MA" dirty="0" smtClean="0"/>
          </a:p>
          <a:p>
            <a:endParaRPr lang="ar-S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576" y="1052736"/>
            <a:ext cx="66834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solidFill>
                  <a:srgbClr val="00B0F0"/>
                </a:solidFill>
                <a:cs typeface="+mj-cs"/>
              </a:rPr>
              <a:t>خمس خطوات عملية لتدبر </a:t>
            </a:r>
            <a:r>
              <a:rPr lang="ar-SA" sz="2800" b="1" dirty="0" smtClean="0">
                <a:solidFill>
                  <a:srgbClr val="00B0F0"/>
                </a:solidFill>
                <a:cs typeface="+mj-cs"/>
              </a:rPr>
              <a:t>القرآن</a:t>
            </a:r>
            <a:endParaRPr lang="ar-MA" sz="2800" b="1" dirty="0">
              <a:solidFill>
                <a:srgbClr val="00B0F0"/>
              </a:solidFill>
              <a:cs typeface="+mj-cs"/>
            </a:endParaRPr>
          </a:p>
          <a:p>
            <a:pPr algn="r" rtl="1"/>
            <a:r>
              <a:rPr lang="ar-MA" sz="2800" dirty="0" smtClean="0"/>
              <a:t> </a:t>
            </a:r>
            <a:r>
              <a:rPr lang="fr-FR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-</a:t>
            </a:r>
            <a:r>
              <a:rPr lang="ar-SA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افتح </a:t>
            </a:r>
            <a:r>
              <a:rPr lang="ar-SA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صفحات القلب </a:t>
            </a:r>
            <a:r>
              <a:rPr lang="ar-SA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مع فتحك أوراق المصحف هذا ركن التدبر الأكبر</a:t>
            </a:r>
            <a:r>
              <a:rPr lang="fr-FR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ar-MA" sz="28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r" rtl="1"/>
            <a:r>
              <a:rPr lang="fr-FR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- </a:t>
            </a:r>
            <a:r>
              <a:rPr lang="ar-SA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ليكن بين يديك كتاب </a:t>
            </a:r>
            <a:r>
              <a:rPr lang="ar-SA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مختصر في التفسير </a:t>
            </a:r>
            <a:r>
              <a:rPr lang="ar-SA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كالمصباح المنير</a:t>
            </a:r>
            <a:r>
              <a:rPr lang="fr-FR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.</a:t>
            </a:r>
            <a:br>
              <a:rPr lang="fr-FR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fr-FR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- </a:t>
            </a:r>
            <a:r>
              <a:rPr lang="ar-SA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كثير من السور لها وفضائل خصائص ومقاصد </a:t>
            </a:r>
            <a:r>
              <a:rPr lang="ar-SA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قف </a:t>
            </a:r>
            <a:r>
              <a:rPr lang="ar-SA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طويلا في معنى </a:t>
            </a:r>
            <a:r>
              <a:rPr lang="ar-SA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الآثار الواردة في فضلها</a:t>
            </a:r>
            <a:r>
              <a:rPr lang="fr-FR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.</a:t>
            </a:r>
            <a:r>
              <a:rPr lang="fr-FR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fr-FR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fr-FR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- </a:t>
            </a:r>
            <a:r>
              <a:rPr lang="ar-SA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اقرأ على مكث , </a:t>
            </a:r>
            <a:r>
              <a:rPr lang="ar-SA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رتل ولا تعجل</a:t>
            </a:r>
            <a:r>
              <a:rPr lang="fr-FR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br>
              <a:rPr lang="fr-FR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fr-FR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-</a:t>
            </a:r>
            <a:r>
              <a:rPr lang="ar-MA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</a:t>
            </a:r>
            <a:r>
              <a:rPr lang="fr-FR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ar-SA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بعد القراءة </a:t>
            </a:r>
            <a:r>
              <a:rPr lang="ar-SA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انظر إلى الأثر </a:t>
            </a:r>
            <a:r>
              <a:rPr lang="ar-SA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فإن وجدت أثرا في قلبك وإلا فعد رتلها ثانية وثالثة </a:t>
            </a:r>
            <a:r>
              <a:rPr lang="ar-MA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r>
              <a:rPr lang="fr-FR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fr-FR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ar-SA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75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القرآن حياتى"/>
          <p:cNvSpPr>
            <a:spLocks noChangeAspect="1" noChangeArrowheads="1"/>
          </p:cNvSpPr>
          <p:nvPr/>
        </p:nvSpPr>
        <p:spPr bwMode="auto">
          <a:xfrm>
            <a:off x="49213" y="-1222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" y="30162"/>
            <a:ext cx="9122536" cy="684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310" y="6021288"/>
            <a:ext cx="3616586" cy="646331"/>
          </a:xfrm>
          <a:prstGeom prst="rect">
            <a:avLst/>
          </a:prstGeom>
          <a:solidFill>
            <a:srgbClr val="99CC00"/>
          </a:solidFill>
          <a:ln>
            <a:solidFill>
              <a:srgbClr val="99CC00"/>
            </a:solidFill>
          </a:ln>
        </p:spPr>
        <p:txBody>
          <a:bodyPr wrap="square" rtlCol="0">
            <a:spAutoFit/>
          </a:bodyPr>
          <a:lstStyle/>
          <a:p>
            <a:endParaRPr lang="ar-MA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405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allpaper%20Ramadhan%20Screen%20size%201024x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6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9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8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51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367644" y="1340768"/>
            <a:ext cx="640871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>
                <a:solidFill>
                  <a:srgbClr val="006600"/>
                </a:solidFill>
              </a:rPr>
              <a:t> </a:t>
            </a:r>
            <a:endParaRPr lang="ar-MA" dirty="0" smtClean="0">
              <a:solidFill>
                <a:srgbClr val="006600"/>
              </a:solidFill>
            </a:endParaRPr>
          </a:p>
          <a:p>
            <a:pPr algn="r"/>
            <a:r>
              <a:rPr lang="ar-MA" sz="3200" dirty="0" smtClean="0">
                <a:latin typeface="Andalus" pitchFamily="18" charset="-78"/>
                <a:cs typeface="+mj-cs"/>
              </a:rPr>
              <a:t>قال الله سبحانه وتعالى</a:t>
            </a:r>
            <a:r>
              <a:rPr lang="ar-M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:</a:t>
            </a:r>
            <a:endParaRPr lang="ar-MA" sz="3600" dirty="0">
              <a:solidFill>
                <a:srgbClr val="006600"/>
              </a:solidFill>
              <a:latin typeface="Andalus" pitchFamily="18" charset="-78"/>
              <a:cs typeface="Andalus" pitchFamily="18" charset="-78"/>
            </a:endParaRPr>
          </a:p>
          <a:p>
            <a:pPr algn="r" rtl="1"/>
            <a:endParaRPr lang="ar-MA" sz="1600" dirty="0" smtClean="0">
              <a:solidFill>
                <a:srgbClr val="006600"/>
              </a:solidFill>
              <a:latin typeface="Andalus" pitchFamily="18" charset="-78"/>
              <a:cs typeface="Andalus" pitchFamily="18" charset="-78"/>
            </a:endParaRPr>
          </a:p>
          <a:p>
            <a:pPr algn="r" rtl="1"/>
            <a:r>
              <a:rPr lang="ar-M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« </a:t>
            </a:r>
            <a:r>
              <a:rPr lang="ar-S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الْحَمْدُ </a:t>
            </a:r>
            <a:r>
              <a:rPr lang="ar-SA" sz="3600" dirty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لِلَّهِ الَّذِي أَنْزَلَ عَلَى عَبْدِهِ الْكِتَابَ وَلَمْ يَجْعَلْ لَهُ عِوَجًا </a:t>
            </a:r>
            <a:r>
              <a:rPr lang="ar-SA" sz="2400" dirty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(1) </a:t>
            </a:r>
            <a:r>
              <a:rPr lang="ar-SA" sz="3600" dirty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قَيِّمًا لِيُنْذِرَ بَأْسًا شَدِيدًا مِنْ لَدُنْهُ وَيُبَشِّرَ الْمُؤْمِنِينَ الَّذِينَ يَعْمَلُونَ الصَّالِحَاتِ أَنَّ لَهُمْ أَجْرًا حَسَنًا </a:t>
            </a:r>
            <a:r>
              <a:rPr lang="ar-SA" sz="2400" dirty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(2) </a:t>
            </a:r>
            <a:r>
              <a:rPr lang="ar-SA" sz="3600" dirty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مَاكِثِينَ فِيهِ </a:t>
            </a:r>
            <a:r>
              <a:rPr lang="ar-S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أَبَدًا</a:t>
            </a:r>
            <a:r>
              <a:rPr lang="ar-M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»</a:t>
            </a:r>
            <a:endParaRPr lang="ar-SA" sz="3600" dirty="0">
              <a:solidFill>
                <a:srgbClr val="006600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40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691680" y="1916832"/>
            <a:ext cx="597666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3600" dirty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" </a:t>
            </a:r>
            <a:r>
              <a:rPr lang="ar-M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ar-S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اللهُ </a:t>
            </a:r>
            <a:r>
              <a:rPr lang="ar-SA" sz="3600" dirty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نزل أحْسن الْحديث كتابا مُتشابها مثاني تقْشعرُ منْهُ </a:t>
            </a:r>
            <a:r>
              <a:rPr lang="ar-S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جُلُودُ</a:t>
            </a:r>
            <a:r>
              <a:rPr lang="ar-M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ar-S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الذين </a:t>
            </a:r>
            <a:r>
              <a:rPr lang="ar-SA" sz="3600" dirty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يخْشوْن ربهُمْ ثُم تلينُ جُلُودُهُمْ وقُلُوبُهُمْ إلى ذكْر الله ذلك هُدى الله يهْدي به منْ يشاء ومن يُضْللْ اللهُ فما لهُ منْ </a:t>
            </a:r>
            <a:r>
              <a:rPr lang="ar-S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هادٍ</a:t>
            </a:r>
            <a:r>
              <a:rPr lang="fr-FR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"</a:t>
            </a:r>
            <a:r>
              <a:rPr lang="ar-MA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fr-FR" sz="36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ar-SA" sz="20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الزمر</a:t>
            </a:r>
            <a:r>
              <a:rPr lang="fr-FR" sz="20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> 23</a:t>
            </a:r>
          </a:p>
          <a:p>
            <a:r>
              <a:rPr lang="fr-FR" sz="32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fr-FR" sz="3200" dirty="0" smtClean="0">
                <a:solidFill>
                  <a:srgbClr val="006600"/>
                </a:solidFill>
                <a:latin typeface="Andalus" pitchFamily="18" charset="-78"/>
                <a:cs typeface="Andalus" pitchFamily="18" charset="-78"/>
              </a:rPr>
            </a:br>
            <a:endParaRPr lang="ar-SA" sz="3200" dirty="0">
              <a:solidFill>
                <a:srgbClr val="006600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660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022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oneTexte 4"/>
          <p:cNvSpPr txBox="1"/>
          <p:nvPr/>
        </p:nvSpPr>
        <p:spPr>
          <a:xfrm>
            <a:off x="467544" y="620688"/>
            <a:ext cx="77768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Wingdings" pitchFamily="2" charset="2"/>
              <a:buChar char="q"/>
            </a:pPr>
            <a:r>
              <a:rPr lang="ar-MA" sz="3200" dirty="0" smtClean="0">
                <a:cs typeface="+mj-cs"/>
              </a:rPr>
              <a:t>عائشة </a:t>
            </a:r>
            <a:r>
              <a:rPr lang="ar-MA" sz="2800" dirty="0" smtClean="0">
                <a:cs typeface="+mj-cs"/>
              </a:rPr>
              <a:t>رضي الله عنها </a:t>
            </a:r>
            <a:r>
              <a:rPr lang="ar-SA" sz="3200" dirty="0" smtClean="0">
                <a:solidFill>
                  <a:srgbClr val="C00000"/>
                </a:solidFill>
                <a:cs typeface="+mj-cs"/>
              </a:rPr>
              <a:t>:</a:t>
            </a:r>
            <a:r>
              <a:rPr lang="ar-MA" sz="3200" dirty="0" smtClean="0">
                <a:solidFill>
                  <a:srgbClr val="C00000"/>
                </a:solidFill>
                <a:cs typeface="+mj-cs"/>
              </a:rPr>
              <a:t> </a:t>
            </a:r>
            <a:r>
              <a:rPr lang="ar-SA" sz="3200" dirty="0" smtClean="0">
                <a:solidFill>
                  <a:srgbClr val="C00000"/>
                </a:solidFill>
              </a:rPr>
              <a:t>كان </a:t>
            </a:r>
            <a:r>
              <a:rPr lang="ar-SA" sz="3200" dirty="0">
                <a:solidFill>
                  <a:srgbClr val="C00000"/>
                </a:solidFill>
              </a:rPr>
              <a:t>خُلُقُه القرآن ، أما </a:t>
            </a:r>
            <a:r>
              <a:rPr lang="ar-SA" sz="3200" dirty="0" smtClean="0">
                <a:solidFill>
                  <a:srgbClr val="C00000"/>
                </a:solidFill>
              </a:rPr>
              <a:t>تقرأ</a:t>
            </a:r>
            <a:r>
              <a:rPr lang="ar-MA" sz="3200" dirty="0" smtClean="0">
                <a:solidFill>
                  <a:srgbClr val="C00000"/>
                </a:solidFill>
              </a:rPr>
              <a:t> </a:t>
            </a:r>
            <a:r>
              <a:rPr lang="ar-MA" sz="3200" dirty="0" smtClean="0">
                <a:solidFill>
                  <a:srgbClr val="006600"/>
                </a:solidFill>
              </a:rPr>
              <a:t>(</a:t>
            </a:r>
            <a:r>
              <a:rPr lang="ar-SA" sz="3200" dirty="0" smtClean="0">
                <a:solidFill>
                  <a:srgbClr val="006600"/>
                </a:solidFill>
              </a:rPr>
              <a:t>وإنك </a:t>
            </a:r>
            <a:r>
              <a:rPr lang="ar-SA" sz="3200" dirty="0">
                <a:solidFill>
                  <a:srgbClr val="006600"/>
                </a:solidFill>
              </a:rPr>
              <a:t>لعلى خُلُقٍ عظيم</a:t>
            </a:r>
            <a:r>
              <a:rPr lang="fr-FR" sz="3200" dirty="0" smtClean="0">
                <a:solidFill>
                  <a:srgbClr val="006600"/>
                </a:solidFill>
                <a:sym typeface="Symbol"/>
              </a:rPr>
              <a:t></a:t>
            </a:r>
            <a:r>
              <a:rPr lang="ar-MA" sz="3200" dirty="0" smtClean="0">
                <a:solidFill>
                  <a:srgbClr val="006600"/>
                </a:solidFill>
                <a:sym typeface="Symbol"/>
              </a:rPr>
              <a:t>.</a:t>
            </a:r>
          </a:p>
          <a:p>
            <a:pPr marL="457200" indent="-457200" algn="r" rtl="1">
              <a:buFont typeface="Wingdings" pitchFamily="2" charset="2"/>
              <a:buChar char="q"/>
            </a:pPr>
            <a:r>
              <a:rPr lang="ar-SA" sz="3200" dirty="0">
                <a:solidFill>
                  <a:srgbClr val="C00000"/>
                </a:solidFill>
              </a:rPr>
              <a:t>كان خلقه القرآن يغضب لغضبه ، ويرضى </a:t>
            </a:r>
            <a:r>
              <a:rPr lang="ar-SA" sz="3200" dirty="0" smtClean="0">
                <a:solidFill>
                  <a:srgbClr val="C00000"/>
                </a:solidFill>
              </a:rPr>
              <a:t>لرضاه</a:t>
            </a:r>
            <a:r>
              <a:rPr lang="ar-MA" sz="3200" dirty="0" smtClean="0">
                <a:solidFill>
                  <a:srgbClr val="C00000"/>
                </a:solidFill>
              </a:rPr>
              <a:t>.</a:t>
            </a:r>
          </a:p>
          <a:p>
            <a:pPr algn="r" rtl="1"/>
            <a:endParaRPr lang="ar-MA" sz="3200" dirty="0" smtClean="0">
              <a:solidFill>
                <a:srgbClr val="C00000"/>
              </a:solidFill>
            </a:endParaRPr>
          </a:p>
          <a:p>
            <a:pPr algn="r" rtl="1"/>
            <a:r>
              <a:rPr lang="ar-SA" sz="3200" dirty="0"/>
              <a:t>جميع </a:t>
            </a:r>
            <a:r>
              <a:rPr lang="ar-MA" sz="3200" dirty="0" smtClean="0"/>
              <a:t>ما في كتاب </a:t>
            </a:r>
            <a:r>
              <a:rPr lang="ar-SA" sz="3200" dirty="0" smtClean="0"/>
              <a:t>َالله </a:t>
            </a:r>
            <a:r>
              <a:rPr lang="ar-SA" sz="3200" dirty="0"/>
              <a:t>تعالى </a:t>
            </a:r>
            <a:r>
              <a:rPr lang="ar-SA" sz="3200" dirty="0" smtClean="0"/>
              <a:t>من </a:t>
            </a:r>
            <a:r>
              <a:rPr lang="ar-SA" sz="3200" dirty="0"/>
              <a:t>مكارم الأخلاق مما قصه </a:t>
            </a:r>
            <a:r>
              <a:rPr lang="ar-MA" sz="3200" dirty="0" smtClean="0"/>
              <a:t>ع</a:t>
            </a:r>
            <a:r>
              <a:rPr lang="ar-SA" sz="3200" dirty="0" smtClean="0"/>
              <a:t>ن </a:t>
            </a:r>
            <a:r>
              <a:rPr lang="ar-SA" sz="3200" dirty="0"/>
              <a:t>نبيٍّ أو وليٍّ ، أو حثَّ عليه أو ندَبَ إليه كان </a:t>
            </a:r>
            <a:r>
              <a:rPr lang="ar-SA" sz="3200" dirty="0" smtClean="0"/>
              <a:t>متخلِّقاً </a:t>
            </a:r>
            <a:r>
              <a:rPr lang="ar-SA" sz="3200" dirty="0"/>
              <a:t>به </a:t>
            </a:r>
            <a:r>
              <a:rPr lang="ar-SA" sz="3200" dirty="0" smtClean="0"/>
              <a:t>، </a:t>
            </a:r>
            <a:r>
              <a:rPr lang="ar-SA" sz="3200" dirty="0"/>
              <a:t>وكل ما نهى الله تعالى عنه فيه ونزَّه </a:t>
            </a:r>
            <a:r>
              <a:rPr lang="ar-SA" sz="3200" dirty="0" smtClean="0"/>
              <a:t>كان </a:t>
            </a:r>
            <a:r>
              <a:rPr lang="ar-SA" sz="3200" dirty="0"/>
              <a:t>لا يحوم حوله </a:t>
            </a:r>
            <a:r>
              <a:rPr lang="ar-SA" sz="3200" dirty="0" smtClean="0"/>
              <a:t>.</a:t>
            </a:r>
            <a:endParaRPr lang="fr-FR" sz="3200" dirty="0"/>
          </a:p>
          <a:p>
            <a:pPr algn="r" rtl="1"/>
            <a:endParaRPr lang="ar-MA" sz="3200" dirty="0">
              <a:solidFill>
                <a:srgbClr val="C00000"/>
              </a:solidFill>
            </a:endParaRPr>
          </a:p>
          <a:p>
            <a:pPr algn="ctr" rtl="1"/>
            <a:r>
              <a:rPr lang="ar-MA" sz="3200" dirty="0" smtClean="0">
                <a:solidFill>
                  <a:srgbClr val="C00000"/>
                </a:solidFill>
              </a:rPr>
              <a:t>         </a:t>
            </a:r>
          </a:p>
          <a:p>
            <a:pPr algn="ctr" rtl="1"/>
            <a:r>
              <a:rPr lang="ar-MA" sz="3200" dirty="0">
                <a:solidFill>
                  <a:srgbClr val="C00000"/>
                </a:solidFill>
              </a:rPr>
              <a:t> </a:t>
            </a:r>
            <a:r>
              <a:rPr lang="ar-MA" sz="3200" dirty="0" smtClean="0">
                <a:solidFill>
                  <a:srgbClr val="C00000"/>
                </a:solidFill>
              </a:rPr>
              <a:t>           </a:t>
            </a:r>
            <a:r>
              <a:rPr lang="ar-SA" sz="3200" dirty="0" smtClean="0">
                <a:solidFill>
                  <a:srgbClr val="C00000"/>
                </a:solidFill>
              </a:rPr>
              <a:t>كان</a:t>
            </a:r>
            <a:r>
              <a:rPr lang="fr-FR" sz="3200" b="1" dirty="0" smtClean="0">
                <a:solidFill>
                  <a:srgbClr val="C00000"/>
                </a:solidFill>
              </a:rPr>
              <a:t> </a:t>
            </a:r>
            <a:r>
              <a:rPr lang="ar-SA" sz="3200" dirty="0">
                <a:solidFill>
                  <a:srgbClr val="C00000"/>
                </a:solidFill>
              </a:rPr>
              <a:t>قرآناً</a:t>
            </a:r>
            <a:r>
              <a:rPr lang="ar-SA" sz="3200" b="1" dirty="0">
                <a:solidFill>
                  <a:srgbClr val="C00000"/>
                </a:solidFill>
              </a:rPr>
              <a:t> </a:t>
            </a:r>
            <a:r>
              <a:rPr lang="ar-SA" sz="3200" dirty="0">
                <a:solidFill>
                  <a:srgbClr val="C00000"/>
                </a:solidFill>
              </a:rPr>
              <a:t>يمشي بين الناس</a:t>
            </a:r>
            <a:endParaRPr lang="ar-SA" sz="3200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08362"/>
            <a:ext cx="2448272" cy="206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2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9822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oneTexte 4"/>
          <p:cNvSpPr txBox="1"/>
          <p:nvPr/>
        </p:nvSpPr>
        <p:spPr>
          <a:xfrm>
            <a:off x="611560" y="370454"/>
            <a:ext cx="784887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Wingdings" pitchFamily="2" charset="2"/>
              <a:buChar char="q"/>
            </a:pPr>
            <a:r>
              <a:rPr lang="ar-SA" sz="3200" dirty="0">
                <a:cs typeface="+mj-cs"/>
              </a:rPr>
              <a:t>فاطمة </a:t>
            </a:r>
            <a:r>
              <a:rPr lang="ar-SA" sz="2400" dirty="0">
                <a:cs typeface="+mj-cs"/>
              </a:rPr>
              <a:t>عليها السلام </a:t>
            </a:r>
            <a:r>
              <a:rPr lang="ar-SA" sz="3200" dirty="0">
                <a:cs typeface="+mj-cs"/>
              </a:rPr>
              <a:t>قالت : </a:t>
            </a:r>
            <a:r>
              <a:rPr lang="ar-SA" sz="3200" dirty="0" smtClean="0">
                <a:cs typeface="+mj-cs"/>
              </a:rPr>
              <a:t>أسرَّ </a:t>
            </a:r>
            <a:r>
              <a:rPr lang="ar-SA" sz="3200" dirty="0">
                <a:cs typeface="+mj-cs"/>
              </a:rPr>
              <a:t>إليَّ النبي </a:t>
            </a:r>
            <a:r>
              <a:rPr lang="ar-SA" sz="3200" dirty="0" smtClean="0">
                <a:cs typeface="+mj-cs"/>
              </a:rPr>
              <a:t>: </a:t>
            </a:r>
            <a:r>
              <a:rPr lang="ar-SA" sz="3200" dirty="0">
                <a:solidFill>
                  <a:srgbClr val="7030A0"/>
                </a:solidFill>
                <a:cs typeface="+mj-cs"/>
              </a:rPr>
              <a:t>إن جبريل كان يعارضني القرآن كل سنةٍ مرةً ، وإنه عارضني العامَ مرتين ، ولا أُراه إلا حضر </a:t>
            </a:r>
            <a:r>
              <a:rPr lang="ar-SA" sz="3200" dirty="0" smtClean="0">
                <a:solidFill>
                  <a:srgbClr val="7030A0"/>
                </a:solidFill>
                <a:cs typeface="+mj-cs"/>
              </a:rPr>
              <a:t>أجلي</a:t>
            </a:r>
            <a:r>
              <a:rPr lang="ar-MA" sz="3200" dirty="0" smtClean="0">
                <a:solidFill>
                  <a:srgbClr val="7030A0"/>
                </a:solidFill>
                <a:cs typeface="+mj-cs"/>
              </a:rPr>
              <a:t>.</a:t>
            </a:r>
          </a:p>
          <a:p>
            <a:pPr algn="r" rtl="1"/>
            <a:endParaRPr lang="ar-MA" sz="2400" dirty="0" smtClean="0">
              <a:solidFill>
                <a:srgbClr val="7030A0"/>
              </a:solidFill>
              <a:cs typeface="+mj-cs"/>
            </a:endParaRPr>
          </a:p>
          <a:p>
            <a:pPr marL="457200" indent="-457200" algn="r" rtl="1">
              <a:buFont typeface="Wingdings" pitchFamily="2" charset="2"/>
              <a:buChar char="q"/>
            </a:pPr>
            <a:r>
              <a:rPr lang="ar-MA" sz="3200" b="1" dirty="0" smtClean="0">
                <a:cs typeface="+mj-cs"/>
              </a:rPr>
              <a:t> </a:t>
            </a:r>
            <a:r>
              <a:rPr lang="ar-MA" sz="3200" dirty="0" smtClean="0">
                <a:cs typeface="+mj-cs"/>
              </a:rPr>
              <a:t>إبن عباس : </a:t>
            </a:r>
            <a:r>
              <a:rPr lang="ar-SA" sz="3200" dirty="0" smtClean="0">
                <a:solidFill>
                  <a:srgbClr val="002060"/>
                </a:solidFill>
                <a:cs typeface="+mj-cs"/>
              </a:rPr>
              <a:t>كان رسولُ اللهِ أَجْـوَدَ النَّاسِ ، وَكانَ أَجْـوَدُ ما يكونُ في رمضـانَ ، حيَن يَلْقَـاهُ جبريل  ، وَكانَ يَلْقَـاهُ في كلِّ ليلـةٍ من رمضـانَ ، فيُدَارِسُـهُ القـرآنَ ، فلَرَسولُ اللهِ أَجْـوَدُ بالخيْرِ من الرِّيحِ المـُرْسَلَـة</a:t>
            </a:r>
            <a:r>
              <a:rPr lang="ar-EG" sz="3200" dirty="0" smtClean="0">
                <a:solidFill>
                  <a:srgbClr val="002060"/>
                </a:solidFill>
                <a:cs typeface="+mj-cs"/>
              </a:rPr>
              <a:t> . </a:t>
            </a:r>
            <a:endParaRPr lang="ar-MA" sz="3200" dirty="0" smtClean="0">
              <a:solidFill>
                <a:srgbClr val="002060"/>
              </a:solidFill>
              <a:cs typeface="+mj-cs"/>
            </a:endParaRPr>
          </a:p>
          <a:p>
            <a:pPr algn="r" rtl="1"/>
            <a:endParaRPr lang="ar-MA" sz="1400" dirty="0" smtClean="0">
              <a:solidFill>
                <a:srgbClr val="002060"/>
              </a:solidFill>
              <a:cs typeface="+mj-cs"/>
            </a:endParaRPr>
          </a:p>
          <a:p>
            <a:pPr marL="457200" indent="-457200" algn="r" rtl="1">
              <a:buFont typeface="Wingdings" pitchFamily="2" charset="2"/>
              <a:buChar char="q"/>
            </a:pPr>
            <a:r>
              <a:rPr lang="ar-SA" sz="3200" dirty="0">
                <a:cs typeface="+mj-cs"/>
              </a:rPr>
              <a:t>أبو </a:t>
            </a:r>
            <a:r>
              <a:rPr lang="ar-SA" sz="3200" dirty="0" smtClean="0">
                <a:cs typeface="+mj-cs"/>
              </a:rPr>
              <a:t>هريرة: </a:t>
            </a:r>
            <a:r>
              <a:rPr lang="ar-SA" sz="3200" dirty="0">
                <a:solidFill>
                  <a:srgbClr val="002060"/>
                </a:solidFill>
                <a:cs typeface="+mj-cs"/>
              </a:rPr>
              <a:t>كان يعرض على النبي القرآن كل عام مرة ، فعرض عليه مرتين في العام الذي قبض فيه ، وكان يعتكف في كل عام عشراً ، فاعتكف عشرين في العام الذي قبض فيه</a:t>
            </a:r>
            <a:r>
              <a:rPr lang="ar-MA" sz="3200" dirty="0">
                <a:solidFill>
                  <a:srgbClr val="002060"/>
                </a:solidFill>
                <a:cs typeface="+mj-cs"/>
              </a:rPr>
              <a:t>.</a:t>
            </a:r>
            <a:r>
              <a:rPr lang="ar-SA" sz="3200" dirty="0">
                <a:solidFill>
                  <a:srgbClr val="002060"/>
                </a:solidFill>
                <a:cs typeface="+mj-cs"/>
              </a:rPr>
              <a:t> </a:t>
            </a:r>
            <a:endParaRPr lang="fr-FR" sz="3200" dirty="0">
              <a:solidFill>
                <a:srgbClr val="00206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50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oneTexte 4"/>
          <p:cNvSpPr txBox="1"/>
          <p:nvPr/>
        </p:nvSpPr>
        <p:spPr>
          <a:xfrm>
            <a:off x="971600" y="692696"/>
            <a:ext cx="75873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MA" sz="3200" dirty="0" smtClean="0">
              <a:solidFill>
                <a:srgbClr val="C00000"/>
              </a:solidFill>
              <a:cs typeface="+mj-cs"/>
            </a:endParaRPr>
          </a:p>
          <a:p>
            <a:pPr marL="457200" indent="-457200" algn="r" rtl="1">
              <a:buFont typeface="Wingdings" pitchFamily="2" charset="2"/>
              <a:buChar char="q"/>
            </a:pPr>
            <a:r>
              <a:rPr lang="ar-SA" sz="3200" dirty="0" smtClean="0">
                <a:solidFill>
                  <a:srgbClr val="002060"/>
                </a:solidFill>
              </a:rPr>
              <a:t>عبد </a:t>
            </a:r>
            <a:r>
              <a:rPr lang="ar-SA" sz="3200" dirty="0">
                <a:solidFill>
                  <a:srgbClr val="002060"/>
                </a:solidFill>
              </a:rPr>
              <a:t>الله بن مسعود </a:t>
            </a:r>
            <a:r>
              <a:rPr lang="ar-SA" sz="3200" dirty="0" smtClean="0"/>
              <a:t>كان </a:t>
            </a:r>
            <a:r>
              <a:rPr lang="ar-SA" sz="3200" dirty="0"/>
              <a:t>يقرأ القرآن من الجمعة إلى الجمعة وفي رمضان </a:t>
            </a:r>
            <a:r>
              <a:rPr lang="ar-SA" sz="3200" dirty="0">
                <a:solidFill>
                  <a:srgbClr val="002060"/>
                </a:solidFill>
              </a:rPr>
              <a:t>يختمه في كل </a:t>
            </a:r>
            <a:r>
              <a:rPr lang="ar-SA" sz="3200" dirty="0" smtClean="0">
                <a:solidFill>
                  <a:srgbClr val="002060"/>
                </a:solidFill>
              </a:rPr>
              <a:t>ثلاث</a:t>
            </a:r>
            <a:endParaRPr lang="ar-MA" sz="3200" dirty="0" smtClean="0">
              <a:solidFill>
                <a:srgbClr val="002060"/>
              </a:solidFill>
            </a:endParaRPr>
          </a:p>
          <a:p>
            <a:pPr algn="r" rtl="1"/>
            <a:endParaRPr lang="fr-FR" sz="1200" dirty="0">
              <a:solidFill>
                <a:srgbClr val="002060"/>
              </a:solidFill>
            </a:endParaRPr>
          </a:p>
          <a:p>
            <a:pPr marL="457200" indent="-457200" algn="r" rtl="1">
              <a:buFont typeface="Wingdings" pitchFamily="2" charset="2"/>
              <a:buChar char="q"/>
            </a:pPr>
            <a:r>
              <a:rPr lang="ar-SA" sz="3200" dirty="0" smtClean="0">
                <a:solidFill>
                  <a:srgbClr val="002060"/>
                </a:solidFill>
              </a:rPr>
              <a:t>منصور </a:t>
            </a:r>
            <a:r>
              <a:rPr lang="ar-SA" sz="3200" dirty="0">
                <a:solidFill>
                  <a:srgbClr val="002060"/>
                </a:solidFill>
              </a:rPr>
              <a:t>بن زاذان </a:t>
            </a:r>
            <a:r>
              <a:rPr lang="ar-SA" sz="3200" dirty="0" smtClean="0"/>
              <a:t>: يختم </a:t>
            </a:r>
            <a:r>
              <a:rPr lang="ar-SA" sz="3200" dirty="0"/>
              <a:t>القرآن في شهر رمضان </a:t>
            </a:r>
            <a:r>
              <a:rPr lang="ar-SA" sz="3200" dirty="0">
                <a:solidFill>
                  <a:srgbClr val="002060"/>
                </a:solidFill>
              </a:rPr>
              <a:t>عشرين</a:t>
            </a:r>
            <a:r>
              <a:rPr lang="ar-SA" sz="3200" b="1" dirty="0">
                <a:solidFill>
                  <a:srgbClr val="002060"/>
                </a:solidFill>
              </a:rPr>
              <a:t> </a:t>
            </a:r>
            <a:r>
              <a:rPr lang="ar-SA" sz="3200" dirty="0">
                <a:solidFill>
                  <a:srgbClr val="002060"/>
                </a:solidFill>
              </a:rPr>
              <a:t>وما يسره </a:t>
            </a:r>
            <a:r>
              <a:rPr lang="ar-SA" sz="3200" dirty="0"/>
              <a:t>. قال : وكان لا يسمع منه إلا في وقت لا يصلي فيه </a:t>
            </a:r>
            <a:r>
              <a:rPr lang="ar-SA" sz="3200" dirty="0" smtClean="0"/>
              <a:t>.</a:t>
            </a:r>
            <a:endParaRPr lang="ar-MA" sz="3200" dirty="0" smtClean="0"/>
          </a:p>
          <a:p>
            <a:pPr algn="r" rtl="1"/>
            <a:endParaRPr lang="fr-FR" sz="1200" dirty="0"/>
          </a:p>
          <a:p>
            <a:pPr marL="457200" indent="-457200" algn="r" rtl="1">
              <a:buFont typeface="Wingdings" pitchFamily="2" charset="2"/>
              <a:buChar char="q"/>
            </a:pPr>
            <a:r>
              <a:rPr lang="ar-SA" sz="3200" dirty="0" smtClean="0">
                <a:solidFill>
                  <a:srgbClr val="002060"/>
                </a:solidFill>
              </a:rPr>
              <a:t>سعد </a:t>
            </a:r>
            <a:r>
              <a:rPr lang="ar-SA" sz="3200" dirty="0">
                <a:solidFill>
                  <a:srgbClr val="002060"/>
                </a:solidFill>
              </a:rPr>
              <a:t>بن إبراهيم الزهري </a:t>
            </a:r>
            <a:r>
              <a:rPr lang="ar-SA" sz="3200" dirty="0" smtClean="0"/>
              <a:t>كان إذا كان </a:t>
            </a:r>
            <a:r>
              <a:rPr lang="ar-MA" sz="3200" dirty="0" smtClean="0"/>
              <a:t>في العشر الأواخر لا</a:t>
            </a:r>
            <a:r>
              <a:rPr lang="ar-SA" sz="3200" dirty="0" smtClean="0"/>
              <a:t> يفطر حتى </a:t>
            </a:r>
            <a:r>
              <a:rPr lang="ar-SA" sz="3200" dirty="0"/>
              <a:t>يختم القرآن ، وكان </a:t>
            </a:r>
            <a:r>
              <a:rPr lang="ar-SA" sz="3200" dirty="0">
                <a:solidFill>
                  <a:srgbClr val="002060"/>
                </a:solidFill>
              </a:rPr>
              <a:t>يختم فيما بين المغرب والعشاء </a:t>
            </a:r>
            <a:r>
              <a:rPr lang="ar-SA" sz="3200" dirty="0" smtClean="0">
                <a:solidFill>
                  <a:srgbClr val="002060"/>
                </a:solidFill>
              </a:rPr>
              <a:t>الآخرة. </a:t>
            </a:r>
            <a:endParaRPr lang="fr-FR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63688" y="6237312"/>
            <a:ext cx="5688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ar-MA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793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600" y="-27384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757"/>
            <a:ext cx="2611388" cy="206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259632" y="908720"/>
            <a:ext cx="763491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3200" dirty="0" smtClean="0">
                <a:cs typeface="+mj-cs"/>
              </a:rPr>
              <a:t>أتيت </a:t>
            </a:r>
            <a:r>
              <a:rPr lang="ar-SA" sz="3200" dirty="0">
                <a:cs typeface="+mj-cs"/>
              </a:rPr>
              <a:t>رسول </a:t>
            </a:r>
            <a:r>
              <a:rPr lang="ar-SA" sz="3200" dirty="0" smtClean="0">
                <a:cs typeface="+mj-cs"/>
              </a:rPr>
              <a:t>الله</a:t>
            </a:r>
            <a:r>
              <a:rPr lang="ar-MA" sz="3200" dirty="0" smtClean="0">
                <a:cs typeface="+mj-cs"/>
              </a:rPr>
              <a:t>       </a:t>
            </a:r>
            <a:r>
              <a:rPr lang="ar-SA" sz="3200" dirty="0" smtClean="0">
                <a:cs typeface="+mj-cs"/>
              </a:rPr>
              <a:t>وهو يصلي</a:t>
            </a:r>
            <a:endParaRPr lang="ar-MA" sz="3200" dirty="0" smtClean="0">
              <a:cs typeface="+mj-cs"/>
            </a:endParaRPr>
          </a:p>
          <a:p>
            <a:pPr algn="r" rtl="1">
              <a:buClr>
                <a:srgbClr val="C00000"/>
              </a:buClr>
            </a:pPr>
            <a:r>
              <a:rPr lang="ar-MA" sz="3200" dirty="0">
                <a:cs typeface="+mj-cs"/>
              </a:rPr>
              <a:t> </a:t>
            </a:r>
            <a:r>
              <a:rPr lang="ar-MA" sz="3200" dirty="0" smtClean="0">
                <a:cs typeface="+mj-cs"/>
              </a:rPr>
              <a:t>  </a:t>
            </a:r>
            <a:r>
              <a:rPr lang="ar-SA" sz="3200" dirty="0" smtClean="0">
                <a:cs typeface="+mj-cs"/>
              </a:rPr>
              <a:t> </a:t>
            </a:r>
            <a:r>
              <a:rPr lang="ar-SA" sz="3200" dirty="0">
                <a:cs typeface="+mj-cs"/>
              </a:rPr>
              <a:t>ولجوفه </a:t>
            </a:r>
            <a:r>
              <a:rPr lang="ar-SA" sz="3200" dirty="0">
                <a:solidFill>
                  <a:srgbClr val="C00000"/>
                </a:solidFill>
                <a:cs typeface="+mj-cs"/>
              </a:rPr>
              <a:t>أزيزٌ كأزيز المرجل من </a:t>
            </a:r>
            <a:r>
              <a:rPr lang="ar-SA" sz="3200" dirty="0" smtClean="0">
                <a:solidFill>
                  <a:srgbClr val="C00000"/>
                </a:solidFill>
                <a:cs typeface="+mj-cs"/>
              </a:rPr>
              <a:t>البكاء</a:t>
            </a:r>
            <a:endParaRPr lang="ar-MA" sz="3200" dirty="0" smtClean="0">
              <a:solidFill>
                <a:srgbClr val="C00000"/>
              </a:solidFill>
              <a:cs typeface="+mj-cs"/>
            </a:endParaRPr>
          </a:p>
          <a:p>
            <a:pPr algn="r" rtl="1"/>
            <a:endParaRPr lang="ar-MA" sz="3200" dirty="0" smtClean="0">
              <a:solidFill>
                <a:srgbClr val="C00000"/>
              </a:solidFill>
              <a:cs typeface="+mj-cs"/>
            </a:endParaRPr>
          </a:p>
          <a:p>
            <a:pPr lvl="1" indent="-457200" algn="r" rtl="1">
              <a:buFont typeface="Wingdings" pitchFamily="2" charset="2"/>
              <a:buChar char="v"/>
            </a:pPr>
            <a:r>
              <a:rPr lang="ar-SA" sz="3200" dirty="0"/>
              <a:t>علي بن الحسين</a:t>
            </a:r>
            <a:r>
              <a:rPr lang="ar-SA" sz="3200" dirty="0">
                <a:solidFill>
                  <a:srgbClr val="C00000"/>
                </a:solidFill>
              </a:rPr>
              <a:t>: ألهتني عنها النار الأخرى</a:t>
            </a:r>
            <a:r>
              <a:rPr lang="ar-MA" sz="3200" dirty="0">
                <a:solidFill>
                  <a:srgbClr val="C00000"/>
                </a:solidFill>
              </a:rPr>
              <a:t>...</a:t>
            </a:r>
          </a:p>
          <a:p>
            <a:pPr algn="r" rtl="1"/>
            <a:endParaRPr lang="ar-MA" sz="1400" dirty="0">
              <a:solidFill>
                <a:srgbClr val="C00000"/>
              </a:solidFill>
              <a:cs typeface="+mj-cs"/>
            </a:endParaRPr>
          </a:p>
          <a:p>
            <a:pPr marL="457200" indent="-457200" algn="r" rtl="1">
              <a:buClr>
                <a:srgbClr val="C00000"/>
              </a:buClr>
              <a:buFont typeface="Wingdings" pitchFamily="2" charset="2"/>
              <a:buChar char="v"/>
            </a:pPr>
            <a:r>
              <a:rPr lang="ar-MA" sz="3200" dirty="0" smtClean="0">
                <a:solidFill>
                  <a:srgbClr val="002060"/>
                </a:solidFill>
                <a:cs typeface="+mj-cs"/>
              </a:rPr>
              <a:t>الإمام مالك </a:t>
            </a:r>
            <a:r>
              <a:rPr lang="ar-MA" sz="3200" dirty="0" smtClean="0">
                <a:cs typeface="+mj-cs"/>
              </a:rPr>
              <a:t>:  </a:t>
            </a:r>
            <a:r>
              <a:rPr lang="ar-SA" sz="3200" dirty="0" smtClean="0">
                <a:cs typeface="+mj-cs"/>
              </a:rPr>
              <a:t>يا </a:t>
            </a:r>
            <a:r>
              <a:rPr lang="ar-SA" sz="3200" dirty="0">
                <a:cs typeface="+mj-cs"/>
              </a:rPr>
              <a:t>أيها الذين آمنوا لا ترفعوا أصواتكم فوق صوت النبي</a:t>
            </a:r>
            <a:r>
              <a:rPr lang="ar-MA" sz="3200" dirty="0" smtClean="0">
                <a:cs typeface="+mj-cs"/>
              </a:rPr>
              <a:t>...</a:t>
            </a:r>
            <a:r>
              <a:rPr lang="ar-SA" sz="3200" dirty="0" smtClean="0">
                <a:cs typeface="+mj-cs"/>
              </a:rPr>
              <a:t> </a:t>
            </a:r>
            <a:endParaRPr lang="ar-MA" sz="3200" dirty="0" smtClean="0">
              <a:cs typeface="+mj-cs"/>
            </a:endParaRPr>
          </a:p>
          <a:p>
            <a:pPr algn="r" rtl="1">
              <a:buClr>
                <a:srgbClr val="C00000"/>
              </a:buClr>
            </a:pPr>
            <a:endParaRPr lang="ar-MA" sz="1400" dirty="0" smtClean="0">
              <a:cs typeface="+mj-cs"/>
            </a:endParaRPr>
          </a:p>
          <a:p>
            <a:pPr marL="457200" indent="-457200" algn="r" rtl="1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3200" dirty="0" smtClean="0"/>
              <a:t>كرز </a:t>
            </a:r>
            <a:r>
              <a:rPr lang="ar-SA" sz="3200" dirty="0"/>
              <a:t>بن وبرة </a:t>
            </a:r>
            <a:r>
              <a:rPr lang="ar-MA" sz="3200" dirty="0">
                <a:solidFill>
                  <a:srgbClr val="002060"/>
                </a:solidFill>
              </a:rPr>
              <a:t>:</a:t>
            </a:r>
            <a:r>
              <a:rPr lang="ar-SA" sz="3200" dirty="0" smtClean="0">
                <a:solidFill>
                  <a:srgbClr val="002060"/>
                </a:solidFill>
              </a:rPr>
              <a:t>إن </a:t>
            </a:r>
            <a:r>
              <a:rPr lang="ar-SA" sz="3200" dirty="0">
                <a:solidFill>
                  <a:srgbClr val="002060"/>
                </a:solidFill>
              </a:rPr>
              <a:t>الباب لمجاف وإن الستر لمرخي وما دخل علي أحدٌ وقد عجزت عن جزئي، وما أظنه إلا بذنب وما أدري ما هو</a:t>
            </a:r>
            <a:r>
              <a:rPr lang="ar-SA" sz="3200" dirty="0" smtClean="0">
                <a:solidFill>
                  <a:srgbClr val="002060"/>
                </a:solidFill>
              </a:rPr>
              <a:t>؟</a:t>
            </a:r>
            <a:r>
              <a:rPr lang="ar-MA" sz="3200" dirty="0"/>
              <a:t>.</a:t>
            </a:r>
            <a:endParaRPr lang="ar-MA" sz="3200" dirty="0" smtClean="0">
              <a:cs typeface="+mj-cs"/>
            </a:endParaRPr>
          </a:p>
          <a:p>
            <a:pPr algn="r" rtl="1">
              <a:buClr>
                <a:srgbClr val="C00000"/>
              </a:buClr>
            </a:pPr>
            <a:endParaRPr lang="ar-MA" sz="3200" dirty="0" smtClean="0">
              <a:cs typeface="+mj-cs"/>
            </a:endParaRPr>
          </a:p>
        </p:txBody>
      </p:sp>
      <p:pic>
        <p:nvPicPr>
          <p:cNvPr id="7" name="Image 6" descr="http://vb.islam2all.com/images/smilies/words/Sala-allah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203" y="332656"/>
            <a:ext cx="848757" cy="8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90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501</Words>
  <Application>Microsoft Office PowerPoint</Application>
  <PresentationFormat>Affichage à l'écran (4:3)</PresentationFormat>
  <Paragraphs>57</Paragraphs>
  <Slides>19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الال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Agourram</dc:creator>
  <cp:lastModifiedBy>Agourram</cp:lastModifiedBy>
  <cp:revision>43</cp:revision>
  <dcterms:created xsi:type="dcterms:W3CDTF">2013-07-17T14:21:08Z</dcterms:created>
  <dcterms:modified xsi:type="dcterms:W3CDTF">2013-07-20T11:20:00Z</dcterms:modified>
</cp:coreProperties>
</file>