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embeddedFontLst>
    <p:embeddedFont>
      <p:font typeface="Constantia"/>
      <p:regular r:id="rId35"/>
      <p:bold r:id="rId36"/>
      <p:italic r:id="rId37"/>
      <p:boldItalic r:id="rId38"/>
    </p:embeddedFont>
    <p:embeddedFont>
      <p:font typeface="Arial Narrow"/>
      <p:regular r:id="rId39"/>
      <p:bold r:id="rId40"/>
      <p:italic r:id="rId41"/>
      <p:boldItalic r:id="rId42"/>
    </p:embeddedFont>
    <p:embeddedFont>
      <p:font typeface="Tahoma"/>
      <p:regular r:id="rId43"/>
      <p:bold r:id="rId44"/>
    </p:embeddedFont>
    <p:embeddedFont>
      <p:font typeface="Arial Black"/>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6" roundtripDataSignature="AMtx7mh2HUmAVelNHPYuNWG3uEiFWLqt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alNarrow-bold.fntdata"/><Relationship Id="rId20" Type="http://schemas.openxmlformats.org/officeDocument/2006/relationships/slide" Target="slides/slide15.xml"/><Relationship Id="rId42" Type="http://schemas.openxmlformats.org/officeDocument/2006/relationships/font" Target="fonts/ArialNarrow-boldItalic.fntdata"/><Relationship Id="rId41" Type="http://schemas.openxmlformats.org/officeDocument/2006/relationships/font" Target="fonts/ArialNarrow-italic.fntdata"/><Relationship Id="rId22" Type="http://schemas.openxmlformats.org/officeDocument/2006/relationships/slide" Target="slides/slide17.xml"/><Relationship Id="rId44" Type="http://schemas.openxmlformats.org/officeDocument/2006/relationships/font" Target="fonts/Tahoma-bold.fntdata"/><Relationship Id="rId21" Type="http://schemas.openxmlformats.org/officeDocument/2006/relationships/slide" Target="slides/slide16.xml"/><Relationship Id="rId43" Type="http://schemas.openxmlformats.org/officeDocument/2006/relationships/font" Target="fonts/Tahoma-regular.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ArialBlac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onstantia-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onstantia-italic.fntdata"/><Relationship Id="rId14" Type="http://schemas.openxmlformats.org/officeDocument/2006/relationships/slide" Target="slides/slide9.xml"/><Relationship Id="rId36" Type="http://schemas.openxmlformats.org/officeDocument/2006/relationships/font" Target="fonts/Constantia-bold.fntdata"/><Relationship Id="rId17" Type="http://schemas.openxmlformats.org/officeDocument/2006/relationships/slide" Target="slides/slide12.xml"/><Relationship Id="rId39" Type="http://schemas.openxmlformats.org/officeDocument/2006/relationships/font" Target="fonts/ArialNarrow-regular.fntdata"/><Relationship Id="rId16" Type="http://schemas.openxmlformats.org/officeDocument/2006/relationships/slide" Target="slides/slide11.xml"/><Relationship Id="rId38" Type="http://schemas.openxmlformats.org/officeDocument/2006/relationships/font" Target="fonts/Constantia-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ar-S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8" name="Google Shape;15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59" name="Google Shape;159;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39" name="Google Shape;139;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31"/>
          <p:cNvSpPr txBox="1"/>
          <p:nvPr>
            <p:ph idx="1" type="body"/>
          </p:nvPr>
        </p:nvSpPr>
        <p:spPr>
          <a:xfrm>
            <a:off x="457200" y="1524000"/>
            <a:ext cx="822960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17" name="Google Shape;17;p31"/>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1"/>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buNone/>
              <a:defRPr b="0" i="0" sz="1600" u="none" cap="none" strike="noStrike">
                <a:solidFill>
                  <a:schemeClr val="dk2"/>
                </a:solidFill>
                <a:latin typeface="Constantia"/>
                <a:ea typeface="Constantia"/>
                <a:cs typeface="Constantia"/>
                <a:sym typeface="Constantia"/>
              </a:defRPr>
            </a:lvl1pPr>
            <a:lvl2pPr indent="0" lvl="1" marL="0" algn="ctr">
              <a:spcBef>
                <a:spcPts val="0"/>
              </a:spcBef>
              <a:buNone/>
              <a:defRPr b="0" i="0" sz="1600" u="none" cap="none" strike="noStrike">
                <a:solidFill>
                  <a:schemeClr val="dk2"/>
                </a:solidFill>
                <a:latin typeface="Constantia"/>
                <a:ea typeface="Constantia"/>
                <a:cs typeface="Constantia"/>
                <a:sym typeface="Constantia"/>
              </a:defRPr>
            </a:lvl2pPr>
            <a:lvl3pPr indent="0" lvl="2" marL="0" algn="ctr">
              <a:spcBef>
                <a:spcPts val="0"/>
              </a:spcBef>
              <a:buNone/>
              <a:defRPr b="0" i="0" sz="1600" u="none" cap="none" strike="noStrike">
                <a:solidFill>
                  <a:schemeClr val="dk2"/>
                </a:solidFill>
                <a:latin typeface="Constantia"/>
                <a:ea typeface="Constantia"/>
                <a:cs typeface="Constantia"/>
                <a:sym typeface="Constantia"/>
              </a:defRPr>
            </a:lvl3pPr>
            <a:lvl4pPr indent="0" lvl="3" marL="0" algn="ctr">
              <a:spcBef>
                <a:spcPts val="0"/>
              </a:spcBef>
              <a:buNone/>
              <a:defRPr b="0" i="0" sz="1600" u="none" cap="none" strike="noStrike">
                <a:solidFill>
                  <a:schemeClr val="dk2"/>
                </a:solidFill>
                <a:latin typeface="Constantia"/>
                <a:ea typeface="Constantia"/>
                <a:cs typeface="Constantia"/>
                <a:sym typeface="Constantia"/>
              </a:defRPr>
            </a:lvl4pPr>
            <a:lvl5pPr indent="0" lvl="4" marL="0" algn="ctr">
              <a:spcBef>
                <a:spcPts val="0"/>
              </a:spcBef>
              <a:buNone/>
              <a:defRPr b="0" i="0" sz="1600" u="none" cap="none" strike="noStrike">
                <a:solidFill>
                  <a:schemeClr val="dk2"/>
                </a:solidFill>
                <a:latin typeface="Constantia"/>
                <a:ea typeface="Constantia"/>
                <a:cs typeface="Constantia"/>
                <a:sym typeface="Constantia"/>
              </a:defRPr>
            </a:lvl5pPr>
            <a:lvl6pPr indent="0" lvl="5" marL="0" algn="ctr">
              <a:spcBef>
                <a:spcPts val="0"/>
              </a:spcBef>
              <a:buNone/>
              <a:defRPr b="0" i="0" sz="1600" u="none" cap="none" strike="noStrike">
                <a:solidFill>
                  <a:schemeClr val="dk2"/>
                </a:solidFill>
                <a:latin typeface="Constantia"/>
                <a:ea typeface="Constantia"/>
                <a:cs typeface="Constantia"/>
                <a:sym typeface="Constantia"/>
              </a:defRPr>
            </a:lvl6pPr>
            <a:lvl7pPr indent="0" lvl="6" marL="0" algn="ctr">
              <a:spcBef>
                <a:spcPts val="0"/>
              </a:spcBef>
              <a:buNone/>
              <a:defRPr b="0" i="0" sz="1600" u="none" cap="none" strike="noStrike">
                <a:solidFill>
                  <a:schemeClr val="dk2"/>
                </a:solidFill>
                <a:latin typeface="Constantia"/>
                <a:ea typeface="Constantia"/>
                <a:cs typeface="Constantia"/>
                <a:sym typeface="Constantia"/>
              </a:defRPr>
            </a:lvl7pPr>
            <a:lvl8pPr indent="0" lvl="7" marL="0" algn="ctr">
              <a:spcBef>
                <a:spcPts val="0"/>
              </a:spcBef>
              <a:buNone/>
              <a:defRPr b="0" i="0" sz="1600" u="none" cap="none" strike="noStrike">
                <a:solidFill>
                  <a:schemeClr val="dk2"/>
                </a:solidFill>
                <a:latin typeface="Constantia"/>
                <a:ea typeface="Constantia"/>
                <a:cs typeface="Constantia"/>
                <a:sym typeface="Constantia"/>
              </a:defRPr>
            </a:lvl8pPr>
            <a:lvl9pPr indent="0" lvl="8" marL="0" algn="ctr">
              <a:spcBef>
                <a:spcPts val="0"/>
              </a:spcBef>
              <a:buNone/>
              <a:defRPr b="0" i="0" sz="1600" u="none" cap="none" strike="noStrike">
                <a:solidFill>
                  <a:schemeClr val="dk2"/>
                </a:solidFill>
                <a:latin typeface="Constantia"/>
                <a:ea typeface="Constantia"/>
                <a:cs typeface="Constantia"/>
                <a:sym typeface="Constantia"/>
              </a:defRPr>
            </a:lvl9pPr>
          </a:lstStyle>
          <a:p>
            <a:pPr indent="0" lvl="0" marL="0" rtl="0" algn="ctr">
              <a:spcBef>
                <a:spcPts val="0"/>
              </a:spcBef>
              <a:spcAft>
                <a:spcPts val="0"/>
              </a:spcAft>
              <a:buNone/>
            </a:pPr>
            <a:fld id="{00000000-1234-1234-1234-123412341234}" type="slidenum">
              <a:rPr lang="ar-SA"/>
              <a:t>‹#›</a:t>
            </a:fld>
            <a:endParaRPr/>
          </a:p>
        </p:txBody>
      </p:sp>
      <p:sp>
        <p:nvSpPr>
          <p:cNvPr id="19" name="Google Shape;19;p31"/>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1"/>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8" name="Shape 78"/>
        <p:cNvGrpSpPr/>
        <p:nvPr/>
      </p:nvGrpSpPr>
      <p:grpSpPr>
        <a:xfrm>
          <a:off x="0" y="0"/>
          <a:ext cx="0" cy="0"/>
          <a:chOff x="0" y="0"/>
          <a:chExt cx="0" cy="0"/>
        </a:xfrm>
      </p:grpSpPr>
      <p:sp>
        <p:nvSpPr>
          <p:cNvPr id="79" name="Google Shape;79;p40"/>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0"/>
          <p:cNvSpPr txBox="1"/>
          <p:nvPr>
            <p:ph idx="1" type="body"/>
          </p:nvPr>
        </p:nvSpPr>
        <p:spPr>
          <a:xfrm rot="5400000">
            <a:off x="2232819" y="-327818"/>
            <a:ext cx="4678363" cy="8229600"/>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81" name="Google Shape;81;p40"/>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0"/>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84" name="Shape 84"/>
        <p:cNvGrpSpPr/>
        <p:nvPr/>
      </p:nvGrpSpPr>
      <p:grpSpPr>
        <a:xfrm>
          <a:off x="0" y="0"/>
          <a:ext cx="0" cy="0"/>
          <a:chOff x="0" y="0"/>
          <a:chExt cx="0" cy="0"/>
        </a:xfrm>
      </p:grpSpPr>
      <p:sp>
        <p:nvSpPr>
          <p:cNvPr id="85" name="Google Shape;85;p41"/>
          <p:cNvSpPr txBox="1"/>
          <p:nvPr>
            <p:ph type="title"/>
          </p:nvPr>
        </p:nvSpPr>
        <p:spPr>
          <a:xfrm rot="5400000">
            <a:off x="4732338" y="2171701"/>
            <a:ext cx="5851525"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4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87" name="Google Shape;87;p41"/>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1"/>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1"/>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1" name="Shape 21"/>
        <p:cNvGrpSpPr/>
        <p:nvPr/>
      </p:nvGrpSpPr>
      <p:grpSpPr>
        <a:xfrm>
          <a:off x="0" y="0"/>
          <a:ext cx="0" cy="0"/>
          <a:chOff x="0" y="0"/>
          <a:chExt cx="0" cy="0"/>
        </a:xfrm>
      </p:grpSpPr>
      <p:sp>
        <p:nvSpPr>
          <p:cNvPr id="22" name="Google Shape;22;p32"/>
          <p:cNvSpPr txBox="1"/>
          <p:nvPr>
            <p:ph idx="1" type="subTitle"/>
          </p:nvPr>
        </p:nvSpPr>
        <p:spPr>
          <a:xfrm>
            <a:off x="457200" y="3699804"/>
            <a:ext cx="8305800" cy="1143000"/>
          </a:xfrm>
          <a:prstGeom prst="rect">
            <a:avLst/>
          </a:prstGeom>
          <a:noFill/>
          <a:ln>
            <a:noFill/>
          </a:ln>
        </p:spPr>
        <p:txBody>
          <a:bodyPr anchorCtr="0" anchor="t" bIns="45700" lIns="91425" spcFirstLastPara="1" rIns="91425" wrap="square" tIns="45700">
            <a:noAutofit/>
          </a:bodyPr>
          <a:lstStyle>
            <a:lvl1pPr lvl="0" algn="ctr">
              <a:spcBef>
                <a:spcPts val="600"/>
              </a:spcBef>
              <a:spcAft>
                <a:spcPts val="0"/>
              </a:spcAft>
              <a:buSzPts val="1870"/>
              <a:buNone/>
              <a:defRPr sz="2200">
                <a:solidFill>
                  <a:schemeClr val="dk2"/>
                </a:solidFill>
              </a:defRPr>
            </a:lvl1pPr>
            <a:lvl2pPr lvl="1" algn="ctr">
              <a:spcBef>
                <a:spcPts val="300"/>
              </a:spcBef>
              <a:spcAft>
                <a:spcPts val="0"/>
              </a:spcAft>
              <a:buSzPts val="1530"/>
              <a:buNone/>
              <a:defRPr/>
            </a:lvl2pPr>
            <a:lvl3pPr lvl="2" algn="ctr">
              <a:spcBef>
                <a:spcPts val="300"/>
              </a:spcBef>
              <a:spcAft>
                <a:spcPts val="0"/>
              </a:spcAft>
              <a:buSzPts val="1530"/>
              <a:buNone/>
              <a:defRPr/>
            </a:lvl3pPr>
            <a:lvl4pPr lvl="3" algn="ctr">
              <a:spcBef>
                <a:spcPts val="300"/>
              </a:spcBef>
              <a:spcAft>
                <a:spcPts val="0"/>
              </a:spcAft>
              <a:buSzPts val="1530"/>
              <a:buNone/>
              <a:defRPr/>
            </a:lvl4pPr>
            <a:lvl5pPr lvl="4" algn="ctr">
              <a:spcBef>
                <a:spcPts val="340"/>
              </a:spcBef>
              <a:spcAft>
                <a:spcPts val="0"/>
              </a:spcAft>
              <a:buSzPts val="1530"/>
              <a:buNone/>
              <a:defRPr/>
            </a:lvl5pPr>
            <a:lvl6pPr lvl="5" algn="ctr">
              <a:spcBef>
                <a:spcPts val="340"/>
              </a:spcBef>
              <a:spcAft>
                <a:spcPts val="0"/>
              </a:spcAft>
              <a:buSzPts val="1530"/>
              <a:buNone/>
              <a:defRPr/>
            </a:lvl6pPr>
            <a:lvl7pPr lvl="6" algn="ctr">
              <a:spcBef>
                <a:spcPts val="340"/>
              </a:spcBef>
              <a:spcAft>
                <a:spcPts val="0"/>
              </a:spcAft>
              <a:buSzPts val="1530"/>
              <a:buNone/>
              <a:defRPr/>
            </a:lvl7pPr>
            <a:lvl8pPr lvl="7" algn="ctr">
              <a:spcBef>
                <a:spcPts val="340"/>
              </a:spcBef>
              <a:spcAft>
                <a:spcPts val="0"/>
              </a:spcAft>
              <a:buSzPts val="1530"/>
              <a:buNone/>
              <a:defRPr/>
            </a:lvl8pPr>
            <a:lvl9pPr lvl="8" algn="ctr">
              <a:spcBef>
                <a:spcPts val="340"/>
              </a:spcBef>
              <a:spcAft>
                <a:spcPts val="0"/>
              </a:spcAft>
              <a:buSzPts val="1530"/>
              <a:buNone/>
              <a:defRPr/>
            </a:lvl9pPr>
          </a:lstStyle>
          <a:p/>
        </p:txBody>
      </p:sp>
      <p:sp>
        <p:nvSpPr>
          <p:cNvPr id="23" name="Google Shape;23;p32"/>
          <p:cNvSpPr txBox="1"/>
          <p:nvPr>
            <p:ph type="ctrTitle"/>
          </p:nvPr>
        </p:nvSpPr>
        <p:spPr>
          <a:xfrm>
            <a:off x="457200" y="1433732"/>
            <a:ext cx="8305800" cy="1981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F9F9F9"/>
              </a:buClr>
              <a:buSzPts val="4800"/>
              <a:buFont typeface="Constantia"/>
              <a:buNone/>
              <a:defRPr b="0" sz="4800">
                <a:solidFill>
                  <a:srgbClr val="F9F9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4" name="Google Shape;24;p32"/>
          <p:cNvCxnSpPr/>
          <p:nvPr/>
        </p:nvCxnSpPr>
        <p:spPr>
          <a:xfrm>
            <a:off x="1463626" y="3550126"/>
            <a:ext cx="2971800" cy="1588"/>
          </a:xfrm>
          <a:prstGeom prst="straightConnector1">
            <a:avLst/>
          </a:prstGeom>
          <a:noFill/>
          <a:ln cap="flat" cmpd="sng" w="9525">
            <a:solidFill>
              <a:srgbClr val="FFFEF5"/>
            </a:solidFill>
            <a:prstDash val="solid"/>
            <a:round/>
            <a:headEnd len="sm" w="sm" type="none"/>
            <a:tailEnd len="sm" w="sm" type="none"/>
          </a:ln>
          <a:effectLst>
            <a:outerShdw blurRad="31750" rotWithShape="0" algn="tl">
              <a:srgbClr val="000000">
                <a:alpha val="54901"/>
              </a:srgbClr>
            </a:outerShdw>
          </a:effectLst>
        </p:spPr>
      </p:cxnSp>
      <p:cxnSp>
        <p:nvCxnSpPr>
          <p:cNvPr id="25" name="Google Shape;25;p32"/>
          <p:cNvCxnSpPr/>
          <p:nvPr/>
        </p:nvCxnSpPr>
        <p:spPr>
          <a:xfrm>
            <a:off x="4708574" y="3550126"/>
            <a:ext cx="2971800" cy="1588"/>
          </a:xfrm>
          <a:prstGeom prst="straightConnector1">
            <a:avLst/>
          </a:prstGeom>
          <a:noFill/>
          <a:ln cap="flat" cmpd="sng" w="9525">
            <a:solidFill>
              <a:srgbClr val="FFFEF5"/>
            </a:solidFill>
            <a:prstDash val="solid"/>
            <a:round/>
            <a:headEnd len="sm" w="sm" type="none"/>
            <a:tailEnd len="sm" w="sm" type="none"/>
          </a:ln>
          <a:effectLst>
            <a:outerShdw blurRad="31750" rotWithShape="0" algn="tl">
              <a:srgbClr val="000000">
                <a:alpha val="54901"/>
              </a:srgbClr>
            </a:outerShdw>
          </a:effectLst>
        </p:spPr>
      </p:cxnSp>
      <p:sp>
        <p:nvSpPr>
          <p:cNvPr id="26" name="Google Shape;26;p32"/>
          <p:cNvSpPr/>
          <p:nvPr/>
        </p:nvSpPr>
        <p:spPr>
          <a:xfrm>
            <a:off x="4540348" y="3526302"/>
            <a:ext cx="45720" cy="45720"/>
          </a:xfrm>
          <a:prstGeom prst="ellipse">
            <a:avLst/>
          </a:prstGeom>
          <a:solidFill>
            <a:schemeClr val="accent2"/>
          </a:solidFill>
          <a:ln cap="flat" cmpd="sng" w="38100">
            <a:solidFill>
              <a:schemeClr val="accent2"/>
            </a:solidFill>
            <a:prstDash val="solid"/>
            <a:round/>
            <a:headEnd len="sm" w="sm" type="none"/>
            <a:tailEnd len="sm" w="sm" type="none"/>
          </a:ln>
          <a:effectLst>
            <a:outerShdw blurRad="31750" rotWithShape="0" algn="tl">
              <a:srgbClr val="000000">
                <a:alpha val="5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27" name="Google Shape;27;p32"/>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2"/>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ar-SA"/>
              <a:t>‹#›</a:t>
            </a:fld>
            <a:endParaRPr/>
          </a:p>
        </p:txBody>
      </p:sp>
      <p:sp>
        <p:nvSpPr>
          <p:cNvPr id="29" name="Google Shape;29;p32"/>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30" name="Shape 30"/>
        <p:cNvGrpSpPr/>
        <p:nvPr/>
      </p:nvGrpSpPr>
      <p:grpSpPr>
        <a:xfrm>
          <a:off x="0" y="0"/>
          <a:ext cx="0" cy="0"/>
          <a:chOff x="0" y="0"/>
          <a:chExt cx="0" cy="0"/>
        </a:xfrm>
      </p:grpSpPr>
      <p:sp>
        <p:nvSpPr>
          <p:cNvPr id="31" name="Google Shape;31;p33"/>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3"/>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3"/>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4" name="Shape 34"/>
        <p:cNvGrpSpPr/>
        <p:nvPr/>
      </p:nvGrpSpPr>
      <p:grpSpPr>
        <a:xfrm>
          <a:off x="0" y="0"/>
          <a:ext cx="0" cy="0"/>
          <a:chOff x="0" y="0"/>
          <a:chExt cx="0" cy="0"/>
        </a:xfrm>
      </p:grpSpPr>
      <p:sp>
        <p:nvSpPr>
          <p:cNvPr id="35" name="Google Shape;35;p34"/>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4"/>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4"/>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ar-SA"/>
              <a:t>‹#›</a:t>
            </a:fld>
            <a:endParaRPr/>
          </a:p>
        </p:txBody>
      </p:sp>
      <p:sp>
        <p:nvSpPr>
          <p:cNvPr id="38" name="Google Shape;38;p34"/>
          <p:cNvSpPr txBox="1"/>
          <p:nvPr>
            <p:ph type="title"/>
          </p:nvPr>
        </p:nvSpPr>
        <p:spPr>
          <a:xfrm>
            <a:off x="685800" y="3505200"/>
            <a:ext cx="7924800" cy="1371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9F9F9"/>
              </a:buClr>
              <a:buSzPts val="4800"/>
              <a:buFont typeface="Constantia"/>
              <a:buNone/>
              <a:defRPr b="0" sz="4800">
                <a:solidFill>
                  <a:srgbClr val="F9F9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4"/>
          <p:cNvSpPr txBox="1"/>
          <p:nvPr>
            <p:ph idx="1" type="body"/>
          </p:nvPr>
        </p:nvSpPr>
        <p:spPr>
          <a:xfrm>
            <a:off x="685800" y="4958864"/>
            <a:ext cx="7924800" cy="984736"/>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1700"/>
              <a:buNone/>
              <a:defRPr sz="2000">
                <a:solidFill>
                  <a:schemeClr val="dk2"/>
                </a:solidFill>
              </a:defRPr>
            </a:lvl1pPr>
            <a:lvl2pPr indent="-228600" lvl="1" marL="914400" algn="l">
              <a:spcBef>
                <a:spcPts val="300"/>
              </a:spcBef>
              <a:spcAft>
                <a:spcPts val="0"/>
              </a:spcAft>
              <a:buSzPts val="1530"/>
              <a:buNone/>
              <a:defRPr sz="1800">
                <a:solidFill>
                  <a:srgbClr val="888888"/>
                </a:solidFill>
              </a:defRPr>
            </a:lvl2pPr>
            <a:lvl3pPr indent="-228600" lvl="2" marL="1371600" algn="l">
              <a:spcBef>
                <a:spcPts val="300"/>
              </a:spcBef>
              <a:spcAft>
                <a:spcPts val="0"/>
              </a:spcAft>
              <a:buSzPts val="1360"/>
              <a:buNone/>
              <a:defRPr sz="1600">
                <a:solidFill>
                  <a:srgbClr val="888888"/>
                </a:solidFill>
              </a:defRPr>
            </a:lvl3pPr>
            <a:lvl4pPr indent="-228600" lvl="3" marL="1828800" algn="l">
              <a:spcBef>
                <a:spcPts val="300"/>
              </a:spcBef>
              <a:spcAft>
                <a:spcPts val="0"/>
              </a:spcAft>
              <a:buSzPts val="1190"/>
              <a:buNone/>
              <a:defRPr sz="1400">
                <a:solidFill>
                  <a:srgbClr val="888888"/>
                </a:solidFill>
              </a:defRPr>
            </a:lvl4pPr>
            <a:lvl5pPr indent="-228600" lvl="4" marL="2286000" algn="l">
              <a:spcBef>
                <a:spcPts val="340"/>
              </a:spcBef>
              <a:spcAft>
                <a:spcPts val="0"/>
              </a:spcAft>
              <a:buSzPts val="1190"/>
              <a:buNone/>
              <a:defRPr sz="1400">
                <a:solidFill>
                  <a:srgbClr val="888888"/>
                </a:solidFill>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cxnSp>
        <p:nvCxnSpPr>
          <p:cNvPr id="40" name="Google Shape;40;p34"/>
          <p:cNvCxnSpPr/>
          <p:nvPr/>
        </p:nvCxnSpPr>
        <p:spPr>
          <a:xfrm>
            <a:off x="685800" y="4916992"/>
            <a:ext cx="7924800" cy="4301"/>
          </a:xfrm>
          <a:prstGeom prst="straightConnector1">
            <a:avLst/>
          </a:prstGeom>
          <a:noFill/>
          <a:ln cap="flat" cmpd="sng" w="9525">
            <a:solidFill>
              <a:srgbClr val="E9E9E8"/>
            </a:solidFill>
            <a:prstDash val="solid"/>
            <a:round/>
            <a:headEnd len="sm" w="sm" type="none"/>
            <a:tailEnd len="sm" w="sm" type="none"/>
          </a:ln>
          <a:effectLst>
            <a:outerShdw blurRad="31750" rotWithShape="0" algn="tl">
              <a:srgbClr val="000000">
                <a:alpha val="54901"/>
              </a:srgbClr>
            </a:outerShdw>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1" name="Shape 41"/>
        <p:cNvGrpSpPr/>
        <p:nvPr/>
      </p:nvGrpSpPr>
      <p:grpSpPr>
        <a:xfrm>
          <a:off x="0" y="0"/>
          <a:ext cx="0" cy="0"/>
          <a:chOff x="0" y="0"/>
          <a:chExt cx="0" cy="0"/>
        </a:xfrm>
      </p:grpSpPr>
      <p:sp>
        <p:nvSpPr>
          <p:cNvPr id="42" name="Google Shape;42;p35"/>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5"/>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5"/>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ar-SA"/>
              <a:t>‹#›</a:t>
            </a:fld>
            <a:endParaRPr/>
          </a:p>
        </p:txBody>
      </p:sp>
      <p:sp>
        <p:nvSpPr>
          <p:cNvPr id="45" name="Google Shape;45;p35"/>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5"/>
          <p:cNvSpPr txBox="1"/>
          <p:nvPr>
            <p:ph idx="1" type="body"/>
          </p:nvPr>
        </p:nvSpPr>
        <p:spPr>
          <a:xfrm>
            <a:off x="457200" y="1524000"/>
            <a:ext cx="4059936"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47" name="Google Shape;47;p35"/>
          <p:cNvSpPr txBox="1"/>
          <p:nvPr>
            <p:ph idx="2" type="body"/>
          </p:nvPr>
        </p:nvSpPr>
        <p:spPr>
          <a:xfrm>
            <a:off x="4648200" y="1524000"/>
            <a:ext cx="4059936"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8" name="Shape 48"/>
        <p:cNvGrpSpPr/>
        <p:nvPr/>
      </p:nvGrpSpPr>
      <p:grpSpPr>
        <a:xfrm>
          <a:off x="0" y="0"/>
          <a:ext cx="0" cy="0"/>
          <a:chOff x="0" y="0"/>
          <a:chExt cx="0" cy="0"/>
        </a:xfrm>
      </p:grpSpPr>
      <p:sp>
        <p:nvSpPr>
          <p:cNvPr id="49" name="Google Shape;49;p36"/>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ar-SA"/>
              <a:t>‹#›</a:t>
            </a:fld>
            <a:endParaRPr/>
          </a:p>
        </p:txBody>
      </p:sp>
      <p:sp>
        <p:nvSpPr>
          <p:cNvPr id="50" name="Google Shape;50;p36"/>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6"/>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 type="body"/>
          </p:nvPr>
        </p:nvSpPr>
        <p:spPr>
          <a:xfrm>
            <a:off x="457200" y="1399593"/>
            <a:ext cx="4040188" cy="762000"/>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210"/>
              <a:buNone/>
              <a:defRPr b="1" sz="2600">
                <a:solidFill>
                  <a:schemeClr val="dk2"/>
                </a:solidFill>
                <a:latin typeface="Constantia"/>
                <a:ea typeface="Constantia"/>
                <a:cs typeface="Constantia"/>
                <a:sym typeface="Constantia"/>
              </a:defRPr>
            </a:lvl1pPr>
            <a:lvl2pPr indent="-228600" lvl="1" marL="914400" algn="l">
              <a:spcBef>
                <a:spcPts val="300"/>
              </a:spcBef>
              <a:spcAft>
                <a:spcPts val="0"/>
              </a:spcAft>
              <a:buSzPts val="1700"/>
              <a:buNone/>
              <a:defRPr b="1" sz="2000">
                <a:solidFill>
                  <a:schemeClr val="lt1"/>
                </a:solidFill>
                <a:latin typeface="Constantia"/>
                <a:ea typeface="Constantia"/>
                <a:cs typeface="Constantia"/>
                <a:sym typeface="Constantia"/>
              </a:defRPr>
            </a:lvl2pPr>
            <a:lvl3pPr indent="-228600" lvl="2" marL="1371600" algn="l">
              <a:spcBef>
                <a:spcPts val="300"/>
              </a:spcBef>
              <a:spcAft>
                <a:spcPts val="0"/>
              </a:spcAft>
              <a:buSzPts val="1530"/>
              <a:buNone/>
              <a:defRPr b="1" sz="1800">
                <a:solidFill>
                  <a:schemeClr val="lt1"/>
                </a:solidFill>
                <a:latin typeface="Constantia"/>
                <a:ea typeface="Constantia"/>
                <a:cs typeface="Constantia"/>
                <a:sym typeface="Constantia"/>
              </a:defRPr>
            </a:lvl3pPr>
            <a:lvl4pPr indent="-228600" lvl="3" marL="1828800" algn="l">
              <a:spcBef>
                <a:spcPts val="300"/>
              </a:spcBef>
              <a:spcAft>
                <a:spcPts val="0"/>
              </a:spcAft>
              <a:buSzPts val="1360"/>
              <a:buNone/>
              <a:defRPr b="1" sz="1600">
                <a:solidFill>
                  <a:schemeClr val="lt1"/>
                </a:solidFill>
                <a:latin typeface="Constantia"/>
                <a:ea typeface="Constantia"/>
                <a:cs typeface="Constantia"/>
                <a:sym typeface="Constantia"/>
              </a:defRPr>
            </a:lvl4pPr>
            <a:lvl5pPr indent="-228600" lvl="4" marL="2286000" algn="l">
              <a:spcBef>
                <a:spcPts val="340"/>
              </a:spcBef>
              <a:spcAft>
                <a:spcPts val="0"/>
              </a:spcAft>
              <a:buSzPts val="1360"/>
              <a:buNone/>
              <a:defRPr b="1" sz="1600">
                <a:solidFill>
                  <a:schemeClr val="lt1"/>
                </a:solidFill>
                <a:latin typeface="Constantia"/>
                <a:ea typeface="Constantia"/>
                <a:cs typeface="Constantia"/>
                <a:sym typeface="Constantia"/>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53" name="Google Shape;53;p36"/>
          <p:cNvSpPr txBox="1"/>
          <p:nvPr>
            <p:ph idx="2" type="body"/>
          </p:nvPr>
        </p:nvSpPr>
        <p:spPr>
          <a:xfrm>
            <a:off x="457200" y="2201896"/>
            <a:ext cx="4038600" cy="3913632"/>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54" name="Google Shape;54;p36"/>
          <p:cNvSpPr txBox="1"/>
          <p:nvPr>
            <p:ph idx="3" type="body"/>
          </p:nvPr>
        </p:nvSpPr>
        <p:spPr>
          <a:xfrm>
            <a:off x="4649788" y="2201896"/>
            <a:ext cx="4038600" cy="3913632"/>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55" name="Google Shape;55;p36"/>
          <p:cNvSpPr txBox="1"/>
          <p:nvPr>
            <p:ph type="title"/>
          </p:nvPr>
        </p:nvSpPr>
        <p:spPr>
          <a:xfrm>
            <a:off x="457200" y="155448"/>
            <a:ext cx="8229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9F9F9"/>
              </a:buClr>
              <a:buSzPts val="4200"/>
              <a:buFont typeface="Constant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6"/>
          <p:cNvSpPr txBox="1"/>
          <p:nvPr>
            <p:ph idx="4" type="body"/>
          </p:nvPr>
        </p:nvSpPr>
        <p:spPr>
          <a:xfrm>
            <a:off x="4648200" y="1399593"/>
            <a:ext cx="4040188" cy="762000"/>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210"/>
              <a:buNone/>
              <a:defRPr b="1" sz="2600">
                <a:solidFill>
                  <a:schemeClr val="dk2"/>
                </a:solidFill>
                <a:latin typeface="Constantia"/>
                <a:ea typeface="Constantia"/>
                <a:cs typeface="Constantia"/>
                <a:sym typeface="Constantia"/>
              </a:defRPr>
            </a:lvl1pPr>
            <a:lvl2pPr indent="-228600" lvl="1" marL="914400" algn="l">
              <a:spcBef>
                <a:spcPts val="300"/>
              </a:spcBef>
              <a:spcAft>
                <a:spcPts val="0"/>
              </a:spcAft>
              <a:buSzPts val="1700"/>
              <a:buNone/>
              <a:defRPr b="1" sz="2000">
                <a:solidFill>
                  <a:schemeClr val="lt1"/>
                </a:solidFill>
                <a:latin typeface="Constantia"/>
                <a:ea typeface="Constantia"/>
                <a:cs typeface="Constantia"/>
                <a:sym typeface="Constantia"/>
              </a:defRPr>
            </a:lvl2pPr>
            <a:lvl3pPr indent="-228600" lvl="2" marL="1371600" algn="l">
              <a:spcBef>
                <a:spcPts val="300"/>
              </a:spcBef>
              <a:spcAft>
                <a:spcPts val="0"/>
              </a:spcAft>
              <a:buSzPts val="1530"/>
              <a:buNone/>
              <a:defRPr b="1" sz="1800">
                <a:solidFill>
                  <a:schemeClr val="lt1"/>
                </a:solidFill>
                <a:latin typeface="Constantia"/>
                <a:ea typeface="Constantia"/>
                <a:cs typeface="Constantia"/>
                <a:sym typeface="Constantia"/>
              </a:defRPr>
            </a:lvl3pPr>
            <a:lvl4pPr indent="-228600" lvl="3" marL="1828800" algn="l">
              <a:spcBef>
                <a:spcPts val="300"/>
              </a:spcBef>
              <a:spcAft>
                <a:spcPts val="0"/>
              </a:spcAft>
              <a:buSzPts val="1360"/>
              <a:buNone/>
              <a:defRPr b="1" sz="1600">
                <a:solidFill>
                  <a:schemeClr val="lt1"/>
                </a:solidFill>
                <a:latin typeface="Constantia"/>
                <a:ea typeface="Constantia"/>
                <a:cs typeface="Constantia"/>
                <a:sym typeface="Constantia"/>
              </a:defRPr>
            </a:lvl4pPr>
            <a:lvl5pPr indent="-228600" lvl="4" marL="2286000" algn="l">
              <a:spcBef>
                <a:spcPts val="340"/>
              </a:spcBef>
              <a:spcAft>
                <a:spcPts val="0"/>
              </a:spcAft>
              <a:buSzPts val="1360"/>
              <a:buNone/>
              <a:defRPr b="1" sz="1600">
                <a:solidFill>
                  <a:schemeClr val="lt1"/>
                </a:solidFill>
                <a:latin typeface="Constantia"/>
                <a:ea typeface="Constantia"/>
                <a:cs typeface="Constantia"/>
                <a:sym typeface="Constantia"/>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cxnSp>
        <p:nvCxnSpPr>
          <p:cNvPr id="57" name="Google Shape;57;p36"/>
          <p:cNvCxnSpPr/>
          <p:nvPr/>
        </p:nvCxnSpPr>
        <p:spPr>
          <a:xfrm>
            <a:off x="562945" y="2180219"/>
            <a:ext cx="3749040" cy="1588"/>
          </a:xfrm>
          <a:prstGeom prst="straightConnector1">
            <a:avLst/>
          </a:prstGeom>
          <a:noFill/>
          <a:ln cap="flat" cmpd="sng" w="12700">
            <a:solidFill>
              <a:srgbClr val="FFFEF5"/>
            </a:solidFill>
            <a:prstDash val="solid"/>
            <a:round/>
            <a:headEnd len="sm" w="sm" type="none"/>
            <a:tailEnd len="sm" w="sm" type="none"/>
          </a:ln>
          <a:effectLst>
            <a:outerShdw blurRad="34925" rotWithShape="0" algn="tl">
              <a:srgbClr val="000000">
                <a:alpha val="54901"/>
              </a:srgbClr>
            </a:outerShdw>
          </a:effectLst>
        </p:spPr>
      </p:cxnSp>
      <p:cxnSp>
        <p:nvCxnSpPr>
          <p:cNvPr id="58" name="Google Shape;58;p36"/>
          <p:cNvCxnSpPr/>
          <p:nvPr/>
        </p:nvCxnSpPr>
        <p:spPr>
          <a:xfrm>
            <a:off x="4754880" y="2180219"/>
            <a:ext cx="3749040" cy="1588"/>
          </a:xfrm>
          <a:prstGeom prst="straightConnector1">
            <a:avLst/>
          </a:prstGeom>
          <a:noFill/>
          <a:ln cap="flat" cmpd="sng" w="12700">
            <a:solidFill>
              <a:srgbClr val="FFFEF5"/>
            </a:solidFill>
            <a:prstDash val="solid"/>
            <a:round/>
            <a:headEnd len="sm" w="sm" type="none"/>
            <a:tailEnd len="sm" w="sm" type="none"/>
          </a:ln>
          <a:effectLst>
            <a:outerShdw blurRad="34925" rotWithShape="0" algn="tl">
              <a:srgbClr val="000000">
                <a:alpha val="54901"/>
              </a:srgbClr>
            </a:outerShdw>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9" name="Shape 59"/>
        <p:cNvGrpSpPr/>
        <p:nvPr/>
      </p:nvGrpSpPr>
      <p:grpSpPr>
        <a:xfrm>
          <a:off x="0" y="0"/>
          <a:ext cx="0" cy="0"/>
          <a:chOff x="0" y="0"/>
          <a:chExt cx="0" cy="0"/>
        </a:xfrm>
      </p:grpSpPr>
      <p:sp>
        <p:nvSpPr>
          <p:cNvPr id="60" name="Google Shape;60;p37"/>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7"/>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7"/>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ar-SA"/>
              <a:t>‹#›</a:t>
            </a:fld>
            <a:endParaRPr/>
          </a:p>
        </p:txBody>
      </p:sp>
      <p:sp>
        <p:nvSpPr>
          <p:cNvPr id="63" name="Google Shape;63;p37"/>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4" name="Shape 64"/>
        <p:cNvGrpSpPr/>
        <p:nvPr/>
      </p:nvGrpSpPr>
      <p:grpSpPr>
        <a:xfrm>
          <a:off x="0" y="0"/>
          <a:ext cx="0" cy="0"/>
          <a:chOff x="0" y="0"/>
          <a:chExt cx="0" cy="0"/>
        </a:xfrm>
      </p:grpSpPr>
      <p:sp>
        <p:nvSpPr>
          <p:cNvPr id="65" name="Google Shape;65;p38"/>
          <p:cNvSpPr txBox="1"/>
          <p:nvPr>
            <p:ph idx="1" type="body"/>
          </p:nvPr>
        </p:nvSpPr>
        <p:spPr>
          <a:xfrm>
            <a:off x="457200" y="457200"/>
            <a:ext cx="6248400" cy="5715000"/>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66" name="Google Shape;66;p38"/>
          <p:cNvSpPr txBox="1"/>
          <p:nvPr>
            <p:ph idx="2" type="body"/>
          </p:nvPr>
        </p:nvSpPr>
        <p:spPr>
          <a:xfrm>
            <a:off x="6781800" y="1600200"/>
            <a:ext cx="1984248" cy="3733800"/>
          </a:xfrm>
          <a:prstGeom prst="rect">
            <a:avLst/>
          </a:prstGeom>
          <a:noFill/>
          <a:ln>
            <a:noFill/>
          </a:ln>
        </p:spPr>
        <p:txBody>
          <a:bodyPr anchorCtr="0" anchor="t" bIns="45700" lIns="91425" spcFirstLastPara="1" rIns="91425" wrap="square" tIns="45700">
            <a:normAutofit/>
          </a:bodyPr>
          <a:lstStyle>
            <a:lvl1pPr indent="-228600" lvl="0" marL="457200" algn="l">
              <a:lnSpc>
                <a:spcPct val="125000"/>
              </a:lnSpc>
              <a:spcBef>
                <a:spcPts val="600"/>
              </a:spcBef>
              <a:spcAft>
                <a:spcPts val="0"/>
              </a:spcAft>
              <a:buSzPts val="1360"/>
              <a:buNone/>
              <a:defRPr sz="1600">
                <a:solidFill>
                  <a:schemeClr val="dk2"/>
                </a:solidFill>
              </a:defRPr>
            </a:lvl1pPr>
            <a:lvl2pPr indent="-228600" lvl="1" marL="914400" algn="l">
              <a:spcBef>
                <a:spcPts val="1000"/>
              </a:spcBef>
              <a:spcAft>
                <a:spcPts val="0"/>
              </a:spcAft>
              <a:buSzPts val="1020"/>
              <a:buNone/>
              <a:defRPr sz="1200"/>
            </a:lvl2pPr>
            <a:lvl3pPr indent="-228600" lvl="2" marL="1371600" algn="l">
              <a:spcBef>
                <a:spcPts val="300"/>
              </a:spcBef>
              <a:spcAft>
                <a:spcPts val="0"/>
              </a:spcAft>
              <a:buSzPts val="850"/>
              <a:buNone/>
              <a:defRPr sz="1000"/>
            </a:lvl3pPr>
            <a:lvl4pPr indent="-228600" lvl="3" marL="1828800" algn="l">
              <a:spcBef>
                <a:spcPts val="300"/>
              </a:spcBef>
              <a:spcAft>
                <a:spcPts val="0"/>
              </a:spcAft>
              <a:buSzPts val="765"/>
              <a:buNone/>
              <a:defRPr sz="900"/>
            </a:lvl4pPr>
            <a:lvl5pPr indent="-228600" lvl="4" marL="2286000" algn="l">
              <a:spcBef>
                <a:spcPts val="340"/>
              </a:spcBef>
              <a:spcAft>
                <a:spcPts val="0"/>
              </a:spcAft>
              <a:buSzPts val="765"/>
              <a:buNone/>
              <a:defRPr sz="900"/>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67" name="Google Shape;67;p38"/>
          <p:cNvSpPr txBox="1"/>
          <p:nvPr>
            <p:ph type="title"/>
          </p:nvPr>
        </p:nvSpPr>
        <p:spPr>
          <a:xfrm>
            <a:off x="6781800" y="457200"/>
            <a:ext cx="1981200" cy="1066800"/>
          </a:xfrm>
          <a:prstGeom prst="rect">
            <a:avLst/>
          </a:prstGeom>
          <a:noFill/>
          <a:ln>
            <a:noFill/>
          </a:ln>
        </p:spPr>
        <p:txBody>
          <a:bodyPr anchorCtr="0" anchor="b" bIns="45700" lIns="91425" spcFirstLastPara="1" rIns="91425" wrap="square" tIns="91425">
            <a:normAutofit/>
          </a:bodyPr>
          <a:lstStyle>
            <a:lvl1pPr lvl="0" algn="l">
              <a:spcBef>
                <a:spcPts val="0"/>
              </a:spcBef>
              <a:spcAft>
                <a:spcPts val="0"/>
              </a:spcAft>
              <a:buClr>
                <a:schemeClr val="dk2"/>
              </a:buClr>
              <a:buSzPts val="1800"/>
              <a:buFont typeface="Constantia"/>
              <a:buNone/>
              <a:defRPr b="1" sz="1800">
                <a:solidFill>
                  <a:schemeClr val="dk2"/>
                </a:solidFill>
                <a:latin typeface="Constantia"/>
                <a:ea typeface="Constantia"/>
                <a:cs typeface="Constantia"/>
                <a:sym typeface="Constant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8"/>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ar-SA"/>
              <a:t>‹#›</a:t>
            </a:fld>
            <a:endParaRPr/>
          </a:p>
        </p:txBody>
      </p:sp>
      <p:sp>
        <p:nvSpPr>
          <p:cNvPr id="70" name="Google Shape;70;p38"/>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71" name="Shape 71"/>
        <p:cNvGrpSpPr/>
        <p:nvPr/>
      </p:nvGrpSpPr>
      <p:grpSpPr>
        <a:xfrm>
          <a:off x="0" y="0"/>
          <a:ext cx="0" cy="0"/>
          <a:chOff x="0" y="0"/>
          <a:chExt cx="0" cy="0"/>
        </a:xfrm>
      </p:grpSpPr>
      <p:sp>
        <p:nvSpPr>
          <p:cNvPr id="72" name="Google Shape;72;p39"/>
          <p:cNvSpPr txBox="1"/>
          <p:nvPr>
            <p:ph type="title"/>
          </p:nvPr>
        </p:nvSpPr>
        <p:spPr>
          <a:xfrm>
            <a:off x="6629400" y="457200"/>
            <a:ext cx="2057400" cy="1066800"/>
          </a:xfrm>
          <a:prstGeom prst="rect">
            <a:avLst/>
          </a:prstGeom>
          <a:noFill/>
          <a:ln>
            <a:noFill/>
          </a:ln>
        </p:spPr>
        <p:txBody>
          <a:bodyPr anchorCtr="0" anchor="b" bIns="45700" lIns="91425" spcFirstLastPara="1" rIns="91425" wrap="square" tIns="91425">
            <a:normAutofit/>
          </a:bodyPr>
          <a:lstStyle>
            <a:lvl1pPr lvl="0" algn="l">
              <a:spcBef>
                <a:spcPts val="0"/>
              </a:spcBef>
              <a:spcAft>
                <a:spcPts val="0"/>
              </a:spcAft>
              <a:buClr>
                <a:schemeClr val="dk2"/>
              </a:buClr>
              <a:buSzPts val="1800"/>
              <a:buFont typeface="Constantia"/>
              <a:buNone/>
              <a:defRPr b="1" sz="1800">
                <a:solidFill>
                  <a:schemeClr val="dk2"/>
                </a:solidFill>
                <a:latin typeface="Constantia"/>
                <a:ea typeface="Constantia"/>
                <a:cs typeface="Constantia"/>
                <a:sym typeface="Constant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9"/>
          <p:cNvSpPr/>
          <p:nvPr>
            <p:ph idx="2" type="pic"/>
          </p:nvPr>
        </p:nvSpPr>
        <p:spPr>
          <a:xfrm>
            <a:off x="457200" y="457200"/>
            <a:ext cx="6019800" cy="5562600"/>
          </a:xfrm>
          <a:prstGeom prst="rect">
            <a:avLst/>
          </a:prstGeom>
          <a:solidFill>
            <a:srgbClr val="CDCFCB"/>
          </a:solidFill>
          <a:ln>
            <a:noFill/>
          </a:ln>
          <a:effectLst>
            <a:outerShdw blurRad="88900" sx="103000" rotWithShape="0" algn="ctr" sy="103000">
              <a:srgbClr val="000000">
                <a:alpha val="31764"/>
              </a:srgbClr>
            </a:outerShdw>
          </a:effectLst>
        </p:spPr>
      </p:sp>
      <p:sp>
        <p:nvSpPr>
          <p:cNvPr id="74" name="Google Shape;74;p39"/>
          <p:cNvSpPr txBox="1"/>
          <p:nvPr>
            <p:ph idx="1" type="body"/>
          </p:nvPr>
        </p:nvSpPr>
        <p:spPr>
          <a:xfrm>
            <a:off x="6629400" y="1600200"/>
            <a:ext cx="2057400" cy="4419600"/>
          </a:xfrm>
          <a:prstGeom prst="rect">
            <a:avLst/>
          </a:prstGeom>
          <a:noFill/>
          <a:ln>
            <a:noFill/>
          </a:ln>
        </p:spPr>
        <p:txBody>
          <a:bodyPr anchorCtr="0" anchor="t" bIns="45700" lIns="91425" spcFirstLastPara="1" rIns="91425" wrap="square" tIns="45700">
            <a:normAutofit/>
          </a:bodyPr>
          <a:lstStyle>
            <a:lvl1pPr indent="-228600" lvl="0" marL="457200" algn="l">
              <a:lnSpc>
                <a:spcPct val="125000"/>
              </a:lnSpc>
              <a:spcBef>
                <a:spcPts val="600"/>
              </a:spcBef>
              <a:spcAft>
                <a:spcPts val="0"/>
              </a:spcAft>
              <a:buSzPts val="1360"/>
              <a:buFont typeface="Constantia"/>
              <a:buNone/>
              <a:defRPr b="0" sz="1600">
                <a:solidFill>
                  <a:schemeClr val="dk2"/>
                </a:solidFill>
              </a:defRPr>
            </a:lvl1pPr>
            <a:lvl2pPr indent="-293369" lvl="1" marL="914400" algn="l">
              <a:spcBef>
                <a:spcPts val="1000"/>
              </a:spcBef>
              <a:spcAft>
                <a:spcPts val="0"/>
              </a:spcAft>
              <a:buSzPts val="1020"/>
              <a:buChar char="⚫"/>
              <a:defRPr sz="1200"/>
            </a:lvl2pPr>
            <a:lvl3pPr indent="-282575" lvl="2" marL="1371600" algn="l">
              <a:spcBef>
                <a:spcPts val="300"/>
              </a:spcBef>
              <a:spcAft>
                <a:spcPts val="0"/>
              </a:spcAft>
              <a:buSzPts val="850"/>
              <a:buChar char="⚫"/>
              <a:defRPr sz="1000"/>
            </a:lvl3pPr>
            <a:lvl4pPr indent="-277177" lvl="3" marL="1828800" algn="l">
              <a:spcBef>
                <a:spcPts val="300"/>
              </a:spcBef>
              <a:spcAft>
                <a:spcPts val="0"/>
              </a:spcAft>
              <a:buSzPts val="765"/>
              <a:buChar char="⚫"/>
              <a:defRPr sz="900"/>
            </a:lvl4pPr>
            <a:lvl5pPr indent="-277177" lvl="4" marL="2286000" algn="l">
              <a:spcBef>
                <a:spcPts val="340"/>
              </a:spcBef>
              <a:spcAft>
                <a:spcPts val="0"/>
              </a:spcAft>
              <a:buSzPts val="765"/>
              <a:buChar char="⚫"/>
              <a:defRPr sz="900"/>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75" name="Google Shape;75;p39"/>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9"/>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ar-SA"/>
              <a:t>‹#›</a:t>
            </a:fld>
            <a:endParaRPr/>
          </a:p>
        </p:txBody>
      </p:sp>
      <p:sp>
        <p:nvSpPr>
          <p:cNvPr id="77" name="Google Shape;77;p39"/>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1677E"/>
            </a:gs>
            <a:gs pos="50000">
              <a:srgbClr val="DBE5D3"/>
            </a:gs>
            <a:gs pos="100000">
              <a:srgbClr val="E1677E"/>
            </a:gs>
          </a:gsLst>
          <a:lin ang="5400000" scaled="0"/>
        </a:gradFill>
      </p:bgPr>
    </p:bg>
    <p:spTree>
      <p:nvGrpSpPr>
        <p:cNvPr id="9" name="Shape 9"/>
        <p:cNvGrpSpPr/>
        <p:nvPr/>
      </p:nvGrpSpPr>
      <p:grpSpPr>
        <a:xfrm>
          <a:off x="0" y="0"/>
          <a:ext cx="0" cy="0"/>
          <a:chOff x="0" y="0"/>
          <a:chExt cx="0" cy="0"/>
        </a:xfrm>
      </p:grpSpPr>
      <p:sp>
        <p:nvSpPr>
          <p:cNvPr id="10" name="Google Shape;10;p30"/>
          <p:cNvSpPr txBox="1"/>
          <p:nvPr>
            <p:ph idx="1" type="body"/>
          </p:nvPr>
        </p:nvSpPr>
        <p:spPr>
          <a:xfrm>
            <a:off x="457200" y="1447800"/>
            <a:ext cx="8229600" cy="4678363"/>
          </a:xfrm>
          <a:prstGeom prst="rect">
            <a:avLst/>
          </a:prstGeom>
          <a:noFill/>
          <a:ln>
            <a:noFill/>
          </a:ln>
        </p:spPr>
        <p:txBody>
          <a:bodyPr anchorCtr="0" anchor="t" bIns="45700" lIns="91425" spcFirstLastPara="1" rIns="91425" wrap="square" tIns="45700">
            <a:normAutofit/>
          </a:bodyPr>
          <a:lstStyle>
            <a:lvl1pPr indent="-368935" lvl="0" marL="457200" marR="0" rtl="0" algn="l">
              <a:spcBef>
                <a:spcPts val="600"/>
              </a:spcBef>
              <a:spcAft>
                <a:spcPts val="0"/>
              </a:spcAft>
              <a:buClr>
                <a:schemeClr val="accent2"/>
              </a:buClr>
              <a:buSzPts val="221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300"/>
              </a:spcBef>
              <a:spcAft>
                <a:spcPts val="0"/>
              </a:spcAft>
              <a:buClr>
                <a:srgbClr val="D58F3E"/>
              </a:buClr>
              <a:buSzPts val="2040"/>
              <a:buFont typeface="Noto Sans Symbols"/>
              <a:buChar char="⚫"/>
              <a:defRPr b="0" i="0" sz="2400" u="none" cap="none" strike="noStrike">
                <a:solidFill>
                  <a:schemeClr val="dk2"/>
                </a:solidFill>
                <a:latin typeface="Constantia"/>
                <a:ea typeface="Constantia"/>
                <a:cs typeface="Constantia"/>
                <a:sym typeface="Constantia"/>
              </a:defRPr>
            </a:lvl2pPr>
            <a:lvl3pPr indent="-341947" lvl="2" marL="1371600" marR="0" rtl="0" algn="l">
              <a:spcBef>
                <a:spcPts val="300"/>
              </a:spcBef>
              <a:spcAft>
                <a:spcPts val="0"/>
              </a:spcAft>
              <a:buClr>
                <a:srgbClr val="B17733"/>
              </a:buClr>
              <a:buSzPts val="1785"/>
              <a:buFont typeface="Noto Sans Symbols"/>
              <a:buChar char="⚫"/>
              <a:defRPr b="0" i="0" sz="2100" u="none" cap="none" strike="noStrike">
                <a:solidFill>
                  <a:schemeClr val="dk1"/>
                </a:solidFill>
                <a:latin typeface="Constantia"/>
                <a:ea typeface="Constantia"/>
                <a:cs typeface="Constantia"/>
                <a:sym typeface="Constantia"/>
              </a:defRPr>
            </a:lvl3pPr>
            <a:lvl4pPr indent="-331152" lvl="3" marL="1828800" marR="0" rtl="0" algn="l">
              <a:spcBef>
                <a:spcPts val="300"/>
              </a:spcBef>
              <a:spcAft>
                <a:spcPts val="0"/>
              </a:spcAft>
              <a:buClr>
                <a:srgbClr val="D58F3E"/>
              </a:buClr>
              <a:buSzPts val="1615"/>
              <a:buFont typeface="Noto Sans Symbols"/>
              <a:buChar char="⚫"/>
              <a:defRPr b="0" i="0" sz="1900" u="none" cap="none" strike="noStrike">
                <a:solidFill>
                  <a:schemeClr val="dk1"/>
                </a:solidFill>
                <a:latin typeface="Constantia"/>
                <a:ea typeface="Constantia"/>
                <a:cs typeface="Constantia"/>
                <a:sym typeface="Constantia"/>
              </a:defRPr>
            </a:lvl4pPr>
            <a:lvl5pPr indent="-314960" lvl="4" marL="2286000" marR="0" rtl="0" algn="l">
              <a:spcBef>
                <a:spcPts val="340"/>
              </a:spcBef>
              <a:spcAft>
                <a:spcPts val="0"/>
              </a:spcAft>
              <a:buClr>
                <a:srgbClr val="D58F3E"/>
              </a:buClr>
              <a:buSzPts val="1360"/>
              <a:buFont typeface="Noto Sans Symbols"/>
              <a:buChar char="⚫"/>
              <a:defRPr b="0" i="0" sz="1600" u="none" cap="none" strike="noStrike">
                <a:solidFill>
                  <a:schemeClr val="dk1"/>
                </a:solidFill>
                <a:latin typeface="Constantia"/>
                <a:ea typeface="Constantia"/>
                <a:cs typeface="Constantia"/>
                <a:sym typeface="Constantia"/>
              </a:defRPr>
            </a:lvl5pPr>
            <a:lvl6pPr indent="-320357" lvl="5" marL="2743200" marR="0" rtl="0" algn="l">
              <a:spcBef>
                <a:spcPts val="340"/>
              </a:spcBef>
              <a:spcAft>
                <a:spcPts val="0"/>
              </a:spcAft>
              <a:buClr>
                <a:srgbClr val="D58F3E"/>
              </a:buClr>
              <a:buSzPts val="1445"/>
              <a:buFont typeface="Noto Sans Symbols"/>
              <a:buChar char="🖙"/>
              <a:defRPr b="0" i="0" sz="1700" u="none" cap="none" strike="noStrike">
                <a:solidFill>
                  <a:schemeClr val="dk1"/>
                </a:solidFill>
                <a:latin typeface="Constantia"/>
                <a:ea typeface="Constantia"/>
                <a:cs typeface="Constantia"/>
                <a:sym typeface="Constantia"/>
              </a:defRPr>
            </a:lvl6pPr>
            <a:lvl7pPr indent="-314960" lvl="6" marL="3200400" marR="0" rtl="0" algn="l">
              <a:spcBef>
                <a:spcPts val="340"/>
              </a:spcBef>
              <a:spcAft>
                <a:spcPts val="0"/>
              </a:spcAft>
              <a:buClr>
                <a:srgbClr val="D58F3E"/>
              </a:buClr>
              <a:buSzPts val="1360"/>
              <a:buFont typeface="Noto Sans Symbols"/>
              <a:buChar char="🖙"/>
              <a:defRPr b="0" i="0" sz="1600" u="none" cap="none" strike="noStrike">
                <a:solidFill>
                  <a:schemeClr val="dk1"/>
                </a:solidFill>
                <a:latin typeface="Constantia"/>
                <a:ea typeface="Constantia"/>
                <a:cs typeface="Constantia"/>
                <a:sym typeface="Constantia"/>
              </a:defRPr>
            </a:lvl7pPr>
            <a:lvl8pPr indent="-309562" lvl="7" marL="3657600" marR="0" rtl="0" algn="l">
              <a:spcBef>
                <a:spcPts val="340"/>
              </a:spcBef>
              <a:spcAft>
                <a:spcPts val="0"/>
              </a:spcAft>
              <a:buClr>
                <a:srgbClr val="D58F3E"/>
              </a:buClr>
              <a:buSzPts val="1275"/>
              <a:buFont typeface="Noto Sans Symbols"/>
              <a:buChar char="🖙"/>
              <a:defRPr b="0" i="0" sz="1500" u="none" cap="none" strike="noStrike">
                <a:solidFill>
                  <a:schemeClr val="dk1"/>
                </a:solidFill>
                <a:latin typeface="Constantia"/>
                <a:ea typeface="Constantia"/>
                <a:cs typeface="Constantia"/>
                <a:sym typeface="Constantia"/>
              </a:defRPr>
            </a:lvl8pPr>
            <a:lvl9pPr indent="-309562" lvl="8" marL="4114800" marR="0" rtl="0" algn="l">
              <a:spcBef>
                <a:spcPts val="340"/>
              </a:spcBef>
              <a:spcAft>
                <a:spcPts val="0"/>
              </a:spcAft>
              <a:buClr>
                <a:srgbClr val="D58F3E"/>
              </a:buClr>
              <a:buSzPts val="1275"/>
              <a:buFont typeface="Noto Sans Symbols"/>
              <a:buChar char="🖙"/>
              <a:defRPr b="0" i="0" sz="1500" u="none" cap="none" strike="noStrike">
                <a:solidFill>
                  <a:schemeClr val="dk1"/>
                </a:solidFill>
                <a:latin typeface="Constantia"/>
                <a:ea typeface="Constantia"/>
                <a:cs typeface="Constantia"/>
                <a:sym typeface="Constantia"/>
              </a:defRPr>
            </a:lvl9pPr>
          </a:lstStyle>
          <a:p/>
        </p:txBody>
      </p:sp>
      <p:sp>
        <p:nvSpPr>
          <p:cNvPr id="11" name="Google Shape;11;p30"/>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2" name="Google Shape;12;p30"/>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2"/>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3" name="Google Shape;13;p30"/>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marR="0" rtl="0" algn="ctr">
              <a:spcBef>
                <a:spcPts val="0"/>
              </a:spcBef>
              <a:buNone/>
              <a:defRPr b="0" i="0" sz="1600" u="none" cap="none" strike="noStrike">
                <a:solidFill>
                  <a:schemeClr val="dk2"/>
                </a:solidFill>
                <a:latin typeface="Constantia"/>
                <a:ea typeface="Constantia"/>
                <a:cs typeface="Constantia"/>
                <a:sym typeface="Constantia"/>
              </a:defRPr>
            </a:lvl1pPr>
            <a:lvl2pPr indent="0" lvl="1" marL="0" marR="0" rtl="0" algn="ctr">
              <a:spcBef>
                <a:spcPts val="0"/>
              </a:spcBef>
              <a:buNone/>
              <a:defRPr b="0" i="0" sz="1600" u="none" cap="none" strike="noStrike">
                <a:solidFill>
                  <a:schemeClr val="dk2"/>
                </a:solidFill>
                <a:latin typeface="Constantia"/>
                <a:ea typeface="Constantia"/>
                <a:cs typeface="Constantia"/>
                <a:sym typeface="Constantia"/>
              </a:defRPr>
            </a:lvl2pPr>
            <a:lvl3pPr indent="0" lvl="2" marL="0" marR="0" rtl="0" algn="ctr">
              <a:spcBef>
                <a:spcPts val="0"/>
              </a:spcBef>
              <a:buNone/>
              <a:defRPr b="0" i="0" sz="1600" u="none" cap="none" strike="noStrike">
                <a:solidFill>
                  <a:schemeClr val="dk2"/>
                </a:solidFill>
                <a:latin typeface="Constantia"/>
                <a:ea typeface="Constantia"/>
                <a:cs typeface="Constantia"/>
                <a:sym typeface="Constantia"/>
              </a:defRPr>
            </a:lvl3pPr>
            <a:lvl4pPr indent="0" lvl="3" marL="0" marR="0" rtl="0" algn="ctr">
              <a:spcBef>
                <a:spcPts val="0"/>
              </a:spcBef>
              <a:buNone/>
              <a:defRPr b="0" i="0" sz="1600" u="none" cap="none" strike="noStrike">
                <a:solidFill>
                  <a:schemeClr val="dk2"/>
                </a:solidFill>
                <a:latin typeface="Constantia"/>
                <a:ea typeface="Constantia"/>
                <a:cs typeface="Constantia"/>
                <a:sym typeface="Constantia"/>
              </a:defRPr>
            </a:lvl4pPr>
            <a:lvl5pPr indent="0" lvl="4" marL="0" marR="0" rtl="0" algn="ctr">
              <a:spcBef>
                <a:spcPts val="0"/>
              </a:spcBef>
              <a:buNone/>
              <a:defRPr b="0" i="0" sz="1600" u="none" cap="none" strike="noStrike">
                <a:solidFill>
                  <a:schemeClr val="dk2"/>
                </a:solidFill>
                <a:latin typeface="Constantia"/>
                <a:ea typeface="Constantia"/>
                <a:cs typeface="Constantia"/>
                <a:sym typeface="Constantia"/>
              </a:defRPr>
            </a:lvl5pPr>
            <a:lvl6pPr indent="0" lvl="5" marL="0" marR="0" rtl="0" algn="ctr">
              <a:spcBef>
                <a:spcPts val="0"/>
              </a:spcBef>
              <a:buNone/>
              <a:defRPr b="0" i="0" sz="1600" u="none" cap="none" strike="noStrike">
                <a:solidFill>
                  <a:schemeClr val="dk2"/>
                </a:solidFill>
                <a:latin typeface="Constantia"/>
                <a:ea typeface="Constantia"/>
                <a:cs typeface="Constantia"/>
                <a:sym typeface="Constantia"/>
              </a:defRPr>
            </a:lvl6pPr>
            <a:lvl7pPr indent="0" lvl="6" marL="0" marR="0" rtl="0" algn="ctr">
              <a:spcBef>
                <a:spcPts val="0"/>
              </a:spcBef>
              <a:buNone/>
              <a:defRPr b="0" i="0" sz="1600" u="none" cap="none" strike="noStrike">
                <a:solidFill>
                  <a:schemeClr val="dk2"/>
                </a:solidFill>
                <a:latin typeface="Constantia"/>
                <a:ea typeface="Constantia"/>
                <a:cs typeface="Constantia"/>
                <a:sym typeface="Constantia"/>
              </a:defRPr>
            </a:lvl7pPr>
            <a:lvl8pPr indent="0" lvl="7" marL="0" marR="0" rtl="0" algn="ctr">
              <a:spcBef>
                <a:spcPts val="0"/>
              </a:spcBef>
              <a:buNone/>
              <a:defRPr b="0" i="0" sz="1600" u="none" cap="none" strike="noStrike">
                <a:solidFill>
                  <a:schemeClr val="dk2"/>
                </a:solidFill>
                <a:latin typeface="Constantia"/>
                <a:ea typeface="Constantia"/>
                <a:cs typeface="Constantia"/>
                <a:sym typeface="Constantia"/>
              </a:defRPr>
            </a:lvl8pPr>
            <a:lvl9pPr indent="0" lvl="8" marL="0" marR="0" rtl="0" algn="ctr">
              <a:spcBef>
                <a:spcPts val="0"/>
              </a:spcBef>
              <a:buNone/>
              <a:defRPr b="0" i="0" sz="1600" u="none" cap="none" strike="noStrike">
                <a:solidFill>
                  <a:schemeClr val="dk2"/>
                </a:solidFill>
                <a:latin typeface="Constantia"/>
                <a:ea typeface="Constantia"/>
                <a:cs typeface="Constantia"/>
                <a:sym typeface="Constantia"/>
              </a:defRPr>
            </a:lvl9pPr>
          </a:lstStyle>
          <a:p>
            <a:pPr indent="0" lvl="0" marL="0" rtl="0" algn="ctr">
              <a:spcBef>
                <a:spcPts val="0"/>
              </a:spcBef>
              <a:spcAft>
                <a:spcPts val="0"/>
              </a:spcAft>
              <a:buNone/>
            </a:pPr>
            <a:fld id="{00000000-1234-1234-1234-123412341234}" type="slidenum">
              <a:rPr lang="ar-SA"/>
              <a:t>‹#›</a:t>
            </a:fld>
            <a:endParaRPr/>
          </a:p>
        </p:txBody>
      </p:sp>
      <p:sp>
        <p:nvSpPr>
          <p:cNvPr id="14" name="Google Shape;14;p30"/>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F9F9F9"/>
              </a:buClr>
              <a:buSzPts val="4200"/>
              <a:buFont typeface="Constantia"/>
              <a:buNone/>
              <a:defRPr b="0" i="0" sz="4200" u="none" cap="none" strike="noStrike">
                <a:solidFill>
                  <a:srgbClr val="F9F9F9"/>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gif"/><Relationship Id="rId4" Type="http://schemas.openxmlformats.org/officeDocument/2006/relationships/image" Target="../media/image1.png"/><Relationship Id="rId5"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forum.islamstory.com/40714-%DA%C7%E1%E3-%C3%CC%E4%C9-%ED%E5%E6%CF%ED-%ED%DA%CA%E4%DE-%C7%E1%C5%D3%E1%C7%E3-%C8%D3%C8%C8-%DA%CF%C9-%C7%E1%E3%D1%C3%C9-%C7%E1%E3%D3%E1%E3%C9.html" TargetMode="External"/><Relationship Id="rId4" Type="http://schemas.openxmlformats.org/officeDocument/2006/relationships/hyperlink" Target="http://forum.islamstory.com/40714-%DA%C7%E1%E3-%C3%CC%E4%C9-%ED%E5%E6%CF%ED-%ED%DA%CA%E4%DE-%C7%E1%C5%D3%E1%C7%E3-%C8%D3%C8%C8-%DA%CF%C9-%C7%E1%E3%D1%C3%C9-%C7%E1%E3%D3%E1%E3%C9.html" TargetMode="External"/><Relationship Id="rId5" Type="http://schemas.openxmlformats.org/officeDocument/2006/relationships/hyperlink" Target="http://forum.islamstory.com/40714-%DA%C7%E1%E3-%C3%CC%E4%C9-%ED%E5%E6%CF%ED-%ED%DA%CA%E4%DE-%C7%E1%C5%D3%E1%C7%E3-%C8%D3%C8%C8-%DA%CF%C9-%C7%E1%E3%D1%C3%C9-%C7%E1%E3%D3%E1%E3%C9.html" TargetMode="External"/><Relationship Id="rId6"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8.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10.jpg"/><Relationship Id="rId6"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clip_image002.gif" id="94" name="Google Shape;94;p1"/>
          <p:cNvPicPr preferRelativeResize="0"/>
          <p:nvPr/>
        </p:nvPicPr>
        <p:blipFill rotWithShape="1">
          <a:blip r:embed="rId3">
            <a:alphaModFix/>
          </a:blip>
          <a:srcRect b="0" l="0" r="0" t="0"/>
          <a:stretch/>
        </p:blipFill>
        <p:spPr>
          <a:xfrm>
            <a:off x="0" y="27384"/>
            <a:ext cx="9144000" cy="6858000"/>
          </a:xfrm>
          <a:prstGeom prst="rect">
            <a:avLst/>
          </a:prstGeom>
          <a:noFill/>
          <a:ln>
            <a:noFill/>
          </a:ln>
        </p:spPr>
      </p:pic>
      <p:pic>
        <p:nvPicPr>
          <p:cNvPr id="95" name="Google Shape;95;p1"/>
          <p:cNvPicPr preferRelativeResize="0"/>
          <p:nvPr>
            <p:ph idx="1" type="body"/>
          </p:nvPr>
        </p:nvPicPr>
        <p:blipFill rotWithShape="1">
          <a:blip r:embed="rId4">
            <a:alphaModFix/>
          </a:blip>
          <a:srcRect b="0" l="0" r="0" t="0"/>
          <a:stretch/>
        </p:blipFill>
        <p:spPr>
          <a:xfrm>
            <a:off x="0" y="6390530"/>
            <a:ext cx="468313" cy="350838"/>
          </a:xfrm>
          <a:prstGeom prst="rect">
            <a:avLst/>
          </a:prstGeom>
          <a:noFill/>
          <a:ln>
            <a:noFill/>
          </a:ln>
        </p:spPr>
      </p:pic>
      <p:sp>
        <p:nvSpPr>
          <p:cNvPr id="96" name="Google Shape;96;p1"/>
          <p:cNvSpPr/>
          <p:nvPr/>
        </p:nvSpPr>
        <p:spPr>
          <a:xfrm>
            <a:off x="395536" y="1268760"/>
            <a:ext cx="8496944"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SA" sz="3200" u="none" cap="none" strike="noStrike">
                <a:solidFill>
                  <a:schemeClr val="dk1"/>
                </a:solidFill>
                <a:latin typeface="Constantia"/>
                <a:ea typeface="Constantia"/>
                <a:cs typeface="Constantia"/>
                <a:sym typeface="Constantia"/>
              </a:rPr>
              <a:t>هو الحلال ده في أحلي منه  حلو الحلال حلو الحلال</a:t>
            </a:r>
            <a:endParaRPr b="1" i="0" sz="4400" u="none" cap="none" strike="noStrike">
              <a:solidFill>
                <a:schemeClr val="dk1"/>
              </a:solidFill>
              <a:latin typeface="Constantia"/>
              <a:ea typeface="Constantia"/>
              <a:cs typeface="Constantia"/>
              <a:sym typeface="Constantia"/>
            </a:endParaRPr>
          </a:p>
          <a:p>
            <a:pPr indent="0" lvl="0" marL="0" marR="0" rtl="0" algn="ctr">
              <a:spcBef>
                <a:spcPts val="0"/>
              </a:spcBef>
              <a:spcAft>
                <a:spcPts val="0"/>
              </a:spcAft>
              <a:buNone/>
            </a:pPr>
            <a:r>
              <a:rPr b="1" i="0" lang="ar-SA" sz="3200" u="none" cap="none" strike="noStrike">
                <a:solidFill>
                  <a:schemeClr val="dk1"/>
                </a:solidFill>
                <a:latin typeface="Constantia"/>
                <a:ea typeface="Constantia"/>
                <a:cs typeface="Constantia"/>
                <a:sym typeface="Constantia"/>
              </a:rPr>
              <a:t>سيب الحرام ده وأبعدنا عنه  أصل الحلال حلو الحلال</a:t>
            </a:r>
            <a:endParaRPr/>
          </a:p>
          <a:p>
            <a:pPr indent="0" lvl="0" marL="0" marR="0" rtl="0" algn="ctr">
              <a:spcBef>
                <a:spcPts val="0"/>
              </a:spcBef>
              <a:spcAft>
                <a:spcPts val="0"/>
              </a:spcAft>
              <a:buNone/>
            </a:pPr>
            <a:r>
              <a:rPr b="1" i="0" lang="ar-SA" sz="3200" u="none" cap="none" strike="noStrike">
                <a:solidFill>
                  <a:schemeClr val="dk1"/>
                </a:solidFill>
                <a:latin typeface="Constantia"/>
                <a:ea typeface="Constantia"/>
                <a:cs typeface="Constantia"/>
                <a:sym typeface="Constantia"/>
              </a:rPr>
              <a:t>ياللي﻿ عدوك الشيطان أمشي عدل   يحتار عدوك فيك</a:t>
            </a:r>
            <a:endParaRPr/>
          </a:p>
          <a:p>
            <a:pPr indent="0" lvl="0" marL="0" marR="0" rtl="0" algn="ctr">
              <a:spcBef>
                <a:spcPts val="0"/>
              </a:spcBef>
              <a:spcAft>
                <a:spcPts val="0"/>
              </a:spcAft>
              <a:buNone/>
            </a:pPr>
            <a:r>
              <a:rPr b="1" i="0" lang="ar-SA" sz="3200" u="none" cap="none" strike="noStrike">
                <a:solidFill>
                  <a:schemeClr val="dk1"/>
                </a:solidFill>
                <a:latin typeface="Constantia"/>
                <a:ea typeface="Constantia"/>
                <a:cs typeface="Constantia"/>
                <a:sym typeface="Constantia"/>
              </a:rPr>
              <a:t>ودوق حلاوة الإيمان    وصلي علي يوم هيشفع فيك</a:t>
            </a:r>
            <a:endParaRPr/>
          </a:p>
          <a:p>
            <a:pPr indent="0" lvl="0" marL="0" marR="0" rtl="0" algn="ctr">
              <a:spcBef>
                <a:spcPts val="0"/>
              </a:spcBef>
              <a:spcAft>
                <a:spcPts val="0"/>
              </a:spcAft>
              <a:buNone/>
            </a:pPr>
            <a:r>
              <a:rPr b="1" i="0" lang="ar-SA" sz="3200" u="none" cap="none" strike="noStrike">
                <a:solidFill>
                  <a:schemeClr val="dk1"/>
                </a:solidFill>
                <a:latin typeface="Constantia"/>
                <a:ea typeface="Constantia"/>
                <a:cs typeface="Constantia"/>
                <a:sym typeface="Constantia"/>
              </a:rPr>
              <a:t>وأستقبل النفحات وشوف لما الكريم            يغنييك</a:t>
            </a:r>
            <a:endParaRPr/>
          </a:p>
          <a:p>
            <a:pPr indent="0" lvl="0" marL="0" marR="0" rtl="0" algn="ctr">
              <a:spcBef>
                <a:spcPts val="0"/>
              </a:spcBef>
              <a:spcAft>
                <a:spcPts val="0"/>
              </a:spcAft>
              <a:buNone/>
            </a:pPr>
            <a:r>
              <a:rPr b="1" i="0" lang="ar-SA" sz="3200" u="none" cap="none" strike="noStrike">
                <a:solidFill>
                  <a:schemeClr val="dk1"/>
                </a:solidFill>
                <a:latin typeface="Constantia"/>
                <a:ea typeface="Constantia"/>
                <a:cs typeface="Constantia"/>
                <a:sym typeface="Constantia"/>
              </a:rPr>
              <a:t>يارب تجمعني أنا والسامعين في وسط أهل الجنة متجمعين متونسين بالنبي قولوا أمين</a:t>
            </a:r>
            <a:endParaRPr b="1" i="0" sz="2000" u="none" cap="none" strike="noStrike">
              <a:solidFill>
                <a:schemeClr val="dk1"/>
              </a:solidFill>
              <a:latin typeface="Constantia"/>
              <a:ea typeface="Constantia"/>
              <a:cs typeface="Constantia"/>
              <a:sym typeface="Constantia"/>
            </a:endParaRPr>
          </a:p>
        </p:txBody>
      </p:sp>
      <p:pic>
        <p:nvPicPr>
          <p:cNvPr id="97" name="Google Shape;97;p1"/>
          <p:cNvPicPr preferRelativeResize="0"/>
          <p:nvPr/>
        </p:nvPicPr>
        <p:blipFill rotWithShape="1">
          <a:blip r:embed="rId5">
            <a:alphaModFix/>
          </a:blip>
          <a:srcRect b="0" l="0" r="0" t="0"/>
          <a:stretch/>
        </p:blipFill>
        <p:spPr>
          <a:xfrm>
            <a:off x="1619672" y="5841876"/>
            <a:ext cx="6768752" cy="10161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0"/>
                                        <p:tgtEl>
                                          <p:spTgt spid="97"/>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10"/>
          <p:cNvSpPr/>
          <p:nvPr/>
        </p:nvSpPr>
        <p:spPr>
          <a:xfrm>
            <a:off x="323850" y="333375"/>
            <a:ext cx="8280400" cy="1079500"/>
          </a:xfrm>
          <a:prstGeom prst="rect">
            <a:avLst/>
          </a:prstGeom>
          <a:noFill/>
          <a:ln>
            <a:noFill/>
          </a:ln>
        </p:spPr>
        <p:txBody>
          <a:bodyPr anchorCtr="0" anchor="ctr" bIns="46025" lIns="92075" spcFirstLastPara="1" rIns="92075" wrap="square" tIns="46025">
            <a:noAutofit/>
          </a:bodyPr>
          <a:lstStyle/>
          <a:p>
            <a:pPr indent="0" lvl="0" marL="0" marR="0" rtl="0" algn="ctr">
              <a:spcBef>
                <a:spcPts val="0"/>
              </a:spcBef>
              <a:spcAft>
                <a:spcPts val="0"/>
              </a:spcAft>
              <a:buNone/>
            </a:pPr>
            <a:r>
              <a:rPr b="1" lang="ar-SA" sz="2800">
                <a:solidFill>
                  <a:srgbClr val="008000"/>
                </a:solidFill>
                <a:latin typeface="Constantia"/>
                <a:ea typeface="Constantia"/>
                <a:cs typeface="Constantia"/>
                <a:sym typeface="Constantia"/>
              </a:rPr>
              <a:t>Une prise en charge globale dans un pays en voie de développement ne peut être envisagée</a:t>
            </a:r>
            <a:endParaRPr/>
          </a:p>
        </p:txBody>
      </p:sp>
      <p:sp>
        <p:nvSpPr>
          <p:cNvPr id="153" name="Google Shape;153;p10"/>
          <p:cNvSpPr/>
          <p:nvPr/>
        </p:nvSpPr>
        <p:spPr>
          <a:xfrm>
            <a:off x="323850" y="1916113"/>
            <a:ext cx="8424863" cy="45370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333399"/>
              </a:buClr>
              <a:buSzPts val="2240"/>
              <a:buFont typeface="Noto Sans Symbols"/>
              <a:buNone/>
            </a:pPr>
            <a:r>
              <a:rPr lang="ar-SA" sz="2800">
                <a:solidFill>
                  <a:schemeClr val="dk1"/>
                </a:solidFill>
                <a:latin typeface="Constantia"/>
                <a:ea typeface="Constantia"/>
                <a:cs typeface="Constantia"/>
                <a:sym typeface="Constantia"/>
              </a:rPr>
              <a:t>  </a:t>
            </a:r>
            <a:endParaRPr/>
          </a:p>
          <a:p>
            <a:pPr indent="-342900" lvl="0" marL="342900" marR="0" rtl="0" algn="l">
              <a:lnSpc>
                <a:spcPct val="90000"/>
              </a:lnSpc>
              <a:spcBef>
                <a:spcPts val="560"/>
              </a:spcBef>
              <a:spcAft>
                <a:spcPts val="0"/>
              </a:spcAft>
              <a:buClr>
                <a:srgbClr val="008000"/>
              </a:buClr>
              <a:buSzPts val="2800"/>
              <a:buFont typeface="Noto Sans Symbols"/>
              <a:buChar char="▪"/>
            </a:pPr>
            <a:r>
              <a:rPr lang="ar-SA" sz="2800">
                <a:solidFill>
                  <a:schemeClr val="dk1"/>
                </a:solidFill>
                <a:latin typeface="Constantia"/>
                <a:ea typeface="Constantia"/>
                <a:cs typeface="Constantia"/>
                <a:sym typeface="Constantia"/>
              </a:rPr>
              <a:t>Sans un engagement et un plaidoyer fort de la part du mouvement associatif</a:t>
            </a:r>
            <a:endParaRPr/>
          </a:p>
          <a:p>
            <a:pPr indent="-342900" lvl="0" marL="342900" marR="0" rtl="0" algn="l">
              <a:lnSpc>
                <a:spcPct val="90000"/>
              </a:lnSpc>
              <a:spcBef>
                <a:spcPts val="560"/>
              </a:spcBef>
              <a:spcAft>
                <a:spcPts val="0"/>
              </a:spcAft>
              <a:buClr>
                <a:srgbClr val="008000"/>
              </a:buClr>
              <a:buSzPts val="2800"/>
              <a:buFont typeface="Noto Sans Symbols"/>
              <a:buChar char="▪"/>
            </a:pPr>
            <a:r>
              <a:rPr lang="ar-SA" sz="2800">
                <a:solidFill>
                  <a:schemeClr val="dk1"/>
                </a:solidFill>
                <a:latin typeface="Constantia"/>
                <a:ea typeface="Constantia"/>
                <a:cs typeface="Constantia"/>
                <a:sym typeface="Constantia"/>
              </a:rPr>
              <a:t>Sans pallier aux insuffisances des systèmes de santé par la prise en charge communautaire</a:t>
            </a:r>
            <a:endParaRPr/>
          </a:p>
          <a:p>
            <a:pPr indent="-342900" lvl="0" marL="342900" marR="0" rtl="0" algn="l">
              <a:lnSpc>
                <a:spcPct val="90000"/>
              </a:lnSpc>
              <a:spcBef>
                <a:spcPts val="560"/>
              </a:spcBef>
              <a:spcAft>
                <a:spcPts val="0"/>
              </a:spcAft>
              <a:buClr>
                <a:srgbClr val="008000"/>
              </a:buClr>
              <a:buSzPts val="2800"/>
              <a:buFont typeface="Noto Sans Symbols"/>
              <a:buChar char="▪"/>
            </a:pPr>
            <a:r>
              <a:rPr lang="ar-SA" sz="2800">
                <a:solidFill>
                  <a:schemeClr val="dk1"/>
                </a:solidFill>
                <a:latin typeface="Constantia"/>
                <a:ea typeface="Constantia"/>
                <a:cs typeface="Constantia"/>
                <a:sym typeface="Constantia"/>
              </a:rPr>
              <a:t>Sans un engagement des bailleurs de fonds internationaux et du partenariat Nord/Sud</a:t>
            </a:r>
            <a:endParaRPr/>
          </a:p>
          <a:p>
            <a:pPr indent="-342900" lvl="0" marL="342900" marR="0" rtl="0" algn="l">
              <a:lnSpc>
                <a:spcPct val="90000"/>
              </a:lnSpc>
              <a:spcBef>
                <a:spcPts val="560"/>
              </a:spcBef>
              <a:spcAft>
                <a:spcPts val="0"/>
              </a:spcAft>
              <a:buClr>
                <a:srgbClr val="008000"/>
              </a:buClr>
              <a:buSzPts val="2800"/>
              <a:buFont typeface="Noto Sans Symbols"/>
              <a:buChar char="▪"/>
            </a:pPr>
            <a:r>
              <a:rPr lang="ar-SA" sz="2800">
                <a:solidFill>
                  <a:schemeClr val="dk1"/>
                </a:solidFill>
                <a:latin typeface="Constantia"/>
                <a:ea typeface="Constantia"/>
                <a:cs typeface="Constantia"/>
                <a:sym typeface="Constantia"/>
              </a:rPr>
              <a:t>Sans des ARV à un prix accessible</a:t>
            </a:r>
            <a:endParaRPr/>
          </a:p>
          <a:p>
            <a:pPr indent="-165100" lvl="0" marL="342900" marR="0" rtl="0" algn="l">
              <a:lnSpc>
                <a:spcPct val="90000"/>
              </a:lnSpc>
              <a:spcBef>
                <a:spcPts val="560"/>
              </a:spcBef>
              <a:spcAft>
                <a:spcPts val="0"/>
              </a:spcAft>
              <a:buClr>
                <a:srgbClr val="008000"/>
              </a:buClr>
              <a:buSzPts val="2800"/>
              <a:buFont typeface="Noto Sans Symbols"/>
              <a:buNone/>
            </a:pPr>
            <a:r>
              <a:t/>
            </a:r>
            <a:endParaRPr sz="2800">
              <a:solidFill>
                <a:schemeClr val="dk1"/>
              </a:solidFill>
              <a:latin typeface="Constantia"/>
              <a:ea typeface="Constantia"/>
              <a:cs typeface="Constantia"/>
              <a:sym typeface="Constantia"/>
            </a:endParaRPr>
          </a:p>
          <a:p>
            <a:pPr indent="-342900" lvl="0" marL="342900" marR="0" rtl="0" algn="l">
              <a:lnSpc>
                <a:spcPct val="90000"/>
              </a:lnSpc>
              <a:spcBef>
                <a:spcPts val="560"/>
              </a:spcBef>
              <a:spcAft>
                <a:spcPts val="0"/>
              </a:spcAft>
              <a:buClr>
                <a:schemeClr val="dk1"/>
              </a:buClr>
              <a:buSzPts val="2800"/>
              <a:buFont typeface="Constantia"/>
              <a:buChar char="•"/>
            </a:pPr>
            <a:r>
              <a:rPr lang="ar-SA" sz="2800">
                <a:solidFill>
                  <a:schemeClr val="dk1"/>
                </a:solidFill>
                <a:latin typeface="Constantia"/>
                <a:ea typeface="Constantia"/>
                <a:cs typeface="Constantia"/>
                <a:sym typeface="Constantia"/>
              </a:rPr>
              <a:t>                              Paris-Mars--2007</a:t>
            </a:r>
            <a:endParaRPr sz="2800">
              <a:solidFill>
                <a:schemeClr val="dk1"/>
              </a:solidFill>
              <a:latin typeface="Constantia"/>
              <a:ea typeface="Constantia"/>
              <a:cs typeface="Constantia"/>
              <a:sym typeface="Constantia"/>
            </a:endParaRPr>
          </a:p>
        </p:txBody>
      </p:sp>
      <p:sp>
        <p:nvSpPr>
          <p:cNvPr id="154" name="Google Shape;154;p10"/>
          <p:cNvSpPr/>
          <p:nvPr/>
        </p:nvSpPr>
        <p:spPr>
          <a:xfrm>
            <a:off x="6324600" y="6172200"/>
            <a:ext cx="263525"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SA" sz="2000">
                <a:solidFill>
                  <a:schemeClr val="folHlink"/>
                </a:solidFill>
                <a:latin typeface="Tahoma"/>
                <a:ea typeface="Tahoma"/>
                <a:cs typeface="Tahoma"/>
                <a:sym typeface="Tahoma"/>
              </a:rPr>
              <a:t> </a:t>
            </a:r>
            <a:endParaRPr/>
          </a:p>
        </p:txBody>
      </p:sp>
      <p:cxnSp>
        <p:nvCxnSpPr>
          <p:cNvPr id="155" name="Google Shape;155;p10"/>
          <p:cNvCxnSpPr/>
          <p:nvPr/>
        </p:nvCxnSpPr>
        <p:spPr>
          <a:xfrm>
            <a:off x="179388" y="1700213"/>
            <a:ext cx="8748712" cy="0"/>
          </a:xfrm>
          <a:prstGeom prst="straightConnector1">
            <a:avLst/>
          </a:prstGeom>
          <a:noFill/>
          <a:ln cap="flat" cmpd="sng" w="28575">
            <a:solidFill>
              <a:srgbClr val="008000"/>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C:\Users\user\AppData\Local\Microsoft\Windows\Temporary Internet Files\Content.IE5\BL332K9N\Inter Présentation Stratégique.jpg" id="161" name="Google Shape;161;p1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2" name="Google Shape;162;p11"/>
          <p:cNvSpPr txBox="1"/>
          <p:nvPr>
            <p:ph type="title"/>
          </p:nvPr>
        </p:nvSpPr>
        <p:spPr>
          <a:xfrm>
            <a:off x="228600" y="188913"/>
            <a:ext cx="8686800" cy="11430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7A610D"/>
              </a:buClr>
              <a:buSzPct val="100000"/>
              <a:buFont typeface="Arial Narrow"/>
              <a:buNone/>
            </a:pPr>
            <a:r>
              <a:rPr b="1" lang="ar-SA" sz="2800">
                <a:solidFill>
                  <a:srgbClr val="7A610D"/>
                </a:solidFill>
                <a:latin typeface="Arial Narrow"/>
                <a:ea typeface="Arial Narrow"/>
                <a:cs typeface="Arial Narrow"/>
                <a:sym typeface="Arial Narrow"/>
              </a:rPr>
              <a:t>La gouvernance et la gestion de la riposte nationale sont optimisées aux niveaux central et décentralisé </a:t>
            </a:r>
            <a:br>
              <a:rPr b="1" lang="ar-SA" sz="2800">
                <a:solidFill>
                  <a:srgbClr val="7A610D"/>
                </a:solidFill>
              </a:rPr>
            </a:br>
            <a:endParaRPr b="1" sz="2800">
              <a:solidFill>
                <a:srgbClr val="7A610D"/>
              </a:solidFill>
            </a:endParaRPr>
          </a:p>
        </p:txBody>
      </p:sp>
      <p:sp>
        <p:nvSpPr>
          <p:cNvPr id="163" name="Google Shape;163;p11"/>
          <p:cNvSpPr txBox="1"/>
          <p:nvPr>
            <p:ph idx="1" type="body"/>
          </p:nvPr>
        </p:nvSpPr>
        <p:spPr>
          <a:xfrm>
            <a:off x="1" y="1557338"/>
            <a:ext cx="9144000" cy="5300662"/>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210"/>
              <a:buFont typeface="Arial"/>
              <a:buNone/>
            </a:pPr>
            <a:r>
              <a:rPr b="1" lang="ar-SA" sz="2600"/>
              <a:t>     Renforcement des mécanismes de coordination et des capacités de gestion </a:t>
            </a:r>
            <a:endParaRPr/>
          </a:p>
          <a:p>
            <a:pPr indent="-274320" lvl="0" marL="274320" rtl="0" algn="l">
              <a:spcBef>
                <a:spcPts val="1800"/>
              </a:spcBef>
              <a:spcAft>
                <a:spcPts val="0"/>
              </a:spcAft>
              <a:buSzPts val="2210"/>
              <a:buFont typeface="Arial"/>
              <a:buNone/>
            </a:pPr>
            <a:r>
              <a:rPr b="1" lang="ar-SA" sz="2600"/>
              <a:t>     Renforcement </a:t>
            </a:r>
            <a:r>
              <a:rPr b="1" lang="ar-SA" sz="2600" u="sng"/>
              <a:t>du système communautaire et partenariat avec la société civile </a:t>
            </a:r>
            <a:endParaRPr/>
          </a:p>
          <a:p>
            <a:pPr indent="-274320" lvl="0" marL="274320" rtl="0" algn="l">
              <a:spcBef>
                <a:spcPts val="1800"/>
              </a:spcBef>
              <a:spcAft>
                <a:spcPts val="0"/>
              </a:spcAft>
              <a:buSzPts val="2210"/>
              <a:buFont typeface="Arial"/>
              <a:buNone/>
            </a:pPr>
            <a:r>
              <a:rPr b="1" lang="ar-SA" sz="2600"/>
              <a:t>     Renforcement du partenariat  avec les secteurs gouvernementaux, </a:t>
            </a:r>
            <a:r>
              <a:rPr b="1" lang="ar-SA" sz="2600">
                <a:solidFill>
                  <a:srgbClr val="FF0000"/>
                </a:solidFill>
              </a:rPr>
              <a:t>le secteur religieux</a:t>
            </a:r>
            <a:r>
              <a:rPr b="1" lang="ar-SA" sz="2600"/>
              <a:t>, le secteur privé et le milieu de travail</a:t>
            </a:r>
            <a:endParaRPr/>
          </a:p>
          <a:p>
            <a:pPr indent="-274320" lvl="0" marL="274320" rtl="0" algn="l">
              <a:spcBef>
                <a:spcPts val="1800"/>
              </a:spcBef>
              <a:spcAft>
                <a:spcPts val="0"/>
              </a:spcAft>
              <a:buSzPts val="2210"/>
              <a:buFont typeface="Arial"/>
              <a:buNone/>
            </a:pPr>
            <a:r>
              <a:rPr b="1" lang="ar-SA" sz="2600"/>
              <a:t>    Renforcement du système de surveillance épidémiologique et de suivi évaluation </a:t>
            </a:r>
            <a:endParaRPr/>
          </a:p>
          <a:p>
            <a:pPr indent="-274320" lvl="0" marL="274320" rtl="0" algn="l">
              <a:spcBef>
                <a:spcPts val="1800"/>
              </a:spcBef>
              <a:spcAft>
                <a:spcPts val="0"/>
              </a:spcAft>
              <a:buSzPts val="2210"/>
              <a:buFont typeface="Arial"/>
              <a:buNone/>
            </a:pPr>
            <a:r>
              <a:rPr b="1" lang="ar-SA" sz="2600"/>
              <a:t>     Mise en œuvre agenda de recherches et d’études et enquêtes </a:t>
            </a:r>
            <a:endParaRPr/>
          </a:p>
          <a:p>
            <a:pPr indent="-133985" lvl="0" marL="274320" rtl="0" algn="l">
              <a:spcBef>
                <a:spcPts val="600"/>
              </a:spcBef>
              <a:spcAft>
                <a:spcPts val="0"/>
              </a:spcAft>
              <a:buSzPts val="2210"/>
              <a:buNone/>
            </a:pPr>
            <a:r>
              <a:t/>
            </a:r>
            <a:endParaRPr sz="2600"/>
          </a:p>
        </p:txBody>
      </p:sp>
      <p:sp>
        <p:nvSpPr>
          <p:cNvPr id="164" name="Google Shape;164;p11"/>
          <p:cNvSpPr/>
          <p:nvPr/>
        </p:nvSpPr>
        <p:spPr>
          <a:xfrm>
            <a:off x="179512" y="1700808"/>
            <a:ext cx="287338" cy="215900"/>
          </a:xfrm>
          <a:prstGeom prst="rightArrow">
            <a:avLst>
              <a:gd fmla="val 50000" name="adj1"/>
              <a:gd fmla="val 50000" name="adj2"/>
            </a:avLst>
          </a:prstGeom>
          <a:solidFill>
            <a:schemeClr val="accent1"/>
          </a:solidFill>
          <a:ln cap="flat" cmpd="sng" w="38100">
            <a:solidFill>
              <a:srgbClr val="78846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5" name="Google Shape;165;p11"/>
          <p:cNvSpPr/>
          <p:nvPr/>
        </p:nvSpPr>
        <p:spPr>
          <a:xfrm>
            <a:off x="179512" y="4869160"/>
            <a:ext cx="287338" cy="215900"/>
          </a:xfrm>
          <a:prstGeom prst="rightArrow">
            <a:avLst>
              <a:gd fmla="val 50000" name="adj1"/>
              <a:gd fmla="val 50000" name="adj2"/>
            </a:avLst>
          </a:prstGeom>
          <a:solidFill>
            <a:schemeClr val="accent1"/>
          </a:solidFill>
          <a:ln cap="flat" cmpd="sng" w="38100">
            <a:solidFill>
              <a:srgbClr val="78846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6" name="Google Shape;166;p11"/>
          <p:cNvSpPr/>
          <p:nvPr/>
        </p:nvSpPr>
        <p:spPr>
          <a:xfrm>
            <a:off x="179512" y="3573016"/>
            <a:ext cx="287338" cy="215900"/>
          </a:xfrm>
          <a:prstGeom prst="rightArrow">
            <a:avLst>
              <a:gd fmla="val 50000" name="adj1"/>
              <a:gd fmla="val 50000" name="adj2"/>
            </a:avLst>
          </a:prstGeom>
          <a:solidFill>
            <a:schemeClr val="accent1"/>
          </a:solidFill>
          <a:ln cap="flat" cmpd="sng" w="38100">
            <a:solidFill>
              <a:srgbClr val="78846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7" name="Google Shape;167;p11"/>
          <p:cNvSpPr/>
          <p:nvPr/>
        </p:nvSpPr>
        <p:spPr>
          <a:xfrm>
            <a:off x="179512" y="2636912"/>
            <a:ext cx="287337" cy="215900"/>
          </a:xfrm>
          <a:prstGeom prst="rightArrow">
            <a:avLst>
              <a:gd fmla="val 50000" name="adj1"/>
              <a:gd fmla="val 50000" name="adj2"/>
            </a:avLst>
          </a:prstGeom>
          <a:solidFill>
            <a:schemeClr val="accent1"/>
          </a:solidFill>
          <a:ln cap="flat" cmpd="sng" w="38100">
            <a:solidFill>
              <a:srgbClr val="78846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8" name="Google Shape;168;p11"/>
          <p:cNvSpPr/>
          <p:nvPr/>
        </p:nvSpPr>
        <p:spPr>
          <a:xfrm>
            <a:off x="251520" y="5805264"/>
            <a:ext cx="287337" cy="215900"/>
          </a:xfrm>
          <a:prstGeom prst="rightArrow">
            <a:avLst>
              <a:gd fmla="val 50000" name="adj1"/>
              <a:gd fmla="val 50000" name="adj2"/>
            </a:avLst>
          </a:prstGeom>
          <a:solidFill>
            <a:schemeClr val="accent1"/>
          </a:solidFill>
          <a:ln cap="flat" cmpd="sng" w="38100">
            <a:solidFill>
              <a:srgbClr val="78846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69" name="Google Shape;169;p11"/>
          <p:cNvSpPr txBox="1"/>
          <p:nvPr/>
        </p:nvSpPr>
        <p:spPr>
          <a:xfrm>
            <a:off x="4283968" y="6381328"/>
            <a:ext cx="2448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SA" sz="1800">
                <a:solidFill>
                  <a:schemeClr val="dk1"/>
                </a:solidFill>
                <a:latin typeface="Constantia"/>
                <a:ea typeface="Constantia"/>
                <a:cs typeface="Constantia"/>
                <a:sym typeface="Constantia"/>
              </a:rPr>
              <a:t>Rabat-3--Avril-2012</a:t>
            </a:r>
            <a:endParaRPr sz="1800">
              <a:solidFill>
                <a:schemeClr val="dk1"/>
              </a:solidFill>
              <a:latin typeface="Constantia"/>
              <a:ea typeface="Constantia"/>
              <a:cs typeface="Constantia"/>
              <a:sym typeface="Constant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p:nvPr/>
        </p:nvSpPr>
        <p:spPr>
          <a:xfrm>
            <a:off x="611560" y="769935"/>
            <a:ext cx="8280920" cy="2185214"/>
          </a:xfrm>
          <a:prstGeom prst="rect">
            <a:avLst/>
          </a:prstGeom>
          <a:solidFill>
            <a:srgbClr val="F1B9C4"/>
          </a:solidFill>
          <a:ln>
            <a:noFill/>
          </a:ln>
        </p:spPr>
        <p:txBody>
          <a:bodyPr anchorCtr="0" anchor="ctr" bIns="45700" lIns="91425" spcFirstLastPara="1" rIns="91425" wrap="square" tIns="45700">
            <a:spAutoFit/>
          </a:bodyPr>
          <a:lstStyle/>
          <a:p>
            <a:pPr indent="0" lvl="0" marL="0" marR="0" rtl="1" algn="just">
              <a:lnSpc>
                <a:spcPct val="100000"/>
              </a:lnSpc>
              <a:spcBef>
                <a:spcPts val="0"/>
              </a:spcBef>
              <a:spcAft>
                <a:spcPts val="0"/>
              </a:spcAft>
              <a:buClr>
                <a:srgbClr val="800000"/>
              </a:buClr>
              <a:buSzPts val="1600"/>
              <a:buFont typeface="Arial"/>
              <a:buNone/>
            </a:pPr>
            <a:r>
              <a:rPr b="1" i="0" lang="ar-SA" sz="1600" u="none" cap="none" strike="noStrike">
                <a:solidFill>
                  <a:srgbClr val="800000"/>
                </a:solidFill>
                <a:latin typeface="Arial"/>
                <a:ea typeface="Arial"/>
                <a:cs typeface="Arial"/>
                <a:sym typeface="Arial"/>
              </a:rPr>
              <a:t>                                             </a:t>
            </a:r>
            <a:r>
              <a:rPr b="1" i="0" lang="ar-SA" sz="4800" u="none" cap="none" strike="noStrike">
                <a:solidFill>
                  <a:schemeClr val="dk1"/>
                </a:solidFill>
                <a:latin typeface="Constantia"/>
                <a:ea typeface="Constantia"/>
                <a:cs typeface="Constantia"/>
                <a:sym typeface="Constantia"/>
              </a:rPr>
              <a:t>العفة لغة وشرعا</a:t>
            </a:r>
            <a:endParaRPr b="1" i="0" sz="3200" u="none" cap="none" strike="noStrike">
              <a:solidFill>
                <a:schemeClr val="dk1"/>
              </a:solidFill>
              <a:latin typeface="Constantia"/>
              <a:ea typeface="Constantia"/>
              <a:cs typeface="Constantia"/>
              <a:sym typeface="Constantia"/>
            </a:endParaRPr>
          </a:p>
          <a:p>
            <a:pPr indent="0" lvl="0" marL="0" marR="0" rtl="1" algn="just">
              <a:lnSpc>
                <a:spcPct val="100000"/>
              </a:lnSpc>
              <a:spcBef>
                <a:spcPts val="0"/>
              </a:spcBef>
              <a:spcAft>
                <a:spcPts val="0"/>
              </a:spcAft>
              <a:buClr>
                <a:schemeClr val="dk1"/>
              </a:buClr>
              <a:buSzPts val="1200"/>
              <a:buFont typeface="Constantia"/>
              <a:buNone/>
            </a:pPr>
            <a:r>
              <a:t/>
            </a:r>
            <a:endParaRPr b="0" i="0" sz="1200" u="none" cap="none" strike="noStrike">
              <a:solidFill>
                <a:schemeClr val="dk1"/>
              </a:solidFill>
              <a:latin typeface="Arial"/>
              <a:ea typeface="Arial"/>
              <a:cs typeface="Arial"/>
              <a:sym typeface="Arial"/>
            </a:endParaRPr>
          </a:p>
          <a:p>
            <a:pPr indent="0" lvl="0" marL="0" marR="0" rtl="1" algn="just">
              <a:spcBef>
                <a:spcPts val="0"/>
              </a:spcBef>
              <a:spcAft>
                <a:spcPts val="0"/>
              </a:spcAft>
              <a:buNone/>
            </a:pPr>
            <a:r>
              <a:rPr b="1" i="0" lang="ar-SA" sz="3200" u="none" cap="none" strike="noStrike">
                <a:solidFill>
                  <a:schemeClr val="dk1"/>
                </a:solidFill>
                <a:latin typeface="Arial"/>
                <a:ea typeface="Arial"/>
                <a:cs typeface="Arial"/>
                <a:sym typeface="Arial"/>
              </a:rPr>
              <a:t> العفة لغة: الكف عما لا يحل</a:t>
            </a:r>
            <a:r>
              <a:rPr b="1" lang="ar-SA" sz="3200">
                <a:solidFill>
                  <a:schemeClr val="dk1"/>
                </a:solidFill>
                <a:latin typeface="Arial"/>
                <a:ea typeface="Arial"/>
                <a:cs typeface="Arial"/>
                <a:sym typeface="Arial"/>
              </a:rPr>
              <a:t> أو </a:t>
            </a:r>
            <a:r>
              <a:rPr b="1" lang="ar-SA" sz="3200">
                <a:solidFill>
                  <a:schemeClr val="dk1"/>
                </a:solidFill>
                <a:latin typeface="Constantia"/>
                <a:ea typeface="Constantia"/>
                <a:cs typeface="Constantia"/>
                <a:sym typeface="Constantia"/>
              </a:rPr>
              <a:t>منع النفس عما لا يحل</a:t>
            </a:r>
            <a:endParaRPr b="1" i="0" sz="3200" u="none" cap="none" strike="noStrike">
              <a:solidFill>
                <a:schemeClr val="dk1"/>
              </a:solidFill>
              <a:latin typeface="Arial"/>
              <a:ea typeface="Arial"/>
              <a:cs typeface="Arial"/>
              <a:sym typeface="Arial"/>
            </a:endParaRPr>
          </a:p>
          <a:p>
            <a:pPr indent="0" lvl="0" marL="0" marR="0" rtl="1" algn="just">
              <a:lnSpc>
                <a:spcPct val="100000"/>
              </a:lnSpc>
              <a:spcBef>
                <a:spcPts val="0"/>
              </a:spcBef>
              <a:spcAft>
                <a:spcPts val="0"/>
              </a:spcAft>
              <a:buClr>
                <a:schemeClr val="dk1"/>
              </a:buClr>
              <a:buSzPts val="1200"/>
              <a:buFont typeface="Constantia"/>
              <a:buNone/>
            </a:pPr>
            <a:r>
              <a:t/>
            </a:r>
            <a:endParaRPr b="0" i="0" sz="1200" u="none" cap="none" strike="noStrike">
              <a:solidFill>
                <a:schemeClr val="dk1"/>
              </a:solidFill>
              <a:latin typeface="Arial"/>
              <a:ea typeface="Arial"/>
              <a:cs typeface="Arial"/>
              <a:sym typeface="Arial"/>
            </a:endParaRPr>
          </a:p>
          <a:p>
            <a:pPr indent="0" lvl="0" marL="0" marR="0" rtl="1" algn="just">
              <a:spcBef>
                <a:spcPts val="0"/>
              </a:spcBef>
              <a:spcAft>
                <a:spcPts val="0"/>
              </a:spcAft>
              <a:buNone/>
            </a:pPr>
            <a:r>
              <a:rPr b="1" i="0" lang="ar-SA" sz="3200" u="none" cap="none" strike="noStrike">
                <a:solidFill>
                  <a:schemeClr val="dk1"/>
                </a:solidFill>
                <a:latin typeface="Arial"/>
                <a:ea typeface="Arial"/>
                <a:cs typeface="Arial"/>
                <a:sym typeface="Arial"/>
              </a:rPr>
              <a:t> العفة شرعا : </a:t>
            </a:r>
            <a:r>
              <a:rPr b="1" lang="ar-SA" sz="3200">
                <a:solidFill>
                  <a:schemeClr val="dk1"/>
                </a:solidFill>
                <a:latin typeface="Arial"/>
                <a:ea typeface="Arial"/>
                <a:cs typeface="Arial"/>
                <a:sym typeface="Arial"/>
              </a:rPr>
              <a:t>ضبط النفس عما حرم الله</a:t>
            </a:r>
            <a:endParaRPr b="0" i="0" sz="3600" u="none" cap="none" strike="noStrike">
              <a:solidFill>
                <a:schemeClr val="dk1"/>
              </a:solidFill>
              <a:latin typeface="Arial"/>
              <a:ea typeface="Arial"/>
              <a:cs typeface="Arial"/>
              <a:sym typeface="Arial"/>
            </a:endParaRPr>
          </a:p>
        </p:txBody>
      </p:sp>
      <p:sp>
        <p:nvSpPr>
          <p:cNvPr id="175" name="Google Shape;175;p12"/>
          <p:cNvSpPr/>
          <p:nvPr/>
        </p:nvSpPr>
        <p:spPr>
          <a:xfrm>
            <a:off x="1043608" y="5445224"/>
            <a:ext cx="7560840"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SA" sz="3200">
                <a:solidFill>
                  <a:schemeClr val="dk1"/>
                </a:solidFill>
                <a:latin typeface="Constantia"/>
                <a:ea typeface="Constantia"/>
                <a:cs typeface="Constantia"/>
                <a:sym typeface="Constantia"/>
              </a:rPr>
              <a:t>العفاف: هو الكف عن الحرام                        </a:t>
            </a:r>
            <a:endParaRPr sz="3200">
              <a:solidFill>
                <a:schemeClr val="dk1"/>
              </a:solidFill>
              <a:latin typeface="Constantia"/>
              <a:ea typeface="Constantia"/>
              <a:cs typeface="Constantia"/>
              <a:sym typeface="Constantia"/>
            </a:endParaRPr>
          </a:p>
        </p:txBody>
      </p:sp>
      <p:sp>
        <p:nvSpPr>
          <p:cNvPr id="176" name="Google Shape;176;p12"/>
          <p:cNvSpPr/>
          <p:nvPr/>
        </p:nvSpPr>
        <p:spPr>
          <a:xfrm>
            <a:off x="1259632" y="4869160"/>
            <a:ext cx="7344816"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SA" sz="3200">
                <a:solidFill>
                  <a:schemeClr val="dk1"/>
                </a:solidFill>
                <a:latin typeface="Constantia"/>
                <a:ea typeface="Constantia"/>
                <a:cs typeface="Constantia"/>
                <a:sym typeface="Constantia"/>
              </a:rPr>
              <a:t>التعفف: هو تكلف العفة، والاستعفاف: هو طلب العفاف</a:t>
            </a:r>
            <a:endParaRPr sz="3200">
              <a:solidFill>
                <a:schemeClr val="dk1"/>
              </a:solidFill>
              <a:latin typeface="Constantia"/>
              <a:ea typeface="Constantia"/>
              <a:cs typeface="Constantia"/>
              <a:sym typeface="Constantia"/>
            </a:endParaRPr>
          </a:p>
        </p:txBody>
      </p:sp>
      <p:sp>
        <p:nvSpPr>
          <p:cNvPr id="177" name="Google Shape;177;p12"/>
          <p:cNvSpPr/>
          <p:nvPr/>
        </p:nvSpPr>
        <p:spPr>
          <a:xfrm>
            <a:off x="683568" y="2996952"/>
            <a:ext cx="8136904" cy="181588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SA" sz="2800">
                <a:solidFill>
                  <a:schemeClr val="dk1"/>
                </a:solidFill>
                <a:latin typeface="Constantia"/>
                <a:ea typeface="Constantia"/>
                <a:cs typeface="Constantia"/>
                <a:sym typeface="Constantia"/>
              </a:rPr>
              <a:t>العفة هي كف النفس عن المحارم , وعما لا يجمل الانسان فعله , وعن اقتراف الشهوة المحرمة , وعن أكل الحرام , وعن ممارسة ما لا يليق بالانسان أن يفعله مما لا يتناسب مع مكانته الاجتماعية وعقيدته الاسلامية , ومما يراه الناس من الدناءات</a:t>
            </a:r>
            <a:endParaRPr sz="1800">
              <a:solidFill>
                <a:schemeClr val="dk1"/>
              </a:solidFill>
              <a:latin typeface="Constantia"/>
              <a:ea typeface="Constantia"/>
              <a:cs typeface="Constantia"/>
              <a:sym typeface="Constant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3"/>
          <p:cNvSpPr/>
          <p:nvPr/>
        </p:nvSpPr>
        <p:spPr>
          <a:xfrm>
            <a:off x="0" y="318828"/>
            <a:ext cx="9144000" cy="5509200"/>
          </a:xfrm>
          <a:prstGeom prst="rect">
            <a:avLst/>
          </a:prstGeom>
          <a:solidFill>
            <a:srgbClr val="F1B9C4"/>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1" algn="just">
              <a:lnSpc>
                <a:spcPct val="100000"/>
              </a:lnSpc>
              <a:spcBef>
                <a:spcPts val="0"/>
              </a:spcBef>
              <a:spcAft>
                <a:spcPts val="0"/>
              </a:spcAft>
              <a:buClr>
                <a:schemeClr val="dk1"/>
              </a:buClr>
              <a:buSzPts val="4400"/>
              <a:buFont typeface="Arial"/>
              <a:buNone/>
            </a:pPr>
            <a:r>
              <a:rPr b="1" i="0" lang="ar-SA" sz="4400" u="none" cap="none" strike="noStrike">
                <a:solidFill>
                  <a:schemeClr val="dk1"/>
                </a:solidFill>
                <a:latin typeface="Arial"/>
                <a:ea typeface="Arial"/>
                <a:cs typeface="Arial"/>
                <a:sym typeface="Arial"/>
              </a:rPr>
              <a:t>              العفة في نصوص القرآن الكريم</a:t>
            </a:r>
            <a:endParaRPr b="1" i="0" sz="4400" u="none" cap="none" strike="noStrike">
              <a:solidFill>
                <a:schemeClr val="dk1"/>
              </a:solidFill>
              <a:latin typeface="Arial"/>
              <a:ea typeface="Arial"/>
              <a:cs typeface="Arial"/>
              <a:sym typeface="Arial"/>
            </a:endParaRPr>
          </a:p>
          <a:p>
            <a:pPr indent="0" lvl="0" marL="0" marR="0" rtl="1" algn="just">
              <a:lnSpc>
                <a:spcPct val="100000"/>
              </a:lnSpc>
              <a:spcBef>
                <a:spcPts val="0"/>
              </a:spcBef>
              <a:spcAft>
                <a:spcPts val="0"/>
              </a:spcAft>
              <a:buClr>
                <a:schemeClr val="dk1"/>
              </a:buClr>
              <a:buSzPts val="2000"/>
              <a:buFont typeface="Constantia"/>
              <a:buNone/>
            </a:pPr>
            <a:r>
              <a:t/>
            </a:r>
            <a:endParaRPr b="0" i="0" sz="2000" u="none" cap="none" strike="noStrike">
              <a:solidFill>
                <a:schemeClr val="dk1"/>
              </a:solidFill>
              <a:latin typeface="Arial"/>
              <a:ea typeface="Arial"/>
              <a:cs typeface="Arial"/>
              <a:sym typeface="Arial"/>
            </a:endParaRPr>
          </a:p>
          <a:p>
            <a:pPr indent="0" lvl="0" marL="0" marR="0" rtl="1" algn="just">
              <a:lnSpc>
                <a:spcPct val="100000"/>
              </a:lnSpc>
              <a:spcBef>
                <a:spcPts val="0"/>
              </a:spcBef>
              <a:spcAft>
                <a:spcPts val="0"/>
              </a:spcAft>
              <a:buClr>
                <a:srgbClr val="444444"/>
              </a:buClr>
              <a:buSzPts val="3200"/>
              <a:buFont typeface="Arial"/>
              <a:buNone/>
            </a:pPr>
            <a:r>
              <a:rPr b="1" i="0" lang="ar-SA" sz="3200" u="none" cap="none" strike="noStrike">
                <a:solidFill>
                  <a:srgbClr val="444444"/>
                </a:solidFill>
                <a:latin typeface="Arial"/>
                <a:ea typeface="Arial"/>
                <a:cs typeface="Arial"/>
                <a:sym typeface="Arial"/>
              </a:rPr>
              <a:t>قوله تعالى</a:t>
            </a:r>
            <a:r>
              <a:rPr b="1" i="0" lang="ar-SA" sz="3200" u="none" cap="none" strike="noStrike">
                <a:solidFill>
                  <a:srgbClr val="339966"/>
                </a:solidFill>
                <a:latin typeface="Arial"/>
                <a:ea typeface="Arial"/>
                <a:cs typeface="Arial"/>
                <a:sym typeface="Arial"/>
              </a:rPr>
              <a:t>(لِلْفُقَرَاء الَّذِينَ أُحصِرُواْ فِي سَبِيلِ اللّهِ لاَ يَسْتَطِيعُونَ ضَرْباً فِي الأَرْضِ يَحْسَبُهُمُ الْجَاهِلُ أَغْنِيَاء مِنَ التَّعَفُّفِ تَعْرِفُهُم بِسِيمَاهُمْ لاَ يَسْأَلُونَ النَّاسَ إِلْحَافاً وَمَا تُنفِقُواْ مِنْ خَيْرٍ فَإِنَّ اللّهَ بِهِ عَلِيمٌ)</a:t>
            </a:r>
            <a:r>
              <a:rPr b="1" i="0" lang="ar-SA" sz="3200" u="none" cap="none" strike="noStrike">
                <a:solidFill>
                  <a:srgbClr val="444444"/>
                </a:solidFill>
                <a:latin typeface="Arial"/>
                <a:ea typeface="Arial"/>
                <a:cs typeface="Arial"/>
                <a:sym typeface="Arial"/>
              </a:rPr>
              <a:t> البقرة: الآية: 273</a:t>
            </a:r>
            <a:endParaRPr b="1" i="0" sz="3200" u="none" cap="none" strike="noStrike">
              <a:solidFill>
                <a:srgbClr val="444444"/>
              </a:solidFill>
              <a:latin typeface="Arial"/>
              <a:ea typeface="Arial"/>
              <a:cs typeface="Arial"/>
              <a:sym typeface="Arial"/>
            </a:endParaRPr>
          </a:p>
          <a:p>
            <a:pPr indent="0" lvl="0" marL="0" marR="0" rtl="1" algn="just">
              <a:lnSpc>
                <a:spcPct val="100000"/>
              </a:lnSpc>
              <a:spcBef>
                <a:spcPts val="0"/>
              </a:spcBef>
              <a:spcAft>
                <a:spcPts val="0"/>
              </a:spcAft>
              <a:buClr>
                <a:schemeClr val="dk1"/>
              </a:buClr>
              <a:buSzPts val="3200"/>
              <a:buFont typeface="Constantia"/>
              <a:buNone/>
            </a:pPr>
            <a:r>
              <a:t/>
            </a:r>
            <a:endParaRPr b="1" i="0" sz="3200" u="none" cap="none" strike="noStrike">
              <a:solidFill>
                <a:srgbClr val="444444"/>
              </a:solidFill>
              <a:latin typeface="Arial"/>
              <a:ea typeface="Arial"/>
              <a:cs typeface="Arial"/>
              <a:sym typeface="Arial"/>
            </a:endParaRPr>
          </a:p>
          <a:p>
            <a:pPr indent="0" lvl="0" marL="0" marR="0" rtl="1" algn="just">
              <a:lnSpc>
                <a:spcPct val="100000"/>
              </a:lnSpc>
              <a:spcBef>
                <a:spcPts val="0"/>
              </a:spcBef>
              <a:spcAft>
                <a:spcPts val="0"/>
              </a:spcAft>
              <a:buClr>
                <a:srgbClr val="444444"/>
              </a:buClr>
              <a:buSzPts val="3200"/>
              <a:buFont typeface="Arial"/>
              <a:buNone/>
            </a:pPr>
            <a:r>
              <a:rPr b="1" i="0" lang="ar-SA" sz="3200" u="none" cap="none" strike="noStrike">
                <a:solidFill>
                  <a:srgbClr val="444444"/>
                </a:solidFill>
                <a:latin typeface="Arial"/>
                <a:ea typeface="Arial"/>
                <a:cs typeface="Arial"/>
                <a:sym typeface="Arial"/>
              </a:rPr>
              <a:t>قوله تعالى</a:t>
            </a:r>
            <a:r>
              <a:rPr b="1" i="0" lang="ar-SA" sz="3200" u="none" cap="none" strike="noStrike">
                <a:solidFill>
                  <a:srgbClr val="339966"/>
                </a:solidFill>
                <a:latin typeface="Arial"/>
                <a:ea typeface="Arial"/>
                <a:cs typeface="Arial"/>
                <a:sym typeface="Arial"/>
              </a:rPr>
              <a:t>( وَابْتَلُوا الْيَتَامَى حَتَّى إِذَا بَلَغُوا النِّكَاحَ فَإِنْ آَنَسْتُمْ مِنْهُمْ رُشْدًا فَادْفَعُوا إِلَيْهِمْ أَمْوَالَهُمْ وَلَا تَأْكُلُوهَا إِسْرَافًا وَبِدَارًا أَنْ يَكْبَرُوا وَمَنْ كَانَ غَنِيًّا فَلْيَسْتَعْفِفْ وَمَنْ كَانَ فَقِيرًا فَلْيَأْكُلْ بِالْمَعْرُوفِ فَإِذَا دَفَعْتُمْ إِلَيْهِمْ أَمْوَالَهُمْ فَأَشْهِدُوا عَلَيْهِمْ وَكَفَى بِاللَّهِ حَسِيبًا)</a:t>
            </a:r>
            <a:r>
              <a:rPr b="1" i="0" lang="ar-SA" sz="3200" u="none" cap="none" strike="noStrike">
                <a:solidFill>
                  <a:srgbClr val="444444"/>
                </a:solidFill>
                <a:latin typeface="Arial"/>
                <a:ea typeface="Arial"/>
                <a:cs typeface="Arial"/>
                <a:sym typeface="Arial"/>
              </a:rPr>
              <a:t> النساء: الآية 6</a:t>
            </a:r>
            <a:r>
              <a:rPr b="1" i="0" lang="ar-SA" sz="3200" u="none" cap="none" strike="noStrike">
                <a:solidFill>
                  <a:srgbClr val="444444"/>
                </a:solidFill>
                <a:latin typeface="Arial"/>
                <a:ea typeface="Arial"/>
                <a:cs typeface="Arial"/>
                <a:sym typeface="Arial"/>
              </a:rPr>
              <a:t> </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4"/>
          <p:cNvSpPr/>
          <p:nvPr/>
        </p:nvSpPr>
        <p:spPr>
          <a:xfrm>
            <a:off x="0" y="1628800"/>
            <a:ext cx="9144000" cy="4524315"/>
          </a:xfrm>
          <a:prstGeom prst="rect">
            <a:avLst/>
          </a:prstGeom>
          <a:solidFill>
            <a:srgbClr val="F1B9C4"/>
          </a:solid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1" lang="ar-SA" sz="3200">
                <a:solidFill>
                  <a:srgbClr val="444444"/>
                </a:solidFill>
                <a:latin typeface="Arial"/>
                <a:ea typeface="Arial"/>
                <a:cs typeface="Arial"/>
                <a:sym typeface="Arial"/>
              </a:rPr>
              <a:t>قوله تعالى</a:t>
            </a:r>
            <a:r>
              <a:rPr b="1" lang="ar-SA" sz="3200">
                <a:solidFill>
                  <a:srgbClr val="339966"/>
                </a:solidFill>
                <a:latin typeface="Arial"/>
                <a:ea typeface="Arial"/>
                <a:cs typeface="Arial"/>
                <a:sym typeface="Arial"/>
              </a:rPr>
              <a:t>( وَلْيَسْتَعْفِفِ الَّذِينَ لَا يَجِدُونَ نِكَاحًا حَتَّى يُغْنِيَهُمُ اللَّهُ مِنْ فَضْلِهِ  وَالَّذِينَ يَبْتَغُونَ الْكِتَابَ مِمَّا مَلَكَتْ أَيْمَانُكُمْ فَكَاتِبُوهُمْ إِنْ عَلِمْتُمْ فِيهِمْ خَيْرًا وَآتُوهُمْ مِنْ مَالِ اللَّهِ الَّذِي آتَاكُمْ  وَلَا تُكْرِهُوا فَتَيَاتِكُمْ عَلَى الْبِغَاءِ إِنْ أَرَدْنَ تَحَصُّنًا لِتَبْتَغُوا عَرَضَ الْحَيَاةِ الدُّنْيَا  وَمَنْ يُكْرِهْهُنَّ فَإِنَّ اللَّهَ مِنْ بَعْدِ إِكْرَاهِهِنَّ غَفُورٌ رَحِيمٌ)</a:t>
            </a:r>
            <a:r>
              <a:rPr b="1" lang="ar-SA" sz="3200">
                <a:solidFill>
                  <a:srgbClr val="444444"/>
                </a:solidFill>
                <a:latin typeface="Arial"/>
                <a:ea typeface="Arial"/>
                <a:cs typeface="Arial"/>
                <a:sym typeface="Arial"/>
              </a:rPr>
              <a:t> سورة النور، الآية: 33</a:t>
            </a:r>
            <a:endParaRPr b="1" sz="3200">
              <a:solidFill>
                <a:srgbClr val="444444"/>
              </a:solidFill>
              <a:latin typeface="Arial"/>
              <a:ea typeface="Arial"/>
              <a:cs typeface="Arial"/>
              <a:sym typeface="Arial"/>
            </a:endParaRPr>
          </a:p>
          <a:p>
            <a:pPr indent="0" lvl="0" marL="0" marR="0" rtl="1" algn="just">
              <a:spcBef>
                <a:spcPts val="0"/>
              </a:spcBef>
              <a:spcAft>
                <a:spcPts val="0"/>
              </a:spcAft>
              <a:buNone/>
            </a:pPr>
            <a:r>
              <a:t/>
            </a:r>
            <a:endParaRPr sz="3200">
              <a:solidFill>
                <a:schemeClr val="dk1"/>
              </a:solidFill>
              <a:latin typeface="Arial"/>
              <a:ea typeface="Arial"/>
              <a:cs typeface="Arial"/>
              <a:sym typeface="Arial"/>
            </a:endParaRPr>
          </a:p>
          <a:p>
            <a:pPr indent="0" lvl="0" marL="0" marR="0" rtl="1" algn="just">
              <a:spcBef>
                <a:spcPts val="0"/>
              </a:spcBef>
              <a:spcAft>
                <a:spcPts val="0"/>
              </a:spcAft>
              <a:buNone/>
            </a:pPr>
            <a:r>
              <a:rPr b="1" lang="ar-SA" sz="3200">
                <a:solidFill>
                  <a:srgbClr val="444444"/>
                </a:solidFill>
                <a:latin typeface="Arial"/>
                <a:ea typeface="Arial"/>
                <a:cs typeface="Arial"/>
                <a:sym typeface="Arial"/>
              </a:rPr>
              <a:t>وأخيرا قوله تعالى</a:t>
            </a:r>
            <a:r>
              <a:rPr b="1" lang="ar-SA" sz="3200">
                <a:solidFill>
                  <a:srgbClr val="339966"/>
                </a:solidFill>
                <a:latin typeface="Arial"/>
                <a:ea typeface="Arial"/>
                <a:cs typeface="Arial"/>
                <a:sym typeface="Arial"/>
              </a:rPr>
              <a:t>(وَالْقَوَاعِدُ مِنْ النِّسَاءِ اللَّاتِي لَا يَرْجُونَ نِكَاحًا فَلَيْسَ عَلَيْهِنَّ جُنَاحٌ أَنْ يَضَعْنَ ثِيَابَهُنَّ غَيْرَ مُتَبَرِّجَاتٍ بِزِينَةٍ وَأَنْ يَسْتَعْفِفْنَ خَيْرٌ لَهُنَّ وَاللَّهُ سَمِيعٌ عَلِيمٌ)</a:t>
            </a:r>
            <a:r>
              <a:rPr b="1" lang="ar-SA" sz="3200">
                <a:solidFill>
                  <a:srgbClr val="444444"/>
                </a:solidFill>
                <a:latin typeface="Arial"/>
                <a:ea typeface="Arial"/>
                <a:cs typeface="Arial"/>
                <a:sym typeface="Arial"/>
              </a:rPr>
              <a:t> النور: الآية60</a:t>
            </a:r>
            <a:endParaRPr sz="3200">
              <a:solidFill>
                <a:schemeClr val="dk1"/>
              </a:solidFill>
              <a:latin typeface="Arial"/>
              <a:ea typeface="Arial"/>
              <a:cs typeface="Arial"/>
              <a:sym typeface="Arial"/>
            </a:endParaRPr>
          </a:p>
        </p:txBody>
      </p:sp>
      <p:sp>
        <p:nvSpPr>
          <p:cNvPr id="188" name="Google Shape;188;p14"/>
          <p:cNvSpPr/>
          <p:nvPr/>
        </p:nvSpPr>
        <p:spPr>
          <a:xfrm>
            <a:off x="1259632" y="548680"/>
            <a:ext cx="698477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SA" sz="4400">
                <a:solidFill>
                  <a:schemeClr val="dk1"/>
                </a:solidFill>
                <a:latin typeface="Arial"/>
                <a:ea typeface="Arial"/>
                <a:cs typeface="Arial"/>
                <a:sym typeface="Arial"/>
              </a:rPr>
              <a:t>العفة في نصوص القرآن الكريم</a:t>
            </a:r>
            <a:endParaRPr b="1" sz="2400">
              <a:solidFill>
                <a:schemeClr val="dk1"/>
              </a:solidFill>
              <a:latin typeface="Constantia"/>
              <a:ea typeface="Constantia"/>
              <a:cs typeface="Constantia"/>
              <a:sym typeface="Constant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5"/>
          <p:cNvSpPr/>
          <p:nvPr/>
        </p:nvSpPr>
        <p:spPr>
          <a:xfrm>
            <a:off x="683568" y="908721"/>
            <a:ext cx="7920880"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br>
              <a:rPr lang="ar-SA" sz="1800">
                <a:solidFill>
                  <a:schemeClr val="dk1"/>
                </a:solidFill>
                <a:latin typeface="Constantia"/>
                <a:ea typeface="Constantia"/>
                <a:cs typeface="Constantia"/>
                <a:sym typeface="Constantia"/>
              </a:rPr>
            </a:br>
            <a:br>
              <a:rPr b="1" lang="ar-SA" sz="2400">
                <a:solidFill>
                  <a:schemeClr val="dk1"/>
                </a:solidFill>
                <a:latin typeface="Constantia"/>
                <a:ea typeface="Constantia"/>
                <a:cs typeface="Constantia"/>
                <a:sym typeface="Constantia"/>
              </a:rPr>
            </a:br>
            <a:endParaRPr b="1" sz="2400">
              <a:solidFill>
                <a:schemeClr val="dk1"/>
              </a:solidFill>
              <a:latin typeface="Constantia"/>
              <a:ea typeface="Constantia"/>
              <a:cs typeface="Constantia"/>
              <a:sym typeface="Constantia"/>
            </a:endParaRPr>
          </a:p>
        </p:txBody>
      </p:sp>
      <p:sp>
        <p:nvSpPr>
          <p:cNvPr id="194" name="Google Shape;194;p15"/>
          <p:cNvSpPr/>
          <p:nvPr/>
        </p:nvSpPr>
        <p:spPr>
          <a:xfrm>
            <a:off x="0" y="312912"/>
            <a:ext cx="9144000" cy="6078587"/>
          </a:xfrm>
          <a:prstGeom prst="rect">
            <a:avLst/>
          </a:prstGeom>
          <a:solidFill>
            <a:srgbClr val="E1677E"/>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ar-SA" sz="4000" u="none" cap="none" strike="noStrike">
                <a:solidFill>
                  <a:srgbClr val="000000"/>
                </a:solidFill>
                <a:latin typeface="Arial"/>
                <a:ea typeface="Arial"/>
                <a:cs typeface="Arial"/>
                <a:sym typeface="Arial"/>
              </a:rPr>
              <a:t>صفات الحجاب الصحيح</a:t>
            </a:r>
            <a:br>
              <a:rPr b="1" i="0" lang="ar-SA" sz="900" u="none" cap="none" strike="noStrike">
                <a:solidFill>
                  <a:srgbClr val="000000"/>
                </a:solidFill>
                <a:latin typeface="Tahoma"/>
                <a:ea typeface="Tahoma"/>
                <a:cs typeface="Tahoma"/>
                <a:sym typeface="Tahoma"/>
              </a:rPr>
            </a:br>
            <a:br>
              <a:rPr b="1" i="0" lang="ar-SA" sz="900" u="none" cap="none" strike="noStrike">
                <a:solidFill>
                  <a:srgbClr val="000000"/>
                </a:solidFill>
                <a:latin typeface="Tahoma"/>
                <a:ea typeface="Tahoma"/>
                <a:cs typeface="Tahoma"/>
                <a:sym typeface="Tahoma"/>
              </a:rPr>
            </a:br>
            <a:r>
              <a:rPr b="1" i="0" lang="ar-SA" sz="2000" u="none" cap="none" strike="noStrike">
                <a:solidFill>
                  <a:srgbClr val="000000"/>
                </a:solidFill>
                <a:latin typeface="Arial"/>
                <a:ea typeface="Arial"/>
                <a:cs typeface="Arial"/>
                <a:sym typeface="Arial"/>
              </a:rPr>
              <a:t>قال الشيخ الألباني رحمه الله </a:t>
            </a:r>
            <a:r>
              <a:rPr b="1" i="0" lang="ar-SA" sz="1800" u="none" cap="none" strike="noStrike">
                <a:solidFill>
                  <a:srgbClr val="000000"/>
                </a:solidFill>
                <a:latin typeface="Arial"/>
                <a:ea typeface="Arial"/>
                <a:cs typeface="Arial"/>
                <a:sym typeface="Arial"/>
              </a:rPr>
              <a:t>تعالى</a:t>
            </a:r>
            <a:r>
              <a:rPr b="1" i="0" lang="ar-SA" sz="2400" u="none" cap="none" strike="noStrike">
                <a:solidFill>
                  <a:srgbClr val="000000"/>
                </a:solidFill>
                <a:latin typeface="Arial"/>
                <a:ea typeface="Arial"/>
                <a:cs typeface="Arial"/>
                <a:sym typeface="Arial"/>
              </a:rPr>
              <a:t> </a:t>
            </a:r>
            <a:br>
              <a:rPr b="1" i="0" lang="ar-SA" sz="2400" u="none" cap="none" strike="noStrike">
                <a:solidFill>
                  <a:srgbClr val="000000"/>
                </a:solidFill>
                <a:latin typeface="Tahoma"/>
                <a:ea typeface="Tahoma"/>
                <a:cs typeface="Tahoma"/>
                <a:sym typeface="Tahoma"/>
              </a:rPr>
            </a:br>
            <a:br>
              <a:rPr b="1" i="0" lang="ar-SA" sz="2800" u="none" cap="none" strike="noStrike">
                <a:solidFill>
                  <a:srgbClr val="000000"/>
                </a:solidFill>
                <a:latin typeface="Tahoma"/>
                <a:ea typeface="Tahoma"/>
                <a:cs typeface="Tahoma"/>
                <a:sym typeface="Tahoma"/>
              </a:rPr>
            </a:br>
            <a:r>
              <a:rPr b="1" i="0" lang="ar-SA" sz="2800" u="none" cap="none" strike="noStrike">
                <a:solidFill>
                  <a:srgbClr val="000000"/>
                </a:solidFill>
                <a:latin typeface="Tahoma"/>
                <a:ea typeface="Tahoma"/>
                <a:cs typeface="Tahoma"/>
                <a:sym typeface="Tahoma"/>
              </a:rPr>
              <a:t>شروط الحجاب </a:t>
            </a:r>
            <a:br>
              <a:rPr b="1" i="0" lang="ar-SA" sz="2800" u="none" cap="none" strike="noStrike">
                <a:solidFill>
                  <a:srgbClr val="000000"/>
                </a:solidFill>
                <a:latin typeface="Arial"/>
                <a:ea typeface="Arial"/>
                <a:cs typeface="Arial"/>
                <a:sym typeface="Arial"/>
              </a:rPr>
            </a:br>
            <a:r>
              <a:rPr b="1" i="0" lang="ar-SA" sz="2800" u="none" cap="none" strike="noStrike">
                <a:solidFill>
                  <a:srgbClr val="000000"/>
                </a:solidFill>
                <a:latin typeface="Arial"/>
                <a:ea typeface="Arial"/>
                <a:cs typeface="Arial"/>
                <a:sym typeface="Arial"/>
              </a:rPr>
              <a:t>أولا : استيعاب جميع البدن إلا ما استثني  </a:t>
            </a:r>
            <a:br>
              <a:rPr b="1" i="0" lang="ar-SA" sz="2800" u="none" cap="none" strike="noStrike">
                <a:solidFill>
                  <a:srgbClr val="000000"/>
                </a:solidFill>
                <a:latin typeface="Arial"/>
                <a:ea typeface="Arial"/>
                <a:cs typeface="Arial"/>
                <a:sym typeface="Arial"/>
              </a:rPr>
            </a:br>
            <a:r>
              <a:rPr b="1" i="0" lang="ar-SA" sz="2800" u="none" cap="none" strike="noStrike">
                <a:solidFill>
                  <a:srgbClr val="000000"/>
                </a:solidFill>
                <a:latin typeface="Arial"/>
                <a:ea typeface="Arial"/>
                <a:cs typeface="Arial"/>
                <a:sym typeface="Arial"/>
              </a:rPr>
              <a:t>ثانيا : أن لا يكون زينة في نفسه </a:t>
            </a:r>
            <a:br>
              <a:rPr b="1" i="0" lang="ar-SA" sz="2800" u="none" cap="none" strike="noStrike">
                <a:solidFill>
                  <a:srgbClr val="000000"/>
                </a:solidFill>
                <a:latin typeface="Arial"/>
                <a:ea typeface="Arial"/>
                <a:cs typeface="Arial"/>
                <a:sym typeface="Arial"/>
              </a:rPr>
            </a:br>
            <a:r>
              <a:rPr b="1" i="0" lang="ar-SA" sz="2800" u="none" cap="none" strike="noStrike">
                <a:solidFill>
                  <a:srgbClr val="000000"/>
                </a:solidFill>
                <a:latin typeface="Arial"/>
                <a:ea typeface="Arial"/>
                <a:cs typeface="Arial"/>
                <a:sym typeface="Arial"/>
              </a:rPr>
              <a:t>ثالثا : أن يكون صفيقا لا يشف </a:t>
            </a:r>
            <a:br>
              <a:rPr b="1" i="0" lang="ar-SA" sz="2800" u="none" cap="none" strike="noStrike">
                <a:solidFill>
                  <a:srgbClr val="000000"/>
                </a:solidFill>
                <a:latin typeface="Arial"/>
                <a:ea typeface="Arial"/>
                <a:cs typeface="Arial"/>
                <a:sym typeface="Arial"/>
              </a:rPr>
            </a:br>
            <a:r>
              <a:rPr b="1" i="0" lang="ar-SA" sz="2800" u="none" cap="none" strike="noStrike">
                <a:solidFill>
                  <a:srgbClr val="000000"/>
                </a:solidFill>
                <a:latin typeface="Arial"/>
                <a:ea typeface="Arial"/>
                <a:cs typeface="Arial"/>
                <a:sym typeface="Arial"/>
              </a:rPr>
              <a:t>رابعا : أن يكون فضفاضا غير ضيق فيصف شيئا من جسمها </a:t>
            </a:r>
            <a:br>
              <a:rPr b="1" i="0" lang="ar-SA" sz="2800" u="none" cap="none" strike="noStrike">
                <a:solidFill>
                  <a:srgbClr val="000000"/>
                </a:solidFill>
                <a:latin typeface="Arial"/>
                <a:ea typeface="Arial"/>
                <a:cs typeface="Arial"/>
                <a:sym typeface="Arial"/>
              </a:rPr>
            </a:br>
            <a:r>
              <a:rPr b="1" i="0" lang="ar-SA" sz="2800" u="none" cap="none" strike="noStrike">
                <a:solidFill>
                  <a:srgbClr val="000000"/>
                </a:solidFill>
                <a:latin typeface="Arial"/>
                <a:ea typeface="Arial"/>
                <a:cs typeface="Arial"/>
                <a:sym typeface="Arial"/>
              </a:rPr>
              <a:t>خامسا : أن لا يكون مبخرا مطيبا </a:t>
            </a:r>
            <a:br>
              <a:rPr b="1" i="0" lang="ar-SA" sz="2800" u="none" cap="none" strike="noStrike">
                <a:solidFill>
                  <a:srgbClr val="000000"/>
                </a:solidFill>
                <a:latin typeface="Arial"/>
                <a:ea typeface="Arial"/>
                <a:cs typeface="Arial"/>
                <a:sym typeface="Arial"/>
              </a:rPr>
            </a:br>
            <a:r>
              <a:rPr b="1" i="0" lang="ar-SA" sz="2800" u="none" cap="none" strike="noStrike">
                <a:solidFill>
                  <a:srgbClr val="000000"/>
                </a:solidFill>
                <a:latin typeface="Arial"/>
                <a:ea typeface="Arial"/>
                <a:cs typeface="Arial"/>
                <a:sym typeface="Arial"/>
              </a:rPr>
              <a:t>سادساً: أن لا يشبه لباس الرجل</a:t>
            </a:r>
            <a:endParaRPr b="1" i="0" sz="2800" u="none" cap="none" strike="noStrike">
              <a:solidFill>
                <a:srgbClr val="000000"/>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2800"/>
              <a:buFont typeface="Arial"/>
              <a:buNone/>
            </a:pPr>
            <a:r>
              <a:rPr b="1" i="0" lang="ar-SA" sz="2800" u="none" cap="none" strike="noStrike">
                <a:solidFill>
                  <a:srgbClr val="000000"/>
                </a:solidFill>
                <a:latin typeface="Arial"/>
                <a:ea typeface="Arial"/>
                <a:cs typeface="Arial"/>
                <a:sym typeface="Arial"/>
              </a:rPr>
              <a:t>سابعاً : أن لا يشبه لباس الكافرات</a:t>
            </a:r>
            <a:br>
              <a:rPr b="1" i="0" lang="ar-SA" sz="2800" u="none" cap="none" strike="noStrike">
                <a:solidFill>
                  <a:srgbClr val="000000"/>
                </a:solidFill>
                <a:latin typeface="Tahoma"/>
                <a:ea typeface="Tahoma"/>
                <a:cs typeface="Tahoma"/>
                <a:sym typeface="Tahoma"/>
              </a:rPr>
            </a:br>
            <a:r>
              <a:rPr b="1" i="0" lang="ar-SA" sz="2800" u="none" cap="none" strike="noStrike">
                <a:solidFill>
                  <a:srgbClr val="000000"/>
                </a:solidFill>
                <a:latin typeface="Arial"/>
                <a:ea typeface="Arial"/>
                <a:cs typeface="Arial"/>
                <a:sym typeface="Arial"/>
              </a:rPr>
              <a:t>ثامناً: ن لا يكون لباس شهرة</a:t>
            </a:r>
            <a:br>
              <a:rPr b="0" i="0" lang="ar-SA" sz="900" u="none" cap="none" strike="noStrike">
                <a:solidFill>
                  <a:srgbClr val="000000"/>
                </a:solidFill>
                <a:latin typeface="Tahoma"/>
                <a:ea typeface="Tahoma"/>
                <a:cs typeface="Tahoma"/>
                <a:sym typeface="Tahoma"/>
              </a:rPr>
            </a:br>
            <a:br>
              <a:rPr b="0" i="0" lang="ar-SA" sz="900" u="none" cap="none" strike="noStrike">
                <a:solidFill>
                  <a:srgbClr val="000000"/>
                </a:solidFill>
                <a:latin typeface="Tahoma"/>
                <a:ea typeface="Tahoma"/>
                <a:cs typeface="Tahoma"/>
                <a:sym typeface="Tahoma"/>
              </a:rPr>
            </a:br>
            <a:endParaRPr b="0" i="0" sz="9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chemeClr val="dk1"/>
              </a:buClr>
              <a:buSzPts val="1800"/>
              <a:buFont typeface="Constantia"/>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65290808.jpg" id="199" name="Google Shape;199;p16"/>
          <p:cNvPicPr preferRelativeResize="0"/>
          <p:nvPr>
            <p:ph idx="1" type="body"/>
          </p:nvPr>
        </p:nvPicPr>
        <p:blipFill rotWithShape="1">
          <a:blip r:embed="rId3">
            <a:alphaModFix/>
          </a:blip>
          <a:srcRect b="0" l="0" r="0" t="0"/>
          <a:stretch/>
        </p:blipFill>
        <p:spPr>
          <a:xfrm>
            <a:off x="0" y="0"/>
            <a:ext cx="4533900" cy="6858000"/>
          </a:xfrm>
          <a:prstGeom prst="rect">
            <a:avLst/>
          </a:prstGeom>
          <a:noFill/>
          <a:ln>
            <a:noFill/>
          </a:ln>
        </p:spPr>
      </p:pic>
      <p:pic>
        <p:nvPicPr>
          <p:cNvPr descr="69cc17ca74.jpg" id="200" name="Google Shape;200;p16"/>
          <p:cNvPicPr preferRelativeResize="0"/>
          <p:nvPr/>
        </p:nvPicPr>
        <p:blipFill rotWithShape="1">
          <a:blip r:embed="rId4">
            <a:alphaModFix/>
          </a:blip>
          <a:srcRect b="0" l="0" r="0" t="0"/>
          <a:stretch/>
        </p:blipFill>
        <p:spPr>
          <a:xfrm>
            <a:off x="4499992" y="0"/>
            <a:ext cx="4644008"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7"/>
          <p:cNvSpPr/>
          <p:nvPr/>
        </p:nvSpPr>
        <p:spPr>
          <a:xfrm>
            <a:off x="1115616" y="1988840"/>
            <a:ext cx="7128792" cy="280076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SA" sz="3200">
                <a:solidFill>
                  <a:schemeClr val="dk1"/>
                </a:solidFill>
                <a:latin typeface="Constantia"/>
                <a:ea typeface="Constantia"/>
                <a:cs typeface="Constantia"/>
                <a:sym typeface="Constantia"/>
              </a:rPr>
              <a:t>أكمل مدارج العفة</a:t>
            </a:r>
            <a:r>
              <a:rPr b="1" lang="ar-SA" sz="2400">
                <a:solidFill>
                  <a:schemeClr val="dk1"/>
                </a:solidFill>
                <a:latin typeface="Constantia"/>
                <a:ea typeface="Constantia"/>
                <a:cs typeface="Constantia"/>
                <a:sym typeface="Constantia"/>
              </a:rPr>
              <a:t>، أن يتعفف المسلم عما ليس في ملكه من أموال الناس، حتى لو كانت تلك الأموال تحت وصايته وفي متناول يده، وأن يحصن فرجه عن الوقوع في الزنى، أو يكون سببا في فتنة الغير ودفعه إلى الفاحشة، فإن هو حقق ذلك ولزمه استحق وصف العفيف، وكان في منزلة الأسوة والقدوة، وكان جديرا بتحصيل ما هو أقل منها من مراتب العفة، كعفة اللسان مثلا، فدلالة الآيات أقرب ما تكون إلى ما يسمى عند الأصوليين ب " الدلالة بالأعلى على الأدنى".</a:t>
            </a:r>
            <a:r>
              <a:rPr b="1" lang="ar-SA" sz="1800">
                <a:solidFill>
                  <a:schemeClr val="dk1"/>
                </a:solidFill>
                <a:latin typeface="Constantia"/>
                <a:ea typeface="Constantia"/>
                <a:cs typeface="Constantia"/>
                <a:sym typeface="Constantia"/>
              </a:rPr>
              <a:t>  </a:t>
            </a:r>
            <a:endParaRPr sz="1800">
              <a:solidFill>
                <a:schemeClr val="dk1"/>
              </a:solidFill>
              <a:latin typeface="Constantia"/>
              <a:ea typeface="Constantia"/>
              <a:cs typeface="Constantia"/>
              <a:sym typeface="Constant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8"/>
          <p:cNvSpPr/>
          <p:nvPr/>
        </p:nvSpPr>
        <p:spPr>
          <a:xfrm>
            <a:off x="395536" y="1165148"/>
            <a:ext cx="8424936" cy="3046988"/>
          </a:xfrm>
          <a:prstGeom prst="rect">
            <a:avLst/>
          </a:prstGeom>
          <a:solidFill>
            <a:srgbClr val="E1677E"/>
          </a:solid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3200"/>
              <a:buFont typeface="Calibri"/>
              <a:buNone/>
            </a:pPr>
            <a:r>
              <a:rPr b="1" i="0" lang="ar-SA" sz="3200" u="none" cap="none" strike="noStrike">
                <a:solidFill>
                  <a:schemeClr val="dk1"/>
                </a:solidFill>
                <a:latin typeface="Calibri"/>
                <a:ea typeface="Calibri"/>
                <a:cs typeface="Calibri"/>
                <a:sym typeface="Calibri"/>
              </a:rPr>
              <a:t>-العفة عن المحارم تعني: الكف عن محارم المسلمين فقال النبي صلى الله عليه وسلم لأصحابه :</a:t>
            </a:r>
            <a:r>
              <a:rPr b="1" lang="ar-SA" sz="3200">
                <a:solidFill>
                  <a:srgbClr val="FFFF00"/>
                </a:solidFill>
                <a:latin typeface="Calibri"/>
                <a:ea typeface="Calibri"/>
                <a:cs typeface="Calibri"/>
                <a:sym typeface="Calibri"/>
              </a:rPr>
              <a:t>(</a:t>
            </a:r>
            <a:r>
              <a:rPr b="1" i="0" lang="ar-SA" sz="3200" u="none" cap="none" strike="noStrike">
                <a:solidFill>
                  <a:srgbClr val="FFFF00"/>
                </a:solidFill>
                <a:latin typeface="Calibri"/>
                <a:ea typeface="Calibri"/>
                <a:cs typeface="Calibri"/>
                <a:sym typeface="Calibri"/>
              </a:rPr>
              <a:t>فإن دماءكم وأموالكم وأعراضكم حرام عليكم كحرمة يومكم هذا في شهركم هذا في بلدكم هذا) </a:t>
            </a:r>
            <a:endParaRPr b="1" i="0" sz="3200" u="none" cap="none" strike="noStrike">
              <a:solidFill>
                <a:srgbClr val="FFFF00"/>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3200"/>
              <a:buFont typeface="Arial"/>
              <a:buNone/>
            </a:pPr>
            <a:r>
              <a:rPr b="1" i="0" lang="ar-SA" sz="3200" u="none" cap="none" strike="noStrike">
                <a:solidFill>
                  <a:schemeClr val="dk1"/>
                </a:solidFill>
                <a:latin typeface="Arial"/>
                <a:ea typeface="Arial"/>
                <a:cs typeface="Arial"/>
                <a:sym typeface="Arial"/>
              </a:rPr>
              <a:t>عفة اللسان عن الغيبة، وعفة العين عن النظر، وعفة الفرج عن الحرام </a:t>
            </a:r>
            <a:endParaRPr b="1" i="0" sz="3200" u="none" cap="none" strike="noStrike">
              <a:solidFill>
                <a:schemeClr val="dk1"/>
              </a:solidFill>
              <a:latin typeface="Arial"/>
              <a:ea typeface="Arial"/>
              <a:cs typeface="Arial"/>
              <a:sym typeface="Arial"/>
            </a:endParaRPr>
          </a:p>
        </p:txBody>
      </p:sp>
      <p:sp>
        <p:nvSpPr>
          <p:cNvPr id="211" name="Google Shape;211;p18"/>
          <p:cNvSpPr/>
          <p:nvPr/>
        </p:nvSpPr>
        <p:spPr>
          <a:xfrm>
            <a:off x="3131840" y="260648"/>
            <a:ext cx="324036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SA" sz="4400">
                <a:solidFill>
                  <a:schemeClr val="dk1"/>
                </a:solidFill>
                <a:latin typeface="Arial"/>
                <a:ea typeface="Arial"/>
                <a:cs typeface="Arial"/>
                <a:sym typeface="Arial"/>
              </a:rPr>
              <a:t>أنواع العفة</a:t>
            </a:r>
            <a:endParaRPr b="1" sz="4400">
              <a:solidFill>
                <a:schemeClr val="dk1"/>
              </a:solidFill>
              <a:latin typeface="Arial"/>
              <a:ea typeface="Arial"/>
              <a:cs typeface="Arial"/>
              <a:sym typeface="Arial"/>
            </a:endParaRPr>
          </a:p>
        </p:txBody>
      </p:sp>
      <p:sp>
        <p:nvSpPr>
          <p:cNvPr id="212" name="Google Shape;212;p18"/>
          <p:cNvSpPr/>
          <p:nvPr/>
        </p:nvSpPr>
        <p:spPr>
          <a:xfrm>
            <a:off x="971600" y="4293095"/>
            <a:ext cx="7704856" cy="1631216"/>
          </a:xfrm>
          <a:prstGeom prst="rect">
            <a:avLst/>
          </a:prstGeom>
          <a:solidFill>
            <a:srgbClr val="F1B9C4"/>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SA" sz="3600">
                <a:solidFill>
                  <a:schemeClr val="dk1"/>
                </a:solidFill>
                <a:latin typeface="Arial"/>
                <a:ea typeface="Arial"/>
                <a:cs typeface="Arial"/>
                <a:sym typeface="Arial"/>
              </a:rPr>
              <a:t>-</a:t>
            </a:r>
            <a:r>
              <a:rPr b="1" lang="ar-SA" sz="3200">
                <a:solidFill>
                  <a:schemeClr val="dk1"/>
                </a:solidFill>
                <a:latin typeface="Arial"/>
                <a:ea typeface="Arial"/>
                <a:cs typeface="Arial"/>
                <a:sym typeface="Arial"/>
              </a:rPr>
              <a:t>العفة عن المآتم والمعاصي نوعان: الكف عن المجاهرة بالظلم، وكف النفس عن الإسرار بالخيانة, فالمجاهرة بالظلم أن تظلم جهاراً، أو أن تخون سراً</a:t>
            </a:r>
            <a:endParaRPr b="1" sz="36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9"/>
          <p:cNvSpPr/>
          <p:nvPr/>
        </p:nvSpPr>
        <p:spPr>
          <a:xfrm>
            <a:off x="0" y="0"/>
            <a:ext cx="9144000"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SA" sz="3200">
                <a:solidFill>
                  <a:schemeClr val="dk1"/>
                </a:solidFill>
                <a:latin typeface="Constantia"/>
                <a:ea typeface="Constantia"/>
                <a:cs typeface="Constantia"/>
                <a:sym typeface="Constantia"/>
              </a:rPr>
              <a:t>قال سيدنا علي( رُكِّب الملَك من عقل بلا شهوة، ورُكّب الحيوان من شهوة بلا عقل، ورُكّب الإنسان من كليهما، فإن سما عقله على </a:t>
            </a:r>
            <a:endParaRPr/>
          </a:p>
          <a:p>
            <a:pPr indent="0" lvl="0" marL="0" marR="0" rtl="0" algn="ctr">
              <a:spcBef>
                <a:spcPts val="0"/>
              </a:spcBef>
              <a:spcAft>
                <a:spcPts val="0"/>
              </a:spcAft>
              <a:buNone/>
            </a:pPr>
            <a:r>
              <a:rPr b="1" lang="ar-SA" sz="3200">
                <a:solidFill>
                  <a:schemeClr val="dk1"/>
                </a:solidFill>
                <a:latin typeface="Constantia"/>
                <a:ea typeface="Constantia"/>
                <a:cs typeface="Constantia"/>
                <a:sym typeface="Constantia"/>
              </a:rPr>
              <a:t>شهوته أصبح فوق الملائكة، وإن سَمت شهوته على عقله أصبح دون الحيوان )</a:t>
            </a:r>
            <a:endParaRPr/>
          </a:p>
          <a:p>
            <a:pPr indent="0" lvl="0" marL="0" marR="0" rtl="0" algn="ctr">
              <a:spcBef>
                <a:spcPts val="0"/>
              </a:spcBef>
              <a:spcAft>
                <a:spcPts val="0"/>
              </a:spcAft>
              <a:buNone/>
            </a:pPr>
            <a:r>
              <a:rPr b="1" lang="ar-SA" sz="3200">
                <a:solidFill>
                  <a:schemeClr val="dk1"/>
                </a:solidFill>
                <a:latin typeface="Constantia"/>
                <a:ea typeface="Constantia"/>
                <a:cs typeface="Constantia"/>
                <a:sym typeface="Constantia"/>
              </a:rPr>
              <a:t>هذا الكلام تؤكده الآية الكريمة:</a:t>
            </a:r>
            <a:br>
              <a:rPr b="1" lang="ar-SA" sz="3200">
                <a:solidFill>
                  <a:schemeClr val="dk1"/>
                </a:solidFill>
                <a:latin typeface="Constantia"/>
                <a:ea typeface="Constantia"/>
                <a:cs typeface="Constantia"/>
                <a:sym typeface="Constantia"/>
              </a:rPr>
            </a:br>
            <a:r>
              <a:rPr b="1" lang="ar-SA" sz="3200">
                <a:solidFill>
                  <a:schemeClr val="dk1"/>
                </a:solidFill>
                <a:latin typeface="Constantia"/>
                <a:ea typeface="Constantia"/>
                <a:cs typeface="Constantia"/>
                <a:sym typeface="Constantia"/>
              </a:rPr>
              <a:t>﴿ </a:t>
            </a:r>
            <a:r>
              <a:rPr b="1" lang="ar-SA" sz="3200">
                <a:solidFill>
                  <a:srgbClr val="00B050"/>
                </a:solidFill>
                <a:latin typeface="Constantia"/>
                <a:ea typeface="Constantia"/>
                <a:cs typeface="Constantia"/>
                <a:sym typeface="Constantia"/>
              </a:rPr>
              <a:t>إِنَّ الَّذِينَ آمَنُوا وَعَمِلُوا الصَّالِحَاتِ أُوْلَئِكَ هُمْ خَيْرُ الْبَرِيَّةِ </a:t>
            </a:r>
            <a:r>
              <a:rPr b="1" lang="ar-SA" sz="3200">
                <a:solidFill>
                  <a:schemeClr val="dk1"/>
                </a:solidFill>
                <a:latin typeface="Constantia"/>
                <a:ea typeface="Constantia"/>
                <a:cs typeface="Constantia"/>
                <a:sym typeface="Constantia"/>
              </a:rPr>
              <a:t>﴾</a:t>
            </a:r>
            <a:br>
              <a:rPr b="1" lang="ar-SA" sz="3200">
                <a:solidFill>
                  <a:schemeClr val="dk1"/>
                </a:solidFill>
                <a:latin typeface="Constantia"/>
                <a:ea typeface="Constantia"/>
                <a:cs typeface="Constantia"/>
                <a:sym typeface="Constantia"/>
              </a:rPr>
            </a:br>
            <a:r>
              <a:rPr b="1" lang="ar-SA" sz="3200">
                <a:solidFill>
                  <a:schemeClr val="dk1"/>
                </a:solidFill>
                <a:latin typeface="Constantia"/>
                <a:ea typeface="Constantia"/>
                <a:cs typeface="Constantia"/>
                <a:sym typeface="Constantia"/>
              </a:rPr>
              <a:t>( سورة البينة </a:t>
            </a:r>
            <a:r>
              <a:rPr lang="ar-SA" sz="3200">
                <a:solidFill>
                  <a:schemeClr val="dk1"/>
                </a:solidFill>
                <a:latin typeface="Constantia"/>
                <a:ea typeface="Constantia"/>
                <a:cs typeface="Constantia"/>
                <a:sym typeface="Constantia"/>
              </a:rPr>
              <a:t>)</a:t>
            </a:r>
            <a:endParaRPr sz="3200">
              <a:solidFill>
                <a:schemeClr val="dk1"/>
              </a:solidFill>
              <a:latin typeface="Constantia"/>
              <a:ea typeface="Constantia"/>
              <a:cs typeface="Constantia"/>
              <a:sym typeface="Constantia"/>
            </a:endParaRPr>
          </a:p>
        </p:txBody>
      </p:sp>
      <p:sp>
        <p:nvSpPr>
          <p:cNvPr id="218" name="Google Shape;218;p19"/>
          <p:cNvSpPr/>
          <p:nvPr/>
        </p:nvSpPr>
        <p:spPr>
          <a:xfrm>
            <a:off x="611560" y="3645024"/>
            <a:ext cx="7920880" cy="267765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SA" sz="2800">
                <a:solidFill>
                  <a:schemeClr val="dk1"/>
                </a:solidFill>
                <a:latin typeface="Constantia"/>
                <a:ea typeface="Constantia"/>
                <a:cs typeface="Constantia"/>
                <a:sym typeface="Constantia"/>
              </a:rPr>
              <a:t>النظر أصل عامة الحوادث التي تصيب الإنسان ، فإن النظرة تولد الخطرة ، ثم تولد الخطرة فكرة ، ثم تولد الفكرة شهوة ، ثم تولد الشهوة إرادة ، ثم تقوى فتصير عزيمة جازمة ، فيقع الفعل ولابد ما لم يمنع مانع ، ولهذا قيل : </a:t>
            </a:r>
            <a:r>
              <a:rPr b="1" lang="ar-SA" sz="2800">
                <a:solidFill>
                  <a:srgbClr val="FF0000"/>
                </a:solidFill>
                <a:latin typeface="Constantia"/>
                <a:ea typeface="Constantia"/>
                <a:cs typeface="Constantia"/>
                <a:sym typeface="Constantia"/>
              </a:rPr>
              <a:t>الصبر على غض البصر أيسر من الصبر على ألم ما بعده </a:t>
            </a:r>
            <a:r>
              <a:rPr b="1" lang="ar-SA" sz="2800">
                <a:solidFill>
                  <a:schemeClr val="dk1"/>
                </a:solidFill>
                <a:latin typeface="Constantia"/>
                <a:ea typeface="Constantia"/>
                <a:cs typeface="Constantia"/>
                <a:sym typeface="Constantia"/>
              </a:rPr>
              <a:t>.</a:t>
            </a:r>
            <a:br>
              <a:rPr b="1" lang="ar-SA" sz="2800">
                <a:solidFill>
                  <a:schemeClr val="dk1"/>
                </a:solidFill>
                <a:latin typeface="Constantia"/>
                <a:ea typeface="Constantia"/>
                <a:cs typeface="Constantia"/>
                <a:sym typeface="Constantia"/>
              </a:rPr>
            </a:br>
            <a:r>
              <a:rPr b="1" lang="ar-SA" sz="2800">
                <a:solidFill>
                  <a:schemeClr val="dk1"/>
                </a:solidFill>
                <a:latin typeface="Constantia"/>
                <a:ea typeface="Constantia"/>
                <a:cs typeface="Constantia"/>
                <a:sym typeface="Constantia"/>
              </a:rPr>
              <a:t>                   ابن القيم: الجواب الكافي</a:t>
            </a:r>
            <a:endParaRPr sz="2800">
              <a:solidFill>
                <a:schemeClr val="dk1"/>
              </a:solidFill>
              <a:latin typeface="Constantia"/>
              <a:ea typeface="Constantia"/>
              <a:cs typeface="Constantia"/>
              <a:sym typeface="Constant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clip_image002.gif" id="102" name="Google Shape;102;p2"/>
          <p:cNvPicPr preferRelativeResize="0"/>
          <p:nvPr/>
        </p:nvPicPr>
        <p:blipFill rotWithShape="1">
          <a:blip r:embed="rId3">
            <a:alphaModFix/>
          </a:blip>
          <a:srcRect b="0" l="0" r="0" t="0"/>
          <a:stretch/>
        </p:blipFill>
        <p:spPr>
          <a:xfrm>
            <a:off x="0" y="2204864"/>
            <a:ext cx="9144000" cy="4653136"/>
          </a:xfrm>
          <a:prstGeom prst="rect">
            <a:avLst/>
          </a:prstGeom>
          <a:noFill/>
          <a:ln>
            <a:noFill/>
          </a:ln>
        </p:spPr>
      </p:pic>
      <p:sp>
        <p:nvSpPr>
          <p:cNvPr id="103" name="Google Shape;103;p2"/>
          <p:cNvSpPr txBox="1"/>
          <p:nvPr>
            <p:ph type="ctrTitle"/>
          </p:nvPr>
        </p:nvSpPr>
        <p:spPr>
          <a:xfrm>
            <a:off x="0" y="0"/>
            <a:ext cx="9144000" cy="2132856"/>
          </a:xfrm>
          <a:prstGeom prst="rect">
            <a:avLst/>
          </a:prstGeom>
          <a:solidFill>
            <a:srgbClr val="00B050"/>
          </a:solidFill>
          <a:ln>
            <a:noFill/>
          </a:ln>
        </p:spPr>
        <p:txBody>
          <a:bodyPr anchorCtr="0" anchor="b" bIns="45700" lIns="91425" spcFirstLastPara="1" rIns="91425" wrap="square" tIns="45700">
            <a:noAutofit/>
          </a:bodyPr>
          <a:lstStyle/>
          <a:p>
            <a:pPr indent="0" lvl="0" marL="0" rtl="0" algn="ctr">
              <a:spcBef>
                <a:spcPts val="0"/>
              </a:spcBef>
              <a:spcAft>
                <a:spcPts val="0"/>
              </a:spcAft>
              <a:buClr>
                <a:srgbClr val="006600"/>
              </a:buClr>
              <a:buSzPts val="13800"/>
              <a:buFont typeface="Constantia"/>
              <a:buNone/>
            </a:pPr>
            <a:r>
              <a:rPr b="1" lang="ar-SA" sz="13800">
                <a:solidFill>
                  <a:srgbClr val="006600"/>
                </a:solidFill>
              </a:rPr>
              <a:t>فتاتنا والعفة</a:t>
            </a:r>
            <a:endParaRPr b="1" sz="13800">
              <a:solidFill>
                <a:srgbClr val="006600"/>
              </a:solidFill>
            </a:endParaRPr>
          </a:p>
        </p:txBody>
      </p:sp>
      <p:sp>
        <p:nvSpPr>
          <p:cNvPr id="104" name="Google Shape;104;p2"/>
          <p:cNvSpPr txBox="1"/>
          <p:nvPr/>
        </p:nvSpPr>
        <p:spPr>
          <a:xfrm>
            <a:off x="1043608" y="6165304"/>
            <a:ext cx="161775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ar-SA" sz="2400" u="none" cap="none" strike="noStrike">
                <a:solidFill>
                  <a:srgbClr val="006600"/>
                </a:solidFill>
                <a:latin typeface="Constantia"/>
                <a:ea typeface="Constantia"/>
                <a:cs typeface="Constantia"/>
                <a:sym typeface="Constantia"/>
              </a:rPr>
              <a:t>26-10-2013</a:t>
            </a:r>
            <a:endParaRPr b="1" sz="2400">
              <a:solidFill>
                <a:srgbClr val="006600"/>
              </a:solidFill>
              <a:latin typeface="Constantia"/>
              <a:ea typeface="Constantia"/>
              <a:cs typeface="Constantia"/>
              <a:sym typeface="Constant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p:nvPr/>
        </p:nvSpPr>
        <p:spPr>
          <a:xfrm>
            <a:off x="1403648" y="764704"/>
            <a:ext cx="6696744" cy="584775"/>
          </a:xfrm>
          <a:prstGeom prst="rect">
            <a:avLst/>
          </a:prstGeom>
          <a:solidFill>
            <a:srgbClr val="F1B9C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SA" sz="3200">
                <a:solidFill>
                  <a:schemeClr val="dk1"/>
                </a:solidFill>
                <a:latin typeface="Arial Black"/>
                <a:ea typeface="Arial Black"/>
                <a:cs typeface="Arial Black"/>
                <a:sym typeface="Arial Black"/>
              </a:rPr>
              <a:t>{وَلَا تَقْرَبُوا الزِّنَا إِنَّهُ كَانَ فَاحِشَةً وَسَاءَ سَبِيلًا} </a:t>
            </a:r>
            <a:endParaRPr b="1" sz="3200">
              <a:solidFill>
                <a:schemeClr val="dk1"/>
              </a:solidFill>
              <a:latin typeface="Arial Black"/>
              <a:ea typeface="Arial Black"/>
              <a:cs typeface="Arial Black"/>
              <a:sym typeface="Arial Black"/>
            </a:endParaRPr>
          </a:p>
        </p:txBody>
      </p:sp>
      <p:sp>
        <p:nvSpPr>
          <p:cNvPr id="224" name="Google Shape;224;p20"/>
          <p:cNvSpPr/>
          <p:nvPr/>
        </p:nvSpPr>
        <p:spPr>
          <a:xfrm>
            <a:off x="899592" y="1844824"/>
            <a:ext cx="7200800" cy="1569660"/>
          </a:xfrm>
          <a:prstGeom prst="rect">
            <a:avLst/>
          </a:prstGeom>
          <a:solidFill>
            <a:srgbClr val="E1677E"/>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SA" sz="3200">
                <a:solidFill>
                  <a:schemeClr val="dk1"/>
                </a:solidFill>
                <a:latin typeface="Arial Black"/>
                <a:ea typeface="Arial Black"/>
                <a:cs typeface="Arial Black"/>
                <a:sym typeface="Arial Black"/>
              </a:rPr>
              <a:t>{وَالَّذِينَ لَا يَدْعُونَ مَعَ اللَّهِ إِلَهًا آَخَرَ وَلَا يَقْتُلُونَ النَّفْسَ الَّتِي حَرَّمَ اللَّهُ إِلَّا بِالْحَقِّ وَلَا يَزْنُونَ وَمَنْ يَفْعَلْ ذَلِكَ يَلْقَ أَثَامًا*يُضَاعَفْ لَهُ الْعَذَابُ يَوْمَ الْقِيَامَةِ وَيَخْلُدْ فِيهِ مُهَانًا} </a:t>
            </a:r>
            <a:endParaRPr b="1" sz="3200">
              <a:solidFill>
                <a:schemeClr val="dk1"/>
              </a:solidFill>
              <a:latin typeface="Arial Black"/>
              <a:ea typeface="Arial Black"/>
              <a:cs typeface="Arial Black"/>
              <a:sym typeface="Arial Black"/>
            </a:endParaRPr>
          </a:p>
        </p:txBody>
      </p:sp>
      <p:sp>
        <p:nvSpPr>
          <p:cNvPr id="225" name="Google Shape;225;p20"/>
          <p:cNvSpPr/>
          <p:nvPr/>
        </p:nvSpPr>
        <p:spPr>
          <a:xfrm>
            <a:off x="611560" y="3717032"/>
            <a:ext cx="7992888" cy="2862322"/>
          </a:xfrm>
          <a:prstGeom prst="rect">
            <a:avLst/>
          </a:prstGeom>
          <a:solidFill>
            <a:srgbClr val="F1B9C4"/>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SA" sz="3600">
                <a:solidFill>
                  <a:schemeClr val="dk1"/>
                </a:solidFill>
                <a:latin typeface="Arial Black"/>
                <a:ea typeface="Arial Black"/>
                <a:cs typeface="Arial Black"/>
                <a:sym typeface="Arial Black"/>
              </a:rPr>
              <a:t>{وَرَاوَدَتْهُ الَّتِي هُوَ فِي بَيْتِهَا عَنْ نَفْسِهِ وَغَلَّقَتِ الْأَبْوَابَ وَقَالَتْ هَيْتَ لَكَ قَالَ مَعَاذَ اللَّهِ إِنَّهُ رَبِّي أَحْسَنَ مَثْوَايَ {وَاسْتَبَقَا الْبَابَ وَقَدَّتْ قَمِيصَهُ مِنْ دُبُرٍ ...}، {وَقَالَ نِسْوَةٌ فِي الْمَدِينَةِ امْرَأَةُ الْعَزِيزِ تُرَاوِدُ فَتَاهَا عَنْ نَفْسِهِ قَدْ شَغَفَهَا حُبًّا إِنَّا لَنَرَاهَا فِي ضَلَالٍ مُبِينٍ} </a:t>
            </a:r>
            <a:endParaRPr b="1" sz="3600">
              <a:solidFill>
                <a:schemeClr val="dk1"/>
              </a:solidFill>
              <a:latin typeface="Arial Black"/>
              <a:ea typeface="Arial Black"/>
              <a:cs typeface="Arial Black"/>
              <a:sym typeface="Arial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1"/>
          <p:cNvSpPr/>
          <p:nvPr/>
        </p:nvSpPr>
        <p:spPr>
          <a:xfrm>
            <a:off x="0" y="764704"/>
            <a:ext cx="9144000" cy="23698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SA" sz="2800">
                <a:solidFill>
                  <a:schemeClr val="dk1"/>
                </a:solidFill>
                <a:latin typeface="Arial Black"/>
                <a:ea typeface="Arial Black"/>
                <a:cs typeface="Arial Black"/>
                <a:sym typeface="Arial Black"/>
              </a:rPr>
              <a:t>قصة نبي الله يوسف – عليه السلام- </a:t>
            </a:r>
            <a:r>
              <a:rPr b="1" lang="ar-SA" sz="2000">
                <a:solidFill>
                  <a:schemeClr val="dk1"/>
                </a:solidFill>
                <a:latin typeface="Arial Black"/>
                <a:ea typeface="Arial Black"/>
                <a:cs typeface="Arial Black"/>
                <a:sym typeface="Arial Black"/>
              </a:rPr>
              <a:t>الذي منعه إيمانه وخوفه من الله </a:t>
            </a:r>
            <a:endParaRPr b="1" sz="2000">
              <a:solidFill>
                <a:schemeClr val="dk1"/>
              </a:solidFill>
              <a:latin typeface="Arial Black"/>
              <a:ea typeface="Arial Black"/>
              <a:cs typeface="Arial Black"/>
              <a:sym typeface="Arial Black"/>
            </a:endParaRPr>
          </a:p>
          <a:p>
            <a:pPr indent="0" lvl="0" marL="0" marR="0" rtl="0" algn="ctr">
              <a:spcBef>
                <a:spcPts val="0"/>
              </a:spcBef>
              <a:spcAft>
                <a:spcPts val="0"/>
              </a:spcAft>
              <a:buNone/>
            </a:pPr>
            <a:r>
              <a:rPr b="1" lang="ar-SA" sz="2000">
                <a:solidFill>
                  <a:schemeClr val="dk1"/>
                </a:solidFill>
                <a:latin typeface="Arial Black"/>
                <a:ea typeface="Arial Black"/>
                <a:cs typeface="Arial Black"/>
                <a:sym typeface="Arial Black"/>
              </a:rPr>
              <a:t>تعالى من الوقوع في الخطيئة مع امرأة العزيز ذات الشرف </a:t>
            </a:r>
            <a:endParaRPr b="1" sz="2000">
              <a:solidFill>
                <a:schemeClr val="dk1"/>
              </a:solidFill>
              <a:latin typeface="Arial Black"/>
              <a:ea typeface="Arial Black"/>
              <a:cs typeface="Arial Black"/>
              <a:sym typeface="Arial Black"/>
            </a:endParaRPr>
          </a:p>
          <a:p>
            <a:pPr indent="0" lvl="0" marL="0" marR="0" rtl="0" algn="ctr">
              <a:spcBef>
                <a:spcPts val="0"/>
              </a:spcBef>
              <a:spcAft>
                <a:spcPts val="0"/>
              </a:spcAft>
              <a:buNone/>
            </a:pPr>
            <a:r>
              <a:rPr b="1" lang="ar-SA" sz="2000">
                <a:solidFill>
                  <a:schemeClr val="dk1"/>
                </a:solidFill>
                <a:latin typeface="Arial Black"/>
                <a:ea typeface="Arial Black"/>
                <a:cs typeface="Arial Black"/>
                <a:sym typeface="Arial Black"/>
              </a:rPr>
              <a:t>والمنصب والجمال التي هيأت كل الظروف لتراوده عن نفسه </a:t>
            </a:r>
            <a:r>
              <a:rPr b="1" lang="ar-SA" sz="2400">
                <a:solidFill>
                  <a:schemeClr val="dk1"/>
                </a:solidFill>
                <a:latin typeface="Arial Black"/>
                <a:ea typeface="Arial Black"/>
                <a:cs typeface="Arial Black"/>
                <a:sym typeface="Arial Black"/>
              </a:rPr>
              <a:t>فاستعصم بالله تعالى </a:t>
            </a:r>
            <a:r>
              <a:rPr b="1" lang="ar-SA" sz="2000">
                <a:solidFill>
                  <a:schemeClr val="dk1"/>
                </a:solidFill>
                <a:latin typeface="Arial Black"/>
                <a:ea typeface="Arial Black"/>
                <a:cs typeface="Arial Black"/>
                <a:sym typeface="Arial Black"/>
              </a:rPr>
              <a:t>وأبي مفضلا السجن على الوقوع في الخطيئة </a:t>
            </a:r>
            <a:endParaRPr b="1" sz="2800">
              <a:solidFill>
                <a:schemeClr val="dk1"/>
              </a:solidFill>
              <a:latin typeface="Arial Black"/>
              <a:ea typeface="Arial Black"/>
              <a:cs typeface="Arial Black"/>
              <a:sym typeface="Arial Black"/>
            </a:endParaRPr>
          </a:p>
          <a:p>
            <a:pPr indent="0" lvl="0" marL="0" marR="0" rtl="0" algn="ctr">
              <a:spcBef>
                <a:spcPts val="0"/>
              </a:spcBef>
              <a:spcAft>
                <a:spcPts val="0"/>
              </a:spcAft>
              <a:buNone/>
            </a:pPr>
            <a:r>
              <a:rPr b="1" lang="ar-SA" sz="2800">
                <a:solidFill>
                  <a:srgbClr val="00B050"/>
                </a:solidFill>
                <a:latin typeface="Arial Black"/>
                <a:ea typeface="Arial Black"/>
                <a:cs typeface="Arial Black"/>
                <a:sym typeface="Arial Black"/>
              </a:rPr>
              <a:t>قال رب السجن أحب إلي مما يدعونني إليه وإلا تصرف </a:t>
            </a:r>
            <a:endParaRPr/>
          </a:p>
          <a:p>
            <a:pPr indent="0" lvl="0" marL="0" marR="0" rtl="0" algn="ctr">
              <a:spcBef>
                <a:spcPts val="0"/>
              </a:spcBef>
              <a:spcAft>
                <a:spcPts val="0"/>
              </a:spcAft>
              <a:buNone/>
            </a:pPr>
            <a:r>
              <a:rPr b="1" lang="ar-SA" sz="2800">
                <a:solidFill>
                  <a:srgbClr val="00B050"/>
                </a:solidFill>
                <a:latin typeface="Arial Black"/>
                <a:ea typeface="Arial Black"/>
                <a:cs typeface="Arial Black"/>
                <a:sym typeface="Arial Black"/>
              </a:rPr>
              <a:t>عني كيدهن أصب إليهن وأكن من الجاهلين</a:t>
            </a:r>
            <a:endParaRPr sz="2800">
              <a:solidFill>
                <a:srgbClr val="00B050"/>
              </a:solidFill>
              <a:latin typeface="Arial Black"/>
              <a:ea typeface="Arial Black"/>
              <a:cs typeface="Arial Black"/>
              <a:sym typeface="Arial Black"/>
            </a:endParaRPr>
          </a:p>
        </p:txBody>
      </p:sp>
      <p:sp>
        <p:nvSpPr>
          <p:cNvPr id="231" name="Google Shape;231;p21"/>
          <p:cNvSpPr/>
          <p:nvPr/>
        </p:nvSpPr>
        <p:spPr>
          <a:xfrm>
            <a:off x="539552" y="3356992"/>
            <a:ext cx="8064896" cy="3293209"/>
          </a:xfrm>
          <a:prstGeom prst="rect">
            <a:avLst/>
          </a:prstGeom>
          <a:solidFill>
            <a:srgbClr val="F1B9C4"/>
          </a:solid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t/>
            </a:r>
            <a:endParaRPr b="1" sz="3200">
              <a:solidFill>
                <a:schemeClr val="dk1"/>
              </a:solidFill>
              <a:latin typeface="Arial Black"/>
              <a:ea typeface="Arial Black"/>
              <a:cs typeface="Arial Black"/>
              <a:sym typeface="Arial Black"/>
            </a:endParaRPr>
          </a:p>
          <a:p>
            <a:pPr indent="0" lvl="0" marL="0" marR="0" rtl="0" algn="ctr">
              <a:lnSpc>
                <a:spcPct val="80000"/>
              </a:lnSpc>
              <a:spcBef>
                <a:spcPts val="0"/>
              </a:spcBef>
              <a:spcAft>
                <a:spcPts val="0"/>
              </a:spcAft>
              <a:buNone/>
            </a:pPr>
            <a:r>
              <a:rPr b="1" lang="ar-SA" sz="3200">
                <a:solidFill>
                  <a:schemeClr val="dk1"/>
                </a:solidFill>
                <a:latin typeface="Arial Black"/>
                <a:ea typeface="Arial Black"/>
                <a:cs typeface="Arial Black"/>
                <a:sym typeface="Arial Black"/>
              </a:rPr>
              <a:t>عفة ابنتا شعيب</a:t>
            </a:r>
            <a:r>
              <a:rPr lang="ar-SA" sz="3200">
                <a:solidFill>
                  <a:schemeClr val="dk1"/>
                </a:solidFill>
                <a:latin typeface="Arial Black"/>
                <a:ea typeface="Arial Black"/>
                <a:cs typeface="Arial Black"/>
                <a:sym typeface="Arial Black"/>
              </a:rPr>
              <a:t> </a:t>
            </a:r>
            <a:endParaRPr sz="3200">
              <a:solidFill>
                <a:schemeClr val="dk1"/>
              </a:solidFill>
              <a:latin typeface="Arial Black"/>
              <a:ea typeface="Arial Black"/>
              <a:cs typeface="Arial Black"/>
              <a:sym typeface="Arial Black"/>
            </a:endParaRPr>
          </a:p>
          <a:p>
            <a:pPr indent="0" lvl="0" marL="0" marR="0" rtl="0" algn="ctr">
              <a:lnSpc>
                <a:spcPct val="80000"/>
              </a:lnSpc>
              <a:spcBef>
                <a:spcPts val="0"/>
              </a:spcBef>
              <a:spcAft>
                <a:spcPts val="0"/>
              </a:spcAft>
              <a:buNone/>
            </a:pPr>
            <a:r>
              <a:t/>
            </a:r>
            <a:endParaRPr sz="2800">
              <a:solidFill>
                <a:schemeClr val="dk1"/>
              </a:solidFill>
              <a:latin typeface="Constantia"/>
              <a:ea typeface="Constantia"/>
              <a:cs typeface="Constantia"/>
              <a:sym typeface="Constantia"/>
            </a:endParaRPr>
          </a:p>
          <a:p>
            <a:pPr indent="0" lvl="0" marL="0" marR="0" rtl="0" algn="r">
              <a:lnSpc>
                <a:spcPct val="80000"/>
              </a:lnSpc>
              <a:spcBef>
                <a:spcPts val="0"/>
              </a:spcBef>
              <a:spcAft>
                <a:spcPts val="0"/>
              </a:spcAft>
              <a:buClr>
                <a:schemeClr val="dk1"/>
              </a:buClr>
              <a:buSzPts val="1680"/>
              <a:buFont typeface="Noto Sans Symbols"/>
              <a:buNone/>
            </a:pPr>
            <a:r>
              <a:rPr lang="ar-SA" sz="2400">
                <a:solidFill>
                  <a:schemeClr val="dk1"/>
                </a:solidFill>
                <a:latin typeface="Constantia"/>
                <a:ea typeface="Constantia"/>
                <a:cs typeface="Constantia"/>
                <a:sym typeface="Constantia"/>
              </a:rPr>
              <a:t>      </a:t>
            </a:r>
            <a:r>
              <a:rPr b="1" lang="ar-SA" sz="2800">
                <a:solidFill>
                  <a:srgbClr val="006600"/>
                </a:solidFill>
                <a:latin typeface="Constantia"/>
                <a:ea typeface="Constantia"/>
                <a:cs typeface="Constantia"/>
                <a:sym typeface="Constantia"/>
              </a:rPr>
              <a:t>وَلَمَّا وَرَدَ مَاء مَدْيَنَ وَجَدَ عَلَيْهِ أُمَّةً مِّنَ النَّاسِ يَسْقُونَ وَوَجَدَ مِن دُونِهِمُ امْرَأتَيْنِ تَذُودَانِ قَالَ مَا خَطْبُكُمَا قَالَتَا لَا نَسْقِي حَتَّى يُصْدِرَ الرِّعَاء وَأَبُونَا شَيْخٌ كَبِيرٌ (23) فَسَقَى لَهُمَا ثُمَّ تَوَلَّى إِلَى الظِّلِّ فَقَالَ رَبِّ إِنِّي لِمَا أَنزَلْتَ إِلَيَّ مِنْ خَيْرٍ فَقِيرٌ (24) فَجَاءتْهُ إِحْدَاهُمَا تَمْشِي عَلَى اسْتِحْيَاء قَالَتْ إِنَّ أَبِي يَدْعُوكَ لِيَجْزِيَكَ أَجْرَ مَا سَقَيْتَ لَنَا فَلَمَّا جَاءهُ وَقَصَّ عَلَيْهِ الْقَصَصَ قَالَ لَا تَخَفْ نَجَوْتَ مِنَ الْقَوْمِ الظَّالِمِينَ (25</a:t>
            </a:r>
            <a:r>
              <a:rPr lang="ar-SA" sz="2400">
                <a:solidFill>
                  <a:srgbClr val="006600"/>
                </a:solidFill>
                <a:latin typeface="Constantia"/>
                <a:ea typeface="Constantia"/>
                <a:cs typeface="Constantia"/>
                <a:sym typeface="Constantia"/>
              </a:rPr>
              <a:t>)</a:t>
            </a:r>
            <a:endParaRPr sz="2400">
              <a:solidFill>
                <a:srgbClr val="006600"/>
              </a:solidFill>
              <a:latin typeface="Constantia"/>
              <a:ea typeface="Constantia"/>
              <a:cs typeface="Constantia"/>
              <a:sym typeface="Constant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2"/>
          <p:cNvSpPr/>
          <p:nvPr/>
        </p:nvSpPr>
        <p:spPr>
          <a:xfrm>
            <a:off x="611560" y="188640"/>
            <a:ext cx="7920880" cy="3194721"/>
          </a:xfrm>
          <a:prstGeom prst="rect">
            <a:avLst/>
          </a:prstGeom>
          <a:solidFill>
            <a:srgbClr val="F1B9C4"/>
          </a:solid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ar-SA" sz="6000">
                <a:solidFill>
                  <a:schemeClr val="dk1"/>
                </a:solidFill>
                <a:latin typeface="Constantia"/>
                <a:ea typeface="Constantia"/>
                <a:cs typeface="Constantia"/>
                <a:sym typeface="Constantia"/>
              </a:rPr>
              <a:t>عفة عائشة زوجة الحبيب</a:t>
            </a:r>
            <a:endParaRPr/>
          </a:p>
          <a:p>
            <a:pPr indent="0" lvl="0" marL="0" marR="0" rtl="0" algn="ctr">
              <a:lnSpc>
                <a:spcPct val="80000"/>
              </a:lnSpc>
              <a:spcBef>
                <a:spcPts val="0"/>
              </a:spcBef>
              <a:spcAft>
                <a:spcPts val="0"/>
              </a:spcAft>
              <a:buClr>
                <a:schemeClr val="dk1"/>
              </a:buClr>
              <a:buSzPts val="1680"/>
              <a:buFont typeface="Noto Sans Symbols"/>
              <a:buNone/>
            </a:pPr>
            <a:r>
              <a:rPr b="1" lang="ar-SA" sz="2400">
                <a:solidFill>
                  <a:schemeClr val="dk1"/>
                </a:solidFill>
                <a:latin typeface="Constantia"/>
                <a:ea typeface="Constantia"/>
                <a:cs typeface="Constantia"/>
                <a:sym typeface="Constantia"/>
              </a:rPr>
              <a:t>        والله ما اقول اكثر مما قال أبو يوسف </a:t>
            </a:r>
            <a:r>
              <a:rPr b="1" lang="ar-SA" sz="2400">
                <a:solidFill>
                  <a:srgbClr val="006600"/>
                </a:solidFill>
                <a:latin typeface="Constantia"/>
                <a:ea typeface="Constantia"/>
                <a:cs typeface="Constantia"/>
                <a:sym typeface="Constantia"/>
              </a:rPr>
              <a:t>{  فَصَبْرٌ جَمِيلٌ وَاللّهُ الْمُسْتَعَانُ عَلَى مَا تَصِفُونَ }</a:t>
            </a:r>
            <a:r>
              <a:rPr b="1" lang="ar-SA" sz="2400">
                <a:solidFill>
                  <a:schemeClr val="dk1"/>
                </a:solidFill>
                <a:latin typeface="Constantia"/>
                <a:ea typeface="Constantia"/>
                <a:cs typeface="Constantia"/>
                <a:sym typeface="Constantia"/>
              </a:rPr>
              <a:t> , و هنا نزل الوحى على النبى   و أخبره ببراءة السيدة عائشة من هذة الحادثة الشنيعة و أنزل الله فى هذا الموقف قرآناً , قال تعالى </a:t>
            </a:r>
            <a:r>
              <a:rPr b="1" lang="ar-SA" sz="2400">
                <a:solidFill>
                  <a:srgbClr val="006600"/>
                </a:solidFill>
                <a:latin typeface="Constantia"/>
                <a:ea typeface="Constantia"/>
                <a:cs typeface="Constantia"/>
                <a:sym typeface="Constantia"/>
              </a:rPr>
              <a:t>{ إِنَّ الَّذِينَ جَاؤُوا بِالْإِفْكِ عُصْبَةٌ مِّنكُمْ لَا تَحْسَبُوهُ شَرًّا لَّكُم بَلْ هُوَ خَيْرٌ لَّكُمْ لِكُلِّ امْرِئٍ مِّنْهُم مَّا اكْتَسَبَ مِنَ الْإِثْمِ وَالَّذِي تَوَلَّى كِبْرَهُ مِنْهُمْ لَهُ عَذَابٌ عَظِيمٌ }</a:t>
            </a:r>
            <a:r>
              <a:rPr b="1" lang="ar-SA" sz="2400">
                <a:solidFill>
                  <a:schemeClr val="dk1"/>
                </a:solidFill>
                <a:latin typeface="Constantia"/>
                <a:ea typeface="Constantia"/>
                <a:cs typeface="Constantia"/>
                <a:sym typeface="Constantia"/>
              </a:rPr>
              <a:t> (11) سورة النــور , و هنا تبشر الرسول   و أبتسم و أخبر عائشة رضى الله عنها فقالت لها أمها : آلا تشكرى رسول الله   ؟ فقالت لها السيدة عائشة رضى الله عنها : بل أشكر الله الذى برءنى و أنزل فى قرآنا يبرءنى من هذا الذنب العظيم </a:t>
            </a:r>
            <a:r>
              <a:rPr lang="ar-SA" sz="1800">
                <a:solidFill>
                  <a:schemeClr val="dk1"/>
                </a:solidFill>
                <a:latin typeface="Constantia"/>
                <a:ea typeface="Constantia"/>
                <a:cs typeface="Constantia"/>
                <a:sym typeface="Constantia"/>
              </a:rPr>
              <a:t>. </a:t>
            </a:r>
            <a:endParaRPr sz="1800">
              <a:solidFill>
                <a:schemeClr val="dk1"/>
              </a:solidFill>
              <a:latin typeface="Constantia"/>
              <a:ea typeface="Constantia"/>
              <a:cs typeface="Constantia"/>
              <a:sym typeface="Constantia"/>
            </a:endParaRPr>
          </a:p>
        </p:txBody>
      </p:sp>
      <p:sp>
        <p:nvSpPr>
          <p:cNvPr id="237" name="Google Shape;237;p22"/>
          <p:cNvSpPr/>
          <p:nvPr/>
        </p:nvSpPr>
        <p:spPr>
          <a:xfrm>
            <a:off x="1259632" y="3429000"/>
            <a:ext cx="6552728"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ar-SA" sz="1800">
                <a:solidFill>
                  <a:schemeClr val="dk1"/>
                </a:solidFill>
                <a:latin typeface="Constantia"/>
                <a:ea typeface="Constantia"/>
                <a:cs typeface="Constantia"/>
                <a:sym typeface="Constantia"/>
              </a:rPr>
              <a:t>  </a:t>
            </a:r>
            <a:r>
              <a:rPr b="1" lang="ar-SA" sz="3200">
                <a:solidFill>
                  <a:schemeClr val="dk1"/>
                </a:solidFill>
                <a:latin typeface="Arial Black"/>
                <a:ea typeface="Arial Black"/>
                <a:cs typeface="Arial Black"/>
                <a:sym typeface="Arial Black"/>
              </a:rPr>
              <a:t>مريم أم عيسى –عليه السلام</a:t>
            </a:r>
            <a:endParaRPr/>
          </a:p>
          <a:p>
            <a:pPr indent="0" lvl="0" marL="0" marR="0" rtl="0" algn="ctr">
              <a:spcBef>
                <a:spcPts val="0"/>
              </a:spcBef>
              <a:spcAft>
                <a:spcPts val="0"/>
              </a:spcAft>
              <a:buNone/>
            </a:pPr>
            <a:r>
              <a:rPr b="1" lang="ar-SA" sz="2400">
                <a:solidFill>
                  <a:srgbClr val="006600"/>
                </a:solidFill>
                <a:latin typeface="Arial Black"/>
                <a:ea typeface="Arial Black"/>
                <a:cs typeface="Arial Black"/>
                <a:sym typeface="Arial Black"/>
              </a:rPr>
              <a:t>{قَالَتْ إِنِّي أَعُوذُ بِالرَّحْمَنِ مِنْكَ إِنْ كُنْتَ تَقِيًّا}، </a:t>
            </a:r>
            <a:endParaRPr b="1" sz="2400">
              <a:solidFill>
                <a:srgbClr val="006600"/>
              </a:solidFill>
              <a:latin typeface="Arial Black"/>
              <a:ea typeface="Arial Black"/>
              <a:cs typeface="Arial Black"/>
              <a:sym typeface="Arial Black"/>
            </a:endParaRPr>
          </a:p>
          <a:p>
            <a:pPr indent="0" lvl="0" marL="0" marR="0" rtl="0" algn="ctr">
              <a:spcBef>
                <a:spcPts val="0"/>
              </a:spcBef>
              <a:spcAft>
                <a:spcPts val="0"/>
              </a:spcAft>
              <a:buNone/>
            </a:pPr>
            <a:r>
              <a:rPr b="1" lang="ar-SA" sz="2400">
                <a:solidFill>
                  <a:srgbClr val="006600"/>
                </a:solidFill>
                <a:latin typeface="Arial Black"/>
                <a:ea typeface="Arial Black"/>
                <a:cs typeface="Arial Black"/>
                <a:sym typeface="Arial Black"/>
              </a:rPr>
              <a:t>{قَالَتْ أَنَّى يَكُونُ لِي غُلامٌ وَلَمْ يَمْسَسْنِي بَشَرٌ وَلَم أَكُ بَغِيًّا}،</a:t>
            </a:r>
            <a:endParaRPr b="1" sz="2400">
              <a:solidFill>
                <a:srgbClr val="006600"/>
              </a:solidFill>
              <a:latin typeface="Arial Black"/>
              <a:ea typeface="Arial Black"/>
              <a:cs typeface="Arial Black"/>
              <a:sym typeface="Arial Black"/>
            </a:endParaRPr>
          </a:p>
          <a:p>
            <a:pPr indent="0" lvl="0" marL="0" marR="0" rtl="0" algn="ctr">
              <a:spcBef>
                <a:spcPts val="0"/>
              </a:spcBef>
              <a:spcAft>
                <a:spcPts val="0"/>
              </a:spcAft>
              <a:buNone/>
            </a:pPr>
            <a:r>
              <a:rPr b="1" lang="ar-SA" sz="2400">
                <a:solidFill>
                  <a:srgbClr val="006600"/>
                </a:solidFill>
                <a:latin typeface="Arial Black"/>
                <a:ea typeface="Arial Black"/>
                <a:cs typeface="Arial Black"/>
                <a:sym typeface="Arial Black"/>
              </a:rPr>
              <a:t> {فَأَجَاءَهَا الْمَخَاضُ إِلَى جِذْعِ النَّخْلَةِ قَالَتْ يَا لَيْتَنِي مِتُّ قَبْلَ هَذَا وَكُنْتُ نَسْيًا مَنْسِيًّا}</a:t>
            </a:r>
            <a:r>
              <a:rPr b="1" lang="ar-SA" sz="2400">
                <a:solidFill>
                  <a:schemeClr val="dk1"/>
                </a:solidFill>
                <a:latin typeface="Arial Black"/>
                <a:ea typeface="Arial Black"/>
                <a:cs typeface="Arial Black"/>
                <a:sym typeface="Arial Black"/>
              </a:rPr>
              <a:t> </a:t>
            </a:r>
            <a:endParaRPr b="1" sz="2400">
              <a:solidFill>
                <a:schemeClr val="dk1"/>
              </a:solidFill>
              <a:latin typeface="Arial Black"/>
              <a:ea typeface="Arial Black"/>
              <a:cs typeface="Arial Black"/>
              <a:sym typeface="Arial Black"/>
            </a:endParaRPr>
          </a:p>
        </p:txBody>
      </p:sp>
      <p:sp>
        <p:nvSpPr>
          <p:cNvPr id="238" name="Google Shape;238;p22"/>
          <p:cNvSpPr/>
          <p:nvPr/>
        </p:nvSpPr>
        <p:spPr>
          <a:xfrm>
            <a:off x="1979712" y="5445224"/>
            <a:ext cx="561662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SA" sz="2400">
                <a:solidFill>
                  <a:srgbClr val="006600"/>
                </a:solidFill>
                <a:latin typeface="Constantia"/>
                <a:ea typeface="Constantia"/>
                <a:cs typeface="Constantia"/>
                <a:sym typeface="Constantia"/>
              </a:rPr>
              <a:t>{وَمَرْيَمَ ابْنَتَ عِمْرَانَ الَّتِي أَحْصَنَتْ فَرْجَهَا فَنَفَخْنَا فِيهِ مِنْ رُوحِنَا وَصَدَّقَتْ بِكَلِمَاتِ رَبِّهَا وَكُتُبِهِ وَكَانَتْ مِنَ الْقَانِتِينَ} </a:t>
            </a:r>
            <a:endParaRPr b="1" sz="2400">
              <a:solidFill>
                <a:srgbClr val="006600"/>
              </a:solidFill>
              <a:latin typeface="Constantia"/>
              <a:ea typeface="Constantia"/>
              <a:cs typeface="Constantia"/>
              <a:sym typeface="Constant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3"/>
          <p:cNvSpPr/>
          <p:nvPr/>
        </p:nvSpPr>
        <p:spPr>
          <a:xfrm>
            <a:off x="611560" y="260648"/>
            <a:ext cx="7920880" cy="3046988"/>
          </a:xfrm>
          <a:prstGeom prst="rect">
            <a:avLst/>
          </a:prstGeom>
          <a:noFill/>
          <a:ln>
            <a:noFill/>
          </a:ln>
        </p:spPr>
        <p:txBody>
          <a:bodyPr anchorCtr="0" anchor="t" bIns="45700" lIns="91425" spcFirstLastPara="1" rIns="91425" wrap="square" tIns="45700">
            <a:spAutoFit/>
          </a:bodyPr>
          <a:lstStyle/>
          <a:p>
            <a:pPr indent="0" lvl="0" marL="0" marR="0" rtl="0" algn="just">
              <a:lnSpc>
                <a:spcPct val="80000"/>
              </a:lnSpc>
              <a:spcBef>
                <a:spcPts val="0"/>
              </a:spcBef>
              <a:spcAft>
                <a:spcPts val="0"/>
              </a:spcAft>
              <a:buNone/>
            </a:pPr>
            <a:r>
              <a:rPr b="1" lang="ar-SA" sz="3600">
                <a:solidFill>
                  <a:schemeClr val="dk1"/>
                </a:solidFill>
                <a:latin typeface="Constantia"/>
                <a:ea typeface="Constantia"/>
                <a:cs typeface="Constantia"/>
                <a:sym typeface="Constantia"/>
              </a:rPr>
              <a:t>عن ثلاثة نفر آواهم المبيت إلى غار فانطبقت عليهم الصخرة:</a:t>
            </a:r>
            <a:endParaRPr b="1" sz="3600">
              <a:solidFill>
                <a:schemeClr val="dk1"/>
              </a:solidFill>
              <a:latin typeface="Constantia"/>
              <a:ea typeface="Constantia"/>
              <a:cs typeface="Constantia"/>
              <a:sym typeface="Constantia"/>
            </a:endParaRPr>
          </a:p>
          <a:p>
            <a:pPr indent="0" lvl="0" marL="0" marR="0" rtl="0" algn="just">
              <a:lnSpc>
                <a:spcPct val="80000"/>
              </a:lnSpc>
              <a:spcBef>
                <a:spcPts val="0"/>
              </a:spcBef>
              <a:spcAft>
                <a:spcPts val="0"/>
              </a:spcAft>
              <a:buClr>
                <a:schemeClr val="dk1"/>
              </a:buClr>
              <a:buSzPts val="1960"/>
              <a:buFont typeface="Noto Sans Symbols"/>
              <a:buNone/>
            </a:pPr>
            <a:r>
              <a:rPr b="1" lang="ar-SA" sz="2800">
                <a:solidFill>
                  <a:schemeClr val="dk1"/>
                </a:solidFill>
                <a:latin typeface="Constantia"/>
                <a:ea typeface="Constantia"/>
                <a:cs typeface="Constantia"/>
                <a:sym typeface="Constantia"/>
              </a:rPr>
              <a:t>       ففرج الله عز وجل عنهم هذه الصخرة بصالح أعمالهم, وكان من بين هؤلاء رجل كان يحب ابنة عم له كأحب ما يحب الرجال النساء, فلما تمكن منها وجلس بين فخذيها قالت له: اتق الله ولا تفض الخاتم إلا بحقه, فتركها ـ وهو قادر على الفاحشة ـ لله رب العالمين, فإذا بالصخرة انفرجت بنصيبه هذا من الإخلاص ، رواية الإمام البخاري </a:t>
            </a:r>
            <a:endParaRPr b="1" sz="2800">
              <a:solidFill>
                <a:schemeClr val="lt1"/>
              </a:solidFill>
              <a:latin typeface="Constantia"/>
              <a:ea typeface="Constantia"/>
              <a:cs typeface="Constantia"/>
              <a:sym typeface="Constantia"/>
            </a:endParaRPr>
          </a:p>
        </p:txBody>
      </p:sp>
      <p:sp>
        <p:nvSpPr>
          <p:cNvPr id="244" name="Google Shape;244;p23"/>
          <p:cNvSpPr/>
          <p:nvPr/>
        </p:nvSpPr>
        <p:spPr>
          <a:xfrm>
            <a:off x="1547664" y="3501008"/>
            <a:ext cx="6264696" cy="1532727"/>
          </a:xfrm>
          <a:prstGeom prst="rect">
            <a:avLst/>
          </a:prstGeom>
          <a:solidFill>
            <a:srgbClr val="F1B9C4"/>
          </a:solid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lang="ar-SA" sz="3200">
                <a:solidFill>
                  <a:schemeClr val="dk1"/>
                </a:solidFill>
                <a:latin typeface="Arial Black"/>
                <a:ea typeface="Arial Black"/>
                <a:cs typeface="Arial Black"/>
                <a:sym typeface="Arial Black"/>
              </a:rPr>
              <a:t>عفة عثمان بن أبي طلحة رضي الله عنه </a:t>
            </a:r>
            <a:r>
              <a:rPr lang="ar-SA" sz="2800">
                <a:solidFill>
                  <a:schemeClr val="dk1"/>
                </a:solidFill>
                <a:latin typeface="Constantia"/>
                <a:ea typeface="Constantia"/>
                <a:cs typeface="Constantia"/>
                <a:sym typeface="Constantia"/>
              </a:rPr>
              <a:t>:</a:t>
            </a:r>
            <a:endParaRPr b="1" sz="2800">
              <a:solidFill>
                <a:schemeClr val="dk1"/>
              </a:solidFill>
              <a:latin typeface="Arial Black"/>
              <a:ea typeface="Arial Black"/>
              <a:cs typeface="Arial Black"/>
              <a:sym typeface="Arial Black"/>
            </a:endParaRPr>
          </a:p>
          <a:p>
            <a:pPr indent="0" lvl="0" marL="0" marR="0" rtl="0" algn="ctr">
              <a:lnSpc>
                <a:spcPct val="90000"/>
              </a:lnSpc>
              <a:spcBef>
                <a:spcPts val="0"/>
              </a:spcBef>
              <a:spcAft>
                <a:spcPts val="0"/>
              </a:spcAft>
              <a:buNone/>
            </a:pPr>
            <a:r>
              <a:rPr b="1" lang="ar-SA" sz="2400">
                <a:solidFill>
                  <a:schemeClr val="dk1"/>
                </a:solidFill>
                <a:latin typeface="Arial Black"/>
                <a:ea typeface="Arial Black"/>
                <a:cs typeface="Arial Black"/>
                <a:sym typeface="Arial Black"/>
              </a:rPr>
              <a:t>تروي أم سلمة رضي الله تعالى عنها قصة الرجل</a:t>
            </a:r>
            <a:endParaRPr b="1" sz="2400">
              <a:solidFill>
                <a:schemeClr val="dk1"/>
              </a:solidFill>
              <a:latin typeface="Arial Black"/>
              <a:ea typeface="Arial Black"/>
              <a:cs typeface="Arial Black"/>
              <a:sym typeface="Arial Black"/>
            </a:endParaRPr>
          </a:p>
          <a:p>
            <a:pPr indent="0" lvl="0" marL="0" marR="0" rtl="0" algn="ctr">
              <a:lnSpc>
                <a:spcPct val="90000"/>
              </a:lnSpc>
              <a:spcBef>
                <a:spcPts val="0"/>
              </a:spcBef>
              <a:spcAft>
                <a:spcPts val="0"/>
              </a:spcAft>
              <a:buNone/>
            </a:pPr>
            <a:r>
              <a:rPr b="1" lang="ar-SA" sz="2400">
                <a:solidFill>
                  <a:schemeClr val="dk1"/>
                </a:solidFill>
                <a:latin typeface="Arial Black"/>
                <a:ea typeface="Arial Black"/>
                <a:cs typeface="Arial Black"/>
                <a:sym typeface="Arial Black"/>
              </a:rPr>
              <a:t> الصالح العفيف الذي هاجر معها أيامًا متتالية لا أحد معهما ، ويضرب مثالاً عاليًا للعفة والاستعفاف </a:t>
            </a:r>
            <a:endParaRPr b="1" sz="2400">
              <a:solidFill>
                <a:schemeClr val="dk1"/>
              </a:solidFill>
              <a:latin typeface="Arial Black"/>
              <a:ea typeface="Arial Black"/>
              <a:cs typeface="Arial Black"/>
              <a:sym typeface="Arial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4"/>
          <p:cNvSpPr/>
          <p:nvPr/>
        </p:nvSpPr>
        <p:spPr>
          <a:xfrm>
            <a:off x="1043608" y="836713"/>
            <a:ext cx="7200800"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SA" sz="2800">
                <a:solidFill>
                  <a:schemeClr val="dk1"/>
                </a:solidFill>
                <a:latin typeface="Constantia"/>
                <a:ea typeface="Constantia"/>
                <a:cs typeface="Constantia"/>
                <a:sym typeface="Constantia"/>
              </a:rPr>
              <a:t> </a:t>
            </a:r>
            <a:r>
              <a:rPr b="1" lang="ar-SA" sz="3200">
                <a:solidFill>
                  <a:srgbClr val="006600"/>
                </a:solidFill>
                <a:latin typeface="Constantia"/>
                <a:ea typeface="Constantia"/>
                <a:cs typeface="Constantia"/>
                <a:sym typeface="Constantia"/>
              </a:rPr>
              <a:t>{يَا أَيُّهَا النَّبِيُّ قُلْ لِأَزْوَاجِكَ وَبَنَاتِكَ وَنِسَاءِ الْمُؤْمِنِينَ يُدْنِينَ عَلَيْهِنَّ مِنْ جَلَابِيبِهِنَّ ذَلِكَ أَدْنَى أَنْ يُعْرَفْنَ فَلَا يُؤْذَيْنَ} </a:t>
            </a:r>
            <a:endParaRPr b="1" sz="2800">
              <a:solidFill>
                <a:srgbClr val="006600"/>
              </a:solidFill>
              <a:latin typeface="Constantia"/>
              <a:ea typeface="Constantia"/>
              <a:cs typeface="Constantia"/>
              <a:sym typeface="Constantia"/>
            </a:endParaRPr>
          </a:p>
        </p:txBody>
      </p:sp>
      <p:sp>
        <p:nvSpPr>
          <p:cNvPr id="250" name="Google Shape;250;p24"/>
          <p:cNvSpPr/>
          <p:nvPr/>
        </p:nvSpPr>
        <p:spPr>
          <a:xfrm>
            <a:off x="1619672" y="2780928"/>
            <a:ext cx="6624736" cy="32316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SA" sz="2800">
                <a:solidFill>
                  <a:srgbClr val="006600"/>
                </a:solidFill>
                <a:latin typeface="Constantia"/>
                <a:ea typeface="Constantia"/>
                <a:cs typeface="Constantia"/>
                <a:sym typeface="Constantia"/>
              </a:rPr>
              <a:t>قُل لِّلْمُؤْمِنَاتِ يَغْضُضْنَ مِنْ أَبْصَارِهِنَّ وَيَحْفَظْنَ فُرُوجَهُنَّ وَلا يُبْدِينَ زِينَتَهُنَّ إِلاَّ مَا ظَهَرَ مِنْهَا وَلْيَضْرِبْنَ بِخُمُرِهِنَّ عَلَى جُيُوبِهِنَّ وَلا يُبْدِينَ زِينَتَهُنَّ</a:t>
            </a:r>
            <a:r>
              <a:rPr b="1" lang="ar-SA" sz="2400">
                <a:solidFill>
                  <a:srgbClr val="006600"/>
                </a:solidFill>
                <a:latin typeface="Constantia"/>
                <a:ea typeface="Constantia"/>
                <a:cs typeface="Constantia"/>
                <a:sym typeface="Constantia"/>
              </a:rPr>
              <a:t> إِلاَّ لِبُعُولَتِهِنَّ أَوْ آبَائِهِنَّ أَوْ آبَاء بُعُولَتِهِنَّ أَوْ أَبْنَائِهِنَّ أَوْ أَبْنَاء بُعُولَتِهِنَّ أَوْ إِخْوَانِهِنَّ أَوْ بَنِي إِخْوَانِهِنَّ أَوْ بَنِي أَخَوَاتِهِنَّ أَوْ نِسَائِهِنَّ أَوْ مَا مَلَكَتْ أَيْمَانُهُنَّ أَوِ التَّابِعِينَ غَيْرِ أُولِي الإِرْبَةِ مِنَ الرِّجَالِ أَوِ الطِّفْلِ الَّذِينَ لَمْ يَظْهَرُوا عَلَى عَوْرَاتِ النِّسَاء وَلا يَضْرِبْنَ بِأَرْجُلِهِنَّ لِيُعْلَمَ مَا يُخْفِينَ مِن زِينَتِهِنَّ وَتُوبُوا إِلَى اللَّهِ جَمِيعًا أَيُّهَا الْمُؤْمِنُونَ لَعَلَّكُمْ تُفْلِحُونَ</a:t>
            </a:r>
            <a:endParaRPr b="1" sz="1800">
              <a:solidFill>
                <a:srgbClr val="006600"/>
              </a:solidFill>
              <a:latin typeface="Constantia"/>
              <a:ea typeface="Constantia"/>
              <a:cs typeface="Constantia"/>
              <a:sym typeface="Constant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5"/>
          <p:cNvSpPr/>
          <p:nvPr/>
        </p:nvSpPr>
        <p:spPr>
          <a:xfrm>
            <a:off x="0" y="1052736"/>
            <a:ext cx="9144000" cy="563231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SA" sz="2000">
                <a:solidFill>
                  <a:schemeClr val="dk1"/>
                </a:solidFill>
                <a:latin typeface="Constantia"/>
                <a:ea typeface="Constantia"/>
                <a:cs typeface="Constantia"/>
                <a:sym typeface="Constantia"/>
              </a:rPr>
              <a:t>أشهر </a:t>
            </a:r>
            <a:r>
              <a:rPr b="1" lang="ar-SA" sz="2000" u="sng">
                <a:solidFill>
                  <a:schemeClr val="dk1"/>
                </a:solidFill>
                <a:latin typeface="Constantia"/>
                <a:ea typeface="Constantia"/>
                <a:cs typeface="Constantia"/>
                <a:sym typeface="Constantia"/>
                <a:hlinkClick r:id="rId3">
                  <a:extLst>
                    <a:ext uri="{A12FA001-AC4F-418D-AE19-62706E023703}">
                      <ahyp:hlinkClr val="tx"/>
                    </a:ext>
                  </a:extLst>
                </a:hlinkClick>
              </a:rPr>
              <a:t>عالم </a:t>
            </a:r>
            <a:r>
              <a:rPr b="1" lang="ar-SA" sz="2000">
                <a:solidFill>
                  <a:schemeClr val="dk1"/>
                </a:solidFill>
                <a:latin typeface="Constantia"/>
                <a:ea typeface="Constantia"/>
                <a:cs typeface="Constantia"/>
                <a:sym typeface="Constantia"/>
              </a:rPr>
              <a:t>الأجنة روبرت جيلهم إسلامه،  </a:t>
            </a:r>
            <a:br>
              <a:rPr b="1" lang="ar-SA" sz="2000">
                <a:solidFill>
                  <a:schemeClr val="dk1"/>
                </a:solidFill>
                <a:latin typeface="Constantia"/>
                <a:ea typeface="Constantia"/>
                <a:cs typeface="Constantia"/>
                <a:sym typeface="Constantia"/>
              </a:rPr>
            </a:br>
            <a:endParaRPr b="1" sz="2000">
              <a:solidFill>
                <a:schemeClr val="dk1"/>
              </a:solidFill>
              <a:latin typeface="Constantia"/>
              <a:ea typeface="Constantia"/>
              <a:cs typeface="Constantia"/>
              <a:sym typeface="Constantia"/>
            </a:endParaRPr>
          </a:p>
          <a:p>
            <a:pPr indent="0" lvl="0" marL="0" marR="0" rtl="0" algn="r">
              <a:spcBef>
                <a:spcPts val="0"/>
              </a:spcBef>
              <a:spcAft>
                <a:spcPts val="0"/>
              </a:spcAft>
              <a:buNone/>
            </a:pPr>
            <a:r>
              <a:rPr b="1" lang="ar-SA" sz="2000">
                <a:solidFill>
                  <a:schemeClr val="dk1"/>
                </a:solidFill>
                <a:latin typeface="Constantia"/>
                <a:ea typeface="Constantia"/>
                <a:cs typeface="Constantia"/>
                <a:sym typeface="Constantia"/>
              </a:rPr>
              <a:t>وقال الدكتور عبد الباسط محمد السيد أستاذ التحاليل الطبية بالمركز القومي بمصر واستشاري الطب التكميلي: إن العالم روبرت جيلهم، زعيم اليهود في معهد ألبارت أنشتاين، والمختص في علم الأجنة، أعلن إسلامه بمجرد معرفته للحقيقة العلمية ولإعجاز القرآن في سبب تحديد عدة الطلاق للمرأة، بمدة 3 أشهر.</a:t>
            </a:r>
            <a:br>
              <a:rPr b="1" lang="ar-SA" sz="2000">
                <a:solidFill>
                  <a:schemeClr val="dk1"/>
                </a:solidFill>
                <a:latin typeface="Constantia"/>
                <a:ea typeface="Constantia"/>
                <a:cs typeface="Constantia"/>
                <a:sym typeface="Constantia"/>
              </a:rPr>
            </a:br>
            <a:endParaRPr b="1" sz="2000">
              <a:solidFill>
                <a:schemeClr val="dk1"/>
              </a:solidFill>
              <a:latin typeface="Constantia"/>
              <a:ea typeface="Constantia"/>
              <a:cs typeface="Constantia"/>
              <a:sym typeface="Constantia"/>
            </a:endParaRPr>
          </a:p>
          <a:p>
            <a:pPr indent="0" lvl="0" marL="0" marR="0" rtl="0" algn="r">
              <a:spcBef>
                <a:spcPts val="0"/>
              </a:spcBef>
              <a:spcAft>
                <a:spcPts val="0"/>
              </a:spcAft>
              <a:buNone/>
            </a:pPr>
            <a:r>
              <a:rPr b="1" lang="ar-SA" sz="2000">
                <a:solidFill>
                  <a:schemeClr val="dk1"/>
                </a:solidFill>
                <a:latin typeface="Constantia"/>
                <a:ea typeface="Constantia"/>
                <a:cs typeface="Constantia"/>
                <a:sym typeface="Constantia"/>
              </a:rPr>
              <a:t>وأضاف: إقناع العالم جيلهم كان بالأدلة العلمية، التي مفادها أن جماع الزوجين ينتج عنه ترك الرجل لبصمته الخاصة لدى المرأة، وأن كل شهر من عدم الجماع يسمح بزوال نسبة معينة تتراوح بين 25 إلى 30 بالمائة، وبعد الأشهر الثلاثة تزول البصمة كليًا، ما يعني أن المطلقة تصبح قابلة لتلقي بصمة رجل آخر.</a:t>
            </a:r>
            <a:br>
              <a:rPr b="1" lang="ar-SA" sz="2000">
                <a:solidFill>
                  <a:schemeClr val="dk1"/>
                </a:solidFill>
                <a:latin typeface="Constantia"/>
                <a:ea typeface="Constantia"/>
                <a:cs typeface="Constantia"/>
                <a:sym typeface="Constantia"/>
              </a:rPr>
            </a:br>
            <a:endParaRPr b="1" sz="2000">
              <a:solidFill>
                <a:schemeClr val="dk1"/>
              </a:solidFill>
              <a:latin typeface="Constantia"/>
              <a:ea typeface="Constantia"/>
              <a:cs typeface="Constantia"/>
              <a:sym typeface="Constantia"/>
            </a:endParaRPr>
          </a:p>
          <a:p>
            <a:pPr indent="0" lvl="0" marL="0" marR="0" rtl="0" algn="r">
              <a:spcBef>
                <a:spcPts val="0"/>
              </a:spcBef>
              <a:spcAft>
                <a:spcPts val="0"/>
              </a:spcAft>
              <a:buNone/>
            </a:pPr>
            <a:r>
              <a:rPr b="1" lang="ar-SA" sz="2000">
                <a:solidFill>
                  <a:schemeClr val="dk1"/>
                </a:solidFill>
                <a:latin typeface="Constantia"/>
                <a:ea typeface="Constantia"/>
                <a:cs typeface="Constantia"/>
                <a:sym typeface="Constantia"/>
              </a:rPr>
              <a:t>وأشار إلى أن تلك الحقيقة دفعت عالم الأجنة اليهودي للقيام بتحقيق في حي أفارقة مسلمين بأمريكا، تبين منه أن كل النساء يحملن بصمات أزواجهن فقط، فيما بينت التحريات العلمية في حي آخر لأمريكيات متحررات أنهن يمتلكن بصمات متعددة من اثنتين إلى ثلاث، ما يوضح انهن يمارسن العملية الجنسية خارج الأطر الشرعية المتمثلة في ألزواج</a:t>
            </a:r>
            <a:br>
              <a:rPr b="1" lang="ar-SA" sz="2000">
                <a:solidFill>
                  <a:schemeClr val="dk1"/>
                </a:solidFill>
                <a:latin typeface="Constantia"/>
                <a:ea typeface="Constantia"/>
                <a:cs typeface="Constantia"/>
                <a:sym typeface="Constantia"/>
              </a:rPr>
            </a:br>
            <a:endParaRPr b="1" sz="2000">
              <a:solidFill>
                <a:schemeClr val="dk1"/>
              </a:solidFill>
              <a:latin typeface="Constantia"/>
              <a:ea typeface="Constantia"/>
              <a:cs typeface="Constantia"/>
              <a:sym typeface="Constantia"/>
            </a:endParaRPr>
          </a:p>
          <a:p>
            <a:pPr indent="0" lvl="0" marL="0" marR="0" rtl="0" algn="r">
              <a:spcBef>
                <a:spcPts val="0"/>
              </a:spcBef>
              <a:spcAft>
                <a:spcPts val="0"/>
              </a:spcAft>
              <a:buNone/>
            </a:pPr>
            <a:r>
              <a:rPr b="1" lang="ar-SA" sz="2000">
                <a:solidFill>
                  <a:schemeClr val="dk1"/>
                </a:solidFill>
                <a:latin typeface="Constantia"/>
                <a:ea typeface="Constantia"/>
                <a:cs typeface="Constantia"/>
                <a:sym typeface="Constantia"/>
              </a:rPr>
              <a:t>وكانت الحقيقة مذهلة للعالم حينما قام بإجراء التحاليل على زوجته ليتبين انها تمتلك ثلاث بصمات، ما يعني أنها كانت تخونه، وذهب به الأمر لحد اكتشاف أن واحدًا من أصل ثلاثة أبناء فقط هو ابنه، وعلى إثر ذلك اقتنع أن </a:t>
            </a:r>
            <a:r>
              <a:rPr b="1" lang="ar-SA" sz="2000" u="sng">
                <a:solidFill>
                  <a:srgbClr val="FF0000"/>
                </a:solidFill>
                <a:latin typeface="Constantia"/>
                <a:ea typeface="Constantia"/>
                <a:cs typeface="Constantia"/>
                <a:sym typeface="Constantia"/>
                <a:hlinkClick r:id="rId4">
                  <a:extLst>
                    <a:ext uri="{A12FA001-AC4F-418D-AE19-62706E023703}">
                      <ahyp:hlinkClr val="tx"/>
                    </a:ext>
                  </a:extLst>
                </a:hlinkClick>
              </a:rPr>
              <a:t>الإسلام </a:t>
            </a:r>
            <a:r>
              <a:rPr b="1" lang="ar-SA" sz="2000">
                <a:solidFill>
                  <a:schemeClr val="dk1"/>
                </a:solidFill>
                <a:latin typeface="Constantia"/>
                <a:ea typeface="Constantia"/>
                <a:cs typeface="Constantia"/>
                <a:sym typeface="Constantia"/>
              </a:rPr>
              <a:t>يضمن حصانة المرأة وتماسك المجتمع، وأن المرأة </a:t>
            </a:r>
            <a:r>
              <a:rPr b="1" lang="ar-SA" sz="2000" u="sng">
                <a:solidFill>
                  <a:schemeClr val="dk1"/>
                </a:solidFill>
                <a:latin typeface="Constantia"/>
                <a:ea typeface="Constantia"/>
                <a:cs typeface="Constantia"/>
                <a:sym typeface="Constantia"/>
                <a:hlinkClick r:id="rId5">
                  <a:extLst>
                    <a:ext uri="{A12FA001-AC4F-418D-AE19-62706E023703}">
                      <ahyp:hlinkClr val="tx"/>
                    </a:ext>
                  </a:extLst>
                </a:hlinkClick>
              </a:rPr>
              <a:t>المسلمة</a:t>
            </a:r>
            <a:r>
              <a:rPr b="1" lang="ar-SA" sz="2000">
                <a:solidFill>
                  <a:schemeClr val="dk1"/>
                </a:solidFill>
                <a:latin typeface="Constantia"/>
                <a:ea typeface="Constantia"/>
                <a:cs typeface="Constantia"/>
                <a:sym typeface="Constantia"/>
              </a:rPr>
              <a:t> أنظف امرأة على وجه الأرض</a:t>
            </a:r>
            <a:endParaRPr sz="2000">
              <a:solidFill>
                <a:schemeClr val="dk1"/>
              </a:solidFill>
              <a:latin typeface="Constantia"/>
              <a:ea typeface="Constantia"/>
              <a:cs typeface="Constantia"/>
              <a:sym typeface="Constantia"/>
            </a:endParaRPr>
          </a:p>
        </p:txBody>
      </p:sp>
      <p:pic>
        <p:nvPicPr>
          <p:cNvPr descr="1382962_10151953527698249_641564727_n.jpg" id="256" name="Google Shape;256;p25"/>
          <p:cNvPicPr preferRelativeResize="0"/>
          <p:nvPr/>
        </p:nvPicPr>
        <p:blipFill rotWithShape="1">
          <a:blip r:embed="rId6">
            <a:alphaModFix/>
          </a:blip>
          <a:srcRect b="0" l="0" r="0" t="0"/>
          <a:stretch/>
        </p:blipFill>
        <p:spPr>
          <a:xfrm>
            <a:off x="0" y="0"/>
            <a:ext cx="3467877" cy="16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descr="3.jpg" id="261" name="Google Shape;261;p26"/>
          <p:cNvPicPr preferRelativeResize="0"/>
          <p:nvPr/>
        </p:nvPicPr>
        <p:blipFill rotWithShape="1">
          <a:blip r:embed="rId3">
            <a:alphaModFix/>
          </a:blip>
          <a:srcRect b="0" l="0" r="0" t="0"/>
          <a:stretch/>
        </p:blipFill>
        <p:spPr>
          <a:xfrm>
            <a:off x="0" y="0"/>
            <a:ext cx="4658544" cy="6858000"/>
          </a:xfrm>
          <a:prstGeom prst="rect">
            <a:avLst/>
          </a:prstGeom>
          <a:noFill/>
          <a:ln>
            <a:noFill/>
          </a:ln>
          <a:effectLst>
            <a:outerShdw blurRad="292100" rotWithShape="0" algn="tl" dir="2700000" dist="139700">
              <a:srgbClr val="333333">
                <a:alpha val="64705"/>
              </a:srgbClr>
            </a:outerShdw>
          </a:effectLst>
        </p:spPr>
      </p:pic>
      <p:pic>
        <p:nvPicPr>
          <p:cNvPr descr="b4fe873292.jpg" id="262" name="Google Shape;262;p26"/>
          <p:cNvPicPr preferRelativeResize="0"/>
          <p:nvPr/>
        </p:nvPicPr>
        <p:blipFill rotWithShape="1">
          <a:blip r:embed="rId4">
            <a:alphaModFix/>
          </a:blip>
          <a:srcRect b="0" l="0" r="0" t="0"/>
          <a:stretch/>
        </p:blipFill>
        <p:spPr>
          <a:xfrm>
            <a:off x="4139952" y="0"/>
            <a:ext cx="5004048"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7"/>
          <p:cNvSpPr/>
          <p:nvPr/>
        </p:nvSpPr>
        <p:spPr>
          <a:xfrm>
            <a:off x="1187624" y="548680"/>
            <a:ext cx="7956376" cy="5976664"/>
          </a:xfrm>
          <a:prstGeom prst="rect">
            <a:avLst/>
          </a:prstGeom>
        </p:spPr>
        <p:txBody>
          <a:bodyPr>
            <a:prstTxWarp prst="textPlain"/>
          </a:bodyPr>
          <a:lstStyle/>
          <a:p>
            <a:pPr lvl="0" algn="ctr"/>
            <a:r>
              <a:rPr b="1" i="0">
                <a:ln cap="flat" cmpd="sng" w="10525">
                  <a:solidFill>
                    <a:schemeClr val="dk1"/>
                  </a:solidFill>
                  <a:prstDash val="solid"/>
                  <a:round/>
                  <a:headEnd len="sm" w="sm" type="none"/>
                  <a:tailEnd len="sm" w="sm" type="none"/>
                </a:ln>
                <a:solidFill>
                  <a:schemeClr val="dk1"/>
                </a:solidFill>
                <a:latin typeface="Arial"/>
              </a:rPr>
              <a:t>ﺍﻹﺳﻼﻡ ﻫﻮ ﺍﻟﺬﻱ</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ﺿَﺒﻂ ﺻﻮﺗﻚ ﻓﻘﺎﻝ (ﻭﺍﻏﻀﺾ ﻣﻦ ﺻﻮﺗﻚ)</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ﻭﺿﺒﻂ ﻣﺸﻴﺘﻚ ﻓﻘﺎﻝ (ﻭﻻ ﺗﻤﺶ ﻓﻲ ﺍﻷﺭﺽ ﻣﺮﺣًﺎ)</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ﻭﺿﺒﻂ ﻧﻈﺮﺗﻚ ﻓﻘﺎﻝ (ﻭﻻ ﺗﻤﺪﻥ ﻋﻴﻨﻴﻚ)</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ﻭﺿﺒﻂ ﺳﻤﻌﻚ ﻓﻘﺎﻝ (ﻭﻻ ﺗﺠﺴﺴﻮﺍ)</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ﻭﺿﺒﻂ ﻃﻌﺎﻣﻚ ﻓﻘﺎﻝ (ﻭﻻ ﺗﺴﺮﻓﻮﺍ)</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ﻭﺿﺒﻂ ﺃﻟﻔﺎﻇﻚ ﻓﻘﺎﻝ (ﻭﻗﻮﻟﻮﺍ ﻟﻠﻨﺎﺱ حسنا)</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
            </a:r>
            <a:br>
              <a:rPr b="1" i="0">
                <a:ln cap="flat" cmpd="sng" w="10525">
                  <a:solidFill>
                    <a:schemeClr val="dk1"/>
                  </a:solidFill>
                  <a:prstDash val="solid"/>
                  <a:round/>
                  <a:headEnd len="sm" w="sm" type="none"/>
                  <a:tailEnd len="sm" w="sm" type="none"/>
                </a:ln>
                <a:solidFill>
                  <a:schemeClr val="dk1"/>
                </a:solidFill>
                <a:latin typeface="Arial"/>
              </a:rPr>
            </a:br>
            <a:r>
              <a:rPr b="1" i="0">
                <a:ln cap="flat" cmpd="sng" w="10525">
                  <a:solidFill>
                    <a:schemeClr val="dk1"/>
                  </a:solidFill>
                  <a:prstDash val="solid"/>
                  <a:round/>
                  <a:headEnd len="sm" w="sm" type="none"/>
                  <a:tailEnd len="sm" w="sm" type="none"/>
                </a:ln>
                <a:solidFill>
                  <a:schemeClr val="dk1"/>
                </a:solidFill>
                <a:latin typeface="Arial"/>
              </a:rPr>
              <a:t>فالإسلام ﻛﻔﻴﻞ ﺃﻥ ﻳﻀﺒﻂ ﺣﻴﺎﺗﻚ ﻭﻳﺤﻘﻖ ﻟﻚ ﺣﻴﺎﺓ ﺍﻟﺴﻌﺪﺍﺀ </a:t>
            </a:r>
          </a:p>
        </p:txBody>
      </p:sp>
      <p:pic>
        <p:nvPicPr>
          <p:cNvPr descr="clip_image002.gif" id="268" name="Google Shape;268;p27"/>
          <p:cNvPicPr preferRelativeResize="0"/>
          <p:nvPr/>
        </p:nvPicPr>
        <p:blipFill rotWithShape="1">
          <a:blip r:embed="rId3">
            <a:alphaModFix/>
          </a:blip>
          <a:srcRect b="0" l="0" r="0" t="0"/>
          <a:stretch/>
        </p:blipFill>
        <p:spPr>
          <a:xfrm>
            <a:off x="7658100" y="0"/>
            <a:ext cx="1485900" cy="101346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1382046_413454478777824_1285498025_n.jpg" id="273" name="Google Shape;273;p28"/>
          <p:cNvPicPr preferRelativeResize="0"/>
          <p:nvPr>
            <p:ph idx="1" type="body"/>
          </p:nvPr>
        </p:nvPicPr>
        <p:blipFill rotWithShape="1">
          <a:blip r:embed="rId3">
            <a:alphaModFix/>
          </a:blip>
          <a:srcRect b="0" l="0" r="0" t="0"/>
          <a:stretch/>
        </p:blipFill>
        <p:spPr>
          <a:xfrm>
            <a:off x="2555776" y="620688"/>
            <a:ext cx="4176464" cy="5393814"/>
          </a:xfrm>
          <a:prstGeom prst="rect">
            <a:avLst/>
          </a:prstGeom>
          <a:noFill/>
          <a:ln>
            <a:noFill/>
          </a:ln>
          <a:effectLst>
            <a:outerShdw blurRad="225425" algn="ctr" dir="5220000" dist="50800">
              <a:srgbClr val="000000">
                <a:alpha val="32941"/>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9"/>
          <p:cNvSpPr/>
          <p:nvPr/>
        </p:nvSpPr>
        <p:spPr>
          <a:xfrm>
            <a:off x="251520" y="2132856"/>
            <a:ext cx="8640960" cy="646331"/>
          </a:xfrm>
          <a:prstGeom prst="rect">
            <a:avLst/>
          </a:prstGeom>
          <a:solidFill>
            <a:srgbClr val="E1677E"/>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ar-SA" sz="1800">
                <a:solidFill>
                  <a:schemeClr val="dk1"/>
                </a:solidFill>
                <a:latin typeface="Constantia"/>
                <a:ea typeface="Constantia"/>
                <a:cs typeface="Constantia"/>
                <a:sym typeface="Constantia"/>
              </a:rPr>
              <a:t> </a:t>
            </a:r>
            <a:r>
              <a:rPr b="1" lang="ar-SA" sz="3600">
                <a:solidFill>
                  <a:schemeClr val="dk1"/>
                </a:solidFill>
                <a:latin typeface="Constantia"/>
                <a:ea typeface="Constantia"/>
                <a:cs typeface="Constantia"/>
                <a:sym typeface="Constantia"/>
              </a:rPr>
              <a:t>(</a:t>
            </a:r>
            <a:r>
              <a:rPr b="1" lang="ar-SA" sz="3200">
                <a:solidFill>
                  <a:schemeClr val="dk1"/>
                </a:solidFill>
                <a:latin typeface="Constantia"/>
                <a:ea typeface="Constantia"/>
                <a:cs typeface="Constantia"/>
                <a:sym typeface="Constantia"/>
              </a:rPr>
              <a:t>اللهم إني أسألك الهدى والتقى والعفاف والغنى)</a:t>
            </a:r>
            <a:endParaRPr b="1" sz="1800">
              <a:solidFill>
                <a:schemeClr val="dk1"/>
              </a:solidFill>
              <a:latin typeface="Constantia"/>
              <a:ea typeface="Constantia"/>
              <a:cs typeface="Constantia"/>
              <a:sym typeface="Constantia"/>
            </a:endParaRPr>
          </a:p>
        </p:txBody>
      </p:sp>
      <p:sp>
        <p:nvSpPr>
          <p:cNvPr id="279" name="Google Shape;279;p29"/>
          <p:cNvSpPr/>
          <p:nvPr/>
        </p:nvSpPr>
        <p:spPr>
          <a:xfrm>
            <a:off x="1475656" y="3789040"/>
            <a:ext cx="6408712" cy="954107"/>
          </a:xfrm>
          <a:prstGeom prst="rect">
            <a:avLst/>
          </a:prstGeom>
          <a:solidFill>
            <a:srgbClr val="F1B9C4"/>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ar-SA" sz="2800">
                <a:solidFill>
                  <a:schemeClr val="dk1"/>
                </a:solidFill>
                <a:latin typeface="Constantia"/>
                <a:ea typeface="Constantia"/>
                <a:cs typeface="Constantia"/>
                <a:sym typeface="Constantia"/>
              </a:rPr>
              <a:t>(عرض عليَّ أول ثلاثة يدخلون الجنة: شهيد، وعفيف متعفف، وعبد أحسن عبادة الله ونصح لمواليه).</a:t>
            </a:r>
            <a:endParaRPr sz="2800">
              <a:solidFill>
                <a:schemeClr val="dk1"/>
              </a:solidFill>
              <a:latin typeface="Constantia"/>
              <a:ea typeface="Constantia"/>
              <a:cs typeface="Constantia"/>
              <a:sym typeface="Constantia"/>
            </a:endParaRPr>
          </a:p>
        </p:txBody>
      </p:sp>
      <p:sp>
        <p:nvSpPr>
          <p:cNvPr id="280" name="Google Shape;280;p29"/>
          <p:cNvSpPr txBox="1"/>
          <p:nvPr/>
        </p:nvSpPr>
        <p:spPr>
          <a:xfrm>
            <a:off x="1327030" y="548680"/>
            <a:ext cx="684537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SA" sz="4000">
                <a:solidFill>
                  <a:schemeClr val="dk1"/>
                </a:solidFill>
                <a:latin typeface="Constantia"/>
                <a:ea typeface="Constantia"/>
                <a:cs typeface="Constantia"/>
                <a:sym typeface="Constantia"/>
              </a:rPr>
              <a:t>خاتمة</a:t>
            </a:r>
            <a:endParaRPr b="1" sz="4000">
              <a:solidFill>
                <a:schemeClr val="dk1"/>
              </a:solidFill>
              <a:latin typeface="Constantia"/>
              <a:ea typeface="Constantia"/>
              <a:cs typeface="Constantia"/>
              <a:sym typeface="Constant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5933997-8842609.jpg" id="109" name="Google Shape;109;p3"/>
          <p:cNvPicPr preferRelativeResize="0"/>
          <p:nvPr>
            <p:ph idx="1" type="body"/>
          </p:nvPr>
        </p:nvPicPr>
        <p:blipFill rotWithShape="1">
          <a:blip r:embed="rId3">
            <a:alphaModFix/>
          </a:blip>
          <a:srcRect b="0" l="0" r="0" t="0"/>
          <a:stretch/>
        </p:blipFill>
        <p:spPr>
          <a:xfrm>
            <a:off x="0" y="0"/>
            <a:ext cx="4848225" cy="6858000"/>
          </a:xfrm>
          <a:prstGeom prst="rect">
            <a:avLst/>
          </a:prstGeom>
          <a:noFill/>
          <a:ln>
            <a:noFill/>
          </a:ln>
        </p:spPr>
      </p:pic>
      <p:pic>
        <p:nvPicPr>
          <p:cNvPr descr="NOSA_706259348.jpg" id="110" name="Google Shape;110;p3"/>
          <p:cNvPicPr preferRelativeResize="0"/>
          <p:nvPr/>
        </p:nvPicPr>
        <p:blipFill rotWithShape="1">
          <a:blip r:embed="rId4">
            <a:alphaModFix/>
          </a:blip>
          <a:srcRect b="0" l="0" r="0" t="0"/>
          <a:stretch/>
        </p:blipFill>
        <p:spPr>
          <a:xfrm>
            <a:off x="4860032" y="0"/>
            <a:ext cx="4283968"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1381537_562724017128829_283537104_n.jpg" id="115" name="Google Shape;115;p4"/>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00gj3ra11wi9vj4ab7.jpg" id="120" name="Google Shape;120;p5"/>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descr="https://fbcdn-sphotos-d-a.akamaihd.net/hphotos-ak-ash4/1382962_10151953527698249_641564727_n.jpg" id="125" name="Google Shape;125;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126" name="Google Shape;126;p6"/>
          <p:cNvSpPr/>
          <p:nvPr/>
        </p:nvSpPr>
        <p:spPr>
          <a:xfrm>
            <a:off x="1115616" y="836712"/>
            <a:ext cx="7056784" cy="526297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SA" sz="2800">
                <a:solidFill>
                  <a:schemeClr val="dk1"/>
                </a:solidFill>
                <a:latin typeface="Constantia"/>
                <a:ea typeface="Constantia"/>
                <a:cs typeface="Constantia"/>
                <a:sym typeface="Constantia"/>
              </a:rPr>
              <a:t>يذكر الإِمام ابن القيم الجوزية - - رحمه الله في مدارج السالكين </a:t>
            </a:r>
            <a:endParaRPr b="1" sz="2800">
              <a:solidFill>
                <a:schemeClr val="dk1"/>
              </a:solidFill>
              <a:latin typeface="Constantia"/>
              <a:ea typeface="Constantia"/>
              <a:cs typeface="Constantia"/>
              <a:sym typeface="Constantia"/>
            </a:endParaRPr>
          </a:p>
          <a:p>
            <a:pPr indent="0" lvl="0" marL="0" marR="0" rtl="0" algn="ctr">
              <a:spcBef>
                <a:spcPts val="0"/>
              </a:spcBef>
              <a:spcAft>
                <a:spcPts val="0"/>
              </a:spcAft>
              <a:buNone/>
            </a:pPr>
            <a:r>
              <a:rPr b="1" lang="ar-SA" sz="2800">
                <a:solidFill>
                  <a:schemeClr val="dk1"/>
                </a:solidFill>
                <a:latin typeface="Constantia"/>
                <a:ea typeface="Constantia"/>
                <a:cs typeface="Constantia"/>
                <a:sym typeface="Constantia"/>
              </a:rPr>
              <a:t>(( أن الدين كله خلق فمن زاد عليك في الخلق زاد عليك في الدين )) </a:t>
            </a:r>
            <a:endParaRPr b="1" sz="2800">
              <a:solidFill>
                <a:schemeClr val="dk1"/>
              </a:solidFill>
              <a:latin typeface="Constantia"/>
              <a:ea typeface="Constantia"/>
              <a:cs typeface="Constantia"/>
              <a:sym typeface="Constantia"/>
            </a:endParaRPr>
          </a:p>
          <a:p>
            <a:pPr indent="0" lvl="0" marL="0" marR="0" rtl="0" algn="ctr">
              <a:spcBef>
                <a:spcPts val="0"/>
              </a:spcBef>
              <a:spcAft>
                <a:spcPts val="0"/>
              </a:spcAft>
              <a:buNone/>
            </a:pPr>
            <a:r>
              <a:rPr b="1" lang="ar-SA" sz="2800">
                <a:solidFill>
                  <a:schemeClr val="dk1"/>
                </a:solidFill>
                <a:latin typeface="Constantia"/>
                <a:ea typeface="Constantia"/>
                <a:cs typeface="Constantia"/>
                <a:sym typeface="Constantia"/>
              </a:rPr>
              <a:t>ونقل أن حسن الخلق هو : بذل الندي وكف الأذى وأنه التخلي من الرذائل والتحلي بالفضائل .</a:t>
            </a:r>
            <a:br>
              <a:rPr b="1" lang="ar-SA" sz="2800">
                <a:solidFill>
                  <a:schemeClr val="dk1"/>
                </a:solidFill>
                <a:latin typeface="Constantia"/>
                <a:ea typeface="Constantia"/>
                <a:cs typeface="Constantia"/>
                <a:sym typeface="Constantia"/>
              </a:rPr>
            </a:br>
            <a:r>
              <a:rPr b="1" lang="ar-SA" sz="2800">
                <a:solidFill>
                  <a:schemeClr val="dk1"/>
                </a:solidFill>
                <a:latin typeface="Constantia"/>
                <a:ea typeface="Constantia"/>
                <a:cs typeface="Constantia"/>
                <a:sym typeface="Constantia"/>
              </a:rPr>
              <a:t>وقال إِن حسن الخلق يقوم على أربعة أركان : الصبر والعفة والشجاعة والعدل</a:t>
            </a:r>
            <a:endParaRPr b="1" sz="2800">
              <a:solidFill>
                <a:schemeClr val="dk1"/>
              </a:solidFill>
              <a:latin typeface="Constantia"/>
              <a:ea typeface="Constantia"/>
              <a:cs typeface="Constantia"/>
              <a:sym typeface="Constantia"/>
            </a:endParaRPr>
          </a:p>
          <a:p>
            <a:pPr indent="0" lvl="0" marL="0" marR="0" rtl="0" algn="ctr">
              <a:spcBef>
                <a:spcPts val="0"/>
              </a:spcBef>
              <a:spcAft>
                <a:spcPts val="0"/>
              </a:spcAft>
              <a:buNone/>
            </a:pPr>
            <a:r>
              <a:rPr b="1" lang="ar-SA" sz="2800">
                <a:solidFill>
                  <a:schemeClr val="dk1"/>
                </a:solidFill>
                <a:latin typeface="Constantia"/>
                <a:ea typeface="Constantia"/>
                <a:cs typeface="Constantia"/>
                <a:sym typeface="Constantia"/>
              </a:rPr>
              <a:t> وهذه الأربع منشأ جميع الأخلاق الفاضلة .</a:t>
            </a:r>
            <a:br>
              <a:rPr b="1" lang="ar-SA" sz="2800">
                <a:solidFill>
                  <a:schemeClr val="dk1"/>
                </a:solidFill>
                <a:latin typeface="Constantia"/>
                <a:ea typeface="Constantia"/>
                <a:cs typeface="Constantia"/>
                <a:sym typeface="Constantia"/>
              </a:rPr>
            </a:br>
            <a:r>
              <a:rPr b="1" lang="ar-SA" sz="2800">
                <a:solidFill>
                  <a:schemeClr val="dk1"/>
                </a:solidFill>
                <a:latin typeface="Constantia"/>
                <a:ea typeface="Constantia"/>
                <a:cs typeface="Constantia"/>
                <a:sym typeface="Constantia"/>
              </a:rPr>
              <a:t>فالصبر...والعفة : تحمل على اجتناب الرذائل والقبائح من القول والفعل وتحمل على الحياء رأس كل خير وتمنع من الفحشاء والبخل والكذب ، والغيبة والنميمة</a:t>
            </a:r>
            <a:r>
              <a:rPr b="1" lang="ar-SA" sz="2400">
                <a:solidFill>
                  <a:schemeClr val="dk1"/>
                </a:solidFill>
                <a:latin typeface="Constantia"/>
                <a:ea typeface="Constantia"/>
                <a:cs typeface="Constantia"/>
                <a:sym typeface="Constantia"/>
              </a:rPr>
              <a:t>.</a:t>
            </a:r>
            <a:r>
              <a:rPr lang="ar-SA" sz="1800">
                <a:solidFill>
                  <a:schemeClr val="dk1"/>
                </a:solidFill>
                <a:latin typeface="Constantia"/>
                <a:ea typeface="Constantia"/>
                <a:cs typeface="Constantia"/>
                <a:sym typeface="Constantia"/>
              </a:rPr>
              <a:t>.</a:t>
            </a:r>
            <a:endParaRPr sz="1800">
              <a:solidFill>
                <a:schemeClr val="dk1"/>
              </a:solidFill>
              <a:latin typeface="Constantia"/>
              <a:ea typeface="Constantia"/>
              <a:cs typeface="Constantia"/>
              <a:sym typeface="Constant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p:nvPr/>
        </p:nvSpPr>
        <p:spPr>
          <a:xfrm>
            <a:off x="1403648" y="2967335"/>
            <a:ext cx="6552728" cy="1569660"/>
          </a:xfrm>
          <a:prstGeom prst="rect">
            <a:avLst/>
          </a:prstGeom>
          <a:solidFill>
            <a:srgbClr val="E1677E"/>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SA" sz="3200">
                <a:solidFill>
                  <a:schemeClr val="dk1"/>
                </a:solidFill>
                <a:latin typeface="Arial"/>
                <a:ea typeface="Arial"/>
                <a:cs typeface="Arial"/>
                <a:sym typeface="Arial"/>
              </a:rPr>
              <a:t>لم تظهر الفاحشة في قوم قط حتى يعلنوا بها إلا فشا فيهم الطاعون والأوجاع التي لم تكن مضت في أسلافهم الذين مضوا   رواه ابن ماجه</a:t>
            </a:r>
            <a:endParaRPr sz="1400">
              <a:solidFill>
                <a:schemeClr val="dk1"/>
              </a:solidFill>
              <a:latin typeface="Constantia"/>
              <a:ea typeface="Constantia"/>
              <a:cs typeface="Constantia"/>
              <a:sym typeface="Constantia"/>
            </a:endParaRPr>
          </a:p>
        </p:txBody>
      </p:sp>
      <p:pic>
        <p:nvPicPr>
          <p:cNvPr descr="dyn010_original_800_509_pjpeg_2645434_e3226cdf675836b5f1451b8f2a033991.jpg" id="132" name="Google Shape;132;p7"/>
          <p:cNvPicPr preferRelativeResize="0"/>
          <p:nvPr>
            <p:ph idx="1" type="body"/>
          </p:nvPr>
        </p:nvPicPr>
        <p:blipFill rotWithShape="1">
          <a:blip r:embed="rId3">
            <a:alphaModFix/>
          </a:blip>
          <a:srcRect b="0" l="0" r="0" t="0"/>
          <a:stretch/>
        </p:blipFill>
        <p:spPr>
          <a:xfrm>
            <a:off x="0" y="0"/>
            <a:ext cx="4139952" cy="3501008"/>
          </a:xfrm>
          <a:prstGeom prst="rect">
            <a:avLst/>
          </a:prstGeom>
          <a:noFill/>
          <a:ln>
            <a:noFill/>
          </a:ln>
          <a:effectLst>
            <a:outerShdw blurRad="292100" rotWithShape="0" algn="tl" dir="2700000" dist="139700">
              <a:srgbClr val="333333">
                <a:alpha val="64705"/>
              </a:srgbClr>
            </a:outerShdw>
          </a:effectLst>
        </p:spPr>
      </p:pic>
      <p:pic>
        <p:nvPicPr>
          <p:cNvPr descr="images.jpg" id="133" name="Google Shape;133;p7"/>
          <p:cNvPicPr preferRelativeResize="0"/>
          <p:nvPr/>
        </p:nvPicPr>
        <p:blipFill rotWithShape="1">
          <a:blip r:embed="rId4">
            <a:alphaModFix/>
          </a:blip>
          <a:srcRect b="0" l="0" r="0" t="0"/>
          <a:stretch/>
        </p:blipFill>
        <p:spPr>
          <a:xfrm>
            <a:off x="4139952" y="0"/>
            <a:ext cx="5004048" cy="3770392"/>
          </a:xfrm>
          <a:prstGeom prst="rect">
            <a:avLst/>
          </a:prstGeom>
          <a:noFill/>
          <a:ln>
            <a:noFill/>
          </a:ln>
          <a:effectLst>
            <a:outerShdw blurRad="292100" rotWithShape="0" algn="tl" dir="2700000" dist="139700">
              <a:srgbClr val="333333">
                <a:alpha val="64705"/>
              </a:srgbClr>
            </a:outerShdw>
          </a:effectLst>
        </p:spPr>
      </p:pic>
      <p:pic>
        <p:nvPicPr>
          <p:cNvPr descr="malade-du-sida.jpg" id="134" name="Google Shape;134;p7"/>
          <p:cNvPicPr preferRelativeResize="0"/>
          <p:nvPr/>
        </p:nvPicPr>
        <p:blipFill rotWithShape="1">
          <a:blip r:embed="rId5">
            <a:alphaModFix/>
          </a:blip>
          <a:srcRect b="0" l="0" r="0" t="0"/>
          <a:stretch/>
        </p:blipFill>
        <p:spPr>
          <a:xfrm>
            <a:off x="0" y="3284984"/>
            <a:ext cx="4355976" cy="3573016"/>
          </a:xfrm>
          <a:prstGeom prst="rect">
            <a:avLst/>
          </a:prstGeom>
          <a:noFill/>
          <a:ln>
            <a:noFill/>
          </a:ln>
          <a:effectLst>
            <a:outerShdw blurRad="292100" rotWithShape="0" algn="tl" dir="2700000" dist="139700">
              <a:srgbClr val="333333">
                <a:alpha val="64705"/>
              </a:srgbClr>
            </a:outerShdw>
          </a:effectLst>
        </p:spPr>
      </p:pic>
      <p:pic>
        <p:nvPicPr>
          <p:cNvPr descr="koch18_2.jpg" id="135" name="Google Shape;135;p7"/>
          <p:cNvPicPr preferRelativeResize="0"/>
          <p:nvPr/>
        </p:nvPicPr>
        <p:blipFill rotWithShape="1">
          <a:blip r:embed="rId6">
            <a:alphaModFix/>
          </a:blip>
          <a:srcRect b="0" l="0" r="0" t="0"/>
          <a:stretch/>
        </p:blipFill>
        <p:spPr>
          <a:xfrm>
            <a:off x="4139952" y="3429000"/>
            <a:ext cx="5004048" cy="34290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p:nvPr/>
        </p:nvSpPr>
        <p:spPr>
          <a:xfrm>
            <a:off x="323528" y="1242022"/>
            <a:ext cx="8640960" cy="4832092"/>
          </a:xfrm>
          <a:prstGeom prst="rect">
            <a:avLst/>
          </a:prstGeom>
          <a:noFill/>
          <a:ln>
            <a:noFill/>
          </a:ln>
        </p:spPr>
        <p:txBody>
          <a:bodyPr anchorCtr="0" anchor="ctr" bIns="45700" lIns="91425" spcFirstLastPara="1" rIns="91425" wrap="square" tIns="45700">
            <a:spAutoFit/>
          </a:bodyPr>
          <a:lstStyle/>
          <a:p>
            <a:pPr indent="66675" lvl="0" marL="0" marR="0" rtl="1" algn="r">
              <a:lnSpc>
                <a:spcPct val="100000"/>
              </a:lnSpc>
              <a:spcBef>
                <a:spcPts val="0"/>
              </a:spcBef>
              <a:spcAft>
                <a:spcPts val="0"/>
              </a:spcAft>
              <a:buClr>
                <a:srgbClr val="000000"/>
              </a:buClr>
              <a:buSzPts val="2800"/>
              <a:buFont typeface="Simplified Arabic"/>
              <a:buNone/>
            </a:pPr>
            <a:r>
              <a:rPr b="1" i="0" lang="ar-SA" sz="2800" u="none" cap="none" strike="noStrike">
                <a:solidFill>
                  <a:srgbClr val="000000"/>
                </a:solidFill>
                <a:latin typeface="Simplified Arabic"/>
                <a:ea typeface="Simplified Arabic"/>
                <a:cs typeface="Simplified Arabic"/>
                <a:sym typeface="Simplified Arabic"/>
              </a:rPr>
              <a:t>بلاغ صادر عن الوزارة، بمناسبة اليوم العالمي لمكافحة داء السيدا٬ قال إنّ تقديرات البرنامج الوطني لمكافحة الإيدز، الذي تسهر عليه وزارة الصحة بتعاون مع برنامج الأمم المتحدة للسيدا ٬ فإن عدد الأشخاص الذين يعيشون حملين للفيروس يبلغ </a:t>
            </a:r>
            <a:r>
              <a:rPr b="1" i="0" lang="ar-SA" sz="2800" u="none" cap="none" strike="noStrike">
                <a:solidFill>
                  <a:srgbClr val="FF0000"/>
                </a:solidFill>
                <a:latin typeface="Simplified Arabic"/>
                <a:ea typeface="Simplified Arabic"/>
                <a:cs typeface="Simplified Arabic"/>
                <a:sym typeface="Simplified Arabic"/>
              </a:rPr>
              <a:t>29</a:t>
            </a:r>
            <a:r>
              <a:rPr b="1" i="0" lang="ar-SA" sz="2800" u="none" cap="none" strike="noStrike">
                <a:solidFill>
                  <a:srgbClr val="000000"/>
                </a:solidFill>
                <a:latin typeface="Simplified Arabic"/>
                <a:ea typeface="Simplified Arabic"/>
                <a:cs typeface="Simplified Arabic"/>
                <a:sym typeface="Simplified Arabic"/>
              </a:rPr>
              <a:t> </a:t>
            </a:r>
            <a:r>
              <a:rPr b="1" i="0" lang="ar-SA" sz="2800" u="none" cap="none" strike="noStrike">
                <a:solidFill>
                  <a:srgbClr val="FF0000"/>
                </a:solidFill>
                <a:latin typeface="Simplified Arabic"/>
                <a:ea typeface="Simplified Arabic"/>
                <a:cs typeface="Simplified Arabic"/>
                <a:sym typeface="Simplified Arabic"/>
              </a:rPr>
              <a:t>ألف شخص</a:t>
            </a:r>
            <a:r>
              <a:rPr b="1" i="0" lang="ar-SA" sz="2800" u="none" cap="none" strike="noStrike">
                <a:solidFill>
                  <a:srgbClr val="000000"/>
                </a:solidFill>
                <a:latin typeface="Simplified Arabic"/>
                <a:ea typeface="Simplified Arabic"/>
                <a:cs typeface="Simplified Arabic"/>
                <a:sym typeface="Simplified Arabic"/>
              </a:rPr>
              <a:t>.</a:t>
            </a:r>
            <a:endParaRPr b="0" i="0" sz="2800" u="none" cap="none" strike="noStrike">
              <a:solidFill>
                <a:schemeClr val="dk1"/>
              </a:solidFill>
              <a:latin typeface="Arial"/>
              <a:ea typeface="Arial"/>
              <a:cs typeface="Arial"/>
              <a:sym typeface="Arial"/>
            </a:endParaRPr>
          </a:p>
          <a:p>
            <a:pPr indent="66675" lvl="0" marL="0" marR="0" rtl="1" algn="r">
              <a:lnSpc>
                <a:spcPct val="100000"/>
              </a:lnSpc>
              <a:spcBef>
                <a:spcPts val="0"/>
              </a:spcBef>
              <a:spcAft>
                <a:spcPts val="0"/>
              </a:spcAft>
              <a:buClr>
                <a:srgbClr val="000000"/>
              </a:buClr>
              <a:buSzPts val="2800"/>
              <a:buFont typeface="Simplified Arabic"/>
              <a:buNone/>
            </a:pPr>
            <a:r>
              <a:rPr b="1" i="0" lang="ar-SA" sz="2800" u="none" cap="none" strike="noStrike">
                <a:solidFill>
                  <a:srgbClr val="000000"/>
                </a:solidFill>
                <a:latin typeface="Simplified Arabic"/>
                <a:ea typeface="Simplified Arabic"/>
                <a:cs typeface="Simplified Arabic"/>
                <a:sym typeface="Simplified Arabic"/>
              </a:rPr>
              <a:t>وحسب ذات الوثيقة أيضا فإنّ عدد الحالات المصابة بفيروس فقدان المناعة المصرح بها بلغت </a:t>
            </a:r>
            <a:r>
              <a:rPr b="1" i="0" lang="ar-SA" sz="2800" u="none" cap="none" strike="noStrike">
                <a:solidFill>
                  <a:srgbClr val="FF0000"/>
                </a:solidFill>
                <a:latin typeface="Simplified Arabic"/>
                <a:ea typeface="Simplified Arabic"/>
                <a:cs typeface="Simplified Arabic"/>
                <a:sym typeface="Simplified Arabic"/>
              </a:rPr>
              <a:t>682</a:t>
            </a:r>
            <a:r>
              <a:rPr b="1" lang="ar-SA" sz="2800">
                <a:solidFill>
                  <a:srgbClr val="FF0000"/>
                </a:solidFill>
                <a:latin typeface="Simplified Arabic"/>
                <a:ea typeface="Simplified Arabic"/>
                <a:cs typeface="Simplified Arabic"/>
                <a:sym typeface="Simplified Arabic"/>
              </a:rPr>
              <a:t>2</a:t>
            </a:r>
            <a:r>
              <a:rPr b="1" i="0" lang="ar-SA" sz="2800" u="none" cap="none" strike="noStrike">
                <a:solidFill>
                  <a:srgbClr val="000000"/>
                </a:solidFill>
                <a:latin typeface="Simplified Arabic"/>
                <a:ea typeface="Simplified Arabic"/>
                <a:cs typeface="Simplified Arabic"/>
                <a:sym typeface="Simplified Arabic"/>
              </a:rPr>
              <a:t> </a:t>
            </a:r>
            <a:r>
              <a:rPr b="1" i="0" lang="ar-SA" sz="2800" u="none" cap="none" strike="noStrike">
                <a:solidFill>
                  <a:srgbClr val="FF0000"/>
                </a:solidFill>
                <a:latin typeface="Simplified Arabic"/>
                <a:ea typeface="Simplified Arabic"/>
                <a:cs typeface="Simplified Arabic"/>
                <a:sym typeface="Simplified Arabic"/>
              </a:rPr>
              <a:t>حالة</a:t>
            </a:r>
            <a:r>
              <a:rPr b="1" i="0" lang="ar-SA" sz="2800" u="none" cap="none" strike="noStrike">
                <a:solidFill>
                  <a:srgbClr val="000000"/>
                </a:solidFill>
                <a:latin typeface="Simplified Arabic"/>
                <a:ea typeface="Simplified Arabic"/>
                <a:cs typeface="Simplified Arabic"/>
                <a:sym typeface="Simplified Arabic"/>
              </a:rPr>
              <a:t>، بين عام 1986 ونهاية يونيو 2012، منها 4314 حالة مرضية </a:t>
            </a:r>
            <a:r>
              <a:rPr b="1" i="0" lang="ar-SA" sz="2800" u="none" cap="none" strike="noStrike">
                <a:solidFill>
                  <a:schemeClr val="dk1"/>
                </a:solidFill>
                <a:latin typeface="Simplified Arabic"/>
                <a:ea typeface="Simplified Arabic"/>
                <a:cs typeface="Simplified Arabic"/>
                <a:sym typeface="Simplified Arabic"/>
              </a:rPr>
              <a:t>و 2508 حالة حاملة للفيروس </a:t>
            </a:r>
            <a:r>
              <a:rPr b="1" i="0" lang="ar-SA" sz="2800" u="none" cap="none" strike="noStrike">
                <a:solidFill>
                  <a:srgbClr val="FF0000"/>
                </a:solidFill>
                <a:latin typeface="Simplified Arabic"/>
                <a:ea typeface="Simplified Arabic"/>
                <a:cs typeface="Simplified Arabic"/>
                <a:sym typeface="Simplified Arabic"/>
              </a:rPr>
              <a:t>(51%تتراوح</a:t>
            </a:r>
            <a:r>
              <a:rPr b="1" i="0" lang="ar-SA" sz="2800" u="none" cap="none" strike="noStrike">
                <a:solidFill>
                  <a:srgbClr val="FF0000"/>
                </a:solidFill>
                <a:latin typeface="Simplified Arabic"/>
                <a:ea typeface="Simplified Arabic"/>
                <a:cs typeface="Simplified Arabic"/>
                <a:sym typeface="Simplified Arabic"/>
              </a:rPr>
              <a:t> أعمارهم ما بين 15 و34 سنة)</a:t>
            </a:r>
            <a:endParaRPr b="1" i="0" sz="2800" u="none" cap="none" strike="noStrike">
              <a:solidFill>
                <a:srgbClr val="FF0000"/>
              </a:solidFill>
              <a:latin typeface="Simplified Arabic"/>
              <a:ea typeface="Simplified Arabic"/>
              <a:cs typeface="Simplified Arabic"/>
              <a:sym typeface="Simplified Arabic"/>
            </a:endParaRPr>
          </a:p>
          <a:p>
            <a:pPr indent="66675" lvl="0" marL="0" marR="0" rtl="0" algn="r">
              <a:lnSpc>
                <a:spcPct val="100000"/>
              </a:lnSpc>
              <a:spcBef>
                <a:spcPts val="0"/>
              </a:spcBef>
              <a:spcAft>
                <a:spcPts val="0"/>
              </a:spcAft>
              <a:buClr>
                <a:srgbClr val="000000"/>
              </a:buClr>
              <a:buSzPts val="2800"/>
              <a:buFont typeface="Simplified Arabic"/>
              <a:buNone/>
            </a:pPr>
            <a:r>
              <a:rPr b="1" i="0" lang="ar-SA" sz="2800" u="none" cap="none" strike="noStrike">
                <a:solidFill>
                  <a:srgbClr val="000000"/>
                </a:solidFill>
                <a:latin typeface="Simplified Arabic"/>
                <a:ea typeface="Simplified Arabic"/>
                <a:cs typeface="Simplified Arabic"/>
                <a:sym typeface="Simplified Arabic"/>
              </a:rPr>
              <a:t>وأضاف البلاغ أنّ </a:t>
            </a:r>
            <a:r>
              <a:rPr b="1" i="0" lang="ar-SA" sz="2800" u="none" cap="none" strike="noStrike">
                <a:solidFill>
                  <a:srgbClr val="FF0000"/>
                </a:solidFill>
                <a:latin typeface="Simplified Arabic"/>
                <a:ea typeface="Simplified Arabic"/>
                <a:cs typeface="Simplified Arabic"/>
                <a:sym typeface="Simplified Arabic"/>
              </a:rPr>
              <a:t>80%</a:t>
            </a:r>
            <a:r>
              <a:rPr b="1" i="0" lang="ar-SA" sz="2800" u="none" cap="none" strike="noStrike">
                <a:solidFill>
                  <a:srgbClr val="000000"/>
                </a:solidFill>
                <a:latin typeface="Simplified Arabic"/>
                <a:ea typeface="Simplified Arabic"/>
                <a:cs typeface="Simplified Arabic"/>
                <a:sym typeface="Simplified Arabic"/>
              </a:rPr>
              <a:t> من الأشخاص الذين يعيشون بفيروس السيدا "لا يعرفون إصابتهم بالفيروس"٬ </a:t>
            </a:r>
            <a:r>
              <a:rPr b="1" i="0" lang="ar-SA" sz="2800" u="none" cap="none" strike="noStrike">
                <a:solidFill>
                  <a:srgbClr val="FF0000"/>
                </a:solidFill>
                <a:latin typeface="Simplified Arabic"/>
                <a:ea typeface="Simplified Arabic"/>
                <a:cs typeface="Simplified Arabic"/>
                <a:sym typeface="Simplified Arabic"/>
              </a:rPr>
              <a:t>وأن الإصابة في صفوف البالغين الشباب %المتراوحة أعمارهم مابين 25 و 44 سنة، تمثل 70</a:t>
            </a:r>
            <a:endParaRPr b="0" i="0" sz="40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4200"/>
              <a:buFont typeface="Constantia"/>
              <a:buNone/>
            </a:pPr>
            <a:r>
              <a:rPr b="1" lang="ar-SA">
                <a:solidFill>
                  <a:schemeClr val="dk1"/>
                </a:solidFill>
              </a:rPr>
              <a:t>العذرية اتقاء الإيدز                     </a:t>
            </a:r>
            <a:endParaRPr b="1">
              <a:solidFill>
                <a:schemeClr val="dk1"/>
              </a:solidFill>
            </a:endParaRPr>
          </a:p>
        </p:txBody>
      </p:sp>
      <p:sp>
        <p:nvSpPr>
          <p:cNvPr id="147" name="Google Shape;147;p9"/>
          <p:cNvSpPr txBox="1"/>
          <p:nvPr>
            <p:ph idx="1" type="body"/>
          </p:nvPr>
        </p:nvSpPr>
        <p:spPr>
          <a:xfrm>
            <a:off x="457200" y="1524000"/>
            <a:ext cx="8229600" cy="4572000"/>
          </a:xfrm>
          <a:prstGeom prst="rect">
            <a:avLst/>
          </a:prstGeom>
          <a:noFill/>
          <a:ln>
            <a:noFill/>
          </a:ln>
        </p:spPr>
        <p:txBody>
          <a:bodyPr anchorCtr="0" anchor="t" bIns="45700" lIns="91425" spcFirstLastPara="1" rIns="91425" wrap="square" tIns="45700">
            <a:normAutofit fontScale="62500" lnSpcReduction="20000"/>
          </a:bodyPr>
          <a:lstStyle/>
          <a:p>
            <a:pPr indent="-274320" lvl="0" marL="274320" rtl="1" algn="r">
              <a:spcBef>
                <a:spcPts val="0"/>
              </a:spcBef>
              <a:spcAft>
                <a:spcPts val="0"/>
              </a:spcAft>
              <a:buSzPct val="85000"/>
              <a:buChar char="⚫"/>
            </a:pPr>
            <a:r>
              <a:rPr b="1" lang="ar-SA" sz="3200">
                <a:solidFill>
                  <a:srgbClr val="FF0000"/>
                </a:solidFill>
              </a:rPr>
              <a:t>الولايات المتحدة </a:t>
            </a:r>
            <a:r>
              <a:rPr b="1" lang="ar-SA" sz="3200"/>
              <a:t>ظهرت جمعية كبيرة تدعى </a:t>
            </a:r>
            <a:r>
              <a:rPr b="1" lang="ar-SA" sz="3200">
                <a:solidFill>
                  <a:srgbClr val="FF0000"/>
                </a:solidFill>
              </a:rPr>
              <a:t>"Adolescent Family Life Act" </a:t>
            </a:r>
            <a:r>
              <a:rPr b="1" lang="ar-SA" sz="3200"/>
              <a:t>التي ولدت على عهد الرئيس ريغان وبدأت في عهده تسجل خطواتها الأولى للتبشير بالعفة قبل الزواج.</a:t>
            </a:r>
            <a:endParaRPr/>
          </a:p>
          <a:p>
            <a:pPr indent="-166370" lvl="0" marL="274320" rtl="1" algn="r">
              <a:spcBef>
                <a:spcPts val="600"/>
              </a:spcBef>
              <a:spcAft>
                <a:spcPts val="0"/>
              </a:spcAft>
              <a:buSzPct val="85000"/>
              <a:buNone/>
            </a:pPr>
            <a:r>
              <a:t/>
            </a:r>
            <a:endParaRPr b="1" sz="3200"/>
          </a:p>
          <a:p>
            <a:pPr indent="-274320" lvl="0" marL="274320" rtl="1" algn="r">
              <a:spcBef>
                <a:spcPts val="600"/>
              </a:spcBef>
              <a:spcAft>
                <a:spcPts val="0"/>
              </a:spcAft>
              <a:buSzPct val="85000"/>
              <a:buChar char="⚫"/>
            </a:pPr>
            <a:r>
              <a:rPr b="1" lang="ar-SA" sz="3200"/>
              <a:t>وفي عام 2005 زاد</a:t>
            </a:r>
            <a:r>
              <a:rPr b="1" lang="ar-SA" sz="3200">
                <a:solidFill>
                  <a:srgbClr val="FF0000"/>
                </a:solidFill>
              </a:rPr>
              <a:t> جورج بوش </a:t>
            </a:r>
            <a:r>
              <a:rPr b="1" lang="ar-SA" sz="3200"/>
              <a:t>في نسبة الإنفاق على العفة موفيا بوعد انتخابي قطعه بالإنفاق بمقدار الإنفاق على برامج تنظيم الأسرة لليافعين. </a:t>
            </a:r>
            <a:br>
              <a:rPr b="1" lang="ar-SA" sz="3200"/>
            </a:br>
            <a:endParaRPr b="1" sz="3200"/>
          </a:p>
          <a:p>
            <a:pPr indent="-274320" lvl="0" marL="274320" rtl="1" algn="r">
              <a:spcBef>
                <a:spcPts val="600"/>
              </a:spcBef>
              <a:spcAft>
                <a:spcPts val="0"/>
              </a:spcAft>
              <a:buSzPct val="85000"/>
              <a:buChar char="⚫"/>
            </a:pPr>
            <a:r>
              <a:rPr b="1" lang="ar-SA" sz="3200"/>
              <a:t>”العفة والإمساك عن الممارسة الجنسية إلى يوم الزواج والوفاء للحياة الزوجية ”هي وسائل فعالة وناجحة في الحد من انتشار فيروس داء فقدان المناعة المكتسب في </a:t>
            </a:r>
            <a:r>
              <a:rPr b="1" lang="ar-SA" sz="3200">
                <a:solidFill>
                  <a:srgbClr val="FF0000"/>
                </a:solidFill>
              </a:rPr>
              <a:t>التجربة الأوغندية </a:t>
            </a:r>
            <a:r>
              <a:rPr b="1" lang="ar-SA" sz="3200"/>
              <a:t>وأعلنت السلطات عن انخفاض معتبر في نسب الإصابة بفيروس الإيدز VIH منذ عام 1990 من 21% إلى 6%</a:t>
            </a:r>
            <a:endParaRPr/>
          </a:p>
          <a:p>
            <a:pPr indent="-274320" lvl="0" marL="274320" rtl="1" algn="r">
              <a:spcBef>
                <a:spcPts val="600"/>
              </a:spcBef>
              <a:spcAft>
                <a:spcPts val="0"/>
              </a:spcAft>
              <a:buSzPct val="85000"/>
              <a:buChar char="⚫"/>
            </a:pPr>
            <a:r>
              <a:rPr b="1" lang="ar-SA" sz="3200"/>
              <a:t>وفي اليوم العالمي لمكافحة الإيدز لهذه السنة، أعلنت الحكومة الأوغندية أنها ستستمر في برنامجها الخاص لمكافحة هذا الوباء العالمي لنجاح منهجيتها والنتائج الواقعية الملموسة التي حصلت عليها.</a:t>
            </a:r>
            <a:endParaRPr/>
          </a:p>
          <a:p>
            <a:pPr indent="-169770" lvl="0" marL="274320" rtl="0" algn="r">
              <a:spcBef>
                <a:spcPts val="600"/>
              </a:spcBef>
              <a:spcAft>
                <a:spcPts val="0"/>
              </a:spcAft>
              <a:buSzPct val="85000"/>
              <a:buNone/>
            </a:pPr>
            <a:r>
              <a:t/>
            </a:r>
            <a:endParaRPr b="1" sz="3100"/>
          </a:p>
          <a:p>
            <a:pPr indent="-274347" lvl="0" marL="274320" rtl="0" algn="r">
              <a:spcBef>
                <a:spcPts val="600"/>
              </a:spcBef>
              <a:spcAft>
                <a:spcPts val="0"/>
              </a:spcAft>
              <a:buSzPct val="85000"/>
              <a:buChar char="⚫"/>
            </a:pPr>
            <a:r>
              <a:rPr b="1" lang="ar-SA" sz="3100"/>
              <a:t>    المنهجية نفسها أخذت تتبع في عدد من الأقطار الأفريقية مثل </a:t>
            </a:r>
            <a:r>
              <a:rPr b="1" lang="ar-SA" sz="3100">
                <a:solidFill>
                  <a:srgbClr val="FF0000"/>
                </a:solidFill>
              </a:rPr>
              <a:t>السنغال وزامبيا وغانا</a:t>
            </a:r>
            <a:r>
              <a:rPr b="1" lang="ar-SA" sz="3100"/>
              <a:t>، مع انخراط       علماء الدين المسلمين ورجال الدين المسيحيين في الحملات الوقائية والعلاجية معا</a:t>
            </a:r>
            <a:endParaRPr b="1" sz="3100"/>
          </a:p>
        </p:txBody>
      </p:sp>
    </p:spTree>
  </p:cSld>
  <p:clrMapOvr>
    <a:masterClrMapping/>
  </p:clrMapOvr>
</p:sld>
</file>

<file path=ppt/theme/theme1.xml><?xml version="1.0" encoding="utf-8"?>
<a:theme xmlns:a="http://schemas.openxmlformats.org/drawingml/2006/main" xmlns:r="http://schemas.openxmlformats.org/officeDocument/2006/relationships" name="Papier">
  <a:themeElements>
    <a:clrScheme name="Papi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2013-09-28T20:47:16Z</dcterms:created>
  <dc:creator>user</dc:creator>
</cp:coreProperties>
</file>