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5" r:id="rId3"/>
    <p:sldId id="271" r:id="rId4"/>
    <p:sldId id="264" r:id="rId5"/>
    <p:sldId id="270" r:id="rId6"/>
    <p:sldId id="310" r:id="rId7"/>
    <p:sldId id="293" r:id="rId8"/>
    <p:sldId id="291" r:id="rId9"/>
    <p:sldId id="284" r:id="rId10"/>
    <p:sldId id="296" r:id="rId11"/>
    <p:sldId id="283" r:id="rId12"/>
    <p:sldId id="292" r:id="rId13"/>
    <p:sldId id="304" r:id="rId14"/>
    <p:sldId id="306" r:id="rId15"/>
    <p:sldId id="301" r:id="rId16"/>
    <p:sldId id="303" r:id="rId17"/>
    <p:sldId id="265" r:id="rId18"/>
    <p:sldId id="305" r:id="rId19"/>
    <p:sldId id="260" r:id="rId20"/>
    <p:sldId id="259" r:id="rId21"/>
    <p:sldId id="309" r:id="rId22"/>
    <p:sldId id="289" r:id="rId23"/>
    <p:sldId id="269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900"/>
    <a:srgbClr val="FFE07D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548" autoAdjust="0"/>
  </p:normalViewPr>
  <p:slideViewPr>
    <p:cSldViewPr>
      <p:cViewPr>
        <p:scale>
          <a:sx n="60" d="100"/>
          <a:sy n="60" d="100"/>
        </p:scale>
        <p:origin x="-165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8A7-FAD6-4928-8F57-BF49CF23A8C7}" type="datetimeFigureOut">
              <a:rPr lang="fr-FR" smtClean="0"/>
              <a:pPr/>
              <a:t>16/03/2013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8FBE-0A2E-4B98-B745-C03F9820AE9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8A7-FAD6-4928-8F57-BF49CF23A8C7}" type="datetimeFigureOut">
              <a:rPr lang="fr-FR" smtClean="0"/>
              <a:pPr/>
              <a:t>16/03/2013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8FBE-0A2E-4B98-B745-C03F9820AE9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8A7-FAD6-4928-8F57-BF49CF23A8C7}" type="datetimeFigureOut">
              <a:rPr lang="fr-FR" smtClean="0"/>
              <a:pPr/>
              <a:t>16/03/2013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8FBE-0A2E-4B98-B745-C03F9820AE9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8A7-FAD6-4928-8F57-BF49CF23A8C7}" type="datetimeFigureOut">
              <a:rPr lang="fr-FR" smtClean="0"/>
              <a:pPr/>
              <a:t>16/03/2013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8FBE-0A2E-4B98-B745-C03F9820AE9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8A7-FAD6-4928-8F57-BF49CF23A8C7}" type="datetimeFigureOut">
              <a:rPr lang="fr-FR" smtClean="0"/>
              <a:pPr/>
              <a:t>16/03/2013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8FBE-0A2E-4B98-B745-C03F9820AE9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8A7-FAD6-4928-8F57-BF49CF23A8C7}" type="datetimeFigureOut">
              <a:rPr lang="fr-FR" smtClean="0"/>
              <a:pPr/>
              <a:t>16/03/2013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8FBE-0A2E-4B98-B745-C03F9820AE9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8A7-FAD6-4928-8F57-BF49CF23A8C7}" type="datetimeFigureOut">
              <a:rPr lang="fr-FR" smtClean="0"/>
              <a:pPr/>
              <a:t>16/03/2013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8FBE-0A2E-4B98-B745-C03F9820AE9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8A7-FAD6-4928-8F57-BF49CF23A8C7}" type="datetimeFigureOut">
              <a:rPr lang="fr-FR" smtClean="0"/>
              <a:pPr/>
              <a:t>16/03/2013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8FBE-0A2E-4B98-B745-C03F9820AE9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8A7-FAD6-4928-8F57-BF49CF23A8C7}" type="datetimeFigureOut">
              <a:rPr lang="fr-FR" smtClean="0"/>
              <a:pPr/>
              <a:t>16/03/2013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8FBE-0A2E-4B98-B745-C03F9820AE9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8A7-FAD6-4928-8F57-BF49CF23A8C7}" type="datetimeFigureOut">
              <a:rPr lang="fr-FR" smtClean="0"/>
              <a:pPr/>
              <a:t>16/03/2013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8FBE-0A2E-4B98-B745-C03F9820AE9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8A7-FAD6-4928-8F57-BF49CF23A8C7}" type="datetimeFigureOut">
              <a:rPr lang="fr-FR" smtClean="0"/>
              <a:pPr/>
              <a:t>16/03/2013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8FBE-0A2E-4B98-B745-C03F9820AE9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988A7-FAD6-4928-8F57-BF49CF23A8C7}" type="datetimeFigureOut">
              <a:rPr lang="fr-FR" smtClean="0"/>
              <a:pPr/>
              <a:t>16/03/2013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8FBE-0A2E-4B98-B745-C03F9820AE9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author/show/1302004._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8-m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63688" y="2708920"/>
            <a:ext cx="5486400" cy="108012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ar-MA" sz="5400" dirty="0" smtClean="0">
                <a:solidFill>
                  <a:srgbClr val="FF0000"/>
                </a:solidFill>
                <a:latin typeface="Aharoni" pitchFamily="2" charset="-79"/>
              </a:rPr>
              <a:t>المرأة نصف المجتمع  </a:t>
            </a:r>
            <a:endParaRPr lang="fr-FR" sz="54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 rot="10800000" flipV="1">
            <a:off x="763986" y="5495813"/>
            <a:ext cx="1352669" cy="35861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MA" sz="1600" b="1" dirty="0" smtClean="0"/>
              <a:t>16-3-2013    </a:t>
            </a:r>
            <a:endParaRPr lang="fr-F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tq4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 rot="20689297">
            <a:off x="657177" y="1460030"/>
            <a:ext cx="61500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MA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إِذْ قَالَتِ الْمَلائِكَةُ يَا مَرْيَمُ إِنَّ اللَّهَ </a:t>
            </a:r>
            <a:r>
              <a:rPr lang="ar-MA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اصْطَفَاكِ وَطَهَّرَكِ وَاصْطَفَاك</a:t>
            </a:r>
            <a:r>
              <a:rPr lang="ar-MA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</a:rPr>
              <a:t>ِ </a:t>
            </a:r>
            <a:r>
              <a:rPr lang="ar-MA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عَلَى نِسَاء الْعَالَمِينَ</a:t>
            </a:r>
            <a:r>
              <a:rPr lang="fr-FR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 </a:t>
            </a:r>
            <a:r>
              <a:rPr lang="ar-MA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يَا مَرْيَمُ اقْنُتِي لِرَبِّكِ وَاسْجُدِي وَارْكَعِي مَعَ الرَّاكِعِينَ</a:t>
            </a:r>
            <a:endParaRPr lang="ar-MA" sz="2800" b="1" dirty="0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 rot="20514100">
            <a:off x="1409357" y="3138863"/>
            <a:ext cx="60335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وَالَّتِي أَحْصَنَتْ فَرْجَهَا فَنَفَخْنَا فِيهَا مِن رُّوحِنَا وَجَعَلْنَاهَا وَابْنَهَا </a:t>
            </a:r>
            <a:r>
              <a:rPr lang="ar-MA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آيَةً لِّلْعَالَمِينَ</a:t>
            </a:r>
            <a:endParaRPr lang="fr-FR" sz="32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signs201302162154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132855"/>
            <a:ext cx="7056784" cy="442630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glow rad="101600">
              <a:srgbClr val="FF0000">
                <a:alpha val="60000"/>
              </a:srgbClr>
            </a:glow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0" y="260647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MA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Aharoni" pitchFamily="2" charset="-79"/>
              </a:rPr>
              <a:t>إذْ قَالَتِ </a:t>
            </a:r>
            <a:r>
              <a:rPr lang="ar-MA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haroni" pitchFamily="2" charset="-79"/>
              </a:rPr>
              <a:t>امْرَأَةُ عِمْرَانَ </a:t>
            </a:r>
            <a:r>
              <a:rPr lang="ar-MA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Aharoni" pitchFamily="2" charset="-79"/>
              </a:rPr>
              <a:t>رَبِّ إِنِّي نَذَرْتُ لَكَ مَا فِي بَطْنِي مُحَرَّرًا فَتَقَبَّلْ مِنِّي إِنَّكَ أَنتَ السَّمِيعُ الْعَلِيمُ</a:t>
            </a:r>
          </a:p>
          <a:p>
            <a:pPr algn="r" rtl="1"/>
            <a:r>
              <a:rPr lang="ar-MA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Aharoni" pitchFamily="2" charset="-79"/>
              </a:rPr>
              <a:t>فَلَمَّا وَضَعَتْهَا قَالَتْ رَبِّ إِنِّي وَضَعْتُهَا أُنثَى وَاللَّهُ أَعْلَمُ بِمَا وَضَعَتْ </a:t>
            </a:r>
            <a:r>
              <a:rPr lang="ar-MA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haroni" pitchFamily="2" charset="-79"/>
              </a:rPr>
              <a:t>وَلَيْسَ الذَّكَرُ كَالأُنثَى </a:t>
            </a:r>
            <a:r>
              <a:rPr lang="ar-MA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Aharoni" pitchFamily="2" charset="-79"/>
              </a:rPr>
              <a:t>وَإِنِّي سَمَّيْتُهَا </a:t>
            </a:r>
            <a:r>
              <a:rPr lang="ar-MA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haroni" pitchFamily="2" charset="-79"/>
              </a:rPr>
              <a:t>مَرْيَمَ</a:t>
            </a:r>
            <a:r>
              <a:rPr lang="ar-MA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Aharoni" pitchFamily="2" charset="-79"/>
              </a:rPr>
              <a:t> </a:t>
            </a:r>
            <a:r>
              <a:rPr lang="ar-MA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Aharoni" pitchFamily="2" charset="-79"/>
              </a:rPr>
              <a:t>وَإِنِّي أُعِيذُهَا بِكَ وَذُرِّيَّتَهَا مِنَ الشَّيْطَانِ الرَّجِيمِ </a:t>
            </a:r>
            <a:r>
              <a:rPr lang="ar-MA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haroni" pitchFamily="2" charset="-79"/>
              </a:rPr>
              <a:t>فَتَقَبَّلَهَا رَبُّهَا بِقَبُولٍ حَسَنٍ وَأَنبَتَهَا نَبَاتًا حَسَنًا </a:t>
            </a:r>
            <a:r>
              <a:rPr lang="ar-MA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Aharoni" pitchFamily="2" charset="-79"/>
              </a:rPr>
              <a:t>وَكَفَّلَهَا زَكَرِيَّا كُلَّمَا دَخَلَ عَلَيْهَا زَكَرِيَّا الْمِحْرَابَ وَجَدَ عِندَهَا رِزْقًا قَالَ يَا مَرْيَمُ أَنَّى لَكِ هَذَا قَالَتْ هُوَ مِنْ عِندِ اللَّهِ إِنَّ اللَّهَ يَرْزُقُ مَن يَشَاء بِغَيْرِ حِسَابٍ</a:t>
            </a:r>
            <a:endParaRPr lang="ar-MA" sz="2800" b="1" dirty="0">
              <a:ln>
                <a:solidFill>
                  <a:schemeClr val="bg2">
                    <a:lumMod val="25000"/>
                  </a:schemeClr>
                </a:solidFill>
              </a:ln>
              <a:latin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tq4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90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 rot="20472707">
            <a:off x="1021054" y="1735342"/>
            <a:ext cx="60784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”وَالَّذِينَ يَرْمُونَ الْمُحْصَنَاتِ ثُمَّ لَمْ يَأْتُوا بِأَرْبَعَةِ شُهَدَاء </a:t>
            </a:r>
            <a:r>
              <a:rPr lang="ar-MA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</a:rPr>
              <a:t>فَاجْلِدُوهُمْ ثَمَانِينَ جَلْدَةً</a:t>
            </a:r>
            <a:r>
              <a:rPr lang="ar-MA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 وَلا تَقْبَلُوا لَهُمْ شَهَادَةً </a:t>
            </a:r>
            <a:r>
              <a:rPr lang="fr-FR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« </a:t>
            </a:r>
            <a:r>
              <a:rPr lang="ar-MA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أَبَدًا وَأُولَئِكَ هُمُ</a:t>
            </a:r>
            <a:r>
              <a:rPr lang="ar-MA" sz="2800" b="1" dirty="0" smtClean="0"/>
              <a:t> </a:t>
            </a:r>
            <a:r>
              <a:rPr lang="ar-MA" sz="2800" b="1" dirty="0" smtClean="0">
                <a:solidFill>
                  <a:srgbClr val="C00000"/>
                </a:solidFill>
              </a:rPr>
              <a:t>الْفَاسِقُونَ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20526397">
            <a:off x="1362171" y="3336877"/>
            <a:ext cx="62849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”إنَّ الَّذِينَ يَرْمُونَ الْمُحْصَنَاتِ الْغَافِلاتِ الْمُؤْمِنَاتِ </a:t>
            </a:r>
            <a:r>
              <a:rPr lang="ar-MA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</a:rPr>
              <a:t>لُعِنُوا </a:t>
            </a:r>
            <a:r>
              <a:rPr lang="fr-FR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</a:rPr>
              <a:t>« </a:t>
            </a:r>
            <a:r>
              <a:rPr lang="ar-MA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</a:rPr>
              <a:t>فِي الدُّنْيَا وَالآخِرَةِ وَلَهُمْ عَذَابٌ عَظِيم</a:t>
            </a:r>
            <a:r>
              <a:rPr lang="fr-FR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endParaRPr lang="fr-FR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06782_342456005855322_144561480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signs201303151620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46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86000" y="1484785"/>
            <a:ext cx="457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4000" b="1" dirty="0" smtClean="0">
                <a:ln>
                  <a:solidFill>
                    <a:srgbClr val="FF9900"/>
                  </a:solidFill>
                </a:ln>
                <a:solidFill>
                  <a:srgbClr val="663300"/>
                </a:solidFill>
                <a:latin typeface="Aharoni" pitchFamily="2" charset="-79"/>
              </a:rPr>
              <a:t>قَدْ سَمِعَ اللَّهُ قَوْلَ </a:t>
            </a:r>
            <a:r>
              <a:rPr lang="ar-MA" sz="4000" b="1" dirty="0" smtClean="0">
                <a:ln>
                  <a:solidFill>
                    <a:srgbClr val="663300"/>
                  </a:solidFill>
                </a:ln>
                <a:solidFill>
                  <a:srgbClr val="FF9900"/>
                </a:solidFill>
                <a:latin typeface="Aharoni" pitchFamily="2" charset="-79"/>
              </a:rPr>
              <a:t>الَّتِي تُجَادِلُكَ </a:t>
            </a:r>
            <a:r>
              <a:rPr lang="ar-MA" sz="4000" b="1" dirty="0" smtClean="0">
                <a:ln>
                  <a:solidFill>
                    <a:srgbClr val="FF9900"/>
                  </a:solidFill>
                </a:ln>
                <a:solidFill>
                  <a:srgbClr val="663300"/>
                </a:solidFill>
                <a:latin typeface="Aharoni" pitchFamily="2" charset="-79"/>
              </a:rPr>
              <a:t>فِي زَوْجِهَا وَتَشْتَكِي إِلَى اللَّهِ وَاللَّهُ يَسْمَعُ تَحَاوُرَكُمَا إِنَّ اللَّهَ سَمِيعٌ بَصِيرٌ</a:t>
            </a:r>
            <a:endParaRPr lang="fr-FR" sz="4000" b="1" dirty="0">
              <a:ln>
                <a:solidFill>
                  <a:srgbClr val="FF9900"/>
                </a:solidFill>
              </a:ln>
              <a:solidFill>
                <a:srgbClr val="6633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>
                <a:solidFill>
                  <a:srgbClr val="FFFFCC"/>
                </a:solidFill>
              </a:rPr>
              <a:t>امرأة </a:t>
            </a:r>
            <a:r>
              <a:rPr lang="ar-EG" b="1" dirty="0">
                <a:solidFill>
                  <a:srgbClr val="FFFFCC"/>
                </a:solidFill>
              </a:rPr>
              <a:t>نوح وامرأة لوط</a:t>
            </a:r>
            <a:endParaRPr lang="fr-FR" b="1" dirty="0">
              <a:solidFill>
                <a:srgbClr val="FFFFCC"/>
              </a:solidFill>
            </a:endParaRPr>
          </a:p>
        </p:txBody>
      </p:sp>
      <p:pic>
        <p:nvPicPr>
          <p:cNvPr id="4101" name="Picture 5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84784"/>
            <a:ext cx="4046984" cy="4861520"/>
          </a:xfrm>
          <a:prstGeom prst="rect">
            <a:avLst/>
          </a:prstGeom>
          <a:solidFill>
            <a:srgbClr val="FFFFCC"/>
          </a:solidFill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95536" y="1472576"/>
            <a:ext cx="4252664" cy="4819781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ar-EG" sz="3200" b="1" dirty="0">
                <a:solidFill>
                  <a:schemeClr val="bg1"/>
                </a:solidFill>
              </a:rPr>
              <a:t>ع</a:t>
            </a:r>
            <a:r>
              <a:rPr lang="ar-SA" sz="3200" b="1" dirty="0">
                <a:solidFill>
                  <a:srgbClr val="FFFFCC"/>
                </a:solidFill>
              </a:rPr>
              <a:t>نْ اِبْن عَبَّاس قَالَ </a:t>
            </a:r>
            <a:r>
              <a:rPr lang="ar-EG" sz="3200" b="1" dirty="0" err="1">
                <a:solidFill>
                  <a:srgbClr val="FFFFCC"/>
                </a:solidFill>
              </a:rPr>
              <a:t>:</a:t>
            </a:r>
            <a:r>
              <a:rPr lang="ar-EG" sz="3200" b="1" dirty="0">
                <a:solidFill>
                  <a:srgbClr val="FFFFCC"/>
                </a:solidFill>
              </a:rPr>
              <a:t> </a:t>
            </a:r>
            <a:r>
              <a:rPr lang="ar-SA" sz="3200" b="1" dirty="0">
                <a:solidFill>
                  <a:srgbClr val="FFFFCC"/>
                </a:solidFill>
              </a:rPr>
              <a:t>كَانَتْ </a:t>
            </a:r>
            <a:r>
              <a:rPr lang="ar-SA" sz="3200" b="1" dirty="0">
                <a:solidFill>
                  <a:srgbClr val="FF0000"/>
                </a:solidFill>
              </a:rPr>
              <a:t>خِيَانَتهمَا</a:t>
            </a:r>
            <a:r>
              <a:rPr lang="ar-SA" sz="3200" b="1" dirty="0">
                <a:solidFill>
                  <a:srgbClr val="FFFFCC"/>
                </a:solidFill>
              </a:rPr>
              <a:t> أَنَّهُمَا كَانَتَا عَلَى غَيْر دِينهمَا فَكَانَتْ </a:t>
            </a:r>
            <a:r>
              <a:rPr lang="ar-EG" sz="3200" b="1" dirty="0">
                <a:solidFill>
                  <a:srgbClr val="FFFFCC"/>
                </a:solidFill>
              </a:rPr>
              <a:t> </a:t>
            </a:r>
            <a:r>
              <a:rPr lang="ar-SA" sz="3200" b="1" dirty="0">
                <a:solidFill>
                  <a:srgbClr val="FFFFCC"/>
                </a:solidFill>
              </a:rPr>
              <a:t>اِمْرَأَة نُوح تَطَّلِع</a:t>
            </a:r>
            <a:r>
              <a:rPr lang="ar-EG" sz="3200" b="1" dirty="0">
                <a:solidFill>
                  <a:srgbClr val="FFFFCC"/>
                </a:solidFill>
              </a:rPr>
              <a:t> </a:t>
            </a:r>
            <a:r>
              <a:rPr lang="ar-SA" sz="3200" b="1" dirty="0">
                <a:solidFill>
                  <a:srgbClr val="FFFFCC"/>
                </a:solidFill>
              </a:rPr>
              <a:t>عَلَى سِرّ نُوح فَإِذَا آمَنَ مَعَ نُوح أَحَدٌ أَخْبَرَتْ الْجَبَابِرَة مِنْ قَوْم نُوح بِهِ وَأَمَّا اِمْرَأَة لُوط فَكَانَتْ إِذَا أَضَافَ لُوط أَحَدًا أَخْبَرَتْ بِهِ</a:t>
            </a:r>
            <a:r>
              <a:rPr lang="ar-EG" sz="3200" b="1" dirty="0">
                <a:solidFill>
                  <a:srgbClr val="FFFFCC"/>
                </a:solidFill>
              </a:rPr>
              <a:t> </a:t>
            </a:r>
            <a:r>
              <a:rPr lang="ar-SA" sz="3200" b="1" dirty="0">
                <a:solidFill>
                  <a:srgbClr val="FFFFCC"/>
                </a:solidFill>
              </a:rPr>
              <a:t>أَهْل</a:t>
            </a:r>
            <a:r>
              <a:rPr lang="ar-EG" sz="3200" b="1" dirty="0">
                <a:solidFill>
                  <a:srgbClr val="FFFFCC"/>
                </a:solidFill>
              </a:rPr>
              <a:t> </a:t>
            </a:r>
            <a:r>
              <a:rPr lang="ar-SA" sz="3200" b="1" dirty="0">
                <a:solidFill>
                  <a:srgbClr val="FFFFCC"/>
                </a:solidFill>
              </a:rPr>
              <a:t>الْمَدِينَة مِمَّنْ يَعْمَل السُّوء</a:t>
            </a:r>
            <a:r>
              <a:rPr lang="ar-EG" sz="3200" b="1" dirty="0">
                <a:solidFill>
                  <a:srgbClr val="FFFFCC"/>
                </a:solidFill>
              </a:rPr>
              <a:t> </a:t>
            </a:r>
            <a:r>
              <a:rPr lang="ar-EG" sz="2400" b="1" dirty="0" err="1">
                <a:solidFill>
                  <a:srgbClr val="FFFFCC"/>
                </a:solidFill>
              </a:rPr>
              <a:t>.</a:t>
            </a:r>
            <a:endParaRPr lang="ar-SA" sz="24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>
                <a:solidFill>
                  <a:srgbClr val="FFFFCC"/>
                </a:solidFill>
              </a:rPr>
              <a:t>امرأة </a:t>
            </a:r>
            <a:r>
              <a:rPr lang="ar-EG" b="1" dirty="0">
                <a:solidFill>
                  <a:srgbClr val="FFFFCC"/>
                </a:solidFill>
              </a:rPr>
              <a:t>العزيز</a:t>
            </a:r>
            <a:endParaRPr lang="fr-FR" b="1" dirty="0">
              <a:solidFill>
                <a:srgbClr val="FFFFCC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 flipH="1">
            <a:off x="755576" y="1268760"/>
            <a:ext cx="7560840" cy="20867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</a:pPr>
            <a:r>
              <a:rPr lang="ar-EG" sz="2400" b="1" dirty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قال </a:t>
            </a:r>
            <a:r>
              <a:rPr lang="ar-EG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تعالى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 </a:t>
            </a:r>
            <a:r>
              <a:rPr lang="ar-EG" sz="2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:</a:t>
            </a:r>
            <a:r>
              <a:rPr lang="ar-EG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 </a:t>
            </a:r>
            <a:endParaRPr lang="ar-EG" sz="2400" b="1" dirty="0">
              <a:ln>
                <a:solidFill>
                  <a:schemeClr val="bg2">
                    <a:lumMod val="25000"/>
                  </a:schemeClr>
                </a:solidFill>
              </a:ln>
            </a:endParaRPr>
          </a:p>
          <a:p>
            <a:pPr algn="r">
              <a:spcBef>
                <a:spcPct val="20000"/>
              </a:spcBef>
            </a:pPr>
            <a:r>
              <a:rPr lang="ar-SA" sz="24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</a:rPr>
              <a:t>وَرَاوَدَتْهُ</a:t>
            </a:r>
            <a:r>
              <a:rPr lang="ar-SA" sz="2400" b="1" dirty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 الَّتِي هُوَ فِي بَيْتِهَا عَن نَّفْسِهِ وَغَلَّقَتِ الأَبْوَابَ وَقَالَتْ هَيْتَ لَكَ قَالَ مَعَاذَ اللّهِ إِنَّهُ رَبِّي أَحْسَنَ مَثْوَايَ إِنَّهُ لاَ يُفْلِحُ </a:t>
            </a:r>
            <a:r>
              <a:rPr lang="ar-S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الظَّالِمُونَ </a:t>
            </a:r>
            <a:r>
              <a:rPr lang="ar-SA" sz="2400" b="1" dirty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وَلَقَدْ هَمَّتْ بِهِ</a:t>
            </a:r>
            <a:endParaRPr lang="ar-EG" sz="2400" b="1" dirty="0">
              <a:ln>
                <a:solidFill>
                  <a:schemeClr val="bg2">
                    <a:lumMod val="25000"/>
                  </a:schemeClr>
                </a:solidFill>
              </a:ln>
            </a:endParaRPr>
          </a:p>
          <a:p>
            <a:pPr algn="r">
              <a:spcBef>
                <a:spcPct val="20000"/>
              </a:spcBef>
            </a:pPr>
            <a:r>
              <a:rPr lang="ar-SA" sz="2400" b="1" dirty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 وَهَمَّ بِهَا لَوْلا أَن رَّأَى بُرْهَانَ رَبِّهِ كَذَلِكَ لِنَصْرِفَ عَنْهُ السُّوءَ وَالْفَحْشَاء إِنَّهُ مِنْ عِبَادِنَا </a:t>
            </a:r>
            <a:r>
              <a:rPr lang="ar-S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الْمُخْلَصِينَ</a:t>
            </a:r>
            <a:endParaRPr lang="fr-FR" sz="2400" b="1" dirty="0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3429000"/>
            <a:ext cx="7560840" cy="298543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r" rtl="1"/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وَقَالَ نِسْوَةٌ فِي الْمَدِينَةِ 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</a:rPr>
              <a:t>امْرَأَةُ الْعَزِيزِ تُرَاوِدُ 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فَتَاهَا عَن نَّفْسِهِ قَدْ شَغَفَهَا حُبًّا إِنَّا لَنَرَاهَا فِي ضَلالٍ مُّبِينٍ</a:t>
            </a:r>
          </a:p>
          <a:p>
            <a:pPr algn="r" rtl="1"/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فَلَمَّا سَمِعَتْ 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</a:rPr>
              <a:t>بِمَكْرِهِنَّ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 أَرْسَلَتْ إِلَيْهِنَّ وَ أَعْتَدَتْ لَهُنَّ مُتَّكَأً وَآتَتْ كُلَّ وَاحِدَةٍ مِّنْهُنَّ سِكِّينًا وَقَالَتِ اخْرُجْ عَلَيْهِنَّ فَلَمَّا رَأَيْنَهُ أَكْبَرْنَهُ وَقَطَّعْنَ أَيْدِيَهُنَّ وَقُلْنَ حَاشَ لِلَّهِ مَا هَذَا بَشَرًا إِنْ هَذَا إِلاَّ مَلَكٌ كَرِيمٌ</a:t>
            </a:r>
          </a:p>
          <a:p>
            <a:pPr algn="r" rtl="1"/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قَالَتْ فَذَلِكُنَّ الَّذِي لُمْتُنَّنِي فِيهِ وَلَقَدْ 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</a:rPr>
              <a:t>رَاوَدتُّهُ عَن نَّفْسِهِ فَاسْتَعْصَمَ وَلَئِن لَّمْ يَفْعَلْ مَا آمُرُهُ لَيُسْجَنَنَّ وَلَيَكُونًا مِّنَ الصَّاغِرِينَ</a:t>
            </a:r>
          </a:p>
          <a:p>
            <a:pPr algn="r" rtl="1"/>
            <a:r>
              <a:rPr lang="ar-MA" sz="2000" dirty="0" smtClean="0"/>
              <a:t> </a:t>
            </a:r>
            <a:endParaRPr lang="ar-MA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96022_337461356331475_172504471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12385376" cy="7749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ar-MA" sz="2400" b="1" dirty="0" smtClean="0">
                <a:solidFill>
                  <a:srgbClr val="FFFFCC"/>
                </a:solidFill>
              </a:rPr>
              <a:t>الوزير الإيطالي روبرتو ماروني:</a:t>
            </a:r>
            <a:r>
              <a:rPr lang="fr-FR" sz="2400" b="1" dirty="0" smtClean="0">
                <a:solidFill>
                  <a:srgbClr val="FFFFCC"/>
                </a:solidFill>
              </a:rPr>
              <a:t> </a:t>
            </a:r>
            <a:r>
              <a:rPr lang="ar-MA" sz="2000" dirty="0" smtClean="0">
                <a:solidFill>
                  <a:srgbClr val="FFFFCC"/>
                </a:solidFill>
              </a:rPr>
              <a:t/>
            </a:r>
            <a:br>
              <a:rPr lang="ar-MA" sz="2000" dirty="0" smtClean="0">
                <a:solidFill>
                  <a:srgbClr val="FFFFCC"/>
                </a:solidFill>
              </a:rPr>
            </a:br>
            <a:r>
              <a:rPr lang="ar-MA" sz="2400" b="1" dirty="0" smtClean="0">
                <a:solidFill>
                  <a:srgbClr val="FFFFCC"/>
                </a:solidFill>
              </a:rPr>
              <a:t>إذا كانت العذراء مريم تظهر في صورنا مغطاة الشعر فكيف تريدونني أن أقوم بالتوقيع علي قانون حظر الحجاب</a:t>
            </a:r>
            <a:br>
              <a:rPr lang="ar-MA" sz="2400" b="1" dirty="0" smtClean="0">
                <a:solidFill>
                  <a:srgbClr val="FFFFCC"/>
                </a:solidFill>
              </a:rPr>
            </a:br>
            <a:endParaRPr lang="fr-FR" sz="2400" b="1" dirty="0">
              <a:solidFill>
                <a:srgbClr val="FFFFCC"/>
              </a:solidFill>
            </a:endParaRPr>
          </a:p>
        </p:txBody>
      </p:sp>
      <p:pic>
        <p:nvPicPr>
          <p:cNvPr id="3" name="Image 2" descr="576119_618005878213821_113709703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412776"/>
            <a:ext cx="6696744" cy="1754326"/>
          </a:xfrm>
          <a:prstGeom prst="rect">
            <a:avLst/>
          </a:prstGeom>
          <a:solidFill>
            <a:srgbClr val="C0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RightUp"/>
            <a:lightRig rig="threePt" dir="t">
              <a:rot lat="0" lon="0" rev="600000"/>
            </a:lightRig>
          </a:scene3d>
          <a:sp3d extrusionH="38100" prstMaterial="dkEdge">
            <a:bevelT w="260350" h="50800" prst="softRound"/>
            <a:bevelB prst="softRound"/>
          </a:sp3d>
        </p:spPr>
        <p:txBody>
          <a:bodyPr wrap="square">
            <a:spAutoFit/>
          </a:bodyPr>
          <a:lstStyle/>
          <a:p>
            <a:pPr algn="r"/>
            <a:r>
              <a:rPr lang="ar-MA" sz="3600" b="1" dirty="0" smtClean="0">
                <a:solidFill>
                  <a:schemeClr val="bg1"/>
                </a:solidFill>
                <a:latin typeface="Traditional Arabic"/>
              </a:rPr>
              <a:t>أيتها المرأة الشرقية إن الذين ينادون باسمك ويدعون إلى مساواتك بالرجل إنما يضحكون عليك، فقد ضحكوا علي</a:t>
            </a:r>
            <a:endParaRPr lang="fr-FR" dirty="0"/>
          </a:p>
        </p:txBody>
      </p:sp>
      <p:pic>
        <p:nvPicPr>
          <p:cNvPr id="8" name="Image 7" descr="5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484784"/>
            <a:ext cx="2555776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ZoneTexte 5"/>
          <p:cNvSpPr txBox="1"/>
          <p:nvPr/>
        </p:nvSpPr>
        <p:spPr>
          <a:xfrm rot="214257">
            <a:off x="6804242" y="5085364"/>
            <a:ext cx="2345528" cy="461665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François slogan</a:t>
            </a:r>
            <a:endParaRPr lang="fr-FR" sz="2400" b="1" dirty="0"/>
          </a:p>
        </p:txBody>
      </p:sp>
      <p:sp>
        <p:nvSpPr>
          <p:cNvPr id="7" name="Rectangle 6"/>
          <p:cNvSpPr/>
          <p:nvPr/>
        </p:nvSpPr>
        <p:spPr>
          <a:xfrm rot="10800000" flipV="1">
            <a:off x="593506" y="4445607"/>
            <a:ext cx="6226193" cy="107721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2700"/>
          </a:effectLst>
          <a:scene3d>
            <a:camera prst="isometricRightUp"/>
            <a:lightRig rig="threePt" dir="t"/>
          </a:scene3d>
        </p:spPr>
        <p:txBody>
          <a:bodyPr wrap="square">
            <a:spAutoFit/>
          </a:bodyPr>
          <a:lstStyle/>
          <a:p>
            <a:pPr algn="r"/>
            <a:r>
              <a:rPr lang="ar-MA" sz="3200" b="1" dirty="0" smtClean="0">
                <a:solidFill>
                  <a:schemeClr val="bg1"/>
                </a:solidFill>
              </a:rPr>
              <a:t>لا يعني الزى شيئا إذا لم يكن يوحي للرجال بنزعه من عليك.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49341_435752459841455_194435218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692696"/>
            <a:ext cx="7272808" cy="5328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55227_507443285980376_125766504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0"/>
            <a:ext cx="3203848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065100"/>
            <a:ext cx="9144000" cy="239676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  <p:txBody>
          <a:bodyPr vert="horz" wrap="square" lIns="0" tIns="0" rIns="0" bIns="133308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Georgia" pitchFamily="18" charset="0"/>
                <a:cs typeface="Arial" pitchFamily="34" charset="0"/>
                <a:hlinkClick r:id="rId3"/>
              </a:rPr>
              <a:t/>
            </a:r>
            <a:b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Georgia" pitchFamily="18" charset="0"/>
                <a:cs typeface="Arial" pitchFamily="34" charset="0"/>
                <a:hlinkClick r:id="rId3"/>
              </a:rPr>
            </a:br>
            <a:r>
              <a:rPr kumimoji="0" lang="fr-FR" sz="3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Georgia" pitchFamily="18" charset="0"/>
                <a:cs typeface="Arial" pitchFamily="34" charset="0"/>
              </a:rPr>
              <a:t>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Georgia" pitchFamily="18" charset="0"/>
                <a:cs typeface="Arial" pitchFamily="34" charset="0"/>
              </a:rPr>
              <a:t>              </a:t>
            </a:r>
            <a:r>
              <a:rPr lang="fr-FR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M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إذا كانت المرأة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cs typeface="Arial" pitchFamily="34" charset="0"/>
              </a:rPr>
              <a:t>درست,تزوجت,حبت,اخلصت,حملت,انجبت,ارضعت,ربت,عملت,تحملت قلق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cs typeface="Arial" pitchFamily="34" charset="0"/>
              </a:rPr>
              <a:t> 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cs typeface="Arial" pitchFamily="34" charset="0"/>
              </a:rPr>
              <a:t>وخوف,وكانت في الاخر بنصف عقل فكيف لو كان عقلها كامل؟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Georgia" pitchFamily="18" charset="0"/>
                <a:cs typeface="Arial" pitchFamily="34" charset="0"/>
              </a:rPr>
              <a:t/>
            </a:r>
            <a:b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Georgia" pitchFamily="18" charset="0"/>
                <a:cs typeface="Arial" pitchFamily="34" charset="0"/>
              </a:rPr>
            </a:b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Georgia" pitchFamily="18" charset="0"/>
                <a:cs typeface="Arial" pitchFamily="34" charset="0"/>
              </a:rPr>
              <a:t> 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cs typeface="Arial" pitchFamily="34" charset="0"/>
                <a:hlinkClick r:id="rId3"/>
              </a:rPr>
              <a:t>أحمد الشقيري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esigns201303151622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 1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836712"/>
            <a:ext cx="7056784" cy="5040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esigns201303151622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 1" descr="525620121128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60648"/>
            <a:ext cx="7488832" cy="6048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69003_429574817124269_196739829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578061_570991179585419_53925359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529940_597796196916123_16263397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Designs201303151622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267744" y="1988840"/>
            <a:ext cx="4752528" cy="2677656"/>
          </a:xfrm>
          <a:prstGeom prst="rect">
            <a:avLst/>
          </a:prstGeom>
          <a:solidFill>
            <a:srgbClr val="FFE07D"/>
          </a:solidFill>
          <a:scene3d>
            <a:camera prst="isometricOffAxis1Righ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r"/>
            <a:r>
              <a:rPr lang="ar-MA" sz="2400" b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إِنَّ الْمُسْلِمِينَ وَالْمُسْلِمَاتِ وَالْمُؤْمِنِينَ وَالْمُؤْمِنَاتِ وَالْقَانِتِينَ وَالْقَانِتَاتِ وَالصَّادِقِينَ وَالصَّادِقَاتِ وَالصَّابِرِينَ وَالصَّابِرَاتِ وَالْخَاشِعِينَ وَالْخَاشِعَاتِ وَالْمُتَصَدِّقِينَ وَالْمُتَصَدِّقَاتِ وَالصَّائِمِينَ وَالصَّائِمَاتِ وَالْحَافِظِينَ فُرُوجَهُمْ وَالْحَافِظَاتِ وَالذَّاكِرِينَ اللَّهَ كَثِيرًا وَالذَّاكِرَاتِ أَعَدَّ اللَّهُ لَهُم مَّغْفِرَةً وَأَجْرًا عَظِيمًا</a:t>
            </a:r>
            <a:endParaRPr lang="fr-FR" sz="2400" b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tq4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 rot="20686135">
            <a:off x="992772" y="1818934"/>
            <a:ext cx="62207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يقول أمير المؤمنين </a:t>
            </a:r>
            <a:r>
              <a:rPr lang="ar-EG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</a:rPr>
              <a:t>عمر بن الخطاب </a:t>
            </a:r>
            <a:r>
              <a:rPr lang="ar-EG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رضي الله عنه</a:t>
            </a:r>
            <a:r>
              <a:rPr lang="ar-MA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 </a:t>
            </a:r>
            <a:r>
              <a:rPr lang="ar-EG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 «كنا في الجاهلية لا نعُد النساء شيئًا، فلما جاء الإسلام، وذكرهن الله رأينا لهن بذلك علينا حقًا»</a:t>
            </a:r>
            <a:r>
              <a:rPr lang="ar-MA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 </a:t>
            </a:r>
            <a:r>
              <a:rPr lang="ar-EG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رواه البخاري</a:t>
            </a:r>
            <a:endParaRPr lang="fr-FR" dirty="0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tq2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 rot="20816156">
            <a:off x="1126935" y="1102039"/>
            <a:ext cx="6023498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/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فَوَسْوَسَ 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</a:rPr>
              <a:t>لَهُمَا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 الشَّيْطَانُ لِيُبْدِيَ 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</a:rPr>
              <a:t>لَهُمَا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 مَا وُورِيَ 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</a:rPr>
              <a:t>عَنْهُمَا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 مِن سَوْآتِه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</a:rPr>
              <a:t>ِمَا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 وَقَالَ مَا نَهَا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</a:rPr>
              <a:t>كُمَا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 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</a:rPr>
              <a:t>رَبُّكُمَا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 عَنْ هَذِهِ الشَّجَرَةِ إِلاَّ أَن تَكُونَا مَلَكَيْنِ أَوْ تَكُونَا مِنَ الْخَالِدِينَ</a:t>
            </a:r>
            <a:r>
              <a:rPr lang="fr-FR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 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وَقَاسَمَ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</a:rPr>
              <a:t>هُمَا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 إِنِّي ل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</a:rPr>
              <a:t>َكُمَا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 لَمِنَ النَّاصِحِينَ</a:t>
            </a:r>
            <a:r>
              <a:rPr lang="fr-FR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 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فَدَلاَّ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</a:rPr>
              <a:t>هُمَا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 بِغُرُورٍ فَلَمَّا </a:t>
            </a:r>
            <a:r>
              <a:rPr lang="ar-MA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B050"/>
                </a:solidFill>
              </a:rPr>
              <a:t>ذَاقَا 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الشَّجَرَةَ بَدَتْ لَهُمَا سَوْآتُ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</a:rPr>
              <a:t>هُمَا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 وَطَفِقَا يَخْصِفَانِ ع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</a:rPr>
              <a:t>َلَيْهِمَا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 مِن وَرَقِ الْجَنَّةِ و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</a:rPr>
              <a:t>َنَادَاهُمَا رَبُّهُمَا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 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</a:rPr>
              <a:t>أَلَمْ أَنْهَكُمَا 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عَن تِلْكُمَا الشَّجَرَةِ وَأَقُل 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</a:rPr>
              <a:t>لَّكُمَا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 إِنَّ الشَّيْطَانَ 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</a:rPr>
              <a:t>لَكُمَا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 عَدُوٌّ مُّبِينٌ</a:t>
            </a:r>
            <a:r>
              <a:rPr lang="fr-FR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 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قَالاَ رَبَّنَا ظَلَمْنَا أَنفُسَنَا وَإِن لَّمْ تَغْفِرْ لَنَا وَتَرْحَمْنَا لَنَكُونَنَّ مِنَ الْخَاسِرِينَ</a:t>
            </a:r>
            <a:endParaRPr lang="ar-MA" sz="2400" b="1" dirty="0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signs201302162154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132855"/>
            <a:ext cx="7056784" cy="4426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55576" y="548680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B050"/>
                </a:solidFill>
                <a:latin typeface="Aharoni" pitchFamily="2" charset="-79"/>
              </a:rPr>
              <a:t>ضَرَبَ اللَّهُ مَثَلا لِّلَّذِينَ آمَنُوا 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Aharoni" pitchFamily="2" charset="-79"/>
              </a:rPr>
              <a:t>امْرَأَةَ فِرْعَوْنَ 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Aharoni" pitchFamily="2" charset="-79"/>
              </a:rPr>
              <a:t>إِذْ قَالَتْ رَبِّ ابْنِ لِي عِندَكَ بَيْتًا فِي الْجَنَّةِ وَنَجِّنِي مِن فِرْعَوْنَ وَعَمَلِهِ وَنَجِّنِي مِنَ الْقَوْمِ الظَّالِمِينَ</a:t>
            </a:r>
          </a:p>
          <a:p>
            <a:pPr algn="ctr" rtl="1"/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Aharoni" pitchFamily="2" charset="-79"/>
              </a:rPr>
              <a:t>وَمَرْيَمَ ابْنَتَ عِمْرَانَ </a:t>
            </a:r>
            <a:r>
              <a:rPr lang="ar-MA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Aharoni" pitchFamily="2" charset="-79"/>
              </a:rPr>
              <a:t>الَّتِي أَحْصَنَتْ فَرْجَهَا فَنَفَخْنَا فِيهِ مِن رُّوحِنَا وَصَدَّقَتْ بِكَلِمَاتِ رَبِّهَا وَكُتُبِهِ وَكَانَتْ مِنَ الْقَانِتِينَ</a:t>
            </a:r>
            <a:endParaRPr lang="ar-MA" sz="2400" b="1" dirty="0">
              <a:ln>
                <a:solidFill>
                  <a:schemeClr val="bg2">
                    <a:lumMod val="25000"/>
                  </a:schemeClr>
                </a:solidFill>
              </a:ln>
              <a:latin typeface="Aharoni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547</Words>
  <Application>Microsoft Office PowerPoint</Application>
  <PresentationFormat>Affichage à l'écran (4:3)</PresentationFormat>
  <Paragraphs>30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المرأة نصف المجتمع 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امرأة نوح وامرأة لوط</vt:lpstr>
      <vt:lpstr>امرأة العزيز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user</cp:lastModifiedBy>
  <cp:revision>99</cp:revision>
  <dcterms:created xsi:type="dcterms:W3CDTF">2013-03-03T11:57:16Z</dcterms:created>
  <dcterms:modified xsi:type="dcterms:W3CDTF">2013-03-16T14:45:34Z</dcterms:modified>
</cp:coreProperties>
</file>