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648" r:id="rId1"/>
  </p:sldMasterIdLst>
  <p:sldIdLst>
    <p:sldId id="289" r:id="rId2"/>
    <p:sldId id="263" r:id="rId3"/>
    <p:sldId id="291" r:id="rId4"/>
    <p:sldId id="285" r:id="rId5"/>
    <p:sldId id="284" r:id="rId6"/>
    <p:sldId id="257" r:id="rId7"/>
    <p:sldId id="261" r:id="rId8"/>
    <p:sldId id="260" r:id="rId9"/>
    <p:sldId id="259" r:id="rId10"/>
    <p:sldId id="262" r:id="rId11"/>
    <p:sldId id="292" r:id="rId12"/>
    <p:sldId id="276" r:id="rId13"/>
    <p:sldId id="286" r:id="rId14"/>
    <p:sldId id="278" r:id="rId15"/>
    <p:sldId id="294" r:id="rId16"/>
    <p:sldId id="296" r:id="rId17"/>
    <p:sldId id="298" r:id="rId18"/>
    <p:sldId id="300" r:id="rId19"/>
    <p:sldId id="302" r:id="rId20"/>
    <p:sldId id="281" r:id="rId21"/>
    <p:sldId id="303" r:id="rId22"/>
    <p:sldId id="282" r:id="rId23"/>
    <p:sldId id="290" r:id="rId24"/>
    <p:sldId id="288" r:id="rId25"/>
    <p:sldId id="287" r:id="rId26"/>
    <p:sldId id="272" r:id="rId27"/>
    <p:sldId id="256" r:id="rId28"/>
    <p:sldId id="264"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nr"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snapVertSplitter="1" vertBarState="minimized">
    <p:restoredLeft sz="15620"/>
    <p:restoredTop sz="94660"/>
  </p:normalViewPr>
  <p:slideViewPr>
    <p:cSldViewPr>
      <p:cViewPr varScale="1">
        <p:scale>
          <a:sx n="66" d="100"/>
          <a:sy n="66" d="100"/>
        </p:scale>
        <p:origin x="-179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3-10T19:26:07.218" idx="1">
    <p:pos x="497" y="1306"/>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7DC8D31-9FC9-4105-B6FE-EA1B7B086E66}" type="datetimeFigureOut">
              <a:rPr lang="fr-FR" smtClean="0"/>
              <a:pPr/>
              <a:t>01/06/2013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A1386F1-81B0-465B-A843-C735ADABB54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C8D31-9FC9-4105-B6FE-EA1B7B086E66}" type="datetimeFigureOut">
              <a:rPr lang="fr-FR" smtClean="0"/>
              <a:pPr/>
              <a:t>01/06/2013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386F1-81B0-465B-A843-C735ADABB54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071546"/>
            <a:ext cx="8280000" cy="1569660"/>
          </a:xfrm>
        </p:spPr>
        <p:txBody>
          <a:bodyPr>
            <a:spAutoFit/>
          </a:bodyPr>
          <a:lstStyle/>
          <a:p>
            <a:r>
              <a:rPr lang="fr-FR" dirty="0" smtClean="0">
                <a:solidFill>
                  <a:srgbClr val="C00000"/>
                </a:solidFill>
                <a:latin typeface="Garamond" pitchFamily="18" charset="0"/>
                <a:cs typeface="Andalus" pitchFamily="2" charset="-78"/>
              </a:rPr>
              <a:t> </a:t>
            </a:r>
            <a:r>
              <a:rPr lang="ar-SA" sz="9600" b="1" dirty="0" smtClean="0">
                <a:solidFill>
                  <a:srgbClr val="C00000"/>
                </a:solidFill>
                <a:latin typeface="Garamond" pitchFamily="18" charset="0"/>
                <a:cs typeface="Andalus" pitchFamily="2" charset="-78"/>
              </a:rPr>
              <a:t>تليين القلوب</a:t>
            </a:r>
            <a:endParaRPr lang="fr-FR" sz="9600" b="1" dirty="0">
              <a:solidFill>
                <a:srgbClr val="C00000"/>
              </a:solidFill>
              <a:latin typeface="Garamond" pitchFamily="18" charset="0"/>
              <a:cs typeface="Andalus" pitchFamily="2" charset="-78"/>
            </a:endParaRPr>
          </a:p>
        </p:txBody>
      </p:sp>
      <p:pic>
        <p:nvPicPr>
          <p:cNvPr id="35842" name="Picture 2" descr="http://www.alrams.net/up2/uploads/images/alrams.net-25b3bd6b03.jpg"/>
          <p:cNvPicPr>
            <a:picLocks noChangeAspect="1" noChangeArrowheads="1"/>
          </p:cNvPicPr>
          <p:nvPr/>
        </p:nvPicPr>
        <p:blipFill>
          <a:blip r:embed="rId2"/>
          <a:srcRect/>
          <a:stretch>
            <a:fillRect/>
          </a:stretch>
        </p:blipFill>
        <p:spPr bwMode="auto">
          <a:xfrm>
            <a:off x="2395140" y="3046520"/>
            <a:ext cx="4320000" cy="324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4" descr="j0172629"/>
          <p:cNvPicPr>
            <a:picLocks noChangeAspect="1" noChangeArrowheads="1" noCrop="1"/>
          </p:cNvPicPr>
          <p:nvPr/>
        </p:nvPicPr>
        <p:blipFill>
          <a:blip r:embed="rId2"/>
          <a:srcRect/>
          <a:stretch>
            <a:fillRect/>
          </a:stretch>
        </p:blipFill>
        <p:spPr bwMode="auto">
          <a:xfrm>
            <a:off x="4071934" y="5286388"/>
            <a:ext cx="960437" cy="1096962"/>
          </a:xfrm>
          <a:prstGeom prst="rect">
            <a:avLst/>
          </a:prstGeom>
          <a:noFill/>
          <a:ln w="9525">
            <a:noFill/>
            <a:miter lim="800000"/>
            <a:headEnd/>
            <a:tailEnd/>
          </a:ln>
        </p:spPr>
      </p:pic>
      <p:pic>
        <p:nvPicPr>
          <p:cNvPr id="11269" name="Picture 5" descr="j0172629"/>
          <p:cNvPicPr>
            <a:picLocks noChangeAspect="1" noChangeArrowheads="1" noCrop="1"/>
          </p:cNvPicPr>
          <p:nvPr/>
        </p:nvPicPr>
        <p:blipFill>
          <a:blip r:embed="rId2"/>
          <a:srcRect/>
          <a:stretch>
            <a:fillRect/>
          </a:stretch>
        </p:blipFill>
        <p:spPr bwMode="auto">
          <a:xfrm>
            <a:off x="7683528" y="2857496"/>
            <a:ext cx="960438" cy="1096963"/>
          </a:xfrm>
          <a:prstGeom prst="rect">
            <a:avLst/>
          </a:prstGeom>
          <a:noFill/>
          <a:ln w="9525">
            <a:noFill/>
            <a:miter lim="800000"/>
            <a:headEnd/>
            <a:tailEnd/>
          </a:ln>
        </p:spPr>
      </p:pic>
      <p:pic>
        <p:nvPicPr>
          <p:cNvPr id="11270" name="Picture 6" descr="j0172629"/>
          <p:cNvPicPr>
            <a:picLocks noChangeAspect="1" noChangeArrowheads="1" noCrop="1"/>
          </p:cNvPicPr>
          <p:nvPr/>
        </p:nvPicPr>
        <p:blipFill>
          <a:blip r:embed="rId2"/>
          <a:srcRect/>
          <a:stretch>
            <a:fillRect/>
          </a:stretch>
        </p:blipFill>
        <p:spPr bwMode="auto">
          <a:xfrm>
            <a:off x="468313" y="2857496"/>
            <a:ext cx="960437" cy="1096963"/>
          </a:xfrm>
          <a:prstGeom prst="rect">
            <a:avLst/>
          </a:prstGeom>
          <a:noFill/>
          <a:ln w="9525">
            <a:noFill/>
            <a:miter lim="800000"/>
            <a:headEnd/>
            <a:tailEnd/>
          </a:ln>
        </p:spPr>
      </p:pic>
      <p:pic>
        <p:nvPicPr>
          <p:cNvPr id="11271" name="Picture 7" descr="j0172629"/>
          <p:cNvPicPr>
            <a:picLocks noChangeAspect="1" noChangeArrowheads="1" noCrop="1"/>
          </p:cNvPicPr>
          <p:nvPr/>
        </p:nvPicPr>
        <p:blipFill>
          <a:blip r:embed="rId2"/>
          <a:srcRect/>
          <a:stretch>
            <a:fillRect/>
          </a:stretch>
        </p:blipFill>
        <p:spPr bwMode="auto">
          <a:xfrm>
            <a:off x="4071934" y="403211"/>
            <a:ext cx="960437" cy="1096963"/>
          </a:xfrm>
          <a:prstGeom prst="rect">
            <a:avLst/>
          </a:prstGeom>
          <a:noFill/>
          <a:ln w="9525">
            <a:noFill/>
            <a:miter lim="800000"/>
            <a:headEnd/>
            <a:tailEnd/>
          </a:ln>
        </p:spPr>
      </p:pic>
      <p:sp>
        <p:nvSpPr>
          <p:cNvPr id="8" name="Rectangle 3"/>
          <p:cNvSpPr txBox="1">
            <a:spLocks noChangeArrowheads="1"/>
          </p:cNvSpPr>
          <p:nvPr/>
        </p:nvSpPr>
        <p:spPr>
          <a:xfrm>
            <a:off x="2571736" y="2696830"/>
            <a:ext cx="3960812" cy="1446550"/>
          </a:xfrm>
          <a:prstGeom prst="rect">
            <a:avLst/>
          </a:prstGeom>
        </p:spPr>
        <p:txBody>
          <a:bodyPr vert="horz" lIns="91440" tIns="45720" rIns="91440" bIns="45720" rtlCol="0">
            <a:spAutoFit/>
          </a:bodyPr>
          <a:lstStyle/>
          <a:p>
            <a:pPr marL="0" lvl="6" algn="ctr" rtl="1">
              <a:buNone/>
            </a:pPr>
            <a:r>
              <a:rPr lang="ar-MA" sz="4400" b="1" dirty="0" smtClean="0">
                <a:solidFill>
                  <a:srgbClr val="C00000"/>
                </a:solidFill>
                <a:latin typeface="Estrangelo Edessa" pitchFamily="66"/>
                <a:cs typeface="Estrangelo Edessa" pitchFamily="66"/>
              </a:rPr>
              <a:t>فمن أي البيوت </a:t>
            </a:r>
            <a:endParaRPr lang="fr-FR" sz="4400" b="1" dirty="0" smtClean="0">
              <a:solidFill>
                <a:srgbClr val="C00000"/>
              </a:solidFill>
              <a:latin typeface="Estrangelo Edessa" pitchFamily="66"/>
              <a:cs typeface="Estrangelo Edessa" pitchFamily="66"/>
            </a:endParaRPr>
          </a:p>
          <a:p>
            <a:pPr marL="0" lvl="6" algn="ctr" rtl="1">
              <a:buNone/>
            </a:pPr>
            <a:r>
              <a:rPr lang="ar-MA" sz="4400" b="1" dirty="0" smtClean="0">
                <a:solidFill>
                  <a:srgbClr val="C00000"/>
                </a:solidFill>
                <a:latin typeface="Estrangelo Edessa" pitchFamily="66"/>
                <a:cs typeface="Estrangelo Edessa" pitchFamily="66"/>
              </a:rPr>
              <a:t>يسرق اللص</a:t>
            </a:r>
            <a:r>
              <a:rPr lang="fr-FR" sz="4400" b="1" dirty="0" smtClean="0">
                <a:solidFill>
                  <a:srgbClr val="C00000"/>
                </a:solidFill>
                <a:latin typeface="Estrangelo Edessa" pitchFamily="66"/>
                <a:cs typeface="Estrangelo Edessa" pitchFamily="66"/>
              </a:rPr>
              <a:t>... </a:t>
            </a:r>
            <a:endParaRPr lang="ar-MA" sz="4400" b="1" dirty="0" smtClean="0">
              <a:solidFill>
                <a:srgbClr val="C00000"/>
              </a:solidFill>
              <a:latin typeface="Estrangelo Edessa" pitchFamily="66"/>
              <a:cs typeface="Estrangelo Edessa" pitchFamily="66"/>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s://sphotos-a.xx.fbcdn.net/hphotos-prn1/p480x480/931371_440080309419385_1530395554_n.jpg"/>
          <p:cNvPicPr preferRelativeResize="0">
            <a:picLocks noChangeArrowheads="1"/>
          </p:cNvPicPr>
          <p:nvPr/>
        </p:nvPicPr>
        <p:blipFill>
          <a:blip r:embed="rId2"/>
          <a:srcRect/>
          <a:stretch>
            <a:fillRect/>
          </a:stretch>
        </p:blipFill>
        <p:spPr bwMode="auto">
          <a:xfrm>
            <a:off x="785786" y="714356"/>
            <a:ext cx="7560000" cy="540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35404" y="642918"/>
            <a:ext cx="8280000" cy="5496889"/>
          </a:xfrm>
        </p:spPr>
        <p:txBody>
          <a:bodyPr>
            <a:spAutoFit/>
          </a:bodyPr>
          <a:lstStyle/>
          <a:p>
            <a:pPr algn="just" rtl="1" eaLnBrk="1" hangingPunct="1">
              <a:lnSpc>
                <a:spcPct val="150000"/>
              </a:lnSpc>
              <a:buClr>
                <a:srgbClr val="C00000"/>
              </a:buClr>
              <a:buFont typeface="Wingdings" pitchFamily="2" charset="2"/>
              <a:buChar char="§"/>
            </a:pPr>
            <a:r>
              <a:rPr lang="ar-SA" dirty="0" smtClean="0">
                <a:latin typeface="Estrangelo Edessa" pitchFamily="66"/>
                <a:cs typeface="Estrangelo Edessa" pitchFamily="66"/>
              </a:rPr>
              <a:t>قال الله تعالى :</a:t>
            </a:r>
            <a:r>
              <a:rPr lang="fr-FR" dirty="0" smtClean="0">
                <a:latin typeface="Estrangelo Edessa" pitchFamily="66"/>
                <a:cs typeface="Estrangelo Edessa" pitchFamily="66"/>
              </a:rPr>
              <a:t> </a:t>
            </a:r>
            <a:r>
              <a:rPr lang="ar-SA" dirty="0" smtClean="0">
                <a:latin typeface="Estrangelo Edessa" pitchFamily="66"/>
                <a:cs typeface="Estrangelo Edessa" pitchFamily="66"/>
              </a:rPr>
              <a:t>يوم لا ينفع مال ولا بنون</a:t>
            </a:r>
            <a:r>
              <a:rPr lang="ar-SA" sz="2000" dirty="0" smtClean="0">
                <a:latin typeface="Estrangelo Edessa" pitchFamily="66"/>
                <a:cs typeface="Estrangelo Edessa" pitchFamily="66"/>
              </a:rPr>
              <a:t>(77)</a:t>
            </a:r>
            <a:r>
              <a:rPr lang="ar-SA" dirty="0" smtClean="0">
                <a:latin typeface="Estrangelo Edessa" pitchFamily="66"/>
                <a:cs typeface="Estrangelo Edessa" pitchFamily="66"/>
              </a:rPr>
              <a:t>إلا</a:t>
            </a:r>
            <a:r>
              <a:rPr lang="ar-MA" dirty="0" smtClean="0">
                <a:latin typeface="Estrangelo Edessa" pitchFamily="66"/>
                <a:cs typeface="Estrangelo Edessa" pitchFamily="66"/>
              </a:rPr>
              <a:t> من</a:t>
            </a:r>
            <a:r>
              <a:rPr lang="ar-SA" dirty="0" smtClean="0">
                <a:latin typeface="Estrangelo Edessa" pitchFamily="66"/>
                <a:cs typeface="Estrangelo Edessa" pitchFamily="66"/>
              </a:rPr>
              <a:t> أتى الله بقلب سليم.</a:t>
            </a:r>
          </a:p>
          <a:p>
            <a:pPr algn="just" rtl="1" eaLnBrk="1" hangingPunct="1">
              <a:lnSpc>
                <a:spcPct val="150000"/>
              </a:lnSpc>
              <a:buClr>
                <a:srgbClr val="C00000"/>
              </a:buClr>
              <a:buFont typeface="Wingdings" pitchFamily="2" charset="2"/>
              <a:buChar char="§"/>
            </a:pPr>
            <a:r>
              <a:rPr lang="ar-SA" dirty="0" smtClean="0">
                <a:latin typeface="Estrangelo Edessa" pitchFamily="66"/>
                <a:cs typeface="Estrangelo Edessa" pitchFamily="66"/>
              </a:rPr>
              <a:t>قال الله تعالى :</a:t>
            </a:r>
            <a:r>
              <a:rPr lang="fr-FR" dirty="0" smtClean="0">
                <a:latin typeface="Estrangelo Edessa" pitchFamily="66"/>
                <a:cs typeface="Estrangelo Edessa" pitchFamily="66"/>
              </a:rPr>
              <a:t> </a:t>
            </a:r>
            <a:r>
              <a:rPr lang="ar-SA" dirty="0" smtClean="0">
                <a:latin typeface="Estrangelo Edessa" pitchFamily="66"/>
                <a:cs typeface="Estrangelo Edessa" pitchFamily="66"/>
              </a:rPr>
              <a:t>في قلوبهم مرض فزادهم الله مرضاً</a:t>
            </a:r>
            <a:r>
              <a:rPr lang="fr-FR" dirty="0" smtClean="0">
                <a:latin typeface="Estrangelo Edessa" pitchFamily="66"/>
                <a:cs typeface="Estrangelo Edessa" pitchFamily="66"/>
              </a:rPr>
              <a:t>.</a:t>
            </a:r>
            <a:endParaRPr lang="ar-SA" dirty="0" smtClean="0">
              <a:latin typeface="Estrangelo Edessa" pitchFamily="66"/>
              <a:cs typeface="Estrangelo Edessa" pitchFamily="66"/>
            </a:endParaRPr>
          </a:p>
          <a:p>
            <a:pPr algn="just" rtl="1" eaLnBrk="1" hangingPunct="1">
              <a:lnSpc>
                <a:spcPct val="150000"/>
              </a:lnSpc>
              <a:buClr>
                <a:srgbClr val="C00000"/>
              </a:buClr>
              <a:buFont typeface="Wingdings" pitchFamily="2" charset="2"/>
              <a:buChar char="§"/>
            </a:pPr>
            <a:r>
              <a:rPr lang="ar-SA" dirty="0" smtClean="0">
                <a:latin typeface="Estrangelo Edessa" pitchFamily="66"/>
                <a:cs typeface="Estrangelo Edessa" pitchFamily="66"/>
              </a:rPr>
              <a:t>قال الله تعالى :</a:t>
            </a:r>
            <a:r>
              <a:rPr lang="fr-FR" dirty="0" smtClean="0">
                <a:latin typeface="Estrangelo Edessa" pitchFamily="66"/>
                <a:cs typeface="Estrangelo Edessa" pitchFamily="66"/>
              </a:rPr>
              <a:t> </a:t>
            </a:r>
            <a:r>
              <a:rPr lang="ar-SA" dirty="0" smtClean="0">
                <a:latin typeface="Estrangelo Edessa" pitchFamily="66"/>
                <a:cs typeface="Estrangelo Edessa" pitchFamily="66"/>
              </a:rPr>
              <a:t>فويل للقاسية قلوبهم</a:t>
            </a:r>
            <a:r>
              <a:rPr lang="fr-FR" dirty="0" smtClean="0">
                <a:latin typeface="Estrangelo Edessa" pitchFamily="66"/>
                <a:cs typeface="Estrangelo Edessa" pitchFamily="66"/>
              </a:rPr>
              <a:t>.</a:t>
            </a:r>
            <a:endParaRPr lang="ar-SA" dirty="0" smtClean="0">
              <a:latin typeface="Estrangelo Edessa" pitchFamily="66"/>
              <a:cs typeface="Estrangelo Edessa" pitchFamily="66"/>
            </a:endParaRPr>
          </a:p>
          <a:p>
            <a:pPr algn="just" rtl="1">
              <a:lnSpc>
                <a:spcPct val="150000"/>
              </a:lnSpc>
              <a:buClr>
                <a:srgbClr val="C00000"/>
              </a:buClr>
              <a:buFont typeface="Wingdings" pitchFamily="2" charset="2"/>
              <a:buChar char="§"/>
            </a:pPr>
            <a:r>
              <a:rPr lang="ar-SA" dirty="0" smtClean="0">
                <a:latin typeface="Estrangelo Edessa" pitchFamily="66"/>
                <a:cs typeface="Estrangelo Edessa" pitchFamily="66"/>
              </a:rPr>
              <a:t>عن أبي هريرة عبد الرحمن</a:t>
            </a:r>
            <a:r>
              <a:rPr lang="fr-FR" dirty="0" smtClean="0">
                <a:latin typeface="Estrangelo Edessa" pitchFamily="66"/>
                <a:cs typeface="Estrangelo Edessa" pitchFamily="66"/>
              </a:rPr>
              <a:t> </a:t>
            </a:r>
            <a:r>
              <a:rPr lang="ar-SA" dirty="0" smtClean="0">
                <a:latin typeface="Estrangelo Edessa" pitchFamily="66"/>
                <a:cs typeface="Estrangelo Edessa" pitchFamily="66"/>
              </a:rPr>
              <a:t>بن صخر</a:t>
            </a:r>
            <a:r>
              <a:rPr lang="fr-FR" dirty="0" smtClean="0">
                <a:latin typeface="Estrangelo Edessa" pitchFamily="66"/>
                <a:cs typeface="Estrangelo Edessa" pitchFamily="66"/>
              </a:rPr>
              <a:t> </a:t>
            </a:r>
            <a:r>
              <a:rPr lang="ar-SA" dirty="0" smtClean="0">
                <a:latin typeface="Estrangelo Edessa" pitchFamily="66"/>
                <a:cs typeface="Estrangelo Edessa" pitchFamily="66"/>
              </a:rPr>
              <a:t>رضي الله عنه قال</a:t>
            </a:r>
            <a:r>
              <a:rPr lang="fr-FR" dirty="0" smtClean="0">
                <a:latin typeface="Estrangelo Edessa" pitchFamily="66"/>
                <a:cs typeface="Estrangelo Edessa" pitchFamily="66"/>
              </a:rPr>
              <a:t> </a:t>
            </a:r>
            <a:r>
              <a:rPr lang="ar-SA" dirty="0" smtClean="0">
                <a:latin typeface="Estrangelo Edessa" pitchFamily="66"/>
                <a:cs typeface="Estrangelo Edessa" pitchFamily="66"/>
              </a:rPr>
              <a:t>: قال  رسول الله : إن الله لا ينظر إلى صوركم وأموالكم ولكن ينظر إلى قلوبكم وأعمالكم.</a:t>
            </a:r>
            <a:r>
              <a:rPr lang="fr-FR" dirty="0" smtClean="0">
                <a:latin typeface="Estrangelo Edessa" pitchFamily="66"/>
                <a:cs typeface="Estrangelo Edessa" pitchFamily="66"/>
              </a:rPr>
              <a:t> </a:t>
            </a:r>
            <a:r>
              <a:rPr lang="ar-SA" sz="2000" dirty="0" smtClean="0">
                <a:latin typeface="Estrangelo Edessa" pitchFamily="66"/>
                <a:cs typeface="Estrangelo Edessa" pitchFamily="66"/>
              </a:rPr>
              <a:t>رواه مسلم</a:t>
            </a:r>
            <a:endParaRPr lang="ar-SA" dirty="0" smtClean="0">
              <a:latin typeface="Estrangelo Edessa" pitchFamily="66"/>
              <a:cs typeface="Estrangelo Edessa" pitchFamily="66"/>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4.bp.blogspot.com/-9cdNw4EBdxg/UXGf_mqLJII/AAAAAAAAAAc/LBpUjgugsSA/s1600/3_14.jpg"/>
          <p:cNvPicPr preferRelativeResize="0">
            <a:picLocks noChangeArrowheads="1"/>
          </p:cNvPicPr>
          <p:nvPr/>
        </p:nvPicPr>
        <p:blipFill>
          <a:blip r:embed="rId2"/>
          <a:srcRect/>
          <a:stretch>
            <a:fillRect/>
          </a:stretch>
        </p:blipFill>
        <p:spPr bwMode="auto">
          <a:xfrm>
            <a:off x="1306710" y="1252140"/>
            <a:ext cx="6480000"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80000" cy="5127558"/>
          </a:xfrm>
        </p:spPr>
        <p:txBody>
          <a:bodyPr>
            <a:spAutoFit/>
          </a:bodyPr>
          <a:lstStyle/>
          <a:p>
            <a:pPr algn="just" rtl="1">
              <a:buClr>
                <a:srgbClr val="C00000"/>
              </a:buClr>
              <a:buFont typeface="Wingdings" pitchFamily="2" charset="2"/>
              <a:buChar char="§"/>
            </a:pPr>
            <a:r>
              <a:rPr lang="ar-SA" dirty="0" smtClean="0">
                <a:latin typeface="Estrangelo Edessa" pitchFamily="66"/>
                <a:cs typeface="Estrangelo Edessa" pitchFamily="66"/>
              </a:rPr>
              <a:t>يقول سبحانه : {وَلَقَدْ ذَرَأْنَا لِجَهَنَّمَ كَثِيرًا مِّنَ الْجِنِّ وَالإِنسِ لَهُمْ قُلُوبٌ لاَّ يَفْقَهُونَ بِهَا وَلَهُمْ أَعْيُنٌ لاَّ يُبْصِرُونَ بِهَا وَلَهُمْ آذَانٌ لاَّ يَسْمَعُونَ بِهَا أُوْلَئِكَ كَالأَنْعَامِ بَلْ هُمْ أَضَلُّ أُوْلَئِكَ هُمُ الْغَافِلُونَ} </a:t>
            </a:r>
            <a:endParaRPr lang="fr-FR" dirty="0" smtClean="0">
              <a:latin typeface="Estrangelo Edessa" pitchFamily="66"/>
              <a:cs typeface="Estrangelo Edessa" pitchFamily="66"/>
            </a:endParaRPr>
          </a:p>
          <a:p>
            <a:pPr algn="just" rtl="1">
              <a:buClr>
                <a:srgbClr val="C00000"/>
              </a:buClr>
              <a:buFont typeface="Wingdings" pitchFamily="2" charset="2"/>
              <a:buChar char="§"/>
            </a:pPr>
            <a:r>
              <a:rPr lang="ar-SA" dirty="0" smtClean="0">
                <a:latin typeface="Estrangelo Edessa" pitchFamily="66"/>
                <a:cs typeface="Estrangelo Edessa" pitchFamily="66"/>
              </a:rPr>
              <a:t>إن العبد إذا أذنب ذنباً نكت في قلبه نكتة سوداء ، فإذا تاب ونزع واستغفر صُقل قلبه ، وإن زاد زادت حتى تعلوا قلبه ، فذلك الران الذي ذكره الله عز وجل { كَلاَّ بَلْ رَانَ عَلَى قُلُوبِهِم مَّا كَانُوا يَكْسِبُونَ} </a:t>
            </a:r>
            <a:r>
              <a:rPr lang="ar-SA" sz="2000" dirty="0" smtClean="0">
                <a:latin typeface="Estrangelo Edessa" pitchFamily="66"/>
                <a:cs typeface="Estrangelo Edessa" pitchFamily="66"/>
              </a:rPr>
              <a:t>المطففين : 14</a:t>
            </a:r>
            <a:endParaRPr lang="fr-FR" sz="2000" dirty="0" smtClean="0">
              <a:cs typeface="Estrangelo Edessa" pitchFamily="66"/>
            </a:endParaRPr>
          </a:p>
          <a:p>
            <a:pPr algn="just" rtl="1">
              <a:buClr>
                <a:srgbClr val="C00000"/>
              </a:buClr>
              <a:buFont typeface="Wingdings" pitchFamily="2" charset="2"/>
              <a:buChar char="§"/>
            </a:pPr>
            <a:r>
              <a:rPr lang="ar-SA" dirty="0" smtClean="0">
                <a:latin typeface="Estrangelo Edessa" pitchFamily="66"/>
                <a:cs typeface="Estrangelo Edessa" pitchFamily="66"/>
              </a:rPr>
              <a:t>قال تعالى :{فلما زاغوا أزاغ الله قلوبهم}.</a:t>
            </a:r>
          </a:p>
          <a:p>
            <a:pPr algn="just" rtl="1">
              <a:buClr>
                <a:srgbClr val="C00000"/>
              </a:buClr>
              <a:buFont typeface="Wingdings" pitchFamily="2" charset="2"/>
              <a:buChar char="§"/>
            </a:pPr>
            <a:r>
              <a:rPr lang="ar-SA" dirty="0" smtClean="0">
                <a:latin typeface="Estrangelo Edessa" pitchFamily="66"/>
                <a:cs typeface="Estrangelo Edessa" pitchFamily="66"/>
              </a:rPr>
              <a:t>قال تعالى :{فإنها لا تعمى الأبصار</a:t>
            </a:r>
            <a:r>
              <a:rPr lang="fr-FR" dirty="0" smtClean="0">
                <a:latin typeface="Estrangelo Edessa" pitchFamily="66"/>
                <a:cs typeface="Estrangelo Edessa" pitchFamily="66"/>
              </a:rPr>
              <a:t> </a:t>
            </a:r>
            <a:r>
              <a:rPr lang="ar-SA" dirty="0" smtClean="0">
                <a:latin typeface="Estrangelo Edessa" pitchFamily="66"/>
                <a:cs typeface="Estrangelo Edessa" pitchFamily="66"/>
              </a:rPr>
              <a:t>ولكن تعمى القلوب التي في صدورهم}.</a:t>
            </a:r>
            <a:endParaRPr lang="fr-FR" dirty="0">
              <a:cs typeface="Estrangelo Edessa" pitchFamily="66"/>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Rot="1" noChangeArrowheads="1"/>
          </p:cNvSpPr>
          <p:nvPr>
            <p:ph type="body" idx="1"/>
          </p:nvPr>
        </p:nvSpPr>
        <p:spPr>
          <a:xfrm>
            <a:off x="428596" y="891028"/>
            <a:ext cx="8280000" cy="5038302"/>
          </a:xfrm>
        </p:spPr>
        <p:txBody>
          <a:bodyPr>
            <a:spAutoFit/>
          </a:bodyPr>
          <a:lstStyle/>
          <a:p>
            <a:pPr marL="609600" indent="-609600" algn="just" rtl="1" eaLnBrk="1" hangingPunct="1">
              <a:lnSpc>
                <a:spcPct val="200000"/>
              </a:lnSpc>
              <a:buNone/>
              <a:defRPr/>
            </a:pPr>
            <a:r>
              <a:rPr lang="ar-SA" sz="4400" b="1" dirty="0" smtClean="0">
                <a:solidFill>
                  <a:srgbClr val="C00000"/>
                </a:solidFill>
                <a:latin typeface="Estrangelo Edessa" pitchFamily="66"/>
                <a:cs typeface="Estrangelo Edessa" pitchFamily="66"/>
              </a:rPr>
              <a:t>الشعور بقسوة القلب وخشونته</a:t>
            </a:r>
            <a:r>
              <a:rPr lang="fr-FR" sz="4400" b="1" dirty="0" smtClean="0">
                <a:solidFill>
                  <a:srgbClr val="C00000"/>
                </a:solidFill>
                <a:latin typeface="Estrangelo Edessa" pitchFamily="66"/>
                <a:cs typeface="Estrangelo Edessa" pitchFamily="66"/>
              </a:rPr>
              <a:t> : </a:t>
            </a:r>
            <a:endParaRPr lang="ar-SA" dirty="0" smtClean="0">
              <a:latin typeface="Estrangelo Edessa" pitchFamily="66"/>
              <a:cs typeface="Estrangelo Edessa" pitchFamily="66"/>
            </a:endParaRPr>
          </a:p>
          <a:p>
            <a:pPr marL="609600" indent="-609600" algn="just" rtl="1" eaLnBrk="1" hangingPunct="1">
              <a:lnSpc>
                <a:spcPct val="200000"/>
              </a:lnSpc>
              <a:buNone/>
              <a:defRPr/>
            </a:pPr>
            <a:r>
              <a:rPr lang="fr-FR" dirty="0" smtClean="0">
                <a:latin typeface="Estrangelo Edessa" pitchFamily="66"/>
                <a:cs typeface="Estrangelo Edessa" pitchFamily="66"/>
              </a:rPr>
              <a:t>   </a:t>
            </a:r>
            <a:r>
              <a:rPr lang="ar-SA" dirty="0" smtClean="0">
                <a:latin typeface="Estrangelo Edessa" pitchFamily="66"/>
                <a:cs typeface="Estrangelo Edessa" pitchFamily="66"/>
              </a:rPr>
              <a:t>(ثُمَّ قَسَتْ قُلُوبُكُمْ مِنْ بَعْدِ ذَلِكَ فَهِيَ كَالْحِجَارَةِ أَوْ أَشَدُّ قَسْوَةً وَإِنَّ مِنَ</a:t>
            </a:r>
            <a:r>
              <a:rPr lang="fr-FR" dirty="0" smtClean="0">
                <a:latin typeface="Estrangelo Edessa" pitchFamily="66"/>
                <a:cs typeface="Estrangelo Edessa" pitchFamily="66"/>
              </a:rPr>
              <a:t> </a:t>
            </a:r>
            <a:r>
              <a:rPr lang="ar-SA" dirty="0" smtClean="0">
                <a:latin typeface="Estrangelo Edessa" pitchFamily="66"/>
                <a:cs typeface="Estrangelo Edessa" pitchFamily="66"/>
              </a:rPr>
              <a:t>الْحِجَارَةِ لَمَا يَتَفَجَّرُ مِنْهُ الْأَنْهَارُ وَإِنَّ مِنْهَا لَمَا يَشَّقَّقُ فَيَخْرُجُ مِنْهُ الْمَاءُ وَإِنَّ مِنْهَا لَمَا يَهْبِطُ مِنْ خَشْيَةِ اللَّهِ وَمَا اللَّهُ بِغَافِلٍ عَمَّا تَعْمَلُونَ) </a:t>
            </a:r>
            <a:r>
              <a:rPr lang="ar-SA" sz="2000" dirty="0" smtClean="0">
                <a:latin typeface="Estrangelo Edessa" pitchFamily="66"/>
                <a:cs typeface="Estrangelo Edessa" pitchFamily="66"/>
              </a:rPr>
              <a:t>(البقرة:74) </a:t>
            </a:r>
            <a:endParaRPr lang="fr-FR" sz="2000" dirty="0" smtClean="0">
              <a:cs typeface="Estrangelo Edessa" pitchFamily="66"/>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1150040"/>
            <a:ext cx="8280000" cy="4493538"/>
          </a:xfrm>
        </p:spPr>
        <p:txBody>
          <a:bodyPr>
            <a:spAutoFit/>
          </a:bodyPr>
          <a:lstStyle/>
          <a:p>
            <a:pPr algn="just" rtl="1" eaLnBrk="1" hangingPunct="1">
              <a:lnSpc>
                <a:spcPct val="90000"/>
              </a:lnSpc>
              <a:buNone/>
              <a:defRPr/>
            </a:pPr>
            <a:r>
              <a:rPr lang="ar-SA" sz="4400" b="1" dirty="0" smtClean="0">
                <a:solidFill>
                  <a:srgbClr val="C00000"/>
                </a:solidFill>
                <a:latin typeface="Estrangelo Edessa" pitchFamily="66"/>
                <a:cs typeface="Estrangelo Edessa" pitchFamily="66"/>
              </a:rPr>
              <a:t>انحباس الطبع وضيق الصدر</a:t>
            </a:r>
            <a:r>
              <a:rPr lang="fr-FR" sz="4400" b="1" dirty="0" smtClean="0">
                <a:solidFill>
                  <a:srgbClr val="C00000"/>
                </a:solidFill>
                <a:latin typeface="Estrangelo Edessa" pitchFamily="66"/>
                <a:cs typeface="Estrangelo Edessa" pitchFamily="66"/>
              </a:rPr>
              <a:t> :</a:t>
            </a:r>
            <a:r>
              <a:rPr lang="ar-SA" dirty="0" smtClean="0">
                <a:latin typeface="Estrangelo Edessa" pitchFamily="66"/>
                <a:cs typeface="Estrangelo Edessa" pitchFamily="66"/>
              </a:rPr>
              <a:t>  </a:t>
            </a:r>
          </a:p>
          <a:p>
            <a:pPr algn="just" rtl="1" eaLnBrk="1" hangingPunct="1">
              <a:lnSpc>
                <a:spcPct val="90000"/>
              </a:lnSpc>
              <a:buNone/>
              <a:defRPr/>
            </a:pPr>
            <a:endParaRPr lang="fr-FR" dirty="0" smtClean="0">
              <a:latin typeface="Estrangelo Edessa" pitchFamily="66"/>
              <a:cs typeface="Estrangelo Edessa" pitchFamily="66"/>
            </a:endParaRPr>
          </a:p>
          <a:p>
            <a:pPr marL="1069975" algn="just" rtl="1" eaLnBrk="1" hangingPunct="1">
              <a:lnSpc>
                <a:spcPct val="90000"/>
              </a:lnSpc>
              <a:buClr>
                <a:srgbClr val="C00000"/>
              </a:buClr>
              <a:buFont typeface="Wingdings" pitchFamily="2" charset="2"/>
              <a:buChar char="§"/>
              <a:defRPr/>
            </a:pPr>
            <a:r>
              <a:rPr lang="ar-SA" dirty="0" smtClean="0">
                <a:latin typeface="Estrangelo Edessa" pitchFamily="66"/>
                <a:cs typeface="Estrangelo Edessa" pitchFamily="66"/>
              </a:rPr>
              <a:t>الإحساس</a:t>
            </a:r>
            <a:r>
              <a:rPr lang="fr-FR" dirty="0" smtClean="0">
                <a:latin typeface="Estrangelo Edessa" pitchFamily="66"/>
                <a:cs typeface="Estrangelo Edessa" pitchFamily="66"/>
              </a:rPr>
              <a:t> </a:t>
            </a:r>
            <a:r>
              <a:rPr lang="ar-SA" dirty="0" smtClean="0">
                <a:latin typeface="Estrangelo Edessa" pitchFamily="66"/>
                <a:cs typeface="Estrangelo Edessa" pitchFamily="66"/>
              </a:rPr>
              <a:t>بأن ثقلاً كبيراً على الصدر</a:t>
            </a:r>
          </a:p>
          <a:p>
            <a:pPr marL="1069975" algn="just" rtl="1" eaLnBrk="1" hangingPunct="1">
              <a:lnSpc>
                <a:spcPct val="90000"/>
              </a:lnSpc>
              <a:buClr>
                <a:srgbClr val="C00000"/>
              </a:buClr>
              <a:buFont typeface="Wingdings" pitchFamily="2" charset="2"/>
              <a:buChar char="§"/>
              <a:defRPr/>
            </a:pPr>
            <a:r>
              <a:rPr lang="ar-SA" dirty="0" smtClean="0">
                <a:latin typeface="Estrangelo Edessa" pitchFamily="66"/>
                <a:cs typeface="Estrangelo Edessa" pitchFamily="66"/>
              </a:rPr>
              <a:t> إنه يكاد يلهث تعباً من هذا الثقل</a:t>
            </a:r>
          </a:p>
          <a:p>
            <a:pPr marL="1069975" algn="just" rtl="1" eaLnBrk="1" hangingPunct="1">
              <a:lnSpc>
                <a:spcPct val="90000"/>
              </a:lnSpc>
              <a:buClr>
                <a:srgbClr val="C00000"/>
              </a:buClr>
              <a:buFont typeface="Wingdings" pitchFamily="2" charset="2"/>
              <a:buChar char="§"/>
              <a:defRPr/>
            </a:pPr>
            <a:r>
              <a:rPr lang="ar-SA" dirty="0" smtClean="0">
                <a:latin typeface="Estrangelo Edessa" pitchFamily="66"/>
                <a:cs typeface="Estrangelo Edessa" pitchFamily="66"/>
              </a:rPr>
              <a:t> يتأفف ويتضجر من لاشيء دائماً</a:t>
            </a:r>
          </a:p>
          <a:p>
            <a:pPr marL="1069975" algn="just" rtl="1" eaLnBrk="1" hangingPunct="1">
              <a:lnSpc>
                <a:spcPct val="90000"/>
              </a:lnSpc>
              <a:buClr>
                <a:srgbClr val="C00000"/>
              </a:buClr>
              <a:buFont typeface="Wingdings" pitchFamily="2" charset="2"/>
              <a:buChar char="§"/>
              <a:defRPr/>
            </a:pPr>
            <a:r>
              <a:rPr lang="ar-SA" dirty="0" smtClean="0">
                <a:latin typeface="Estrangelo Edessa" pitchFamily="66"/>
                <a:cs typeface="Estrangelo Edessa" pitchFamily="66"/>
              </a:rPr>
              <a:t> الشعور بالقلق والضيق من الناس وبهم</a:t>
            </a:r>
          </a:p>
          <a:p>
            <a:pPr marL="1069975" algn="just" rtl="1" eaLnBrk="1" hangingPunct="1">
              <a:lnSpc>
                <a:spcPct val="90000"/>
              </a:lnSpc>
              <a:buClr>
                <a:srgbClr val="C00000"/>
              </a:buClr>
              <a:buFont typeface="Wingdings" pitchFamily="2" charset="2"/>
              <a:buChar char="§"/>
              <a:defRPr/>
            </a:pPr>
            <a:r>
              <a:rPr lang="ar-SA" dirty="0" smtClean="0">
                <a:latin typeface="Estrangelo Edessa" pitchFamily="66"/>
                <a:cs typeface="Estrangelo Edessa" pitchFamily="66"/>
              </a:rPr>
              <a:t> عدم المبالاة بما يصيبهم من نكبات</a:t>
            </a:r>
          </a:p>
          <a:p>
            <a:pPr marL="1069975" algn="just" rtl="1" eaLnBrk="1" hangingPunct="1">
              <a:lnSpc>
                <a:spcPct val="90000"/>
              </a:lnSpc>
              <a:buClr>
                <a:srgbClr val="C00000"/>
              </a:buClr>
              <a:buFont typeface="Wingdings" pitchFamily="2" charset="2"/>
              <a:buChar char="§"/>
              <a:defRPr/>
            </a:pPr>
            <a:r>
              <a:rPr lang="ar-SA" dirty="0" smtClean="0">
                <a:latin typeface="Estrangelo Edessa" pitchFamily="66"/>
                <a:cs typeface="Estrangelo Edessa" pitchFamily="66"/>
              </a:rPr>
              <a:t>  الشعور بكرههم وحسدهم</a:t>
            </a:r>
            <a:endParaRPr lang="fr-FR" dirty="0" smtClean="0">
              <a:cs typeface="Estrangelo Edessa" pitchFamily="66"/>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57200" y="1857588"/>
            <a:ext cx="8280000" cy="3071610"/>
          </a:xfrm>
        </p:spPr>
        <p:txBody>
          <a:bodyPr>
            <a:spAutoFit/>
          </a:bodyPr>
          <a:lstStyle/>
          <a:p>
            <a:pPr algn="just" rtl="1" eaLnBrk="1" hangingPunct="1">
              <a:buFontTx/>
              <a:buNone/>
            </a:pPr>
            <a:r>
              <a:rPr lang="ar-SA" sz="4000" b="1" dirty="0" smtClean="0">
                <a:solidFill>
                  <a:srgbClr val="C00000"/>
                </a:solidFill>
                <a:latin typeface="Estrangelo Edessa" pitchFamily="66"/>
                <a:cs typeface="Estrangelo Edessa" pitchFamily="66"/>
              </a:rPr>
              <a:t>عدم التأثر بآيات القرآن العظيم</a:t>
            </a:r>
            <a:r>
              <a:rPr lang="fr-FR" sz="4000" b="1" dirty="0" smtClean="0">
                <a:solidFill>
                  <a:srgbClr val="C00000"/>
                </a:solidFill>
                <a:latin typeface="Estrangelo Edessa" pitchFamily="66"/>
                <a:cs typeface="Estrangelo Edessa" pitchFamily="66"/>
              </a:rPr>
              <a:t> : </a:t>
            </a:r>
            <a:endParaRPr lang="ar-SA" sz="4000" b="1" dirty="0" smtClean="0">
              <a:solidFill>
                <a:srgbClr val="C00000"/>
              </a:solidFill>
              <a:latin typeface="Estrangelo Edessa" pitchFamily="66"/>
              <a:cs typeface="Estrangelo Edessa" pitchFamily="66"/>
            </a:endParaRPr>
          </a:p>
          <a:p>
            <a:pPr algn="just" rtl="1" eaLnBrk="1" hangingPunct="1">
              <a:buNone/>
            </a:pPr>
            <a:endParaRPr lang="fr-FR" dirty="0" smtClean="0">
              <a:latin typeface="Estrangelo Edessa" pitchFamily="66"/>
              <a:cs typeface="Estrangelo Edessa" pitchFamily="66"/>
            </a:endParaRPr>
          </a:p>
          <a:p>
            <a:pPr marL="1069975" algn="just" rtl="1" eaLnBrk="1" hangingPunct="1">
              <a:buClr>
                <a:srgbClr val="C00000"/>
              </a:buClr>
              <a:buFont typeface="Wingdings" pitchFamily="2" charset="2"/>
              <a:buChar char="§"/>
            </a:pPr>
            <a:r>
              <a:rPr lang="ar-SA" dirty="0" smtClean="0">
                <a:latin typeface="Estrangelo Edessa" pitchFamily="66"/>
                <a:cs typeface="Estrangelo Edessa" pitchFamily="66"/>
              </a:rPr>
              <a:t>عدم الخوف والرجاء</a:t>
            </a:r>
            <a:r>
              <a:rPr lang="en-US" dirty="0" smtClean="0">
                <a:cs typeface="Estrangelo Edessa" pitchFamily="66"/>
              </a:rPr>
              <a:t> </a:t>
            </a:r>
          </a:p>
          <a:p>
            <a:pPr marL="1069975" algn="just" rtl="1" eaLnBrk="1" hangingPunct="1">
              <a:buClr>
                <a:srgbClr val="C00000"/>
              </a:buClr>
              <a:buFont typeface="Wingdings" pitchFamily="2" charset="2"/>
              <a:buChar char="§"/>
            </a:pPr>
            <a:r>
              <a:rPr lang="ar-SA" dirty="0" smtClean="0">
                <a:latin typeface="Estrangelo Edessa" pitchFamily="66"/>
                <a:cs typeface="Estrangelo Edessa" pitchFamily="66"/>
              </a:rPr>
              <a:t>الضيق من قراءات القرآن </a:t>
            </a:r>
          </a:p>
          <a:p>
            <a:pPr marL="1069975" algn="just" rtl="1" eaLnBrk="1" hangingPunct="1">
              <a:buClr>
                <a:srgbClr val="C00000"/>
              </a:buClr>
              <a:buFont typeface="Wingdings" pitchFamily="2" charset="2"/>
              <a:buChar char="§"/>
            </a:pPr>
            <a:r>
              <a:rPr lang="ar-SA" dirty="0" smtClean="0">
                <a:latin typeface="Estrangelo Edessa" pitchFamily="66"/>
                <a:cs typeface="Estrangelo Edessa" pitchFamily="66"/>
              </a:rPr>
              <a:t>الضيق من سماع القـــرآن</a:t>
            </a:r>
            <a:endParaRPr lang="fr-FR" dirty="0" smtClean="0">
              <a:cs typeface="Estrangelo Edessa" pitchFamily="66"/>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28596" y="1857364"/>
            <a:ext cx="8280000" cy="3133165"/>
          </a:xfrm>
        </p:spPr>
        <p:txBody>
          <a:bodyPr>
            <a:spAutoFit/>
          </a:bodyPr>
          <a:lstStyle/>
          <a:p>
            <a:pPr algn="just" rtl="1" eaLnBrk="1" hangingPunct="1">
              <a:buFont typeface="Wingdings" pitchFamily="10" charset="2"/>
              <a:buNone/>
              <a:defRPr/>
            </a:pPr>
            <a:r>
              <a:rPr lang="ar-SA" sz="4400" b="1" dirty="0" smtClean="0">
                <a:solidFill>
                  <a:srgbClr val="C00000"/>
                </a:solidFill>
                <a:latin typeface="Estrangelo Edessa" pitchFamily="66"/>
                <a:cs typeface="Estrangelo Edessa" pitchFamily="66"/>
              </a:rPr>
              <a:t>الازدياد من ملذات الدنيا</a:t>
            </a:r>
            <a:r>
              <a:rPr lang="fr-FR" sz="4400" b="1" dirty="0" smtClean="0">
                <a:solidFill>
                  <a:srgbClr val="C00000"/>
                </a:solidFill>
                <a:latin typeface="Estrangelo Edessa" pitchFamily="66"/>
                <a:cs typeface="Estrangelo Edessa" pitchFamily="66"/>
              </a:rPr>
              <a:t> : </a:t>
            </a:r>
            <a:r>
              <a:rPr lang="ar-SA" sz="4400" b="1" dirty="0" smtClean="0">
                <a:solidFill>
                  <a:srgbClr val="C00000"/>
                </a:solidFill>
                <a:latin typeface="Estrangelo Edessa" pitchFamily="66"/>
                <a:cs typeface="Estrangelo Edessa" pitchFamily="66"/>
              </a:rPr>
              <a:t>   </a:t>
            </a:r>
          </a:p>
          <a:p>
            <a:pPr algn="just" rtl="1" eaLnBrk="1" hangingPunct="1">
              <a:buNone/>
              <a:defRPr/>
            </a:pPr>
            <a:endParaRPr lang="fr-FR" dirty="0" smtClean="0">
              <a:latin typeface="Estrangelo Edessa" pitchFamily="66"/>
              <a:cs typeface="Estrangelo Edessa" pitchFamily="66"/>
            </a:endParaRPr>
          </a:p>
          <a:p>
            <a:pPr marL="1069975" algn="just" rtl="1" eaLnBrk="1" hangingPunct="1">
              <a:buClr>
                <a:srgbClr val="C00000"/>
              </a:buClr>
              <a:buFont typeface="Wingdings" pitchFamily="2" charset="2"/>
              <a:buChar char="§"/>
              <a:defRPr/>
            </a:pPr>
            <a:r>
              <a:rPr lang="ar-SA" dirty="0" smtClean="0">
                <a:latin typeface="Estrangelo Edessa" pitchFamily="66"/>
                <a:cs typeface="Estrangelo Edessa" pitchFamily="66"/>
              </a:rPr>
              <a:t>هيجان الشهوة للدنيا</a:t>
            </a:r>
          </a:p>
          <a:p>
            <a:pPr marL="1069975" algn="just" rtl="1" eaLnBrk="1" hangingPunct="1">
              <a:buClr>
                <a:srgbClr val="C00000"/>
              </a:buClr>
              <a:buFont typeface="Wingdings" pitchFamily="2" charset="2"/>
              <a:buChar char="§"/>
              <a:defRPr/>
            </a:pPr>
            <a:r>
              <a:rPr lang="ar-SA" dirty="0" smtClean="0">
                <a:latin typeface="Estrangelo Edessa" pitchFamily="66"/>
                <a:cs typeface="Estrangelo Edessa" pitchFamily="66"/>
              </a:rPr>
              <a:t>الاسترواح في الشهوات ومتابعتها</a:t>
            </a:r>
          </a:p>
          <a:p>
            <a:pPr marL="1069975" algn="just" rtl="1" eaLnBrk="1" hangingPunct="1">
              <a:buClr>
                <a:srgbClr val="C00000"/>
              </a:buClr>
              <a:buFont typeface="Wingdings" pitchFamily="2" charset="2"/>
              <a:buChar char="§"/>
              <a:defRPr/>
            </a:pPr>
            <a:r>
              <a:rPr lang="ar-SA" dirty="0" smtClean="0">
                <a:latin typeface="Estrangelo Edessa" pitchFamily="66"/>
                <a:cs typeface="Estrangelo Edessa" pitchFamily="66"/>
              </a:rPr>
              <a:t>يحسد النائلين للدنيا</a:t>
            </a:r>
            <a:endParaRPr lang="fr-FR" dirty="0" smtClean="0">
              <a:cs typeface="Estrangelo Edessa" pitchFamily="66"/>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28596" y="2172650"/>
            <a:ext cx="8280000" cy="2542234"/>
          </a:xfrm>
        </p:spPr>
        <p:txBody>
          <a:bodyPr>
            <a:spAutoFit/>
          </a:bodyPr>
          <a:lstStyle/>
          <a:p>
            <a:pPr algn="just" rtl="1" eaLnBrk="1" hangingPunct="1">
              <a:buFont typeface="Wingdings" pitchFamily="10" charset="2"/>
              <a:buNone/>
              <a:defRPr/>
            </a:pPr>
            <a:r>
              <a:rPr lang="ar-SA" sz="4400" b="1" dirty="0" smtClean="0">
                <a:solidFill>
                  <a:srgbClr val="C00000"/>
                </a:solidFill>
                <a:latin typeface="Estrangelo Edessa" pitchFamily="66"/>
                <a:cs typeface="Estrangelo Edessa" pitchFamily="66"/>
              </a:rPr>
              <a:t>غفلة هائلة عن الله</a:t>
            </a:r>
            <a:r>
              <a:rPr lang="fr-FR" sz="4400" b="1" dirty="0" smtClean="0">
                <a:solidFill>
                  <a:srgbClr val="C00000"/>
                </a:solidFill>
                <a:latin typeface="Estrangelo Edessa" pitchFamily="66"/>
                <a:cs typeface="Estrangelo Edessa" pitchFamily="66"/>
              </a:rPr>
              <a:t> : </a:t>
            </a:r>
            <a:r>
              <a:rPr lang="ar-SA" dirty="0" smtClean="0">
                <a:latin typeface="Estrangelo Edessa" pitchFamily="66"/>
                <a:cs typeface="Estrangelo Edessa" pitchFamily="66"/>
              </a:rPr>
              <a:t> </a:t>
            </a:r>
          </a:p>
          <a:p>
            <a:pPr algn="just" rtl="1" eaLnBrk="1" hangingPunct="1">
              <a:buNone/>
              <a:defRPr/>
            </a:pPr>
            <a:endParaRPr lang="fr-FR" dirty="0" smtClean="0">
              <a:latin typeface="Estrangelo Edessa" pitchFamily="66"/>
              <a:cs typeface="Estrangelo Edessa" pitchFamily="66"/>
            </a:endParaRPr>
          </a:p>
          <a:p>
            <a:pPr marL="1069975" algn="just" rtl="1" eaLnBrk="1" hangingPunct="1">
              <a:buClr>
                <a:srgbClr val="C00000"/>
              </a:buClr>
              <a:buFont typeface="Wingdings" pitchFamily="2" charset="2"/>
              <a:buChar char="§"/>
              <a:defRPr/>
            </a:pPr>
            <a:r>
              <a:rPr lang="ar-SA" dirty="0" smtClean="0">
                <a:latin typeface="Estrangelo Edessa" pitchFamily="66"/>
                <a:cs typeface="Estrangelo Edessa" pitchFamily="66"/>
              </a:rPr>
              <a:t>"  فلا يذكره بلسانه ، ولا يفكر بقلبه وجنانه " </a:t>
            </a:r>
          </a:p>
          <a:p>
            <a:pPr marL="1069975" algn="just" rtl="1" eaLnBrk="1" hangingPunct="1">
              <a:buClr>
                <a:srgbClr val="C00000"/>
              </a:buClr>
              <a:buFont typeface="Wingdings" pitchFamily="2" charset="2"/>
              <a:buChar char="§"/>
              <a:defRPr/>
            </a:pPr>
            <a:r>
              <a:rPr lang="ar-SA" dirty="0" smtClean="0">
                <a:latin typeface="Estrangelo Edessa" pitchFamily="66"/>
                <a:cs typeface="Estrangelo Edessa" pitchFamily="66"/>
              </a:rPr>
              <a:t>( وهذه الغفلة لا تحدث ذلك دفعة  واحدة ولكن بالتدرج )</a:t>
            </a:r>
            <a:endParaRPr lang="fr-FR" dirty="0" smtClean="0">
              <a:cs typeface="Estrangelo Edessa" pitchFamily="66"/>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ألم يأن للذين ىمنوا ان تخشع قلوبهم"/>
          <p:cNvPicPr/>
          <p:nvPr/>
        </p:nvPicPr>
        <p:blipFill>
          <a:blip r:embed="rId2"/>
          <a:srcRect/>
          <a:stretch>
            <a:fillRect/>
          </a:stretch>
        </p:blipFill>
        <p:spPr bwMode="auto">
          <a:xfrm>
            <a:off x="1306710" y="1252140"/>
            <a:ext cx="6480000"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69441"/>
          </a:xfrm>
        </p:spPr>
        <p:txBody>
          <a:bodyPr>
            <a:spAutoFit/>
          </a:bodyPr>
          <a:lstStyle/>
          <a:p>
            <a:r>
              <a:rPr lang="ar-SA" b="1" dirty="0" smtClean="0">
                <a:solidFill>
                  <a:srgbClr val="C00000"/>
                </a:solidFill>
                <a:latin typeface="Estrangelo Edessa" pitchFamily="66"/>
                <a:cs typeface="Estrangelo Edessa" pitchFamily="66"/>
              </a:rPr>
              <a:t>أسباب قسوة القلب</a:t>
            </a:r>
            <a:endParaRPr lang="fr-FR" dirty="0">
              <a:solidFill>
                <a:srgbClr val="C00000"/>
              </a:solidFill>
              <a:cs typeface="Estrangelo Edessa" pitchFamily="66"/>
            </a:endParaRPr>
          </a:p>
        </p:txBody>
      </p:sp>
      <p:sp>
        <p:nvSpPr>
          <p:cNvPr id="4" name="Rectangle 3"/>
          <p:cNvSpPr/>
          <p:nvPr/>
        </p:nvSpPr>
        <p:spPr>
          <a:xfrm>
            <a:off x="428596" y="1299410"/>
            <a:ext cx="8280000" cy="5201424"/>
          </a:xfrm>
          <a:prstGeom prst="rect">
            <a:avLst/>
          </a:prstGeom>
        </p:spPr>
        <p:txBody>
          <a:bodyPr wrap="square">
            <a:spAutoFit/>
          </a:bodyPr>
          <a:lstStyle/>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تتابع الذنوب</a:t>
            </a:r>
            <a:r>
              <a:rPr lang="fr-FR" sz="3200" dirty="0" smtClean="0">
                <a:cs typeface="Estrangelo Edessa" pitchFamily="66"/>
              </a:rPr>
              <a:t> </a:t>
            </a:r>
          </a:p>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التهاون في أداء الصلوات في أول وقتها .. التهاون </a:t>
            </a:r>
            <a:r>
              <a:rPr lang="ar-SA" sz="3200" dirty="0" err="1" smtClean="0">
                <a:latin typeface="Estrangelo Edessa" pitchFamily="66"/>
                <a:cs typeface="Estrangelo Edessa" pitchFamily="66"/>
              </a:rPr>
              <a:t>فى</a:t>
            </a:r>
            <a:r>
              <a:rPr lang="ar-SA" sz="3200" dirty="0" smtClean="0">
                <a:latin typeface="Estrangelo Edessa" pitchFamily="66"/>
                <a:cs typeface="Estrangelo Edessa" pitchFamily="66"/>
              </a:rPr>
              <a:t> صلاة الجماعة أو أن يصليها</a:t>
            </a: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في غير وقتها</a:t>
            </a:r>
            <a:r>
              <a:rPr lang="fr-FR" sz="3200" dirty="0" smtClean="0">
                <a:cs typeface="Estrangelo Edessa" pitchFamily="66"/>
              </a:rPr>
              <a:t>. </a:t>
            </a:r>
          </a:p>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تعمُد ترك السنن والنوافل </a:t>
            </a:r>
            <a:r>
              <a:rPr lang="fr-FR" sz="3200" dirty="0" smtClean="0">
                <a:cs typeface="Estrangelo Edessa" pitchFamily="66"/>
              </a:rPr>
              <a:t>.. </a:t>
            </a:r>
            <a:r>
              <a:rPr lang="ar-SA" sz="3200" dirty="0" smtClean="0">
                <a:latin typeface="Estrangelo Edessa" pitchFamily="66"/>
                <a:cs typeface="Estrangelo Edessa" pitchFamily="66"/>
              </a:rPr>
              <a:t>فإذا انتهكت السُنن والمندوبات وقع في انتهاك الفرائض</a:t>
            </a:r>
            <a:r>
              <a:rPr lang="fr-FR" sz="3200" dirty="0" smtClean="0">
                <a:cs typeface="Estrangelo Edessa" pitchFamily="66"/>
              </a:rPr>
              <a:t>. </a:t>
            </a:r>
          </a:p>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هجر القرآن</a:t>
            </a:r>
            <a:r>
              <a:rPr lang="fr-FR" sz="3200" dirty="0" smtClean="0">
                <a:cs typeface="Estrangelo Edessa" pitchFamily="66"/>
              </a:rPr>
              <a:t>.. </a:t>
            </a:r>
            <a:r>
              <a:rPr lang="ar-SA" sz="3200" dirty="0" smtClean="0">
                <a:latin typeface="Estrangelo Edessa" pitchFamily="66"/>
                <a:cs typeface="Estrangelo Edessa" pitchFamily="66"/>
              </a:rPr>
              <a:t>بعدم قراءته وتدبره وتعظيمه والعمل بما فيه والتحاكم به، فيُطبع على القلب</a:t>
            </a:r>
            <a:endParaRPr lang="fr-FR" sz="3200" dirty="0">
              <a:cs typeface="Estrangelo Edessa" pitchFamily="66"/>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69441"/>
          </a:xfrm>
        </p:spPr>
        <p:txBody>
          <a:bodyPr>
            <a:spAutoFit/>
          </a:bodyPr>
          <a:lstStyle/>
          <a:p>
            <a:r>
              <a:rPr lang="ar-SA" b="1" dirty="0" smtClean="0">
                <a:solidFill>
                  <a:srgbClr val="C00000"/>
                </a:solidFill>
                <a:latin typeface="Estrangelo Edessa" pitchFamily="66"/>
                <a:cs typeface="Estrangelo Edessa" pitchFamily="66"/>
              </a:rPr>
              <a:t>أسباب قسوة القلب</a:t>
            </a:r>
            <a:endParaRPr lang="fr-FR" dirty="0">
              <a:solidFill>
                <a:srgbClr val="C00000"/>
              </a:solidFill>
              <a:cs typeface="Estrangelo Edessa" pitchFamily="66"/>
            </a:endParaRPr>
          </a:p>
        </p:txBody>
      </p:sp>
      <p:sp>
        <p:nvSpPr>
          <p:cNvPr id="4" name="Rectangle 3"/>
          <p:cNvSpPr/>
          <p:nvPr/>
        </p:nvSpPr>
        <p:spPr>
          <a:xfrm>
            <a:off x="435404" y="1071546"/>
            <a:ext cx="8280000" cy="5724644"/>
          </a:xfrm>
          <a:prstGeom prst="rect">
            <a:avLst/>
          </a:prstGeom>
        </p:spPr>
        <p:txBody>
          <a:bodyPr wrap="square">
            <a:spAutoFit/>
          </a:bodyPr>
          <a:lstStyle/>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إدمان النظر للمحرمات </a:t>
            </a:r>
            <a:r>
              <a:rPr lang="fr-FR" sz="3200" dirty="0" smtClean="0">
                <a:cs typeface="Estrangelo Edessa" pitchFamily="66"/>
              </a:rPr>
              <a:t>.. </a:t>
            </a:r>
            <a:r>
              <a:rPr lang="ar-SA" sz="3200" dirty="0" smtClean="0">
                <a:latin typeface="Estrangelo Edessa" pitchFamily="66"/>
                <a:cs typeface="Estrangelo Edessa" pitchFamily="66"/>
              </a:rPr>
              <a:t>النظر إلى العورات على القنوات والإنترنت وحتى في الطرق .. النظرة سهم مسموم </a:t>
            </a:r>
            <a:r>
              <a:rPr lang="fr-FR" sz="3200" dirty="0" smtClean="0">
                <a:cs typeface="Estrangelo Edessa" pitchFamily="66"/>
              </a:rPr>
              <a:t/>
            </a:r>
            <a:br>
              <a:rPr lang="fr-FR" sz="3200" dirty="0" smtClean="0">
                <a:cs typeface="Estrangelo Edessa" pitchFamily="66"/>
              </a:rPr>
            </a:br>
            <a:r>
              <a:rPr lang="ar-SA" sz="3200" dirty="0" smtClean="0">
                <a:latin typeface="Estrangelo Edessa" pitchFamily="66"/>
                <a:cs typeface="Estrangelo Edessa" pitchFamily="66"/>
              </a:rPr>
              <a:t>وسماع الأغاني </a:t>
            </a:r>
            <a:r>
              <a:rPr lang="fr-FR" sz="3200" dirty="0" smtClean="0">
                <a:cs typeface="Estrangelo Edessa" pitchFamily="66"/>
              </a:rPr>
              <a:t>.. </a:t>
            </a:r>
            <a:r>
              <a:rPr lang="ar-SA" sz="3200" dirty="0" smtClean="0">
                <a:latin typeface="Estrangelo Edessa" pitchFamily="66"/>
                <a:cs typeface="Estrangelo Edessa" pitchFamily="66"/>
              </a:rPr>
              <a:t>تضييع الأوقات </a:t>
            </a:r>
            <a:r>
              <a:rPr lang="fr-FR" sz="3200" dirty="0" smtClean="0">
                <a:cs typeface="Estrangelo Edessa" pitchFamily="66"/>
              </a:rPr>
              <a:t>..</a:t>
            </a:r>
          </a:p>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إطلاق اللسان وأكل الحرام </a:t>
            </a:r>
            <a:r>
              <a:rPr lang="fr-FR" sz="3200" dirty="0" smtClean="0">
                <a:cs typeface="Estrangelo Edessa" pitchFamily="66"/>
              </a:rPr>
              <a:t>.. </a:t>
            </a:r>
            <a:r>
              <a:rPr lang="ar-SA" sz="3200" dirty="0" smtClean="0">
                <a:latin typeface="Estrangelo Edessa" pitchFamily="66"/>
                <a:cs typeface="Estrangelo Edessa" pitchFamily="66"/>
              </a:rPr>
              <a:t>إطلاق اللسان بالغيبة والنميمة والكذب، وأكل الربا وأموال الناس بالباطل</a:t>
            </a:r>
            <a:endParaRPr lang="fr-FR" sz="3200" dirty="0" smtClean="0">
              <a:latin typeface="Estrangelo Edessa" pitchFamily="66"/>
              <a:cs typeface="Estrangelo Edessa" pitchFamily="66"/>
            </a:endParaRPr>
          </a:p>
          <a:p>
            <a:pPr algn="just" rtl="1">
              <a:lnSpc>
                <a:spcPct val="150000"/>
              </a:lnSpc>
              <a:buClr>
                <a:srgbClr val="C00000"/>
              </a:buClr>
              <a:buFont typeface="Wingdings" pitchFamily="2" charset="2"/>
              <a:buChar char="§"/>
            </a:pPr>
            <a:r>
              <a:rPr lang="ar-SA" sz="3200" dirty="0" smtClean="0">
                <a:latin typeface="Estrangelo Edessa" pitchFamily="66"/>
                <a:cs typeface="Estrangelo Edessa" pitchFamily="66"/>
              </a:rPr>
              <a:t>الحرص على الدنيا وطول الأمل والأماني</a:t>
            </a:r>
            <a:r>
              <a:rPr lang="fr-FR" sz="3200" dirty="0" smtClean="0">
                <a:cs typeface="Estrangelo Edessa" pitchFamily="66"/>
              </a:rPr>
              <a:t> </a:t>
            </a:r>
            <a:br>
              <a:rPr lang="fr-FR" sz="3200" dirty="0" smtClean="0">
                <a:cs typeface="Estrangelo Edessa" pitchFamily="66"/>
              </a:rPr>
            </a:br>
            <a:r>
              <a:rPr lang="ar-SA" sz="3200" dirty="0" smtClean="0">
                <a:latin typeface="Estrangelo Edessa" pitchFamily="66"/>
                <a:cs typeface="Estrangelo Edessa" pitchFamily="66"/>
              </a:rPr>
              <a:t>يقول تعالى{فَطَالَ عَلَيْهِمُ الأمَدُ فَقَسَتْ قُلُوبُهُمْ وَكَثِيرٌ مّنْهُمْ فَاسِقُونَ(16)} </a:t>
            </a:r>
            <a:r>
              <a:rPr lang="fr-FR" sz="2000" dirty="0" smtClean="0">
                <a:latin typeface="Estrangelo Edessa" pitchFamily="66"/>
                <a:cs typeface="Estrangelo Edessa" pitchFamily="66"/>
              </a:rPr>
              <a:t>)</a:t>
            </a:r>
            <a:r>
              <a:rPr lang="ar-SA" sz="2000" dirty="0" smtClean="0">
                <a:latin typeface="Estrangelo Edessa" pitchFamily="66"/>
                <a:cs typeface="Estrangelo Edessa" pitchFamily="66"/>
              </a:rPr>
              <a:t>الحديد</a:t>
            </a:r>
            <a:r>
              <a:rPr lang="fr-FR" sz="2000" dirty="0" smtClean="0">
                <a:latin typeface="Estrangelo Edessa" pitchFamily="66"/>
                <a:cs typeface="Estrangelo Edessa" pitchFamily="66"/>
              </a:rPr>
              <a:t>(</a:t>
            </a:r>
            <a:endParaRPr lang="fr-FR" sz="2000" dirty="0" smtClean="0">
              <a:cs typeface="Estrangelo Edessa" pitchFamily="66"/>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5404" y="1190701"/>
            <a:ext cx="8280000" cy="4524315"/>
          </a:xfrm>
          <a:prstGeom prst="rect">
            <a:avLst/>
          </a:prstGeom>
        </p:spPr>
        <p:txBody>
          <a:bodyPr wrap="square">
            <a:spAutoFit/>
          </a:bodyPr>
          <a:lstStyle/>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تسويف الأعمال حتى ينشغل بغيرها ولا يعمل شيء، قالوا "أكثر صراخ أهل</a:t>
            </a: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النار من سوف</a:t>
            </a:r>
            <a:r>
              <a:rPr lang="fr-FR" sz="3200" dirty="0" smtClean="0">
                <a:cs typeface="Estrangelo Edessa" pitchFamily="66"/>
              </a:rPr>
              <a:t>.</a:t>
            </a:r>
          </a:p>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الغفلة</a:t>
            </a:r>
            <a:r>
              <a:rPr lang="fr-FR" sz="3200" dirty="0" smtClean="0">
                <a:latin typeface="Estrangelo Edessa" pitchFamily="66"/>
                <a:cs typeface="Estrangelo Edessa" pitchFamily="66"/>
              </a:rPr>
              <a:t>..</a:t>
            </a:r>
            <a:r>
              <a:rPr lang="fr-FR" sz="3200" dirty="0" smtClean="0">
                <a:cs typeface="Estrangelo Edessa" pitchFamily="66"/>
              </a:rPr>
              <a:t> </a:t>
            </a:r>
            <a:r>
              <a:rPr lang="ar-SA" sz="3200" dirty="0" smtClean="0">
                <a:latin typeface="Estrangelo Edessa" pitchFamily="66"/>
                <a:cs typeface="Estrangelo Edessa" pitchFamily="66"/>
              </a:rPr>
              <a:t>قال تعالى {أُولَـَئِكَ الّذِينَ طَبَعَ اللّهُ عَلَىَ قُلُوبِهِمْ وَسَمْعِهِمْ وَأَبْصَارِهِمْ وَأُولَـَئِكَ هُمُ الْغَافِلُونَ (108</a:t>
            </a:r>
            <a:r>
              <a:rPr lang="fr-FR" sz="2000" dirty="0" smtClean="0">
                <a:cs typeface="Estrangelo Edessa" pitchFamily="66"/>
              </a:rPr>
              <a:t>) [</a:t>
            </a:r>
            <a:r>
              <a:rPr lang="ar-SA" sz="2000" dirty="0" smtClean="0">
                <a:latin typeface="Estrangelo Edessa" pitchFamily="66"/>
                <a:cs typeface="Estrangelo Edessa" pitchFamily="66"/>
              </a:rPr>
              <a:t>النحل</a:t>
            </a:r>
            <a:r>
              <a:rPr lang="fr-FR" sz="2000" dirty="0" smtClean="0">
                <a:cs typeface="Estrangelo Edessa" pitchFamily="66"/>
              </a:rPr>
              <a:t>(</a:t>
            </a:r>
          </a:p>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أصدقاء السوء</a:t>
            </a:r>
            <a:r>
              <a:rPr lang="fr-FR" sz="3200" dirty="0" smtClean="0">
                <a:cs typeface="Estrangelo Edessa" pitchFamily="66"/>
              </a:rPr>
              <a:t> </a:t>
            </a:r>
          </a:p>
          <a:p>
            <a:pPr algn="just" rtl="1">
              <a:lnSpc>
                <a:spcPct val="150000"/>
              </a:lnSpc>
              <a:buClr>
                <a:srgbClr val="C00000"/>
              </a:buClr>
              <a:buFont typeface="Wingdings" pitchFamily="2" charset="2"/>
              <a:buChar char="§"/>
            </a:pPr>
            <a:r>
              <a:rPr lang="fr-FR" sz="3200" dirty="0" smtClean="0">
                <a:latin typeface="Estrangelo Edessa" pitchFamily="66"/>
                <a:cs typeface="Estrangelo Edessa" pitchFamily="66"/>
              </a:rPr>
              <a:t> </a:t>
            </a:r>
            <a:r>
              <a:rPr lang="ar-SA" sz="3200" dirty="0" smtClean="0">
                <a:latin typeface="Estrangelo Edessa" pitchFamily="66"/>
                <a:cs typeface="Estrangelo Edessa" pitchFamily="66"/>
              </a:rPr>
              <a:t>الإشتغال بالأفعال التي تُقسي القلب</a:t>
            </a:r>
            <a:r>
              <a:rPr lang="fr-FR" sz="3200" dirty="0" smtClean="0">
                <a:cs typeface="Estrangelo Edessa" pitchFamily="66"/>
              </a:rPr>
              <a:t> .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sphotos-d.ak.fbcdn.net/hphotos-ak-ash3/552522_291003511000489_2002300268_n.jpg"/>
          <p:cNvPicPr preferRelativeResize="0">
            <a:picLocks noChangeArrowheads="1"/>
          </p:cNvPicPr>
          <p:nvPr/>
        </p:nvPicPr>
        <p:blipFill>
          <a:blip r:embed="rId2"/>
          <a:srcRect/>
          <a:stretch>
            <a:fillRect/>
          </a:stretch>
        </p:blipFill>
        <p:spPr bwMode="auto">
          <a:xfrm>
            <a:off x="798214" y="722251"/>
            <a:ext cx="7560000" cy="540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www12.0zz0.com/2013/01/15/14/845741838.jpg"/>
          <p:cNvPicPr preferRelativeResize="0">
            <a:picLocks noChangeArrowheads="1"/>
          </p:cNvPicPr>
          <p:nvPr/>
        </p:nvPicPr>
        <p:blipFill>
          <a:blip r:embed="rId2"/>
          <a:srcRect/>
          <a:stretch>
            <a:fillRect/>
          </a:stretch>
        </p:blipFill>
        <p:spPr bwMode="auto">
          <a:xfrm>
            <a:off x="798214" y="743644"/>
            <a:ext cx="7560000" cy="540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www.lovely0smile.com/1/5.jpg"/>
          <p:cNvPicPr preferRelativeResize="0">
            <a:picLocks noChangeArrowheads="1"/>
          </p:cNvPicPr>
          <p:nvPr/>
        </p:nvPicPr>
        <p:blipFill>
          <a:blip r:embed="rId2"/>
          <a:srcRect/>
          <a:stretch>
            <a:fillRect/>
          </a:stretch>
        </p:blipFill>
        <p:spPr bwMode="auto">
          <a:xfrm>
            <a:off x="798214" y="714356"/>
            <a:ext cx="7560000" cy="540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1357298"/>
            <a:ext cx="8280000" cy="4093428"/>
          </a:xfrm>
        </p:spPr>
        <p:txBody>
          <a:bodyPr>
            <a:spAutoFit/>
          </a:bodyPr>
          <a:lstStyle/>
          <a:p>
            <a:pPr algn="just" rtl="1" eaLnBrk="1" hangingPunct="1">
              <a:buClr>
                <a:srgbClr val="C00000"/>
              </a:buClr>
              <a:buNone/>
            </a:pPr>
            <a:r>
              <a:rPr lang="ar-SA" sz="3600" b="1" dirty="0" smtClean="0">
                <a:solidFill>
                  <a:srgbClr val="C00000"/>
                </a:solidFill>
                <a:latin typeface="Estrangelo Edessa" pitchFamily="66"/>
                <a:cs typeface="Estrangelo Edessa" pitchFamily="66"/>
              </a:rPr>
              <a:t>قلب منير </a:t>
            </a:r>
            <a:r>
              <a:rPr lang="ar-MA" sz="3600" b="1" dirty="0" smtClean="0">
                <a:solidFill>
                  <a:srgbClr val="C00000"/>
                </a:solidFill>
                <a:latin typeface="Estrangelo Edessa" pitchFamily="66"/>
                <a:cs typeface="Estrangelo Edessa" pitchFamily="66"/>
              </a:rPr>
              <a:t>لين </a:t>
            </a:r>
            <a:r>
              <a:rPr lang="ar-SA" sz="3600" b="1" dirty="0" smtClean="0">
                <a:solidFill>
                  <a:srgbClr val="C00000"/>
                </a:solidFill>
                <a:latin typeface="Estrangelo Edessa" pitchFamily="66"/>
                <a:cs typeface="Estrangelo Edessa" pitchFamily="66"/>
              </a:rPr>
              <a:t>أمام الله تعالى</a:t>
            </a:r>
            <a:r>
              <a:rPr lang="fr-FR" sz="3600" b="1" dirty="0" smtClean="0">
                <a:solidFill>
                  <a:srgbClr val="C00000"/>
                </a:solidFill>
                <a:latin typeface="Estrangelo Edessa" pitchFamily="66"/>
                <a:cs typeface="Estrangelo Edessa" pitchFamily="66"/>
              </a:rPr>
              <a:t> </a:t>
            </a:r>
            <a:r>
              <a:rPr lang="ar-SA" sz="3600" b="1" dirty="0" smtClean="0">
                <a:solidFill>
                  <a:srgbClr val="C00000"/>
                </a:solidFill>
                <a:latin typeface="Estrangelo Edessa" pitchFamily="66"/>
                <a:cs typeface="Estrangelo Edessa" pitchFamily="66"/>
              </a:rPr>
              <a:t>وذلك من خلال أربع عمليات</a:t>
            </a:r>
            <a:r>
              <a:rPr lang="fr-FR" sz="3600" b="1" dirty="0" smtClean="0">
                <a:solidFill>
                  <a:srgbClr val="C00000"/>
                </a:solidFill>
                <a:latin typeface="Estrangelo Edessa" pitchFamily="66"/>
                <a:cs typeface="Estrangelo Edessa" pitchFamily="66"/>
              </a:rPr>
              <a:t> : </a:t>
            </a:r>
            <a:endParaRPr lang="ar-SA" sz="3600" b="1" dirty="0" smtClean="0">
              <a:solidFill>
                <a:srgbClr val="C00000"/>
              </a:solidFill>
              <a:latin typeface="Estrangelo Edessa" pitchFamily="66"/>
              <a:cs typeface="Estrangelo Edessa" pitchFamily="66"/>
            </a:endParaRPr>
          </a:p>
          <a:p>
            <a:pPr algn="just" rtl="1" eaLnBrk="1" hangingPunct="1">
              <a:buClr>
                <a:srgbClr val="C00000"/>
              </a:buClr>
              <a:buFont typeface="Wingdings" pitchFamily="2" charset="2"/>
              <a:buChar char="§"/>
            </a:pPr>
            <a:endParaRPr lang="fr-FR" dirty="0" smtClean="0">
              <a:latin typeface="Estrangelo Edessa" pitchFamily="66"/>
              <a:cs typeface="Estrangelo Edessa" pitchFamily="66"/>
            </a:endParaRPr>
          </a:p>
          <a:p>
            <a:pPr marL="1069975" algn="just" rtl="1" eaLnBrk="1" hangingPunct="1">
              <a:buClr>
                <a:srgbClr val="C00000"/>
              </a:buClr>
              <a:buFont typeface="Wingdings" pitchFamily="2" charset="2"/>
              <a:buChar char="§"/>
            </a:pPr>
            <a:r>
              <a:rPr lang="ar-SA" dirty="0" err="1" smtClean="0">
                <a:latin typeface="Estrangelo Edessa" pitchFamily="66"/>
                <a:cs typeface="Estrangelo Edessa" pitchFamily="66"/>
              </a:rPr>
              <a:t>الت</a:t>
            </a:r>
            <a:r>
              <a:rPr lang="ar-MA" dirty="0" smtClean="0">
                <a:latin typeface="Estrangelo Edessa" pitchFamily="66"/>
                <a:cs typeface="Estrangelo Edessa" pitchFamily="66"/>
              </a:rPr>
              <a:t>خ</a:t>
            </a:r>
            <a:r>
              <a:rPr lang="ar-SA" dirty="0" err="1" smtClean="0">
                <a:latin typeface="Estrangelo Edessa" pitchFamily="66"/>
                <a:cs typeface="Estrangelo Edessa" pitchFamily="66"/>
              </a:rPr>
              <a:t>لية</a:t>
            </a:r>
            <a:r>
              <a:rPr lang="ar-SA" dirty="0" smtClean="0">
                <a:latin typeface="Estrangelo Edessa" pitchFamily="66"/>
                <a:cs typeface="Estrangelo Edessa" pitchFamily="66"/>
              </a:rPr>
              <a:t> وهي تطهير النفس من رذائل الأخلاق.</a:t>
            </a:r>
          </a:p>
          <a:p>
            <a:pPr marL="1069975" algn="just" rtl="1" eaLnBrk="1" hangingPunct="1">
              <a:buClr>
                <a:srgbClr val="C00000"/>
              </a:buClr>
              <a:buFont typeface="Wingdings" pitchFamily="2" charset="2"/>
              <a:buChar char="§"/>
            </a:pPr>
            <a:r>
              <a:rPr lang="ar-SA" dirty="0" smtClean="0">
                <a:latin typeface="Estrangelo Edessa" pitchFamily="66"/>
                <a:cs typeface="Estrangelo Edessa" pitchFamily="66"/>
              </a:rPr>
              <a:t>التحلي وهي إ كتساب النفس وكسوها بمكارم الأخلاق.</a:t>
            </a:r>
          </a:p>
          <a:p>
            <a:pPr marL="1069975" algn="just" rtl="1" eaLnBrk="1" hangingPunct="1">
              <a:buClr>
                <a:srgbClr val="C00000"/>
              </a:buClr>
              <a:buFont typeface="Wingdings" pitchFamily="2" charset="2"/>
              <a:buChar char="§"/>
            </a:pPr>
            <a:r>
              <a:rPr lang="ar-SA" dirty="0" smtClean="0">
                <a:latin typeface="Estrangelo Edessa" pitchFamily="66"/>
                <a:cs typeface="Estrangelo Edessa" pitchFamily="66"/>
              </a:rPr>
              <a:t>مراقبة النفس ومحاسبتها بوضع برنامج زمني مناسب لمحاسبة النفس على مدى التزامها.</a:t>
            </a:r>
          </a:p>
          <a:p>
            <a:pPr marL="1069975" algn="just" rtl="1" eaLnBrk="1" hangingPunct="1">
              <a:buClr>
                <a:srgbClr val="C00000"/>
              </a:buClr>
              <a:buFont typeface="Wingdings" pitchFamily="2" charset="2"/>
              <a:buChar char="§"/>
            </a:pPr>
            <a:r>
              <a:rPr lang="ar-SA" dirty="0" smtClean="0">
                <a:latin typeface="Estrangelo Edessa" pitchFamily="66"/>
                <a:cs typeface="Estrangelo Edessa" pitchFamily="66"/>
              </a:rPr>
              <a:t>المكافأة أو التأديب وفق ما يترتب على نتائج المحاسبة.</a:t>
            </a:r>
            <a:endParaRPr lang="fr-FR" dirty="0" smtClean="0">
              <a:cs typeface="Estrangelo Edessa" pitchFamily="66"/>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اضغط هنا لتكبير الصوره"/>
          <p:cNvPicPr preferRelativeResize="0">
            <a:picLocks noChangeArrowheads="1" noCrop="1"/>
          </p:cNvPicPr>
          <p:nvPr/>
        </p:nvPicPr>
        <p:blipFill>
          <a:blip r:embed="rId2"/>
          <a:srcRect/>
          <a:stretch>
            <a:fillRect/>
          </a:stretch>
        </p:blipFill>
        <p:spPr bwMode="auto">
          <a:xfrm>
            <a:off x="214282" y="1977760"/>
            <a:ext cx="8640000" cy="288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من الممكن أن تحل بإنسان، لأنه أبعد القلوب عن الله"/>
          <p:cNvPicPr>
            <a:picLocks noGrp="1"/>
          </p:cNvPicPr>
          <p:nvPr>
            <p:ph idx="1"/>
          </p:nvPr>
        </p:nvPicPr>
        <p:blipFill>
          <a:blip r:embed="rId2"/>
          <a:srcRect/>
          <a:stretch>
            <a:fillRect/>
          </a:stretch>
        </p:blipFill>
        <p:spPr bwMode="auto">
          <a:xfrm>
            <a:off x="785786" y="743644"/>
            <a:ext cx="7560000" cy="540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photos-e.ak.fbcdn.net/hphotos-ak-ash3/s480x480/166716_484960474900635_2095681891_n.jpg"/>
          <p:cNvPicPr preferRelativeResize="0">
            <a:picLocks noChangeArrowheads="1"/>
          </p:cNvPicPr>
          <p:nvPr/>
        </p:nvPicPr>
        <p:blipFill>
          <a:blip r:embed="rId2"/>
          <a:srcRect/>
          <a:stretch>
            <a:fillRect/>
          </a:stretch>
        </p:blipFill>
        <p:spPr bwMode="auto">
          <a:xfrm>
            <a:off x="1306710" y="1252140"/>
            <a:ext cx="6480000"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t0.gstatic.com/images?q=tbn:ANd9GcSBaiYTPHIVBCxNFQr-tHa9ROJ6jUsYZXkXj9NId8sRWkMdoqBESQ"/>
          <p:cNvPicPr preferRelativeResize="0">
            <a:picLocks noChangeArrowheads="1"/>
          </p:cNvPicPr>
          <p:nvPr/>
        </p:nvPicPr>
        <p:blipFill>
          <a:blip r:embed="rId2"/>
          <a:srcRect/>
          <a:stretch>
            <a:fillRect/>
          </a:stretch>
        </p:blipFill>
        <p:spPr bwMode="auto">
          <a:xfrm>
            <a:off x="1306710" y="1285860"/>
            <a:ext cx="6480000"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hQSEBQUEhQVFRUUFBQUFBQVGBQUFRQUFBUVFBQUFBQXHCYeFxojGRQVHy8gIycpLCwsFR4xNTAqNSYsLCkBCQoKDgwOGg8PGi0kHyUsLCwqLCwsLCwsLCwsLCwsLCwsLCwsLCwtLCwsLCksLCwsLCwsKSwsKSwsLCksLCwsLP/AABEIAMIBBAMBIgACEQEDEQH/xAAcAAABBQEBAQAAAAAAAAAAAAACAAEDBAUGBwj/xABCEAACAQIDBQUEBwYFBAMAAAABAgMAEQQSIQUTIjFBBlFhcYEykaGxBxQjQnLB8DNSYoKS0RVTwuHxQ6Ky0hYkY//EABoBAAMBAQEBAAAAAAAAAAAAAAABAgMEBQb/xAAtEQACAgEDAgQGAgMBAAAAAAAAAQIRAxIhMRNRBCJBYTJxgbHB8BShkeHxQv/aAAwDAQACEQMRAD8AqUwFMKICvjD2xxRAUwohTAcUaihFGtICQGjBqO9GDTEGDRA0ANFQAdODQg04pgGKMVGKIUASA0QoAaIGmAYohQCsSSZk2miknLLhzZbm2Zcx0HK/Bf1q4Q1X8iox1WdAKcVnbeB+qzWJB3bEEXB4eI2I8AaoJjUfZqPLI6DdqGdD9pmVsuh6klfiaqOPUk/ehqFq/ejoqcVh9lcZE0RWKSRyrXffftAW+FtOnjWtipykbMFLlVLBF5sQL5R51MoNS0ilGnRPTgVyvZ7bcqzNFjCVaUCWINYCxvdB3eA71I51d7alxg2ZCylWja4JBtmtzHiwPpWnRamosvptTUWb1Ko8LPnRXHJlVv6lDfnUlZNVsZCtQmqHaMH6pPlJBEbG4uDw2J1HgDS7P4gyYSFiSSY1ueZJXhJPqtPR5NXuVp8uovUqc01QSKlSpUAKlSpUAcpTihp6gA6IGgBogaBhg0QNRg0YNAEgNEDUYo6YgwaIGgFEDQAYNGKjFEKADBogaC9EDTAMGivQA0QNAHN4ctJiNoWLb1YzFEimxCWOUrfTmF1/i8aqYqYYfEbOV+F0QLIt82USHLqfNmNbm1ezcU7hyXjkAsJI2ytboDpr8DVZOw+HyOHzyM/OV2u4I1uptYeoN69KObFW7+le1F62DgmP+JYuFibSxBrE8uBQRbydvQVkbOhfEbJaOIFnimvlGpK+1YD+djbrlNT/APwqDfbm+Jz5N7v+HJa+XJe3OrjfR5CDdJZk0ANmXU997fCtHPFGt+3p2BZO37RS2PtaWTais8Zi3sbLkIKkqqEgm4BPEnPuA7q7fEThEZzyRWY99lBY291ZGxOykOGcyKXeQi2eQgkA87ADS/fqa2SARY6gixB5EHQg1yeIyQnNOPApSs5DZuy32kgnxMhEeZxHDGAAoBsbsQe7xJtUeFwyJDtSAC27GYXZmJRVZkJv4qNbD2h4VcH0ew5jaWcRk3MIYBfK9tfdfxq5trsZDiZBIzOjWCsUI41GgzZgdbAC/gK6OtjutW3y4H1GYON2if8ADMFMpP2UyqbE80zi3uQe+r7Idp4mUB3GFg4V3f8A1JP3u49T5Ad9Nifo2gs5jeS+VikbMMgfKQuZst7XtQbM+jq0SiTETKx1dImAS/hprpbWr14dNqW/y7hr7Fvs3iXY4nAzNvGiDKr880bgpY+WZfLNbpUv0fYnNggp5xyOh8NQ/wDrrR2H2bhwgO6BzNbM7nMxsbgcgAL9AKk2TsRMOZd2WtLIZCCRZSei6cv9q5smSElJL2/2JysvGmojQ1xkipXpUqAFelSpUAcmKehFPUAEKcUNPegYYogaizVHJiwvM691NJsVlwUQNZZ2l5U67R8avQydSNYGiFUIscOtXBICLg1LTQ7slFEDUIajDUhkoNEKrTYtEtnZVzGy3Nrnw9494oYMcLNvCq5XmU300iJa9vwZSa1jjbV0Oi6KIVVbHRqQC6gsxQAnm4tdfPUe8d9PjcekKF5GCge8mxOVR1OlLRK0qFRbFFVHFY3IVsVPHCGHUJKzIGvfTW3uPfUq7QTebvNx6iwDWuozMua1swXW171TxSqx0y3mogf18Kp47aUcIBkYC5sB1Y3A0HhcU/14ZmS/FvGiXQ+2It6oPp/anHHKStIKLopyaq7NxO8hjc2u8aMbcrlQTb1vSx2KKbsi1mmjRr9Fe63HccxWpUHq0hW9FyiFU5dpRKAWkRQzMgubXZTlYDyOho8dj0hQvIwVR38ybE5QOpNjpS0S7Coshvh/zRVnjaqhjmPDlgYaG4WdsiEnlbMPSpNmYovHd7ZleVG6C8cjp6aAVcsUkrHRcDA38ND52B+RFOKyxttA0hd1EQSB0fWxWUOPXiSrj4xNBnUFgpXUah2VFI6WLMB60PHJPgKLFMaigxiP7DK1gDp3MWAP/a3uNUNqbUK6RlScmJHfaaKISop9M1xSjjk3QJWaVKs1drAzqlzleNCODhzyKXRTJm5lVYgZbeNaVKcHDkGqFalTUqgRyVPQ04qBhXpqQF6vrhhkppWBiY/G5B4nl5d9Y7Ys0O2ZrzMLjh09w/ves/N4ivRxYUonLOe5fGLpxi6zr+I99ED4itumiNRrxYyrsG0CDf31zyt4j31ZV/Ee+spYkUpM6yLE3sR1qyklYGypbqRcaHv7614DodRy/MVwTjpdHTF2hYnBNIz8ZVWjCDQMMrZt6Mulm0Qhr9BoajfYrte8/tM7H7JebxmFvv8AIoffr4VcjNToa0XiJpUi7aMrF7CcxMFlJka4JyqoYHdWU68OsKMTfXi01rS2lgN6LByp4xmAzXWRSji3ip0PS3WrAp/jVdecmu6FbMqXYsjEAzG27RM27j5RSZ47/aXzggHNaxHdereF2QQ2Z5WbjZwigRIGZszaAliC2uUta/SroohTfiJtUGplTauyt8PbKcLRsQA143KMy6nQ3RdfPSgg2Q4lEjzZuNJGAjVLvEhRDcMbaHXv8Kvq2p0ItbXSzXF9PLlUgqVmnFaQtlKXZzDCtFG2tmCknLoXL5LjlwnJf1qtPg552YFjDGSjhW3UriRWDDdlTwpdV5k31ta9bAohRHNJBZhRdnpQ0xM6kShlP2QNllJeUKC9ku7HTi5DyrSxuzM8aKrsrR2yvbOf2bRHMNLkq510sdauCiH65U3nm2n2C2Ya9mX4VOIJRUSK27W5ijcSKC2b2rgDNbl0rXgwYXe63Eru5HK28VQwB63IJ/mo4nuoJBUkXym1x4G1SClPLN7Ng2zHHZxrftmzoIlifIo3aw5sgK3s542udOmgqphey8xhiV58pSPJYRq+Vd4sqrnzalTGmtuh866Wnql4nIg1Mydl7MeKU/eUw2Z+Fc0hnklsqAkqAJGGvhzqRdi2lzFyUEkkoiyjSSVSjkve5WzNw2+9zNq0EJ1uLa6ctR38/wC1HalLLO7C2YMPZe0kLtIG3GUJZMrkR3CB3zkNYHnlBrbtREUxFRPJKfxA22NSprUqzEchTihqSJL1mMlgXrTzY5UQsxso5n4DSlO2UWrH20pbDtboVY+QP+9bY1ckmEnSOe2nOGldlNwWuDy0NVc1JjTCvYSpUee3Y4alemFKmILNU8cmlVjUsNTJDRrbKxKre5sSRb41v4ZtD5fmK5KFbsB3kCupg6+X5ivP8RFXZ1Y2X4zVlDVSOrSfr3XrkSs2J1qrtB1UB3laMKT7LKofrkIbmeHpbmasI3zI9Roazts4ZyyOkYlyrKpQ5ecigK4DaGxFbYV56exUPi3LzYtWhz592roCHJVCucXBBOgYX8eVSw42NgpWRGBOQEMDma17afesCbVzjYGU4dYZMMztGCI5FkQKCeTXv00Fj3dKilhniRmaG7rMuIaUMm7IiU2AQWPIm/nXUsEXtf2NelF7X9jqUnTeld6C5C/ZFl4bA6qvO5BufIU/12IyBN4mcEgJmGbNaxBW+pseVcyuGkaEKuHf6wWE5mYxqQ5a+a+bNawK20p5NmzSSSv9XyNM8TKxdDud2wLE9dbdPjR0I3u/sHSXq/sdezgAkkAAEknQADUk+lCcYgtd11QyDUaoLEuP4dRrUW0HO6kyoXJVgEXm2bhtr539K5lcPiQsCnDsd1FLCxDx2dZUyLl16defKscWJTVtmcIKS3Z0+J2kqRuy/aGNA5VSuYq2oPdYrc+Qq1hp1dVdTdWAYHvBrldl/WYXDHDO1oI4Ws8d2aMnK415ZbD86E4DFxktAN0jPxYeJ0lZLi5YBxlUnTQd9aPBH0ZfSXFlzCbRkyYXM5JGKfDy/wAWrqub/troZiMjXbKMrXa4BUWPFc8rc7+Fc3JgZThp3KZGOJGKSMst1yspN25AkBq3NtYIzYeWNSAXWwJ5aEMAfA2t60sqi2vmKdNo57/HmTFqu+d7zJEIzYo2HZEyTBv3iTe45611k+IVFLOwVV1ZjoAOWprlMThcRiJovs2haNo2OaSJoUCdUjAzNfpc2+dbu38E00DLHbMGV1BOhKMGyN58tfCqzRi5R/srJpbj/Y+LfLDLGspMu6lkW5BktxEEWHIHQeQqxsnE7yCJyblo0YnxKi/xvWZh1mnxMUkkJhSJZAczKzOZQFKjL90c9atdm4GTDJG/ONpE5g3CyMAdD3fKoyRSh7kSSUTUoSKcn9f2pVymQNKntSoA42ruGjsCaCHCHSpcQ9haoLKWLe5oYIwwKtqGBB8joaZtaLD6NTTJOLxuEMUjIeam3mOh91j61ABXX9pNnKytJbiVb3HUDoe+uQr2MWRZI2cOSGliApUqVakCtU8a6UEa1cwOHzyIhvZmUG3cTrUSZSRo7A2cXLP0TQfiP9h8xWzBEeLy/MVs4WKOKMRqoA7udyeZJ6mkUUq1u78xXmZpansdsI0jOXlztpz7vHwojjQsmVrKN2ZM5NgLNlI+INU9pDQgkgZG5aZm/dPfpVZ8fEXw5dlPA8cgb7t1UcV+XEOfrTw49S3Noxs3MDiTIgYjKCTlHUpfgYjoSNbeNWAdeltPO+t/y9xrN2HiM0RGbOEkeNX551WxU366ED0qnj9rqsuJQy5fsBk4jwyqrAqp6Mbjl1quk5TlFC0XJpHQg0opgb5SDlOVrHkw5g9x1+NcnN2j0ciXXJhJFAJ9pbCaMDxvcjwq5itqIkpkwzCVpLbyFQzZgvKQFRwMBzvzq34VrYfSZtPjbT7vKNYWkDdSUe2Tly1v61Js3Gb2GOS1s6hrc7HkR7waw8JtlZ58K6gBs0ylA4dhGYwczWHDxLyNaHZ3hhMf+VLLH6Byw+DCllxaYb87fkJRpFjCbYSSaSIA3TUMeTlTlfKCNcradam+vWxCxW9qJnDX1JVgpUi3cb1iTSxz4hhPNuhDLu4o1ISQk2G8z+0c3cP+YItrokmE3j2eJ8RFMGLFlBOUMxNza9v0K06KfHb8D0djrr0o4lBYgAFiCxAALECwJ79NK43B7eEgSFsQY1UymSbNleRQ53SI57wbk9wre7OY8yRuC+8EcjRrL/moLFW8TY2PpWU8EoRuyZQcTQxrPk+zRHJNirtlXLY31sb9NKmlxCooLlVF1FybDM2gAPnpWJhtsok+IWeXI2cbtHJCboLwsnS5uSevKqke2sPM2LimmG6dlMTMSBlygNuye51BH/NNYXw+AUGdGMGqu0ixrvG0LWUMQANC3M+yPhQ7H2hv4I5bZc63K87EEgj3g1zmC7XNGyJIBIhbKmJJMKyKtrsd4tiQD05+tzTwnaGOKKMLLpFjXuq3u+HbMb26jU+tq0fh5NU/8ldOVHeA+n651n7Tx/1eAyBBYMt1vbSSQZmuOvET5muZXbpCpiPrOaVpBfCK2Zd0zW3YQDRwLHN3+NdN2hw28ws6jmY3t5rxD4rWbx6JJPhk6dLVl6PNnYMFCggIwNywsM2YW4daq7G2iZ4g5UKczqVBvYo5Xn6D31jttr7fCMkuYzrGkkF72DpmWUL90gnXvFXez/C+Kj/cxDOB/DModfzoni0xb/ewnGkbFKlenrlIOUGNNqiLlqjoo2rModltUZNjRO2tCRQAppMwIPIi3pXG4uDIxHjXVYhrA1yuMkux869Dwl7nNmIAaVIUq7zmJ4xpW32aw15c55IL+bHQfmawRLW7sLFABh32/OufNai6NcdWdHLPc0WGlsT5fmKpA0QNeTZ22azILX0PxqEqCTwrxc7gEnUWB0168/Cq0cpqpgtoO00eawSSN2RQbnha4LeNgeVb41KVteg92XxjI90HB+zNrZQRqXCgBQAfaFredWTApvdV1Nzwqbt+8dNT41z0Q3a5zdlw+JkVkJ4VVmuJQBzZTIOfTu510LkgG3MA2HQkA2+Na5ouLVPkJKuBJEuhyKPvaqoIJGt+499EsNrZOABgxCqoDix4W05ag356Vmx7YJWFgo+2hlcc9JI0DZPK9x38qUGOOIBjH2ZfDJKjqTmBclW9zADyvT6WRbvgKZrxQqDdVUE8yFUE69SBUGFx0ZEYV77zPkJBu5j9ssbDUW691UoNvqnDiTupVAzBgcrdzowFiDzqlEMjIP8AJx8kf8k4OX04qqOGTtSBR7nSGFcwYquYcmIXMPJrXHvojCpuSqm4sSVU3HcSRqPOglchGI1IViAepAJA08RWYNukrCyqPtsPLKOf7SNA+Ty5jvrHHCc1t9yUmzRXZ0QLPu0JaxJKhtEWwygg2FhyFWcNKGRWX2WAZdLaHUcJAt5WrCbbjvHLu1s31RJ4ytySXBD/ANLcvKl2Y2rvHljDvIqBHR5PbIYWcE9QGGnrWs8U9DcnwU4urZtY4Ju2MgBVQbkrnKg6XUWJvr0FPh93JGjWDKF4S6C4A0vZgMvK/IVCmPJxJiUCyRCR2uc12NkCj0JJ8adtoN9YMVh+w3qnW5bOUsfDlWajKtP159Bbl2SJXHEqsOYzAMB6MNKhn2dFIhVkXKy5dAFOTuBUAgeArLw/aBmTCsEX/wCwk1/a4ZY0JCjwLKw76CHtC8qHIoDtgjPHa5O9BZGUA87MBatFhyL/AKFSNjZ8cRVXiRQGFwQgRre4EVIcegZ0vxRoJHFibKQSCNNfZOgrnuye2N5I8W8klURpIHl9oPosqg8yuZtPI1oHh2ip/wA3DMP5opA3/i1E8b1tS7WNqnuXfrESCJ9BvCkcZyWP2guiDS6C3TQCrCR2dmubvl0tyCrbmPU699q5ra20mkw0m8UJNhJ4XdVJKkBwVdSdcpVifSrGM7SvHOwKp9XSZIGYk7zPIuYOBe2Ud3cPc3hm1t9fwGlnRU9MRSrjMzjKa9AzVn4va6JexzHuHIeZohjlN7DckuTSkqtiMeqjnWLJttm7vIcqoTYktXXDwr/9GEs3Yv43a5IIHvrMY6Dvoae1d0YKKpHO5N8jAUqcLT2qhA3qXD4kobioytIClyBu4TbX7wNa0OJDC4NclU+FxJHUfoiuPJ4eL3RvHK1szsY2qEbGjJzcYIN1IcjJqSQncCSe+qWAx5POx8udbMTXFcfnxPY6Yy7FT/AIySbyWY5nXeHLIb5ruLa1pYiLOrLdlzAglTZhfnY207vWhWpKHlnKm3wNtszB2Zi0s0wC3ygSaJf2iuml+tOnZiNTdXmUgWUrJYqupKjT2bm9q1BRCr/kZO49b7mYOz8RuMrIVZWWZZLysbaksQSLE2t4XFWo9jRiMpdzmcSMzNd2dSCGLW/hHTvq3RrQ8836i1MHFQbxGUsy5xYlCAwB52JB58vImswdk4dLPMAt8gEmiZvay6aX6+dakkwRSzGyqCzHuAFyazNhdoBOTG65JRrlsQHXmGUNqNCDY9NfKsfVUW4cIab9B4+ycSkFJJ1IGVSstiq88gOX2bm9q0NnbJWHMVLsz2zO7F2NuQv0GpqHB7bikkaNCcwvqQQHCmzFG+8AfKg2xpJhn5AYgRt+GZWQ/lV3klLRNvcLb2ZPtHY6SsrEtHILhXjco+UalfHn3G16bD7ARFkyvLnkXK0rPmlt3KxGnurK2Pi2C4JSeuJge4BN0HDrzHsDlzrpxRlc8dRv9sG2tjEXsZCLAPOAuqASWCMbXZeHQm2tPH2NhUgpJiFKiylZbFFNyVXh0BJJrcFOKz/kZO4an3KezdipCzMC7uwAZ5GzsQNQL6WF6sT4FXeNzfNHnykG37RcrA+mvmKmFPUPJJvU3uTZlL2dRIp1G8kaZCGMj3drKQi5iNNTzt8qqbe7IrMAyaSfZKxLkJlQZd4VtxOFFhy510Ip60XiJp3ZSk0EaVNSrAijyTaW1WZmUcKgkWHM2PU/lWeKkxIu7fib5mnTDEjQV7KUYrY4nbZDSFSnDkdKf6q3caNSFTIaVE6EUN6YjrexWwUxCzlxfJDIy9OIAWNcvi48rsO4kV6H9F8d4sSf/wAJPyrgdpD7Z/xGsYN62aSXlRVpA1axGzZEQMykKeRI0Nu6qt62TT4M6ofNUkVRA1LFQwR1XZTCB2ObWwJ9yk/lWjHoag7ELct+E/I1MPaNeVl+JnZDgtLRio0NEDWBoSg04oAaIUASCs7amI3csMj33S7wMQCQrsoCM4HS2YetXwaMGtMc9ErBGFHiZZt7HEyzxFCN5IrxgFzbdh1Az2BJGnQUOF2BOJUeRomZXhbe8e8VYRl3ajKBYjQk87VuDDLvN5rmtlvme1u7LfL8KOeXIrNlJtqQoux1A/Our+Q+Ma5+5V+iOfXZksWKwyhg0aPKYwA2ZY2u0m8NsulwvPW9b+0sM0kRVGCuCjKTyzIwYA+BtU9/1r8qGSezKLMcxIuBcLYXux6VnLLObi63Qbsy4diyZEJKbwYv6yQubIAx40UkX5X/AFrW6DQA0QrPJlc+SbDFEDQA0V6zAMU4oRTg0AEKKhpwaACpUNKgDyrA4AyzlR1c/OvaNh/R/BFEN4mdyNdSAPAW5+dcx2bxGAEqWD58y3JKWzXF+l7Xr1IV6/hlHNJuS4rY4srcEqOJ2t9HUTOpiFgTZgfu/wAV+o/2rUh7CYVUylC2ntEkH0A0FdFSrqXhMSbdc+novkZPLJqjxbt92OGGa6aowuD5cwfEVwiwkmwF6+gO2s2HESjEXtckZSoPS/MeXurhMFtrZ8EmeNWLj2c+QqD0JAGtjravPlPpTlBbpG6WqKbLX0WQWgxNx/0mHvrh49nmXGlAL3fl617DsaOErLJAylZQLqAeDMrNY+tx6VyTrHs9GxDWM0lzEP3AbgSHx52Hr3Vkpu/d39y6RP8ASHhlGBjVQLRM8Vx1ICMx/qLV5TXpBmOI2U55kTKf60Yf6RVbB9ncLh8MkmLzZpLlVUqOEaZjcHmbgeRq8eXSnfP6hSjfBwAqfDxljYamu13+y/3ZffH/AOtWMDtPZsThkRyR0YoQfOw5VcszrZEqHuD2JwxXOGFjlPP3UB9o11MOJjlvMjC7qMyjoSwBJ93xrn5IgNT1J+FcE3vfzOiKBQ0YNACKIGsiwwaO9Rg0YNABg0QNADVSfaeWeOEKWZxmYg2yJrxHv5HT+9XGDk6Q0rLy3zHllsLd99bnnytb4+Zgm2kEniiIN5QxDaWBXpbxt8RT47FbuJ5LZsilrcr28elY+2cUCMFiBoN4p8g4ViPTKwrbFDW7a24+tFQjb3NfHbReNlVYJJMwHElsoNyCDpppr61JHtMHEtBY3VA+bSzA2uAP5h7jWZtXbskczJFEHESCSUkkHKbezr0BHQ9egoTiV+v4WVfZmhYe7MQD43Kj0rWOHy7r0LUdt16GtsfagxEQkCleJlIJBIK26jwIq+DXO9k+D6zF/lztbyNx/oroAa580VGbSM5pKWxIDRCowaIGsiSQU9CDRA0wCpxQg0V6AHvTUr0qAPJY8WUlYjo7fM16z2P+kJWRY5ugAD9R4MOteOYgcbfib5mjw+JKG4Nes4yTUoOmcVp7S4Pp6KUMAVIIOoI1BrJ2/wBp4sKpzG79Fv8A+R6V5f2c+kt4I3RuK6nJf7r/AL3l4eVcxtnbzzMSxJub+d61l4jJKKUVT9fb5ErHFO3waHaztU+KkJJ8h0A6ACuXJpM1NUQjpQ5OzufovxLHE5LmxB08crAfOoPpNxF8WUHJAFH8gC/lS+ixrY5PxCqHb2XNjZD/ABN8zWCS6v1/CLb8p1f0bqsmFmRyAoyOSeio3EfcxrlO223N/iDbRF4VXoFXRR6AVj4PaskSsqMVDCzWNri4Nj6ge6qrNc3NXHFU9QnPahCpIxQCp4VrWTIR03ZKYiUC+lxp61s408h5/M1idmxaQHyrZxh4vQV5WX4mdcOAVNGDQA0QrE0CBowaAUQ/X6/XOhIYYNZO0cPKmIGIhXecG7eO9mt3r8OV+XLWtbLT2rWE3jdgnRiYvaM80bRphZFLgqWkNlAOhtcAHTxrOxGGxLQLhtwxMbXEgPCVGewB5feOt+7SuogwoV3YFiZCpIJuq5RbhHSrIro/kxhtCO3P1KU64RyGKbFSSM6YeRGeExS3Bs4IsStwLHloL8qn2bh5nfCKYXjXDElne4zXIJtcDusAL866sCnFN+L2rSPX7GVgMI6Y6dsp3cqK4b7uYFQVv33L6VtA0AohXNOet2yG7DBogaAUQrMQYNFQA0QpgGDRXoBRUAPelSpUAeOYk8bfib5mozUmJHG34m+ZqK1e36HA+R7016VKgQqVIUrUAdb9Gb2x8f40+YrN7YNfFyeZ+dVNibWbDTLKlsykML6i4NxcVBtDGGVy55k3rHQ+pqLvy0VqQpW/WlOBWxASirmHSqqCr2GFZTexcTd2MLMK0524jWRgmta1aCvfU15mTk6oiXE/aqlhZiVzE65t2JAAvdbr40KY4cT62yROAT7N2eJrseQDKLnkNTUjYdG1ZFbS3EqnS97XIva9MmAjH3EPeckYv11yqB0HTpW0cmJR3RraJcJPvBzUkMVJQ5152BDDTUa26dbVANoi8ZCE54y62biOkjZVW1mtu7E9C48atD5ch0HkOlRPgIySWijJJuSUUknvJtUwyY1JtoE0QjawEebLeyMbKwKndOinK5GukwN/Ajxq/BJcaixDMjC4NmRirAEcxcVXGzoue6j/AKE/tViGMKAFAAGgAAAA8AKMuTHJeVbg2iYGiWoxRiuYkkFEKAUQNABinFDRCmAYpxQCiFABijoAaKgAhRCgFEKYB0qa9KgDx7E+234m+ZqOmpV7focD5EKempUCHpqVKgBU9KlQAqQpUqAJFq3hzSpVlPgtGrhjV6JqVKvPmdMSxE2oqc0qVYM0QVEKVKpGEtEKVKmAYohT0qBBCiWlSoAOnpUqYDijpUqACFEKVKgB1oxSpUAPSpUqY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8" name="AutoShape 4" descr="data:image/jpeg;base64,/9j/4AAQSkZJRgABAQAAAQABAAD/2wCEAAkGBhQSEBUUEhQVFRUUFRQWFRUUFBcVFhgYFxcXFBUXGBUXHCYfFxkjGRQUHy8gIycpLCwsFx4xNTAqNSYsLCkBCQoKDgwOGg8PGiwkHCUsLCwsLCksLCwpKSosLCwpLCwsLCwsLCwsKSksLCwsLCwpLCwsKSwsLCwpLCwsLCwsKf/AABEIAMcA/QMBIgACEQEDEQH/xAAcAAABBQEBAQAAAAAAAAAAAAAFAQIDBAYABwj/xABKEAACAQIEAwYDBAcDCQgDAAABAgMAEQQSITEFE0EGIlFhcZEUMoEHobHBIzNCUmLR8ILh8RUXJFRykqKz0hYlQ1OEpLLCNmOj/8QAGwEAAwEBAQEBAAAAAAAAAAAAAAECAwQFBgf/xAAwEQACAgAFAgMHAwUAAAAAAAAAAQIRAwQSITFBUQUiYRMycYGR0fAUofFCYrHB4f/aAAwDAQACEQMRAD8A1oUWGg2HSoXjHgParKJoPQUPmV3aVFPy8u3TcXYZhqL+NZGg1BdiCtrbHTUVaijHgKpKpiIvEqhmC5g+Y67XuoJ96lCtHIgzZhIxBBRVN8twbqBfbrRQBSNlHT7qsJjkHT7hWbxcUjWDhgbEglQpBAucrL8ym3XyqtxLHmLJc6slz65iPyFebnZZnBjrw5Ku1f8ATCba3NyLEbD2qGRR4D2pMNJeND4qv4ClYV6cXsrNCs8Q8B7VGYB4D2q0UrhFSodlX4YeA9q74UeA9quiGncmnQ7BzYYeA9qibDjwHtRRoaieKlQWC2w48B7VE2GHl7VflSq7ClRRUOFHl7U04YeXtVoim5KQECxDwHtU8ajwHtSiOnhKAJEt4D2p5I8B7VGBXGqAa9vAe1Qso8B7VKRTQtIBFjHh91WYoPKkiSr0MVNITZGuHHhSPAPCr6x02SOnRNgmSIeA9qgYDwFX50qjKtSykMDeQrpZdqiaopWpDDscWg9BVJOCAszS95mt8uZAABYAAN+NE54HyDlZc2nzbbUvw8uY6rlvHbxt/wCJfTr0rSiAcOCxgghLkai5Y6/U0sHDUVsyp3tepJF9/mOlWo8LPlAOW+Vwxub3t3CDbe+5pwgn6lf1drFiRzBextb5dR50CEGEv8x18hcD08/OqmI7NRSTJI+ZsgsFuAm5IJFrk3PjaicEMmubLey2tsGy947XIzfdTeTNbTJ8nX9/222pSipKmFEwSnCOnYGF8v6XLmufl2t06Criw1QFMQU8QVdWGniGgCiIaXlVe5NIYqAB7RVBIlEmiqvLFSAETJVN1orPHVKSKpZSKZWlVamMVVuIuUgkdd0jdh6hSR+FJ7KzSEdclFdSwsdSCKhnYq74JZGYszSzXLG+2S34mjXOQXu6DKQGuw0J2B10NKMtSTNMxgSwcWWFy062IeTTTDV6ZLIxHRSR9ATXm3+WZv8AJry8xs8mKyM19cvKz2X93Xw6VGJiKHJ05LITzduLSppb+v2o3BirhFV9cKAq/wCxGbnzRSfxqNGU2sym4uLEG48R5Vqee9nQyKKrsSU1IqsItUkSPVaa61KKa4oED50qhNHReVKFYnHRKWDSICtgwLAEX2vSY0ynJHVWddvrRV4aqYiHb61NFmtji0HoKkEVTRR6D0H4VKI60ozKvJruTVzl0vLp0BT5NOENWuXThHRQFdYalWKpglOC0UIjEdLkqULS2pgQ5KQpU9qTLQBUdKgkjq9ItQOKTAGTQ1TeIXt18KLyJWV7JY1cUcVib3vMIYx+7HGMw9MxYn/CobppG8MJyhKfSNfu6X+/oXzBQTiOPjlw2LWNs3KjkViNrlGNgeuxrVcqvOeyevDuJ+Wf/lTVliOml3v/AAdmSwYzjLEb3i4V85BjsPiFj4WJHNlSSdmPgBkNZebE8KfmFjjc0j57qI7LqSQAW718x31HvcxwT/8AHpj4Gf8AGOr32acAw02Azy4eOVzLIMzC5sAth99c9OSjBVx1Pd9ph5eePmJOXv15XXqFeC8ew+KgkXDZwIY8uWT5rZCFNwTf5TXmt/8Aun/1p/5FaL7KlH+njwiW3vJWZz/90f8ArT/yKibc4pvszqymFDL5jEhDjVB7+qbPX8fChwx5hIQwLnI3C8oXI87VgsHjsFA3Mi+JaRY3CZ1jCFyCAxAa4Gvy1u+Pm3DJW8MIT/8AyFZrgWBhfg0kxgjZxHiW5hQFgUz2Ibpawr0lwfET95icJ7TCHCJJNnkeSWUaWJ7uS+5AAGYaedW8L2+hZ1XlyjMwW5CkAk2GzX61i5scvwWDvs2IxI+/D3/GtZ29hihlweSKOPNiMvcQISA8dr233pkGpxPEI43RHazyGyLqST122HmagbjMfxAw4uZCpY2GigDNqfG1AO0WJC8Zwancj8XkAqvh8WP8vOnXln35Km3rSoYawHaFJhOyqwSHcm120Ymw6fL9/SsdieJ4GRnZ4Z80jXJWVBbe+UFTv1vfyq32NxQbDY+37IJ010yS6+lEeybxnhTNkjJInLFlVjpcDU7aAUwCPCuIJiI88aFFBKhTrawFhfroRT8TDt9aFfZ3MHwZI/8AOcf8EdH8Sm31/KpaGjTxroPQVJalVaW1WSIK6ltS0ANpb0tq61ACg0uaktXEUALmrs1NrqAHXrs1NriaAOc1A9SE1GwoAhcV5NN9lWPilc4OdeWxNiJnie19A4A3HrXrLVGaynBS5OrL5rEy96OvNnlJ+zvjX/n/APu5KrRfZPxRVZVeNVf51Wdgrf7QAsdzv41v+zvYoYXF4rFfEyyHFNflP8qXbNvfvW2G1hpWlVKj2ETrXiuOuK+h47F9lnFVQxrIio18yDEMFN9DdQLG4ApcN9l/Fo1KxyKinUqmJdQSRY3AFjpXseSnBaPYQG/Fsw+30PGMN9lPFYwwjeNM4s2TEMuYeBsNRqd6dxPsHjIOHxYcpnllx1wIruFUw5MzNbui4NydAK9oAp6in7CAn4tmG7dd+ATxvgvOwcuGVspeBogxFwCUyAkV5L/mNxv+tYf3l/6a9wK00rW55bdnk+P+yCZsDh4FxMXNhknd2YPyzzcmikC+giXca3O1YXtV2FxGCmw0LzRSyYp8kYjLkg5kUEgja7jbwNfRrpQKDshh1xZxjh5sQbhHmYMIl17sSABUABOtr6nXU0hHm+N+xbFvIWGKwwBta5kvoAP3fEXqD/MhjP8AW8N7y/8ATXshWm5aLGeOj7EcYNsXhveUf/Wk/wAyOL/1vC+8v/TXsRWmlKLAzHYvsq+AwpikkSRmleQmO+UAqigd7UnuE/WiuJXb6/lV5lqpiV2+v5UgNLaltTrV1UIbaltQjtB2g+FysyhkIcubsCApjGYd3LYZyTmI0XS/TO8V4tyuKcxmcwxGBZCgeRVLwYq2ZYwdyY+nVfEVLkkUotm5tS2rzvs72jlXCY3ECNe7CJheKWJRKTKWhPMN5AlkbMLX5npZ3/anHxtPG+WRos+YrhJV5SiWJEmsHIlVo5JHCKb/AKPfQ1OtD0M9CrqxvZbto+LaBB3jbE/EMsMip+jfJE6s4sM/zZbki9ja1C+KdpmVsYZQxDwzwQBY5XRmhnnTKeXezWZLm4+6nrVWGh3R6LaktWJx/bglZmhfIqiIQtJg8Q6vIFdpYyAA1rcsZumbrV5uPCSWMTZY4mwceLUOShEqtmYFri4QFLjz1o1oWhmptSEVjuD9rpsVETCuZkwAka8LoPiyLhBnsGFw2gv01odi+1UWdHE+IJfEYd3jOHxKiFY0IkUDJsTuOpPXoa0PQzfMKYa89wvav4X4idxKyzK74YSJMEa2KxNrkr+iGV4yb27tvKjQ7UO+ERwkbPLLiMMCkhMLOkc/LZH0LLI8aKNR8+9CmmDgzRSLTAtYPBdqmw+EbKxLxzuAkmFmLTKqRGVLoSIXV2dQTp3BcbmpuJ/aCxeb4cqscSBomkwmJdp2y3MVgAIxmBGc+IsNzU60PQzdKlSqtNhbMoa1rgGx6XANvvqYCtDMZlpQtPtTZZVQZmIUDcsQB7mmA4CltVbC8UhkNo5Y3Pgrgn2Bq5agBtqQin00igCJhUTipmqCSQDcigCMim1G+NQG2YXPnTllB2IPoakYpppFKTSE0gGOKqYobfX8quOap4o7fX8qANHeuvUXMpObViJJEDAhgCCCCCLgg6EEdRUHDuGRYdMkEaRJcnLGoUXO5sOu1DePdohhVQlVbPzPmnih1WMuoBlIzZmCpptmBOlE4MTmUNa11UkXBtcA2uNDvuKAJMTh1kRkkUMjAhlYXBB3BHhUtQ8yhnBOONPmzQtFkCXzSRP3mzZkPLY2ZbC9/wB6gC1huBQxsrRpkyrlVVZlQLYiwjByjc9Ks4PBpEgSJFRF2VAFUXNzYDzJP1p2alzUqHZBhOGpEzsgYGQ3a7u1zdm0DEhdXbQW+4UnEOEQz5efFHLkOZeYivlPiMw0NJw/Fu4YyRGKzsqgsGLKLd/T5QTmsDrYA9at3p0FkZwq8zmWObLkvmNst83y3te43tenGnXpCKBDGF9D13vVbE8PjkjMTxo0ZABjZAUsNQMtraVbIoc04TFBWeQmZCI4whMSiHvOxYaB25g1JFwAANKALGEwiRIEiVY0X5UQBVHXQDSpgT4n3qtieJxxyxRO1nnLiMZSblFztqBZe741PiZwiM5uQisxtvZQSbX66UAPAp4FUuD8UXExCVAwUs62cBW7jFCbAnS40q+KAM72w7ZRcPjBcF5Hvy4lIBa27En5VGmuu+xrz3E9oH4hH+ml5D5iRliMiZNLBFzDvDXU739qfa/ig4hxFihzRRfo4yNiBq7Dxu1/oBRXh3Dwmthe1h5UDBnAOzbA52xOKuD3WR1g9lXMdvOoe1fDsRhV5/xczoZAozSyCQZgSLm9jsRcH6VqojrrQ4cNk4jOjy93AwkPEl7nEsNnYdIvC+48jescTCU0ehk8/iZaaaprqqX2A3Cu3PEcPEkxd5IHYqpn76sRuA57w69baHwNegcO+1PCSYcyytynWwaL5mJO3Lt8489LdbdWyYdZFMRRWR7KUKjL4Cw/ZI6EWtXiBvbz218a5ZueXqnafc+gyuHlvF1LVDRKLXu7Wn+c/wAHqkX2iS4tnKFcPBHbUlTI5NzYs2iiwucovqNdb1neL/aqg/V5pWuR4DQkFr+GmlYj4V5LKWsvgun30awHZTujKKf6pJUt2ZPwOWJiOU6w4dFy69fX6guXt9iTiUmde6ma0Yvl7wKk+N7HepMF9qGIjxPNfVcpXJ8o1N7gjUH3uK0bdgZShYLoKxvGOFZbgjUU1mZWtSJxPAsNxlLBxLroez9lu3HxECyuNGJ08LEjQ9emprXCS4uOuteO/Z3JmwSJvZ5AfW9/wIr0vg+JJXIx+QC3jbX+Vdp8u1ToKO9UsXJt9fyqWV6G4ubb61IGh51dzqqLKetcZPSixGT7b8JlklmdMIcUJcA2HiZch5EoaRmYhzcZldSGXUlLCoF7UPiThY8CuIE0OHxLOHikjRXGDMUSsWAVv02W3nWwklYLdVztdQFzrHoT3mLN0Ua2GpqSeTM6nmSdwyWAeyuGUp+kW3eA+YbWOtVYUea8I7Xxw/EQGbG/pcEms8c8skWLYSRyMNCyrcqdNLrpUfZ7j8MLk8jEcOD8PSC8eGkYySk3GIAVbHLY2ZtTnPhXpEMCJLJKi5ZZsvNfMxZsgIUanuqLnurYamrCTv8AvN7miwo8u7Hcb+ExSyYk4xIxG92KYuUY0sxCTGOQMIgFF7b3I6VuezHFuXwozYnnBS+Jc3WQy8uXEyCKyjvDuutvAelHExDg3ud77nX1qLCKUUKHkbV2zSPmfvuz5c1h3VzZQOgAFFiMR2d7ewYV8REZMZLhwEfDGWGaSUEqRLFmZb5QQpBP7xod/wBs0kwXD8NI+LULkGOMcc4kKrG1lEoFyDJlvlNyK9RGKYdT7mo8ExjjRM8j5FC55HzO1v2nbTMx8aLGZ7HTM3CIZMI2KnEMsEl3DDEyRwz/AKVSpALHKG0I7wXreqPa77RoMRgp4cKMUZ5UKRBcPMhDsQB3iBb3reRz0yKPLK8meQ51QZC941yZtUXoWzanrYUxGN4h2xTB8TxizNMb4bCctY0eUBgJi2i3CE3XU2v9KxkXadmwSzS4vHniMaqYkWOdYAUOiOoXJIXAOZm/e6AV69wzhUOHMrQplaZzJK2ZmZ2PizEmwubDYdBV8TedAGT7bY8QYnh+KdJDFFJPzDHG0hTmQFUuq676UAwvbyWfFqyYhTFJjlwgwLRBXaB47mc5v0gO7eFhavUFeof8nRc3m8uPm2tzMi8y21s9r2t50ASYbDLGoVFCqL2AFhqbn76E9t8S0fDsU6aMIJLHwuLE+xNG71hftonZeEvlNg0sCv5qXFx7haAMH2WwwVB6f3WrRQNe5oJ2bcGM9flHltejeHHeHh+NAxTAJgY3uEOjW0L33S42W2htvcjTWjuF2sNALADb0AFUGjv9Kto+l/De9AEt/wDHw868z7dYaFcZmhOk0aTMB8oeS5bL5G2b+1Wgxkk+Pcx4Y5IAcrTsDlJG+RdDIfLYdTU3HuxuHh4bOwQtLCiMszsxc95Va9ja1r2W1h0rnzGHrhSPX8Hzay2ZUpXT229fsYbAb1s+DTgWvWGwk9qMQ8RsK8mEtLP0DM4XtYnqzdpIkw5Gl7V4r2lxId3YdSat47i1xvQ7AcMbFOSbiFTZ2UgNtfKl92/D2v0OUsaSSR5MMHB8Nwp4knuzRfZuLYIt/wDvk6b6J71r+G48iTfcWP4j+vOh+CSJYkjgtkjGUDqDuc38RJJPjeklxixvEq2Z5pVQAMLgau7W8Aqk+pFeqlsfAzalJtGmlxNDsXPt9aWaSh+Km2+tZNgaGPEFqm+IdZgHCLh2RArlGLc52jRFzg21ZnFreG1qpuLbV2IUyxNGH5b3jZHIJCyRyLKhIG6krY+tO6scYqUkpOle4TxDqqu7kIqKWdiDYBdzpr7VHNMVxEMOVWMq4k5rtcGJUZQBe2ufW9BeKLjpoZoP9AXPGA5WWa4WS9iARpfK1qdIuPOIin/0G8KyKoEs1jzQoYk2vsg++oc+y/Op3Qy0UvNKN79fTy/uXsHxoPiimaQxu2ISEnDxrE7JbuJMDmJTly2JAzXPgKfw/jpkxDQmNQFfGqGBa/8Ao8kaKdTbUSG/ppQPB8Ix0bxsJcIyxSTSRwF5QiNLmuQ4S7WzvYE6ZqKcG4TJFIJpHiLn4x5FQtlz4iSJ1CXGqgIbn8aUXI2xoZdJtNPbau/m7V6fPjYujjqHF/DiWK+ZkycqTNmEQPL53ycwSXYjw03qxguKQzuyQypI6HvKhuRrlvqO8L6XFxQdeCyc0KXi+GGLbGC2bn5zc8u1stszHvX29qF8PweNw+KijiXDOMNh3VZWEqIY5HVk5jZf1ml8q3/aJo1SXKJ/T4GJHyS3S7pLru9vgq5V8s18OPjYqFlUlzKq6NqYb80aj9m38r1Wx/G44oEn5kXLkZMrycyzIyse4qDMWuF3Ggv5Vm8NwbiCGMhsFeNsUw/SSanE3zX7uwvoPepsJwriCfCW+CPwasqXkl7wZOWc3d3trpRrl2/Pyx/pcCLvWmviv7vTr5fqzTxcSRY4pJHjCychcyFjGzy2UCM2JsXuBf606PiBBWOZohM5nZEjLkNHEw1uw+YKyZvM6VnuI8Gki4bFFGOdJhpMPOVQWMnKn50qRg+TNlHXL51Vm4pPjMZFPw6JSmHimV3xiywRs05W8ajLmZlEevTWt48bnl4qiptR4t18DZfEakXFwAStwWAOxK3uB60M4n2ywmFcJiMRHG5UNkOZmsdiQinLfpest2b7O4iPFwvNhRHJHJjJMVjFdWXErOG5cakHO+rJow7vLvuat4rgDzy8QMeQSpjsHLEZQcj8mGJxGzAXyHvai9iadGZroOPxyYV8RA6SoI5WVlJykopJU7EG4sQbGhfCO3scs2HiebDK02Gidogz80TyKsgjFxlC5GNgTmvagWG4LxOIYkIcCRjHkkeMvKBC8i5GCMFs4KhSTbcHTqakfZTiC4GPBxx8ORY2ikEgll5hkidZOYTl+YlbE+BI2pgeg47tXhYZ0glnRJZMuRGJucxyrc2stzoLkXrKScCbH8GngjOVzicTkMhzXeLFMRdrC2bLvbTNTcDwziS4qad4uHMMQ2HMgMkrZRDYApdd/wBoX/aArS9ncA2HhZHKkmfEyd03GWWZ5F3A1ysL0AeI8H7R8gGORDYtbT5lde6VYHzH0tWyw+EkfvmVkuBlWMIVXzJZSXJvrsNBbxOH7d4Tk8XxCuuVJJOcngRJrcf2s/1FHOzHHOWyxMQY2Nr9VJ0Fv4b/AI0DNRKcUB3Vw7noxkkjBHQlAjWPiA1CscmIxOJGFkyxQmPmyNA5ZnXNlCZmAK3by2FEsdjJs5iw6qW0zySG0cd9rgayNbXKPK5F6v8AAuCiHOS7yySEZ5JLXOXRVAGiqLmwHiaACeCwqoiqgCqgCqo2AGgFM7UR34bjL/6tKfZSw+8CrcA6VgPtL7dJ8NLhIbszlVeRT3QFbM6+Y0AJ21tUy4Zpgq8SPxR55hnZmCopZm0CqCzE+QGprbcI+zjEyKWndcOLd1SBI9/4lBAUfW/lRH7I4VjwTTMi5pZHAewzZFstr75cwfStpLPc6a1y4eVjzI+gzfjmPejC2S69TK4T7OMNHrKzzsOjHIn+6up+ppvEkREyRqFC7KoCqPQCtHO5A10Hnp+NY/tLxZBdYyCerA3A9D1PpXVGEY8I8LGzGLjO8STfxMjjkYZ8rEZtGsSAR1B8aK/Z9wIZjij0zRx+p0kbz07v+9QCV3xMq4eH5nNieiqNWc+gufu616Vh4EhiSKMWRFCr6DqfM6k+ZNKToxRJPLQ/FS7fWpJZapYhtvrWRYRh4yToS2wsR19bjSr2H4gT1PqdK81wuOU/tsdLWOY+fy7mimF4tZW0aXLY6JlBvtYMdbUlIbR6UMYWWzEbDoBtfLc2ubXOl+pp0QI1AvffWsrhuIbBgbtsAD4X100o3hCSobKDmkhiTOpIDSuEzMOuVczW6m1WmTuF0Rj4H8asrDQjCYoGMyLFGvNlVcMgaS7Z5WhVpjtsjSWTZUNdwfi0k6uzwpDHmyQu0mXmvmZbKGc6WR+gubWvrTTQqYaEdOEZItc2Gwvp7UMkxgji5shPLGW7xpzVCMpYSkqf1QAvmF7XGlckw+I5LTIZbX5WpOUAt+yLMxTvZb3yi4FOwoKjDU8QWoPh+NRtIiKkgd5Y1ZJ43hcI6SssignvAmKw8LEEA0xO00PP5R5xs4VpBCeTfmcj9Zmvl5oMea1rg+F6NSDSw4YjSSFj8xJ9TeheG4zEyYYyusT4mOJgneIu+UGxscozMFBYi5IG9VV7RdydhFYwxByruzHP8TPhnViLaDkgjQHWjUg0sN2peYbd46KCbk6AAXJJOwAFVcZIqTLGc4MrOsbFSYyy5rRmS+khVGIBGtt6GRdpoHklhF2Ahl/SENkdlWTmJlIUlbKxVlJDZHFwRRYUHsn1vYgjYg6g+1OEdBZeNOJoMPCsY5uGidHYMQrNFiWUZCflBw6Cx1sx1otw/HCWGOUDKJY0ky3vbOoa1/Ikj6UJ2DVEwQ0tjXCWu5tUSZjtx2ITiEQBOSaO/Kk8L7qw6ofcbjz8dOFkw8zQTDLLGbfdcEHqCLEGvoYtWA+07sa+IAxMH6yJCHQDvSKO8Cvi697Q7g23sCJgV+yfFucrZvnDtmPj+yD7AD6VsMM+l68h7D8TVJVzGykEMTtdtc3+9avQeN8TXDYaSRjayNl82KnKB4n8qoCPGcY+MnOHw0hWJFPxE0e+ugjRtrnXXwvvbWxx7svzOHS4XB5YC6qLn9sKcxWR9zm1119qBcE4tHhcHDHGRI5USORouaQZ2uw3IuFsOiio8b2nmkFi2Vf3UFr+p3PpQHA7gnHQuDTDxJkeC8MtyGAdfnKkfNmYsb+dRS4mTrI4/tn+dA8DIY8RLc2Wb9KvqLI4/wDifrTeI8YA0FAFnHYoHVnLebEn8aBNiGxEiwQi7MbadFvqx8AASaiwXCMTxCQrFog+aRrhF8tN2/hGvoNa9H7M9mIsFEUQlnbWRyAGYjYW/ZUdBc+ppN0NIbwjgUWFUrEup+Z21dvU9B5Cwq44B/xpZZACcwJ9LGoJMTp3bW81/vrFl0QzoB1+8VRxFtNf696s4jEKBqbE/wBdaDY6xIs9t9LMPwNqljMTguPCO36u5ta5JI6akj+VaXBYppBq9he1lsbep8PQ1icCASCAov0UAH/eOvt50fwWFCyCzC7nKYw1yV0OunSzbC+o1qW6dIqjXRY5Uucw/taa9T4kevhRvhvauKQLE1yyWdXjzEowdJVYKbqxDou4va42NY9MLdbWVGJYAuc7MPEAeWtq0HAO4SlmupAJsFXXoADroRvtfptTTfBLSNXh+MxoUyqFERJgXvEx5gwJIJ7xId9W2zG1qkwfElFhHHlVRovzKLOzg3e/ezMxvuL0BGHDr3VMdzc6AOd7gn9k+e/pVrD4xNBnRRew1Gthc2/nV2SEcTIJ15csZKAEZY5JIlysApUrEyhlyrsR4+NRScFgXv2xF7l1hGLcBpAhjDhieYG5fc+fKAdqmfiCKNGBPRV1J/rxNUDJOWLDrtfLZRfb060Ohqwnwvh6LKsnLu65Td555Sts2W2dzp3n96kbhkCsl1ztG0jhyzJq87YlVdFbK6q7AgNfVb9aYigDe7HfzPn/AFpU0K+QNuvj4/fTSFZWw3Z7DcxSBKgUoSiTMY2VJFlRSsmbKqyKGAQr4bGmYbsxhVNyjuzHNI5mnCuwcuM0ec5lzG9jfW/jVuU/dbp+VLHovU+popBbJMbgIcS+eUSFhYgrPNGAVuAwRGCg2O4F9aop2XwiZzErROyuok5kkuUurIW5cj5Scskgudsxq8/lVeW5NxvpTaXYE33Fw3CMNH+rEitlyrMZHkkW0bxKRzGtosj921rte1E4ZFRVVBZFVUVb7KoCqL+gFCgG3NLHjbbff/KhA7YX+Kudqc0/l7ULXH30tY1bjJI71OxUS/EeIPvXDF6XAv6UjR32v6XqK3kfcfzoA8n7cdmXweJbERC+Hma5t/4bsdVPgpNyD528L1hO0ojuzMq3AUkka6EW9CRXr+M4ek0bRyLmR1KsD1B/A+fQgV4vjMO+BxUmHkucuqN+8h1RvbfzBq0yRcA/LgjXwBt6FiQPoCBT/iup0oKvEtFH7qgewtVvh3B8VjWtChybGRrrGP7VtfQXNMDnlfETRxR/MXAW1za+jE26ZbknwFbPg/2cRrlbEsZWt3owbRA9BoAzWHiRfwo52Z7IJgkOTvOwGeRgMx/hUfsp5X9b9CryW3UjzGoqWxpDIYkjUIiqiLoFVQFHoBtUbsCf7xXPiUsbg28xVOWSM/Jr5A2NQyqHzqF6D+vMVUmlQ6WGtVcdjmUAEOF6XP8AKgk2OZXvnuBfukE+9qhyKSCs+CQ6ar13NqHYnh4B3J+v8qYOLq91IysLHR7C3o1U8Rj7276HexOQn3G9Q2gMFFxEhU1yqDqF316a0Ri4izM3IiKmwzSEXa3kP5+1AcFiFjBOhbS3d97H0omkrstlJS/7gNz5Ejb6U5JRHG5Gl4bGvfSNnaQi7Ox+VgPEjQi57oFtritInFETUt3mygAXLE7d1B4k3NvroNMJHxTEwRhVCqliL2C208/5Go4e0bxE5onzlQMxudNSCM2uua++t6lW+C3GuTbxdqEFzO+uwjGcgeJNhqf6HjVvh3FUmMjRgyZCubKD+0LqBfa4H3e+JxM8krQqYpFUt3nKgsBcA/o72B9f51uMLIsMYSIKFA2A1PiSTux6k60xNJcBnADIoZheRh3tDYfwrcaD11PsA+PFB2HzqxGuZSoVL9Qw1JIG21UYMURHn75FrgBdT5AG2tWMLjAEDTBg0jAWytu2ioBa+lxf+0dqqyKJl4wkchBc2zBLm1i7WsBb1AtVyfijK1gLj/ZPvXJl0A2ABudN79P63psk4DWIbS+oFx/jVfMXyJIcYbHMTmYsQAraDp06C1EfiFVBe+w2VifuF6pAnNcDQC31uLjX0FTIL9D7i/47U0Jj8NiVeNWGazC40IPsdRUL4jICSDpboDptfeoY4S0ZZF/aK5bhSMrlTr9KtCFgDsTbbofLWlboKQPk4uwawVm0Izd231734V0c9zYrvtcjfw0OtPiwQtcEW9enSmckEX0+njQMvwAjYDf+vwqymK6i1D+G4wyL3rX0IZDcOh1Vx+B/vqxKgGo+opoTL6TaaC/l1FLzLjqKppJmFtrU5CQdTp1H5+lMQRilBHSsF9qnZrnwjExAmWEWYDd4r3OnipJPoW8q2aMOgNvEUP43iyBkXViN/BT+ZppiPI/s67MfG4rNKL4eKxk8GJHcj08dz5DzFe4GAAALooFgALAAbAAbVmuBM0RyAARm2gAAFhYaDyAH0FaZDpca+lOwIzDfyqvPhferL4lhqAKYMSW6fS1IYIluLgi9C8RAu7D30++tBNCL/wA6HTRBr6DTzqWUgBikDA72HhehElhqg1tqCTp56a0exmENrjT2/o1leMc4DNCAWvquouNtDff1qGikMxHECSO4rLq2oDN9CNSN99tKEY/jovpD49P7qdiDLKpuhVh/Et9+ltTWcnnlBsRe37wsazSdlbApZLHpVuDjUiEFSNNhbSqNOUDc+1dbinyjFSfCYbwONknZeYbqhBtsSd/yF/Lpejo4ikS3ZBzCDZRckk9QLnwNZPA4/IdLDXe1zRzgEaliX70m4udNfDTfy1rlxI0/Q6E1XcK8JDZi7ltTmyD5VA0W48bbn8bVPi+0hkZUhAJDKzh8wzgMLxg266X1GmnjQvi3E2hJCKhLn9HYaiwFyfT86o4fFqsagSBSSGMlr+ZUCx66nUflU71ZKqz0KPj8jSAFFKoLl7kIrdQB+1arnZfjkuNLzOqrHEzJEBfvMdHcsd9O6LfvNXnoxkksqQRS/rAuxLZSdXa9rfKCfK9q9J4Vgxh4VjT9Wq6aWJIO59SfvqoXW4pV0C5nvrf7qinx6q0QO8sqxL4XYMx/4UJqJX3tboeltfD3obi2zYrDKSbIJJT59zkrf6yH2q26RKRp3gdGTv3GbvWUAWsbXJuRrbapzLfqKzmOQHMSD8pAIJBBAOo86c0WaEEfNkBFyd7a3qVIA5geKRKZUaRFKyE2LAGzqHBt6lqSLiSk3zg2PmQR9Bv/ACrH8HlCvKDoSVZunTLt6KKNo92sN/DztTUnQqQRPFo10ubP8oym5JuxA06WJpsmPS1wGufI+/pVBpGFhbXS2xHkPQ1BxGQ2DKSAelxt/PSqTsGJiJVKDIrIyEMhygBW2uAdxbx0N6STizkWzODbTRfzFUJMQxa9ydtfToaQYokOQoYgaIWy38r2Nvak12GmaDDcTYW3cHyAYHwPlpVocQkYXUHci+XKwI02J1Gn1++sZguOyq4BRVQgEvzgy2/eACXOn5Uew/aaMPlZ1JKl4woYZ10FrndgfDpr0NhSvYGqNA/FRGAxBu2mW4399PWqgOZixBYsbkXA/E9KFQSNI+YnU9OgHhR/CxaWFyQL2Fr2rRECxYcaEffVgRsuq/jpVyLD6A7/AIHyq1HCLaX+u9UIoQyk/Mov7j+6rUKm3d9rU8wioJUsNGGm2v8ALWigG4ix+ZT69PegWNwovcWoy/FwNHA9Rb7welBOKYsfsKdfEqV/G4qWUgNjZ3jvoCvnc29qzeOxpI7uTzGvrt9KLcXxL5WBsGsTa3S39a153xRpFa4dlJGw0tYW0NtRbz8azkXEnxvG1G+hHUX9KDzcQQnVifUA/eBrQ7G4hnYZiW9dPw3qsKccJcsUp1shLV1q6uroMR8ZtuL/AI/SrgxbqCQxGoGy+BP0rq6s5JPk0TpEKlnYa3OxN7W9qt4DDBybaFQxJYkhgBqLAaV1dUT2TouO5oOwMciyGaOBpQAY1/SomUsDnIDdTt6E61rMf2mbDC8uEkAygaTxnqAAbX0ufvNdXVEnvQkLg+0zNbLh3W4JGaZLFVOuym3QVZTEGR5MQrKgyLFEpQvYozO7HUaXY6fytXV1Ypt8l8EfFnldI4lkDGW6m6hLqRlc6DQgEmnZ5AMglvkCi9iNNBodT1rq6qJAis8E/MciUSRuh3QqwcNm2Ia9yPQ/SjcXGWUZu7qt7G5sAN7gDaxFdXUutACMb2tlKBo1jvmykMGJB2Fu9a1/xqDE9oMaAQjxZrE5eX0JvoWJHXqa6upamiuhnsH2unVyGb/gjGvX5QPxrpe0GJc5hO4bKuwABO5BK2sNfP8AOurq3e24LdEvD+N5VKuWOVr+Lam7a+Fzf6mlfibSMDc935Nu7r0rq6qjBcmbk+D0bstxASpc/MLBh+d/A1sIIgbG5BGqsNx4/Q9R1rq6qJCEEtjYmxuBpcjUXH0qdnU6m91+tLXUkwGRzjqLGmT4hQN/XSurqdhQC4jjo7fMfY0BxXGAmxJB/hFx5i9LXU+UADxk3PRrSPcAi2WMEXBtY5SNb76egrz3iITOBa3d1a2Yk7/wgaW1tXV1Y/1Gq4BWNwrRlc4sGUMtiNVbUVVFdXVvB2rMpcn/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0" name="Picture 6" descr="http://t0.gstatic.com/images?q=tbn:ANd9GcTwMhlH5yBUFVAO229UgijhV_OB-4y-1eccxh1MjkKhftCPNdX8"/>
          <p:cNvPicPr preferRelativeResize="0">
            <a:picLocks noChangeArrowheads="1"/>
          </p:cNvPicPr>
          <p:nvPr/>
        </p:nvPicPr>
        <p:blipFill>
          <a:blip r:embed="rId2"/>
          <a:srcRect/>
          <a:stretch>
            <a:fillRect/>
          </a:stretch>
        </p:blipFill>
        <p:spPr bwMode="auto">
          <a:xfrm>
            <a:off x="1306710" y="1285860"/>
            <a:ext cx="6480000"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5404" y="1180818"/>
            <a:ext cx="8280000" cy="4524315"/>
          </a:xfrm>
          <a:prstGeom prst="rect">
            <a:avLst/>
          </a:prstGeom>
        </p:spPr>
        <p:txBody>
          <a:bodyPr wrap="square">
            <a:spAutoFit/>
          </a:bodyPr>
          <a:lstStyle/>
          <a:p>
            <a:pPr algn="just" rtl="1">
              <a:lnSpc>
                <a:spcPct val="150000"/>
              </a:lnSpc>
            </a:pPr>
            <a:r>
              <a:rPr lang="ar-SA" sz="3200" dirty="0" smtClean="0">
                <a:latin typeface="Estrangelo Edessa" pitchFamily="66"/>
                <a:cs typeface="Estrangelo Edessa" pitchFamily="66"/>
              </a:rPr>
              <a:t>قال ابن القيم رحمه الله : هو قلب محشو بالإيمان ،قد استنار بنور الإيمان وانقشعت عنه حجب الشهوات، وأقلعت عنه تلك الظلمات،فلنوره في صدره إشراق..ولذلك الإشراق إيقاد ،لو دنا منه الوسواس احترق به، فهو كالسماء التي حُرست بالنجوم فلو دنا منها الشيطان رُجِم،وما خرق، وليست السماء بأعظم حرمه من المؤمن وحراسة الله تعالي له أتم من حراسة السماء</a:t>
            </a:r>
            <a:r>
              <a:rPr lang="fr-FR" sz="3200" dirty="0" smtClean="0">
                <a:latin typeface="Estrangelo Edessa" pitchFamily="66"/>
                <a:cs typeface="Estrangelo Edessa" pitchFamily="66"/>
              </a:rPr>
              <a:t>.</a:t>
            </a:r>
            <a:endParaRPr lang="fr-FR" sz="3200" dirty="0">
              <a:cs typeface="Estrangelo Edessa" pitchFamily="66"/>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85728"/>
            <a:ext cx="8229600" cy="769441"/>
          </a:xfrm>
        </p:spPr>
        <p:txBody>
          <a:bodyPr>
            <a:spAutoFit/>
          </a:bodyPr>
          <a:lstStyle/>
          <a:p>
            <a:pPr eaLnBrk="1" hangingPunct="1"/>
            <a:r>
              <a:rPr lang="ar-MA" b="1" dirty="0" smtClean="0">
                <a:solidFill>
                  <a:srgbClr val="C00000"/>
                </a:solidFill>
                <a:latin typeface="Estrangelo Edessa" pitchFamily="66"/>
                <a:cs typeface="Estrangelo Edessa" pitchFamily="66"/>
              </a:rPr>
              <a:t>بيت خال صفر لا شيء فيه</a:t>
            </a:r>
            <a:endParaRPr lang="fr-FR" b="1" dirty="0" smtClean="0">
              <a:solidFill>
                <a:srgbClr val="C00000"/>
              </a:solidFill>
              <a:cs typeface="Estrangelo Edessa" pitchFamily="66"/>
            </a:endParaRPr>
          </a:p>
        </p:txBody>
      </p:sp>
      <p:sp>
        <p:nvSpPr>
          <p:cNvPr id="10243" name="Rectangle 3"/>
          <p:cNvSpPr>
            <a:spLocks noGrp="1" noChangeArrowheads="1"/>
          </p:cNvSpPr>
          <p:nvPr>
            <p:ph type="body" idx="1"/>
          </p:nvPr>
        </p:nvSpPr>
        <p:spPr>
          <a:xfrm>
            <a:off x="457200" y="6021388"/>
            <a:ext cx="8229600" cy="647700"/>
          </a:xfrm>
          <a:noFill/>
        </p:spPr>
        <p:txBody>
          <a:bodyPr/>
          <a:lstStyle/>
          <a:p>
            <a:pPr algn="ctr" rtl="1" eaLnBrk="1" hangingPunct="1">
              <a:lnSpc>
                <a:spcPct val="90000"/>
              </a:lnSpc>
              <a:spcBef>
                <a:spcPct val="50000"/>
              </a:spcBef>
              <a:buFontTx/>
              <a:buNone/>
            </a:pPr>
            <a:r>
              <a:rPr lang="ar-SA" sz="4000" smtClean="0">
                <a:solidFill>
                  <a:srgbClr val="FFFFFF"/>
                </a:solidFill>
                <a:cs typeface="Akhbar MT" pitchFamily="2" charset="-78"/>
              </a:rPr>
              <a:t>وبيت خال صفر لاشئ فيه </a:t>
            </a:r>
          </a:p>
          <a:p>
            <a:pPr eaLnBrk="1" hangingPunct="1">
              <a:lnSpc>
                <a:spcPct val="90000"/>
              </a:lnSpc>
            </a:pPr>
            <a:endParaRPr lang="en-US" sz="4000" smtClean="0">
              <a:solidFill>
                <a:srgbClr val="FFFFFF"/>
              </a:solidFill>
              <a:cs typeface="Akhbar MT" pitchFamily="2" charset="-78"/>
            </a:endParaRPr>
          </a:p>
        </p:txBody>
      </p:sp>
      <p:pic>
        <p:nvPicPr>
          <p:cNvPr id="10244" name="Picture 4" descr="j0179625"/>
          <p:cNvPicPr preferRelativeResize="0">
            <a:picLocks noChangeArrowheads="1"/>
          </p:cNvPicPr>
          <p:nvPr/>
        </p:nvPicPr>
        <p:blipFill>
          <a:blip r:embed="rId2"/>
          <a:srcRect/>
          <a:stretch>
            <a:fillRect/>
          </a:stretch>
        </p:blipFill>
        <p:spPr bwMode="auto">
          <a:xfrm>
            <a:off x="1306710" y="1680768"/>
            <a:ext cx="6480000"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85728"/>
            <a:ext cx="8229600" cy="769441"/>
          </a:xfrm>
        </p:spPr>
        <p:txBody>
          <a:bodyPr>
            <a:spAutoFit/>
          </a:bodyPr>
          <a:lstStyle/>
          <a:p>
            <a:pPr eaLnBrk="1" hangingPunct="1"/>
            <a:r>
              <a:rPr lang="ar-MA" b="1" dirty="0" smtClean="0">
                <a:solidFill>
                  <a:srgbClr val="C00000"/>
                </a:solidFill>
                <a:latin typeface="Estrangelo Edessa" pitchFamily="66"/>
                <a:cs typeface="Estrangelo Edessa" pitchFamily="66"/>
              </a:rPr>
              <a:t>بيت العبد فيه كنوزه </a:t>
            </a:r>
            <a:r>
              <a:rPr lang="ar-MA" b="1" dirty="0" err="1" smtClean="0">
                <a:solidFill>
                  <a:srgbClr val="C00000"/>
                </a:solidFill>
                <a:latin typeface="Estrangelo Edessa" pitchFamily="66"/>
                <a:cs typeface="Estrangelo Edessa" pitchFamily="66"/>
              </a:rPr>
              <a:t>و</a:t>
            </a:r>
            <a:r>
              <a:rPr lang="ar-MA" b="1" dirty="0" smtClean="0">
                <a:solidFill>
                  <a:srgbClr val="C00000"/>
                </a:solidFill>
                <a:latin typeface="Estrangelo Edessa" pitchFamily="66"/>
                <a:cs typeface="Estrangelo Edessa" pitchFamily="66"/>
              </a:rPr>
              <a:t> ذخائره</a:t>
            </a:r>
            <a:endParaRPr lang="fr-FR" b="1" dirty="0" smtClean="0">
              <a:solidFill>
                <a:srgbClr val="C00000"/>
              </a:solidFill>
              <a:cs typeface="Estrangelo Edessa" pitchFamily="66"/>
            </a:endParaRPr>
          </a:p>
        </p:txBody>
      </p:sp>
      <p:pic>
        <p:nvPicPr>
          <p:cNvPr id="9220" name="Picture 4" descr="j0145746"/>
          <p:cNvPicPr preferRelativeResize="0">
            <a:picLocks noChangeArrowheads="1"/>
          </p:cNvPicPr>
          <p:nvPr/>
        </p:nvPicPr>
        <p:blipFill>
          <a:blip r:embed="rId2"/>
          <a:srcRect/>
          <a:stretch>
            <a:fillRect/>
          </a:stretch>
        </p:blipFill>
        <p:spPr bwMode="auto">
          <a:xfrm>
            <a:off x="1306710" y="1677958"/>
            <a:ext cx="6480000" cy="43200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28596" y="2645158"/>
            <a:ext cx="3960812" cy="1569660"/>
          </a:xfrm>
        </p:spPr>
        <p:txBody>
          <a:bodyPr>
            <a:spAutoFit/>
          </a:bodyPr>
          <a:lstStyle/>
          <a:p>
            <a:pPr algn="ctr" rtl="1" eaLnBrk="1" hangingPunct="1">
              <a:spcBef>
                <a:spcPct val="50000"/>
              </a:spcBef>
              <a:buFontTx/>
              <a:buNone/>
              <a:defRPr/>
            </a:pPr>
            <a:r>
              <a:rPr lang="ar-SA" sz="4800" b="1" dirty="0" smtClean="0">
                <a:solidFill>
                  <a:srgbClr val="C00000"/>
                </a:solidFill>
                <a:latin typeface="Estrangelo Edessa" pitchFamily="66"/>
                <a:cs typeface="Estrangelo Edessa" pitchFamily="66"/>
              </a:rPr>
              <a:t>بيت للملك فيه كنوزه وذخائره وجواهره</a:t>
            </a:r>
          </a:p>
        </p:txBody>
      </p:sp>
      <p:pic>
        <p:nvPicPr>
          <p:cNvPr id="2" name="Picture 4" descr="PH02092J"/>
          <p:cNvPicPr preferRelativeResize="0">
            <a:picLocks noChangeArrowheads="1"/>
          </p:cNvPicPr>
          <p:nvPr/>
        </p:nvPicPr>
        <p:blipFill>
          <a:blip r:embed="rId2"/>
          <a:srcRect/>
          <a:stretch>
            <a:fillRect/>
          </a:stretch>
        </p:blipFill>
        <p:spPr bwMode="auto">
          <a:xfrm>
            <a:off x="4586288" y="163710"/>
            <a:ext cx="4320000" cy="6480000"/>
          </a:xfrm>
          <a:prstGeom prst="rect">
            <a:avLst/>
          </a:prstGeom>
          <a:ln>
            <a:noFill/>
          </a:ln>
          <a:effectLst>
            <a:outerShdw blurRad="292100" dist="139700" dir="2700000" algn="tl" rotWithShape="0">
              <a:srgbClr val="333333">
                <a:alpha val="65000"/>
              </a:srgbClr>
            </a:outerShdw>
          </a:effectLst>
        </p:spPr>
      </p:pic>
      <p:pic>
        <p:nvPicPr>
          <p:cNvPr id="8196" name="Picture 5" descr="Bow13"/>
          <p:cNvPicPr>
            <a:picLocks noChangeAspect="1" noChangeArrowheads="1" noCrop="1"/>
          </p:cNvPicPr>
          <p:nvPr/>
        </p:nvPicPr>
        <p:blipFill>
          <a:blip r:embed="rId3"/>
          <a:srcRect/>
          <a:stretch>
            <a:fillRect/>
          </a:stretch>
        </p:blipFill>
        <p:spPr bwMode="auto">
          <a:xfrm>
            <a:off x="-32" y="-24"/>
            <a:ext cx="1300162" cy="130016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TotalTime>
  <Words>601</Words>
  <Application>Microsoft Office PowerPoint</Application>
  <PresentationFormat>Affichage à l'écran (4:3)</PresentationFormat>
  <Paragraphs>59</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 تليين القلوب</vt:lpstr>
      <vt:lpstr>Diapositive 2</vt:lpstr>
      <vt:lpstr>Diapositive 3</vt:lpstr>
      <vt:lpstr>Diapositive 4</vt:lpstr>
      <vt:lpstr>Diapositive 5</vt:lpstr>
      <vt:lpstr>Diapositive 6</vt:lpstr>
      <vt:lpstr>بيت خال صفر لا شيء فيه</vt:lpstr>
      <vt:lpstr>بيت العبد فيه كنوزه و ذخائره</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أسباب قسوة القلب</vt:lpstr>
      <vt:lpstr>أسباب قسوة القلب</vt:lpstr>
      <vt:lpstr>Diapositive 22</vt:lpstr>
      <vt:lpstr>Diapositive 23</vt:lpstr>
      <vt:lpstr>Diapositive 24</vt:lpstr>
      <vt:lpstr>Diapositive 25</vt:lpstr>
      <vt:lpstr>Diapositive 26</vt:lpstr>
      <vt:lpstr>Diapositive 27</vt:lpstr>
      <vt:lpstr>Diapositive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poste</dc:creator>
  <cp:lastModifiedBy>poste</cp:lastModifiedBy>
  <cp:revision>58</cp:revision>
  <dcterms:created xsi:type="dcterms:W3CDTF">2013-05-27T10:33:10Z</dcterms:created>
  <dcterms:modified xsi:type="dcterms:W3CDTF">2013-06-01T06:25:53Z</dcterms:modified>
</cp:coreProperties>
</file>