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5" r:id="rId5"/>
    <p:sldId id="268" r:id="rId6"/>
    <p:sldId id="266" r:id="rId7"/>
    <p:sldId id="258" r:id="rId8"/>
    <p:sldId id="273" r:id="rId9"/>
    <p:sldId id="277" r:id="rId10"/>
    <p:sldId id="278" r:id="rId11"/>
    <p:sldId id="272" r:id="rId12"/>
    <p:sldId id="275" r:id="rId13"/>
    <p:sldId id="261" r:id="rId14"/>
    <p:sldId id="2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066"/>
    <a:srgbClr val="000066"/>
    <a:srgbClr val="FF3399"/>
    <a:srgbClr val="FFCCFF"/>
    <a:srgbClr val="FF0066"/>
    <a:srgbClr val="73014D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693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835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0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511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14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400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029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08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10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030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613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BF02-4AB3-4CDC-80AA-500BB92EC1C7}" type="datetimeFigureOut">
              <a:rPr lang="ar-SA" smtClean="0"/>
              <a:t>19/05/1434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7F0D-3216-43C4-BA82-25EC99DD8A6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171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932040" y="116632"/>
            <a:ext cx="4071966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MA" sz="2800" b="1" dirty="0" smtClean="0">
                <a:solidFill>
                  <a:schemeClr val="accent3">
                    <a:lumMod val="75000"/>
                  </a:schemeClr>
                </a:solidFill>
              </a:rPr>
              <a:t>جمعية سراج للأعمال الاجتماعية 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ar-MA" sz="2800" b="1" dirty="0" smtClean="0">
                <a:solidFill>
                  <a:schemeClr val="accent3">
                    <a:lumMod val="75000"/>
                  </a:schemeClr>
                </a:solidFill>
              </a:rPr>
              <a:t>فرع الدار البيضاء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endParaRPr lang="ar-MA" dirty="0">
              <a:solidFill>
                <a:srgbClr val="0033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63688" y="6182703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2000" dirty="0" smtClean="0">
                <a:solidFill>
                  <a:srgbClr val="C00000"/>
                </a:solidFill>
              </a:rPr>
              <a:t>البيضاء 30 مارس 2013 </a:t>
            </a:r>
            <a:endParaRPr lang="ar-MA" sz="2000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15816" y="2828835"/>
            <a:ext cx="48354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MA" sz="5400" b="1" dirty="0" smtClean="0">
                <a:solidFill>
                  <a:srgbClr val="FF0066"/>
                </a:solidFill>
                <a:latin typeface="AngsanaUPC" pitchFamily="18" charset="-34"/>
                <a:cs typeface="Arabic Transparent" pitchFamily="2" charset="-78"/>
              </a:rPr>
              <a:t>جمال المرأة وجلالها</a:t>
            </a:r>
            <a:endParaRPr lang="en-US" sz="5400" b="1" dirty="0" smtClean="0">
              <a:solidFill>
                <a:srgbClr val="FF0066"/>
              </a:solidFill>
              <a:latin typeface="AngsanaUPC" pitchFamily="18" charset="-34"/>
              <a:cs typeface="Arabic Transparent" pitchFamily="2" charset="-78"/>
            </a:endParaRPr>
          </a:p>
          <a:p>
            <a:endParaRPr lang="ar-MA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672408" y="332656"/>
            <a:ext cx="5148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 algn="r" rtl="1">
              <a:buFont typeface="Wingdings" pitchFamily="2" charset="2"/>
              <a:buChar char="q"/>
            </a:pPr>
            <a:r>
              <a:rPr lang="ar-SA" sz="2800" dirty="0"/>
              <a:t>التجمل من أخلاق </a:t>
            </a:r>
            <a:r>
              <a:rPr lang="ar-SA" sz="2800" dirty="0" smtClean="0"/>
              <a:t>المؤمنين</a:t>
            </a:r>
            <a:endParaRPr lang="ar-MA" sz="2800" dirty="0" smtClean="0"/>
          </a:p>
          <a:p>
            <a:pPr marL="1828800" lvl="3" indent="-457200" algn="r" rtl="1">
              <a:buFont typeface="Wingdings" pitchFamily="2" charset="2"/>
              <a:buChar char="q"/>
            </a:pPr>
            <a:r>
              <a:rPr lang="ar-MA" sz="2800" dirty="0" smtClean="0"/>
              <a:t>الجمال والفاكهة</a:t>
            </a:r>
            <a:endParaRPr lang="ar-MA" sz="2800" dirty="0"/>
          </a:p>
          <a:p>
            <a:pPr marL="1828800" lvl="3" indent="-457200" algn="r" rtl="1">
              <a:buFont typeface="Wingdings" pitchFamily="2" charset="2"/>
              <a:buChar char="q"/>
            </a:pPr>
            <a:endParaRPr lang="ar-MA" sz="2800" dirty="0"/>
          </a:p>
          <a:p>
            <a:pPr algn="r" rtl="1"/>
            <a:r>
              <a:rPr lang="ar-MA" sz="2800" dirty="0"/>
              <a:t>و</a:t>
            </a:r>
            <a:r>
              <a:rPr lang="ar-SA" sz="2800" dirty="0"/>
              <a:t>قال لابنه الإمام الحسن عليه السلام : </a:t>
            </a:r>
            <a:r>
              <a:rPr lang="ar-SA" sz="2800" dirty="0">
                <a:solidFill>
                  <a:srgbClr val="0070C0"/>
                </a:solidFill>
              </a:rPr>
              <a:t>«فلتكن مسألتك فيما يبقى لك جماله وينفي عنك وباله ؛ فالمال لا يبقى لك ولا تبقى له، </a:t>
            </a:r>
            <a:r>
              <a:rPr lang="ar-MA" sz="2800" dirty="0">
                <a:solidFill>
                  <a:srgbClr val="0070C0"/>
                </a:solidFill>
              </a:rPr>
              <a:t>و</a:t>
            </a:r>
            <a:r>
              <a:rPr lang="ar-SA" sz="2800" dirty="0">
                <a:solidFill>
                  <a:srgbClr val="0070C0"/>
                </a:solidFill>
              </a:rPr>
              <a:t>جمال الإنسان يكون في المعارف والفضائل</a:t>
            </a:r>
            <a:r>
              <a:rPr lang="ar-MA" sz="2800" dirty="0">
                <a:solidFill>
                  <a:srgbClr val="0070C0"/>
                </a:solidFill>
              </a:rPr>
              <a:t>»</a:t>
            </a:r>
            <a:r>
              <a:rPr lang="ar-SA" sz="28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3872086"/>
            <a:ext cx="745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</a:rPr>
              <a:t>ليس الجمال بأثواب تزييننا</a:t>
            </a:r>
            <a:r>
              <a:rPr lang="ar-MA" sz="2400" b="1" dirty="0">
                <a:solidFill>
                  <a:srgbClr val="C00000"/>
                </a:solidFill>
              </a:rPr>
              <a:t>      </a:t>
            </a:r>
            <a:r>
              <a:rPr lang="ar-SA" sz="2400" b="1" dirty="0">
                <a:solidFill>
                  <a:srgbClr val="C00000"/>
                </a:solidFill>
              </a:rPr>
              <a:t>إن الجمال جمال العلم والأدب</a:t>
            </a:r>
            <a:endParaRPr lang="fr-FR" sz="2400" b="1" dirty="0">
              <a:solidFill>
                <a:srgbClr val="C00000"/>
              </a:solidFill>
              <a:ea typeface="Calibri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9872" y="4653136"/>
            <a:ext cx="540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dirty="0">
                <a:cs typeface="+mj-cs"/>
              </a:rPr>
              <a:t>يقول الله عز وجل </a:t>
            </a:r>
            <a:r>
              <a:rPr lang="ar-EG" sz="2800" dirty="0">
                <a:solidFill>
                  <a:srgbClr val="00B050"/>
                </a:solidFill>
                <a:cs typeface="+mj-cs"/>
              </a:rPr>
              <a:t>(وقل للمؤمنات يغضُضْن من أبصارِهن ويحفظَن فروجهن ولا يُبدينَ زينتهُنَّ إلا ما ظهر منها..)</a:t>
            </a:r>
            <a:endParaRPr lang="ar-SA" sz="2800" dirty="0">
              <a:solidFill>
                <a:srgbClr val="00B050"/>
              </a:solidFill>
              <a:cs typeface="+mj-cs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503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7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555776" y="112474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dirty="0" smtClean="0">
                <a:solidFill>
                  <a:srgbClr val="FFFF00"/>
                </a:solidFill>
                <a:cs typeface="+mj-cs"/>
              </a:rPr>
              <a:t>مواطن الجلال عند المرأة </a:t>
            </a:r>
            <a:endParaRPr lang="ar-SA" sz="3200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844824"/>
            <a:ext cx="67687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itchFamily="2" charset="2"/>
              <a:buChar char="q"/>
            </a:pPr>
            <a:r>
              <a:rPr lang="ar-MA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ar-MA" sz="3200" dirty="0" smtClean="0">
                <a:solidFill>
                  <a:srgbClr val="000066"/>
                </a:solidFill>
              </a:rPr>
              <a:t>عند الولادة </a:t>
            </a: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MA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ar-MA" sz="3200" dirty="0" smtClean="0">
                <a:solidFill>
                  <a:srgbClr val="000066"/>
                </a:solidFill>
              </a:rPr>
              <a:t>طفلة</a:t>
            </a: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MA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ar-MA" sz="3200" dirty="0" smtClean="0">
                <a:solidFill>
                  <a:srgbClr val="000066"/>
                </a:solidFill>
              </a:rPr>
              <a:t>زوجة :</a:t>
            </a:r>
            <a:r>
              <a:rPr lang="ar-MA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ar-SA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قال تعالى : ( هو الذي خلقكم من نفس واحدة وجعل منها زوجها ليسكن إليها </a:t>
            </a:r>
            <a:r>
              <a:rPr lang="ar-S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endParaRPr lang="ar-MA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ar-M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</a:t>
            </a:r>
            <a:r>
              <a:rPr lang="ar-S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إذا </a:t>
            </a:r>
            <a:r>
              <a:rPr lang="ar-SA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تَزوَّجَ العَبدُ فقد كَمَّلَ نِصفَ الدِّين ، فَلْيتَّقِ اللهَ في </a:t>
            </a:r>
            <a:r>
              <a:rPr lang="ar-M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</a:t>
            </a:r>
            <a:r>
              <a:rPr lang="ar-S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النِّصفِ الباقي</a:t>
            </a:r>
            <a:r>
              <a:rPr lang="ar-M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r" rtl="1"/>
            <a:endParaRPr lang="ar-SA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7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49513" y="980728"/>
            <a:ext cx="75608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q"/>
            </a:pPr>
            <a:r>
              <a:rPr lang="ar-MA" sz="2800" dirty="0">
                <a:solidFill>
                  <a:srgbClr val="000066"/>
                </a:solidFill>
              </a:rPr>
              <a:t>أم  </a:t>
            </a:r>
            <a:r>
              <a:rPr lang="ar-MA" sz="2800" dirty="0" smtClean="0">
                <a:solidFill>
                  <a:srgbClr val="000066"/>
                </a:solidFill>
              </a:rPr>
              <a:t>الجنة تحت أقدام </a:t>
            </a:r>
            <a:r>
              <a:rPr lang="ar-MA" sz="2800" dirty="0" smtClean="0">
                <a:solidFill>
                  <a:srgbClr val="000066"/>
                </a:solidFill>
              </a:rPr>
              <a:t>الأمهات</a:t>
            </a:r>
            <a:r>
              <a:rPr lang="fr-FR" sz="2800" dirty="0">
                <a:solidFill>
                  <a:srgbClr val="000066"/>
                </a:solidFill>
              </a:rPr>
              <a:t> </a:t>
            </a:r>
            <a:endParaRPr lang="fr-FR" sz="2800" dirty="0" smtClean="0">
              <a:solidFill>
                <a:srgbClr val="000066"/>
              </a:solidFill>
            </a:endParaRPr>
          </a:p>
          <a:p>
            <a:pPr algn="r" rtl="1"/>
            <a:r>
              <a:rPr lang="fr-FR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</a:t>
            </a:r>
            <a:r>
              <a:rPr lang="fr-F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يا </a:t>
            </a:r>
            <a:r>
              <a:rPr lang="fr-FR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أبت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إني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أخاف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أن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يمسك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عذاب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من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الرحمن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فتكون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للشيطان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ولياً</a:t>
            </a:r>
            <a:r>
              <a:rPr lang="fr-F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" </a:t>
            </a:r>
            <a:endParaRPr lang="ar-MA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MA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ar-MA" sz="2800" dirty="0">
                <a:solidFill>
                  <a:srgbClr val="000066"/>
                </a:solidFill>
              </a:rPr>
              <a:t>أمة لله </a:t>
            </a:r>
            <a:r>
              <a:rPr lang="ar-MA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«</a:t>
            </a:r>
            <a:r>
              <a:rPr lang="ar-SA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وأسلمت مع سليمان لله ربّ العالمين</a:t>
            </a:r>
            <a:r>
              <a:rPr lang="ar-MA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»</a:t>
            </a:r>
            <a:r>
              <a:rPr lang="ar-S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r>
              <a:rPr lang="ar-M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</a:t>
            </a:r>
            <a:r>
              <a:rPr lang="ar-MA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صلاح إمرأة بصلاح سبعين رجل</a:t>
            </a:r>
            <a:r>
              <a:rPr lang="ar-SA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…</a:t>
            </a:r>
            <a:r>
              <a:rPr lang="ar-SA" sz="2800" b="1" dirty="0"/>
              <a:t> </a:t>
            </a:r>
            <a:r>
              <a:rPr lang="ar-SA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ولك تمام عمرك سعة مثل ما مضى</a:t>
            </a:r>
            <a:endParaRPr lang="ar-MA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MA" sz="2800" dirty="0">
                <a:solidFill>
                  <a:srgbClr val="000066"/>
                </a:solidFill>
              </a:rPr>
              <a:t>سكنا للرجل </a:t>
            </a:r>
            <a:r>
              <a:rPr lang="ar-M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ar-EG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ar-EG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ومن آياته أن خلق لكم من أنفسكم أزواجاً لتسكنوا إليها وجعل بينكم مودة ورحمة إن في ذلك لآيات لقوم يتفكرون</a:t>
            </a:r>
            <a:r>
              <a:rPr lang="ar-EG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  <a:endParaRPr lang="ar-MA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ar-M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</a:t>
            </a:r>
            <a:r>
              <a:rPr lang="ar-MA" sz="2800" dirty="0" smtClean="0">
                <a:solidFill>
                  <a:schemeClr val="bg1">
                    <a:lumMod val="95000"/>
                  </a:schemeClr>
                </a:solidFill>
              </a:rPr>
              <a:t>قال </a:t>
            </a:r>
            <a:r>
              <a:rPr lang="ar-EG" sz="2800" dirty="0" smtClean="0">
                <a:solidFill>
                  <a:schemeClr val="bg1">
                    <a:lumMod val="95000"/>
                  </a:schemeClr>
                </a:solidFill>
              </a:rPr>
              <a:t>صلى </a:t>
            </a:r>
            <a:r>
              <a:rPr lang="ar-EG" sz="2800" dirty="0">
                <a:solidFill>
                  <a:schemeClr val="bg1">
                    <a:lumMod val="95000"/>
                  </a:schemeClr>
                </a:solidFill>
              </a:rPr>
              <a:t>الله عليه وسلم</a:t>
            </a:r>
            <a:r>
              <a:rPr lang="ar-EG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(</a:t>
            </a:r>
            <a:r>
              <a:rPr lang="ar-EG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م</a:t>
            </a:r>
            <a:r>
              <a:rPr lang="ar-MA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ا</a:t>
            </a:r>
            <a:r>
              <a:rPr lang="ar-EG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ar-EG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أكرم النساء الا كريم ولا </a:t>
            </a:r>
            <a:r>
              <a:rPr lang="ar-M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</a:t>
            </a:r>
            <a:r>
              <a:rPr lang="ar-EG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أهانهن </a:t>
            </a:r>
            <a:r>
              <a:rPr lang="ar-EG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الا لئيم</a:t>
            </a:r>
            <a:r>
              <a:rPr lang="ar-EG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).</a:t>
            </a:r>
            <a:endParaRPr lang="ar-MA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099411" y="1196752"/>
            <a:ext cx="67687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r" rtl="1"/>
            <a:r>
              <a:rPr lang="ar-MA" sz="2800" dirty="0" smtClean="0">
                <a:solidFill>
                  <a:schemeClr val="bg1">
                    <a:lumMod val="95000"/>
                  </a:schemeClr>
                </a:solidFill>
              </a:rPr>
              <a:t>قال </a:t>
            </a:r>
            <a:r>
              <a:rPr lang="ar-SA" sz="2800" dirty="0" smtClean="0">
                <a:solidFill>
                  <a:schemeClr val="bg1">
                    <a:lumMod val="95000"/>
                  </a:schemeClr>
                </a:solidFill>
              </a:rPr>
              <a:t>صلى الله عليه وسلم قال </a:t>
            </a:r>
            <a:r>
              <a:rPr lang="ar-SA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ar-SA" sz="2400" b="1" dirty="0" smtClean="0">
                <a:solidFill>
                  <a:srgbClr val="002060"/>
                </a:solidFill>
              </a:rPr>
              <a:t>أيها الناس، فإن لكم على نسائكم حقاًّ، ولهن عليكم حقاًّ، واستوصوا بالنساء خيراً، فإنهنّ عندكم عوانٌ، و إنكم إنما </a:t>
            </a:r>
            <a:r>
              <a:rPr lang="ar-SA" sz="2400" b="1" dirty="0">
                <a:solidFill>
                  <a:srgbClr val="002060"/>
                </a:solidFill>
              </a:rPr>
              <a:t>أخذتموهنً بأمانة الله</a:t>
            </a:r>
            <a:r>
              <a:rPr lang="ar-SA" sz="2400" b="1" dirty="0" smtClean="0">
                <a:solidFill>
                  <a:srgbClr val="002060"/>
                </a:solidFill>
              </a:rPr>
              <a:t>)</a:t>
            </a:r>
            <a:endParaRPr lang="fr-FR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r-F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  <a:r>
              <a:rPr lang="ar-M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المساواة </a:t>
            </a:r>
            <a:r>
              <a:rPr lang="ar-M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في العبادة و في العقاب:</a:t>
            </a:r>
          </a:p>
          <a:p>
            <a:pPr algn="r" rtl="1"/>
            <a:r>
              <a:rPr lang="fr-FR" sz="2800" dirty="0" smtClean="0">
                <a:solidFill>
                  <a:srgbClr val="002060"/>
                </a:solidFill>
              </a:rPr>
              <a:t>  </a:t>
            </a:r>
            <a:r>
              <a:rPr lang="ar-MA" sz="2800" dirty="0" smtClean="0">
                <a:solidFill>
                  <a:srgbClr val="002060"/>
                </a:solidFill>
              </a:rPr>
              <a:t>«</a:t>
            </a:r>
            <a:r>
              <a:rPr lang="ar-MA" sz="2800" dirty="0" smtClean="0">
                <a:solidFill>
                  <a:srgbClr val="002060"/>
                </a:solidFill>
              </a:rPr>
              <a:t>ا</a:t>
            </a:r>
            <a:r>
              <a:rPr lang="ar-LB" sz="2800" dirty="0" smtClean="0">
                <a:solidFill>
                  <a:srgbClr val="002060"/>
                </a:solidFill>
              </a:rPr>
              <a:t>لزانية </a:t>
            </a:r>
            <a:r>
              <a:rPr lang="ar-LB" sz="2800" dirty="0">
                <a:solidFill>
                  <a:srgbClr val="002060"/>
                </a:solidFill>
              </a:rPr>
              <a:t>والزاني فاجلدوا كل واحد منهما مائة </a:t>
            </a:r>
            <a:r>
              <a:rPr lang="ar-LB" sz="2800" dirty="0" smtClean="0">
                <a:solidFill>
                  <a:srgbClr val="002060"/>
                </a:solidFill>
              </a:rPr>
              <a:t>جلدة</a:t>
            </a:r>
            <a:r>
              <a:rPr lang="ar-MA" sz="2800" dirty="0" smtClean="0">
                <a:solidFill>
                  <a:srgbClr val="002060"/>
                </a:solidFill>
              </a:rPr>
              <a:t>»</a:t>
            </a:r>
            <a:endParaRPr lang="ar-MA" sz="2800" dirty="0">
              <a:solidFill>
                <a:srgbClr val="002060"/>
              </a:solidFill>
            </a:endParaRPr>
          </a:p>
          <a:p>
            <a:pPr algn="r" rtl="1"/>
            <a:r>
              <a:rPr lang="fr-F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  <a:r>
              <a:rPr lang="ar-M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المحافظة </a:t>
            </a:r>
            <a:r>
              <a:rPr lang="ar-MA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على هوية المرأة </a:t>
            </a:r>
            <a:r>
              <a:rPr lang="ar-M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r" rtl="1"/>
            <a:r>
              <a:rPr lang="fr-FR" sz="2800" dirty="0" smtClean="0">
                <a:solidFill>
                  <a:srgbClr val="002060"/>
                </a:solidFill>
              </a:rPr>
              <a:t>    </a:t>
            </a:r>
            <a:r>
              <a:rPr lang="ar-EG" sz="2800" dirty="0" smtClean="0">
                <a:solidFill>
                  <a:srgbClr val="002060"/>
                </a:solidFill>
              </a:rPr>
              <a:t>لعن </a:t>
            </a:r>
            <a:r>
              <a:rPr lang="ar-EG" sz="2800" dirty="0">
                <a:solidFill>
                  <a:srgbClr val="002060"/>
                </a:solidFill>
              </a:rPr>
              <a:t>الله المتشبهين من الرجال بالنساء والمتشبهات من النساء </a:t>
            </a:r>
            <a:r>
              <a:rPr lang="ar-EG" sz="2800" dirty="0" smtClean="0">
                <a:solidFill>
                  <a:srgbClr val="002060"/>
                </a:solidFill>
              </a:rPr>
              <a:t>بالرجال</a:t>
            </a:r>
            <a:endParaRPr lang="ar-MA" sz="2800" dirty="0">
              <a:solidFill>
                <a:srgbClr val="002060"/>
              </a:solidFill>
            </a:endParaRPr>
          </a:p>
          <a:p>
            <a:pPr algn="r" rtl="1"/>
            <a:endParaRPr lang="ar-M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13272" y="151179"/>
            <a:ext cx="72728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err="1"/>
              <a:t>أَشْرِقِي</a:t>
            </a:r>
            <a:r>
              <a:rPr lang="fr-FR" sz="2800" dirty="0"/>
              <a:t> يا </a:t>
            </a:r>
            <a:r>
              <a:rPr lang="fr-FR" sz="2800" dirty="0" err="1"/>
              <a:t>مَعْدَنَ</a:t>
            </a:r>
            <a:r>
              <a:rPr lang="fr-FR" sz="2800" dirty="0"/>
              <a:t> </a:t>
            </a:r>
            <a:r>
              <a:rPr lang="fr-FR" sz="2800" dirty="0" err="1"/>
              <a:t>الطُهْرِ</a:t>
            </a:r>
            <a:r>
              <a:rPr lang="fr-FR" sz="2800" dirty="0"/>
              <a:t> </a:t>
            </a:r>
            <a:r>
              <a:rPr lang="fr-FR" sz="2800" dirty="0" err="1"/>
              <a:t>الثَمِينْ</a:t>
            </a:r>
            <a:r>
              <a:rPr lang="fr-FR" sz="2800" dirty="0"/>
              <a:t> </a:t>
            </a:r>
            <a:r>
              <a:rPr lang="fr-FR" sz="2800" dirty="0" smtClean="0"/>
              <a:t>         </a:t>
            </a:r>
            <a:r>
              <a:rPr lang="fr-FR" sz="2800" dirty="0" err="1" smtClean="0"/>
              <a:t>دُرَّةً</a:t>
            </a:r>
            <a:r>
              <a:rPr lang="fr-FR" sz="2800" dirty="0" smtClean="0"/>
              <a:t> </a:t>
            </a:r>
            <a:r>
              <a:rPr lang="fr-FR" sz="2800" dirty="0" err="1"/>
              <a:t>بالحَ</a:t>
            </a:r>
            <a:r>
              <a:rPr lang="fr-FR" sz="2800" dirty="0"/>
              <a:t>ــ</a:t>
            </a:r>
            <a:r>
              <a:rPr lang="fr-FR" sz="2800" dirty="0" err="1"/>
              <a:t>قِّ</a:t>
            </a:r>
            <a:r>
              <a:rPr lang="fr-FR" sz="2800" dirty="0"/>
              <a:t> </a:t>
            </a:r>
            <a:r>
              <a:rPr lang="fr-FR" sz="2800" dirty="0" err="1"/>
              <a:t>غَ</a:t>
            </a:r>
            <a:r>
              <a:rPr lang="fr-FR" sz="2800" dirty="0"/>
              <a:t>ــ</a:t>
            </a:r>
            <a:r>
              <a:rPr lang="fr-FR" sz="2800" dirty="0" err="1"/>
              <a:t>رَّاءَ</a:t>
            </a:r>
            <a:r>
              <a:rPr lang="fr-FR" sz="2800" dirty="0"/>
              <a:t> </a:t>
            </a:r>
            <a:r>
              <a:rPr lang="fr-FR" sz="2800" dirty="0" err="1"/>
              <a:t>الجَـبِيـنْ</a:t>
            </a:r>
            <a:r>
              <a:rPr lang="fr-FR" sz="2800" dirty="0"/>
              <a:t> </a:t>
            </a:r>
            <a:br>
              <a:rPr lang="fr-FR" sz="2800" dirty="0"/>
            </a:br>
            <a:r>
              <a:rPr lang="fr-FR" sz="2800" dirty="0" err="1"/>
              <a:t>شُعْلَـةً</a:t>
            </a:r>
            <a:r>
              <a:rPr lang="fr-FR" sz="2800" dirty="0"/>
              <a:t> </a:t>
            </a:r>
            <a:r>
              <a:rPr lang="fr-FR" sz="2800" dirty="0" err="1"/>
              <a:t>تُوق</a:t>
            </a:r>
            <a:r>
              <a:rPr lang="fr-FR" sz="2800" dirty="0"/>
              <a:t>ــ</a:t>
            </a:r>
            <a:r>
              <a:rPr lang="fr-FR" sz="2800" dirty="0" err="1"/>
              <a:t>ِظُ</a:t>
            </a:r>
            <a:r>
              <a:rPr lang="fr-FR" sz="2800" dirty="0"/>
              <a:t> </a:t>
            </a:r>
            <a:r>
              <a:rPr lang="fr-FR" sz="2800" dirty="0" err="1"/>
              <a:t>فـي</a:t>
            </a:r>
            <a:r>
              <a:rPr lang="fr-FR" sz="2800" dirty="0"/>
              <a:t> </a:t>
            </a:r>
            <a:r>
              <a:rPr lang="fr-FR" sz="2800" dirty="0" err="1"/>
              <a:t>أَرْواحِنـَا</a:t>
            </a:r>
            <a:r>
              <a:rPr lang="fr-FR" sz="2800" dirty="0"/>
              <a:t> </a:t>
            </a:r>
            <a:r>
              <a:rPr lang="fr-FR" sz="2800" dirty="0" smtClean="0"/>
              <a:t>            </a:t>
            </a:r>
            <a:r>
              <a:rPr lang="fr-FR" sz="2800" dirty="0" err="1" smtClean="0"/>
              <a:t>خَامـِدَ</a:t>
            </a:r>
            <a:r>
              <a:rPr lang="fr-FR" sz="2800" dirty="0" smtClean="0"/>
              <a:t> </a:t>
            </a:r>
            <a:r>
              <a:rPr lang="fr-FR" sz="2800" dirty="0" err="1"/>
              <a:t>العَ</a:t>
            </a:r>
            <a:r>
              <a:rPr lang="fr-FR" sz="2800" dirty="0"/>
              <a:t>ــ</a:t>
            </a:r>
            <a:r>
              <a:rPr lang="fr-FR" sz="2800" dirty="0" err="1"/>
              <a:t>زْمِ</a:t>
            </a:r>
            <a:r>
              <a:rPr lang="fr-FR" sz="2800" dirty="0"/>
              <a:t> </a:t>
            </a:r>
            <a:r>
              <a:rPr lang="fr-FR" sz="2800" dirty="0" err="1"/>
              <a:t>وأَنْـوارَ</a:t>
            </a:r>
            <a:r>
              <a:rPr lang="fr-FR" sz="2800" dirty="0"/>
              <a:t> </a:t>
            </a:r>
            <a:r>
              <a:rPr lang="fr-FR" sz="2800" dirty="0" err="1"/>
              <a:t>اليَقِي</a:t>
            </a:r>
            <a:r>
              <a:rPr lang="fr-FR" sz="2800" dirty="0"/>
              <a:t>ــ</a:t>
            </a:r>
            <a:r>
              <a:rPr lang="fr-FR" sz="2800" dirty="0" err="1"/>
              <a:t>نْ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يــا </a:t>
            </a:r>
            <a:r>
              <a:rPr lang="fr-FR" sz="2800" dirty="0" err="1"/>
              <a:t>ابْنةَ</a:t>
            </a:r>
            <a:r>
              <a:rPr lang="fr-FR" sz="2800" dirty="0"/>
              <a:t> </a:t>
            </a:r>
            <a:r>
              <a:rPr lang="fr-FR" sz="2800" dirty="0" err="1"/>
              <a:t>الإِسْلامِ</a:t>
            </a:r>
            <a:r>
              <a:rPr lang="fr-FR" sz="2800" dirty="0"/>
              <a:t> يا </a:t>
            </a:r>
            <a:r>
              <a:rPr lang="fr-FR" sz="2800" dirty="0" err="1"/>
              <a:t>نَسْـلَ</a:t>
            </a:r>
            <a:r>
              <a:rPr lang="fr-FR" sz="2800" dirty="0"/>
              <a:t> </a:t>
            </a:r>
            <a:r>
              <a:rPr lang="fr-FR" sz="2800" dirty="0" err="1" smtClean="0"/>
              <a:t>ال</a:t>
            </a:r>
            <a:r>
              <a:rPr lang="ar-MA" sz="2800" dirty="0" smtClean="0"/>
              <a:t>ع</a:t>
            </a:r>
            <a:r>
              <a:rPr lang="fr-FR" sz="2800" dirty="0" err="1" smtClean="0"/>
              <a:t>لى</a:t>
            </a:r>
            <a:r>
              <a:rPr lang="fr-FR" sz="2800" dirty="0" smtClean="0"/>
              <a:t> </a:t>
            </a:r>
            <a:r>
              <a:rPr lang="ar-MA" sz="2800" dirty="0" smtClean="0"/>
              <a:t>     </a:t>
            </a:r>
            <a:r>
              <a:rPr lang="fr-FR" sz="2800" dirty="0" err="1" smtClean="0"/>
              <a:t>سَّ</a:t>
            </a:r>
            <a:r>
              <a:rPr lang="ar-MA" sz="2800" dirty="0" smtClean="0"/>
              <a:t>ط</a:t>
            </a:r>
            <a:r>
              <a:rPr lang="fr-FR" sz="2800" dirty="0" err="1" smtClean="0"/>
              <a:t>روا</a:t>
            </a:r>
            <a:r>
              <a:rPr lang="fr-FR" sz="2800" dirty="0" smtClean="0"/>
              <a:t> </a:t>
            </a:r>
            <a:r>
              <a:rPr lang="fr-FR" sz="2800" dirty="0" err="1"/>
              <a:t>الأَمْجَاد</a:t>
            </a:r>
            <a:r>
              <a:rPr lang="fr-FR" sz="2800" dirty="0"/>
              <a:t> </a:t>
            </a:r>
            <a:r>
              <a:rPr lang="fr-FR" sz="2800" dirty="0" err="1"/>
              <a:t>بِالفَتْحِ</a:t>
            </a:r>
            <a:r>
              <a:rPr lang="fr-FR" sz="2800" dirty="0"/>
              <a:t> </a:t>
            </a:r>
            <a:r>
              <a:rPr lang="fr-FR" sz="2800" dirty="0" err="1" smtClean="0"/>
              <a:t>المُب</a:t>
            </a:r>
            <a:r>
              <a:rPr lang="fr-FR" sz="2800" dirty="0" smtClean="0"/>
              <a:t>ـــ</a:t>
            </a:r>
            <a:r>
              <a:rPr lang="fr-FR" sz="2800" dirty="0" err="1" smtClean="0"/>
              <a:t>ِينْ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فَتَّحُوا</a:t>
            </a:r>
            <a:r>
              <a:rPr lang="fr-FR" sz="2800" dirty="0"/>
              <a:t> </a:t>
            </a:r>
            <a:r>
              <a:rPr lang="fr-FR" sz="2800" dirty="0" err="1"/>
              <a:t>الأَقَفَالَ</a:t>
            </a:r>
            <a:r>
              <a:rPr lang="fr-FR" sz="2800" dirty="0"/>
              <a:t> </a:t>
            </a:r>
            <a:r>
              <a:rPr lang="fr-FR" sz="2800" dirty="0" err="1"/>
              <a:t>في</a:t>
            </a:r>
            <a:r>
              <a:rPr lang="fr-FR" sz="2800" dirty="0"/>
              <a:t> </a:t>
            </a:r>
            <a:r>
              <a:rPr lang="fr-FR" sz="2800" dirty="0" err="1"/>
              <a:t>وجْهِ</a:t>
            </a:r>
            <a:r>
              <a:rPr lang="fr-FR" sz="2800" dirty="0"/>
              <a:t> </a:t>
            </a:r>
            <a:r>
              <a:rPr lang="fr-FR" sz="2800" dirty="0" err="1"/>
              <a:t>الضُحـى</a:t>
            </a:r>
            <a:r>
              <a:rPr lang="fr-FR" sz="2800" dirty="0"/>
              <a:t> </a:t>
            </a:r>
            <a:r>
              <a:rPr lang="ar-MA" sz="2800" dirty="0" smtClean="0"/>
              <a:t>    </a:t>
            </a:r>
            <a:r>
              <a:rPr lang="fr-FR" sz="2800" dirty="0" err="1" smtClean="0"/>
              <a:t>أَسْعَدُوا</a:t>
            </a:r>
            <a:r>
              <a:rPr lang="fr-FR" sz="2800" dirty="0" smtClean="0"/>
              <a:t> </a:t>
            </a:r>
            <a:r>
              <a:rPr lang="fr-FR" sz="2800" dirty="0" err="1"/>
              <a:t>الإِنْسَانَ</a:t>
            </a:r>
            <a:r>
              <a:rPr lang="fr-FR" sz="2800" dirty="0"/>
              <a:t> </a:t>
            </a:r>
            <a:r>
              <a:rPr lang="fr-FR" sz="2800" dirty="0" err="1"/>
              <a:t>في</a:t>
            </a:r>
            <a:r>
              <a:rPr lang="fr-FR" sz="2800" dirty="0"/>
              <a:t> </a:t>
            </a:r>
            <a:r>
              <a:rPr lang="fr-FR" sz="2800" dirty="0" err="1"/>
              <a:t>دُنْيا</a:t>
            </a:r>
            <a:r>
              <a:rPr lang="fr-FR" sz="2800" dirty="0"/>
              <a:t> و </a:t>
            </a:r>
            <a:r>
              <a:rPr lang="fr-FR" sz="2800" dirty="0" err="1"/>
              <a:t>دِينْ</a:t>
            </a:r>
            <a:r>
              <a:rPr lang="fr-FR" sz="2800" dirty="0"/>
              <a:t> 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فَجَّـروا</a:t>
            </a:r>
            <a:r>
              <a:rPr lang="fr-FR" sz="2800" dirty="0"/>
              <a:t> </a:t>
            </a:r>
            <a:r>
              <a:rPr lang="fr-FR" sz="2800" dirty="0" err="1"/>
              <a:t>تِلْكَ</a:t>
            </a:r>
            <a:r>
              <a:rPr lang="fr-FR" sz="2800" dirty="0"/>
              <a:t> </a:t>
            </a:r>
            <a:r>
              <a:rPr lang="fr-FR" sz="2800" dirty="0" err="1"/>
              <a:t>الينَـابِيع</a:t>
            </a:r>
            <a:r>
              <a:rPr lang="fr-FR" sz="2800" dirty="0"/>
              <a:t> </a:t>
            </a:r>
            <a:r>
              <a:rPr lang="fr-FR" sz="2800" dirty="0" err="1" smtClean="0"/>
              <a:t>التي</a:t>
            </a:r>
            <a:r>
              <a:rPr lang="ar-MA" sz="2800" dirty="0" smtClean="0"/>
              <a:t>           </a:t>
            </a:r>
            <a:r>
              <a:rPr lang="fr-FR" sz="2800" dirty="0" smtClean="0"/>
              <a:t> </a:t>
            </a:r>
            <a:r>
              <a:rPr lang="fr-FR" sz="2800" dirty="0" err="1"/>
              <a:t>تَسْتَقِي</a:t>
            </a:r>
            <a:r>
              <a:rPr lang="fr-FR" sz="2800" dirty="0"/>
              <a:t> </a:t>
            </a:r>
            <a:r>
              <a:rPr lang="fr-FR" sz="2800" dirty="0" err="1"/>
              <a:t>مِنْهَا</a:t>
            </a:r>
            <a:r>
              <a:rPr lang="fr-FR" sz="2800" dirty="0"/>
              <a:t> </a:t>
            </a:r>
            <a:r>
              <a:rPr lang="fr-FR" sz="2800" dirty="0" err="1"/>
              <a:t>قُلُ</a:t>
            </a:r>
            <a:r>
              <a:rPr lang="fr-FR" sz="2800" dirty="0"/>
              <a:t>ــــ</a:t>
            </a:r>
            <a:r>
              <a:rPr lang="fr-FR" sz="2800" dirty="0" err="1"/>
              <a:t>وبُ</a:t>
            </a:r>
            <a:r>
              <a:rPr lang="fr-FR" sz="2800" dirty="0"/>
              <a:t> </a:t>
            </a:r>
            <a:r>
              <a:rPr lang="fr-FR" sz="2800" dirty="0" err="1"/>
              <a:t>المُؤمِنِين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أَبْشِرِي</a:t>
            </a:r>
            <a:r>
              <a:rPr lang="fr-FR" sz="2800" dirty="0"/>
              <a:t> يا </a:t>
            </a:r>
            <a:r>
              <a:rPr lang="fr-FR" sz="2800" dirty="0" err="1"/>
              <a:t>أُخْـتُ</a:t>
            </a:r>
            <a:r>
              <a:rPr lang="fr-FR" sz="2800" dirty="0"/>
              <a:t> </a:t>
            </a:r>
            <a:r>
              <a:rPr lang="fr-FR" sz="2800" dirty="0" err="1"/>
              <a:t>بالفَجْـرِ</a:t>
            </a:r>
            <a:r>
              <a:rPr lang="fr-FR" sz="2800" dirty="0"/>
              <a:t> </a:t>
            </a:r>
            <a:r>
              <a:rPr lang="fr-FR" sz="2800" dirty="0" err="1" smtClean="0"/>
              <a:t>الـذي</a:t>
            </a:r>
            <a:r>
              <a:rPr lang="fr-FR" sz="2800" dirty="0" smtClean="0"/>
              <a:t> </a:t>
            </a:r>
            <a:r>
              <a:rPr lang="ar-MA" sz="2800" dirty="0" smtClean="0"/>
              <a:t>     </a:t>
            </a:r>
            <a:r>
              <a:rPr lang="fr-FR" sz="2800" dirty="0" err="1" smtClean="0"/>
              <a:t>سَوفَ</a:t>
            </a:r>
            <a:r>
              <a:rPr lang="fr-FR" sz="2800" dirty="0" smtClean="0"/>
              <a:t> </a:t>
            </a:r>
            <a:r>
              <a:rPr lang="fr-FR" sz="2800" dirty="0" err="1"/>
              <a:t>يأْتِي</a:t>
            </a:r>
            <a:r>
              <a:rPr lang="fr-FR" sz="2800" dirty="0"/>
              <a:t> </a:t>
            </a:r>
            <a:r>
              <a:rPr lang="fr-FR" sz="2800" dirty="0" err="1"/>
              <a:t>في</a:t>
            </a:r>
            <a:r>
              <a:rPr lang="fr-FR" sz="2800" dirty="0"/>
              <a:t> </a:t>
            </a:r>
            <a:r>
              <a:rPr lang="fr-FR" sz="2800" dirty="0" err="1"/>
              <a:t>عُيونِ</a:t>
            </a:r>
            <a:r>
              <a:rPr lang="fr-FR" sz="2800" dirty="0"/>
              <a:t> </a:t>
            </a:r>
            <a:r>
              <a:rPr lang="fr-FR" sz="2800" dirty="0" err="1"/>
              <a:t>القاَدِمين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مُـحْـصَـناَتٍ</a:t>
            </a:r>
            <a:r>
              <a:rPr lang="fr-FR" sz="2800" dirty="0"/>
              <a:t> </a:t>
            </a:r>
            <a:r>
              <a:rPr lang="fr-FR" sz="2800" dirty="0" err="1"/>
              <a:t>فـي</a:t>
            </a:r>
            <a:r>
              <a:rPr lang="fr-FR" sz="2800" dirty="0"/>
              <a:t> </a:t>
            </a:r>
            <a:r>
              <a:rPr lang="fr-FR" sz="2800" dirty="0" err="1"/>
              <a:t>خـدُوُرٍ</a:t>
            </a:r>
            <a:r>
              <a:rPr lang="fr-FR" sz="2800" dirty="0"/>
              <a:t> </a:t>
            </a:r>
            <a:r>
              <a:rPr lang="fr-FR" sz="2800" dirty="0" err="1"/>
              <a:t>زُودَتْ</a:t>
            </a:r>
            <a:r>
              <a:rPr lang="fr-FR" sz="2800" dirty="0"/>
              <a:t> </a:t>
            </a:r>
            <a:r>
              <a:rPr lang="ar-MA" sz="2800" dirty="0" smtClean="0"/>
              <a:t>      </a:t>
            </a:r>
            <a:r>
              <a:rPr lang="fr-FR" sz="2800" dirty="0" err="1" smtClean="0"/>
              <a:t>بِالـتُقَى</a:t>
            </a:r>
            <a:r>
              <a:rPr lang="fr-FR" sz="2800" dirty="0" smtClean="0"/>
              <a:t> </a:t>
            </a:r>
            <a:r>
              <a:rPr lang="fr-FR" sz="2800" dirty="0"/>
              <a:t>و </a:t>
            </a:r>
            <a:r>
              <a:rPr lang="fr-FR" sz="2800" dirty="0" err="1"/>
              <a:t>الخـلُـقِ</a:t>
            </a:r>
            <a:r>
              <a:rPr lang="fr-FR" sz="2800" dirty="0"/>
              <a:t> </a:t>
            </a:r>
            <a:r>
              <a:rPr lang="fr-FR" sz="2800" dirty="0" err="1"/>
              <a:t>البَرِّ</a:t>
            </a:r>
            <a:r>
              <a:rPr lang="fr-FR" sz="2800" dirty="0"/>
              <a:t> </a:t>
            </a:r>
            <a:r>
              <a:rPr lang="fr-FR" sz="2800" dirty="0" err="1"/>
              <a:t>الثَمِينْ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امْـلَئِي</a:t>
            </a:r>
            <a:r>
              <a:rPr lang="fr-FR" sz="2800" dirty="0"/>
              <a:t> </a:t>
            </a:r>
            <a:r>
              <a:rPr lang="fr-FR" sz="2800" dirty="0" err="1"/>
              <a:t>الأَرْضَ</a:t>
            </a:r>
            <a:r>
              <a:rPr lang="fr-FR" sz="2800" dirty="0"/>
              <a:t> </a:t>
            </a:r>
            <a:r>
              <a:rPr lang="fr-FR" sz="2800" dirty="0" err="1"/>
              <a:t>سَـلامَاً</a:t>
            </a:r>
            <a:r>
              <a:rPr lang="fr-FR" sz="2800" dirty="0"/>
              <a:t> </a:t>
            </a:r>
            <a:r>
              <a:rPr lang="fr-FR" sz="2800" dirty="0" err="1"/>
              <a:t>وآ</a:t>
            </a:r>
            <a:r>
              <a:rPr lang="fr-FR" sz="2800" dirty="0"/>
              <a:t> </a:t>
            </a:r>
            <a:r>
              <a:rPr lang="fr-FR" sz="2800" dirty="0" err="1"/>
              <a:t>سَلام</a:t>
            </a:r>
            <a:r>
              <a:rPr lang="fr-FR" sz="2800" dirty="0"/>
              <a:t> </a:t>
            </a:r>
            <a:r>
              <a:rPr lang="ar-MA" sz="2800" dirty="0" smtClean="0"/>
              <a:t>     </a:t>
            </a:r>
            <a:r>
              <a:rPr lang="fr-FR" sz="2800" dirty="0" err="1" smtClean="0"/>
              <a:t>وازْرَعِي</a:t>
            </a:r>
            <a:r>
              <a:rPr lang="fr-FR" sz="2800" dirty="0" smtClean="0"/>
              <a:t> </a:t>
            </a:r>
            <a:r>
              <a:rPr lang="fr-FR" sz="2800" dirty="0" err="1"/>
              <a:t>الدُنْيا</a:t>
            </a:r>
            <a:r>
              <a:rPr lang="fr-FR" sz="2800" dirty="0"/>
              <a:t> </a:t>
            </a:r>
            <a:r>
              <a:rPr lang="fr-FR" sz="2800" dirty="0" err="1"/>
              <a:t>ورُودَ</a:t>
            </a:r>
            <a:r>
              <a:rPr lang="fr-FR" sz="2800" dirty="0"/>
              <a:t> </a:t>
            </a:r>
            <a:r>
              <a:rPr lang="fr-FR" sz="2800" dirty="0" err="1"/>
              <a:t>اليَاسَمِينْ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أَنْتِي</a:t>
            </a:r>
            <a:r>
              <a:rPr lang="fr-FR" sz="2800" dirty="0"/>
              <a:t> يا </a:t>
            </a:r>
            <a:r>
              <a:rPr lang="fr-FR" sz="2800" dirty="0" err="1"/>
              <a:t>أُخْـتَاه</a:t>
            </a:r>
            <a:r>
              <a:rPr lang="fr-FR" sz="2800" dirty="0"/>
              <a:t> </a:t>
            </a:r>
            <a:r>
              <a:rPr lang="fr-FR" sz="2800" dirty="0" err="1"/>
              <a:t>إِشْـراقَ</a:t>
            </a:r>
            <a:r>
              <a:rPr lang="fr-FR" sz="2800" dirty="0"/>
              <a:t> </a:t>
            </a:r>
            <a:r>
              <a:rPr lang="fr-FR" sz="2800" dirty="0" err="1"/>
              <a:t>المُنَى</a:t>
            </a:r>
            <a:r>
              <a:rPr lang="fr-FR" sz="2800" dirty="0"/>
              <a:t> </a:t>
            </a:r>
            <a:r>
              <a:rPr lang="ar-MA" sz="2800" dirty="0" smtClean="0"/>
              <a:t>     </a:t>
            </a:r>
            <a:r>
              <a:rPr lang="fr-FR" sz="2800" dirty="0" err="1" smtClean="0"/>
              <a:t>فَاصْعَدِي</a:t>
            </a:r>
            <a:r>
              <a:rPr lang="fr-FR" sz="2800" dirty="0" smtClean="0"/>
              <a:t> </a:t>
            </a:r>
            <a:r>
              <a:rPr lang="fr-FR" sz="2800" dirty="0" err="1"/>
              <a:t>العَلياءَ</a:t>
            </a:r>
            <a:r>
              <a:rPr lang="fr-FR" sz="2800" dirty="0"/>
              <a:t> </a:t>
            </a:r>
            <a:r>
              <a:rPr lang="fr-FR" sz="2800" dirty="0" err="1"/>
              <a:t>بِالدِينِ</a:t>
            </a:r>
            <a:r>
              <a:rPr lang="fr-FR" sz="2800" dirty="0"/>
              <a:t> </a:t>
            </a:r>
            <a:r>
              <a:rPr lang="fr-FR" sz="2800" dirty="0" err="1"/>
              <a:t>الحَصِينْ</a:t>
            </a:r>
            <a:r>
              <a:rPr lang="fr-FR" sz="2800" dirty="0"/>
              <a:t> </a:t>
            </a:r>
            <a:br>
              <a:rPr lang="fr-FR" sz="2800" dirty="0"/>
            </a:br>
            <a:r>
              <a:rPr lang="fr-FR" sz="2800" dirty="0" err="1"/>
              <a:t>كُلُّ</a:t>
            </a:r>
            <a:r>
              <a:rPr lang="fr-FR" sz="2800" dirty="0"/>
              <a:t> </a:t>
            </a:r>
            <a:r>
              <a:rPr lang="fr-FR" sz="2800" dirty="0" err="1"/>
              <a:t>مَـا</a:t>
            </a:r>
            <a:r>
              <a:rPr lang="fr-FR" sz="2800" dirty="0"/>
              <a:t> </a:t>
            </a:r>
            <a:r>
              <a:rPr lang="fr-FR" sz="2800" dirty="0" err="1"/>
              <a:t>نَرجُوهُ</a:t>
            </a:r>
            <a:r>
              <a:rPr lang="fr-FR" sz="2800" dirty="0"/>
              <a:t> يا </a:t>
            </a:r>
            <a:r>
              <a:rPr lang="fr-FR" sz="2800" dirty="0" err="1"/>
              <a:t>ذَاتَ</a:t>
            </a:r>
            <a:r>
              <a:rPr lang="fr-FR" sz="2800" dirty="0"/>
              <a:t> </a:t>
            </a:r>
            <a:r>
              <a:rPr lang="fr-FR" sz="2800" dirty="0" err="1" smtClean="0"/>
              <a:t>الضِ</a:t>
            </a:r>
            <a:r>
              <a:rPr lang="fr-FR" sz="2800" dirty="0" smtClean="0"/>
              <a:t>ــ</a:t>
            </a:r>
            <a:r>
              <a:rPr lang="fr-FR" sz="2800" dirty="0" err="1" smtClean="0"/>
              <a:t>ياء</a:t>
            </a:r>
            <a:r>
              <a:rPr lang="ar-MA" sz="2800" dirty="0" smtClean="0"/>
              <a:t>    </a:t>
            </a:r>
            <a:r>
              <a:rPr lang="fr-FR" sz="2800" dirty="0" smtClean="0"/>
              <a:t> </a:t>
            </a:r>
            <a:r>
              <a:rPr lang="fr-FR" sz="2800" dirty="0" err="1"/>
              <a:t>أَنْ</a:t>
            </a:r>
            <a:r>
              <a:rPr lang="fr-FR" sz="2800" dirty="0"/>
              <a:t> </a:t>
            </a:r>
            <a:r>
              <a:rPr lang="fr-FR" sz="2800" dirty="0" err="1"/>
              <a:t>تَكُ</a:t>
            </a:r>
            <a:r>
              <a:rPr lang="fr-FR" sz="2800" dirty="0"/>
              <a:t>ــ</a:t>
            </a:r>
            <a:r>
              <a:rPr lang="fr-FR" sz="2800" dirty="0" err="1"/>
              <a:t>ونِي</a:t>
            </a:r>
            <a:r>
              <a:rPr lang="fr-FR" sz="2800" dirty="0"/>
              <a:t> </a:t>
            </a:r>
            <a:r>
              <a:rPr lang="fr-FR" sz="2800" dirty="0" err="1"/>
              <a:t>شَرَفَ</a:t>
            </a:r>
            <a:r>
              <a:rPr lang="fr-FR" sz="2800" dirty="0"/>
              <a:t>ــ</a:t>
            </a:r>
            <a:r>
              <a:rPr lang="fr-FR" sz="2800" dirty="0" err="1"/>
              <a:t>اً</a:t>
            </a:r>
            <a:r>
              <a:rPr lang="fr-FR" sz="2800" dirty="0"/>
              <a:t> </a:t>
            </a:r>
            <a:r>
              <a:rPr lang="fr-FR" sz="2800" dirty="0" err="1"/>
              <a:t>في</a:t>
            </a:r>
            <a:r>
              <a:rPr lang="fr-FR" sz="2800" dirty="0"/>
              <a:t> </a:t>
            </a:r>
            <a:r>
              <a:rPr lang="fr-FR" sz="2800" dirty="0" err="1"/>
              <a:t>العَالَمِـين</a:t>
            </a:r>
            <a:r>
              <a:rPr lang="fr-FR" sz="2800" dirty="0"/>
              <a:t/>
            </a:r>
            <a:br>
              <a:rPr lang="fr-FR" sz="2800" dirty="0"/>
            </a:b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9815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475656" y="1052736"/>
            <a:ext cx="6696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>
                <a:cs typeface="+mj-cs"/>
              </a:rPr>
              <a:t>كل كائن هو مظهر اسم من الاسماء الإلهية ؛ لأن الخلق الذي هو من الأوصاف الفعلية </a:t>
            </a:r>
            <a:r>
              <a:rPr lang="ar-SA" sz="2800" dirty="0" smtClean="0">
                <a:cs typeface="+mj-cs"/>
              </a:rPr>
              <a:t>لله</a:t>
            </a:r>
            <a:r>
              <a:rPr lang="ar-MA" sz="2800" dirty="0" smtClean="0">
                <a:cs typeface="+mj-cs"/>
              </a:rPr>
              <a:t>، </a:t>
            </a:r>
            <a:r>
              <a:rPr lang="ar-SA" sz="2800" dirty="0" smtClean="0">
                <a:cs typeface="+mj-cs"/>
              </a:rPr>
              <a:t>هو </a:t>
            </a:r>
            <a:r>
              <a:rPr lang="ar-SA" sz="2800" dirty="0">
                <a:cs typeface="+mj-cs"/>
              </a:rPr>
              <a:t>عبارة عن تجلي الخالق في وجوه الكائنات </a:t>
            </a:r>
            <a:r>
              <a:rPr lang="ar-SA" sz="2800" dirty="0" smtClean="0">
                <a:cs typeface="+mj-cs"/>
              </a:rPr>
              <a:t>المتنوعة</a:t>
            </a:r>
            <a:r>
              <a:rPr lang="ar-MA" sz="2800" dirty="0" smtClean="0">
                <a:cs typeface="+mj-cs"/>
              </a:rPr>
              <a:t>.</a:t>
            </a:r>
          </a:p>
          <a:p>
            <a:pPr algn="r"/>
            <a:r>
              <a:rPr lang="ar-SA" sz="2800" dirty="0" smtClean="0">
                <a:cs typeface="+mj-cs"/>
              </a:rPr>
              <a:t> </a:t>
            </a:r>
            <a:r>
              <a:rPr lang="ar-SA" sz="2800" dirty="0">
                <a:cs typeface="+mj-cs"/>
              </a:rPr>
              <a:t>كما </a:t>
            </a:r>
            <a:r>
              <a:rPr lang="ar-MA" sz="2800" dirty="0" smtClean="0">
                <a:cs typeface="+mj-cs"/>
              </a:rPr>
              <a:t>قال سيدنا علي كرم الله وجهه </a:t>
            </a:r>
            <a:r>
              <a:rPr lang="ar-SA" sz="2800" dirty="0" smtClean="0">
                <a:cs typeface="+mj-cs"/>
              </a:rPr>
              <a:t>: </a:t>
            </a:r>
            <a:r>
              <a:rPr lang="ar-SA" sz="2800" dirty="0">
                <a:solidFill>
                  <a:srgbClr val="C00000"/>
                </a:solidFill>
                <a:cs typeface="+mj-cs"/>
              </a:rPr>
              <a:t>(</a:t>
            </a:r>
            <a:r>
              <a:rPr lang="ar-SA" sz="2800" dirty="0">
                <a:cs typeface="+mj-cs"/>
              </a:rPr>
              <a:t> </a:t>
            </a:r>
            <a:r>
              <a:rPr lang="ar-SA" sz="2800" b="1" dirty="0">
                <a:solidFill>
                  <a:srgbClr val="C00000"/>
                </a:solidFill>
                <a:cs typeface="+mj-cs"/>
              </a:rPr>
              <a:t>الحمد لله المتجلّي لخلقه بخلقه </a:t>
            </a:r>
            <a:r>
              <a:rPr lang="ar-SA" sz="2800" dirty="0">
                <a:solidFill>
                  <a:srgbClr val="C00000"/>
                </a:solidFill>
                <a:cs typeface="+mj-cs"/>
              </a:rPr>
              <a:t>)</a:t>
            </a:r>
            <a:endParaRPr lang="fr-FR" sz="2800" dirty="0">
              <a:solidFill>
                <a:srgbClr val="C00000"/>
              </a:solidFill>
              <a:cs typeface="+mj-cs"/>
            </a:endParaRPr>
          </a:p>
          <a:p>
            <a:pPr algn="r"/>
            <a:r>
              <a:rPr lang="ar-SA" sz="2800" dirty="0">
                <a:cs typeface="+mj-cs"/>
              </a:rPr>
              <a:t>ان الجلال والجمال وهما من الاسماء الإلهية لهما مظاهر متنوعة ، ولكن لأن جلال الحق كامن في جماله وجماله مستور في جلاله </a:t>
            </a:r>
            <a:r>
              <a:rPr lang="ar-SA" sz="2800" dirty="0" smtClean="0">
                <a:cs typeface="+mj-cs"/>
              </a:rPr>
              <a:t>فان</a:t>
            </a:r>
            <a:r>
              <a:rPr lang="ar-MA" sz="2800" dirty="0" smtClean="0">
                <a:cs typeface="+mj-cs"/>
              </a:rPr>
              <a:t> </a:t>
            </a:r>
            <a:r>
              <a:rPr lang="ar-SA" sz="2800" dirty="0"/>
              <a:t>الشيء الذي هو مظهر الجلال الالهي فيه جمال </a:t>
            </a:r>
            <a:r>
              <a:rPr lang="ar-SA" sz="2800" dirty="0" smtClean="0"/>
              <a:t>الحق</a:t>
            </a:r>
            <a:r>
              <a:rPr lang="ar-MA" sz="2800" dirty="0" smtClean="0"/>
              <a:t> </a:t>
            </a:r>
            <a:r>
              <a:rPr lang="ar-SA" sz="2800" dirty="0" smtClean="0">
                <a:cs typeface="+mj-cs"/>
              </a:rPr>
              <a:t>والشيء </a:t>
            </a:r>
            <a:r>
              <a:rPr lang="ar-SA" sz="2800" dirty="0">
                <a:cs typeface="+mj-cs"/>
              </a:rPr>
              <a:t>الذي هو مظهر جمال الله يكون فيه </a:t>
            </a:r>
            <a:r>
              <a:rPr lang="ar-SA" sz="2800" dirty="0" smtClean="0">
                <a:cs typeface="+mj-cs"/>
              </a:rPr>
              <a:t>الجلال الالهي</a:t>
            </a:r>
            <a:r>
              <a:rPr lang="ar-MA" sz="2800" dirty="0" smtClean="0">
                <a:cs typeface="+mj-cs"/>
              </a:rPr>
              <a:t>.</a:t>
            </a:r>
            <a:endParaRPr lang="ar-SA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99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139952" y="797510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/>
              <a:t>أما حواء عليها السلام وذريتها من النساء ، </a:t>
            </a:r>
            <a:r>
              <a:rPr lang="ar-MA" sz="2800" dirty="0" smtClean="0"/>
              <a:t>ف</a:t>
            </a:r>
            <a:r>
              <a:rPr lang="ar-SA" sz="2800" dirty="0" smtClean="0"/>
              <a:t>كانت </a:t>
            </a:r>
            <a:r>
              <a:rPr lang="ar-SA" sz="2800" b="1" dirty="0" smtClean="0">
                <a:solidFill>
                  <a:srgbClr val="FF0066"/>
                </a:solidFill>
              </a:rPr>
              <a:t>مظهر الجمال </a:t>
            </a:r>
            <a:r>
              <a:rPr lang="ar-SA" sz="2800" dirty="0" smtClean="0"/>
              <a:t>الذي انجذب إليه آدم وذريته </a:t>
            </a:r>
            <a:r>
              <a:rPr lang="ar-MA" sz="2800" dirty="0" smtClean="0"/>
              <a:t>.</a:t>
            </a:r>
          </a:p>
          <a:p>
            <a:pPr algn="r"/>
            <a:r>
              <a:rPr lang="ar-SA" sz="2800" dirty="0" smtClean="0"/>
              <a:t> فكان الرجل هو السماء التي تنظر إليها المرأة ( قوس الجلال ) وكانت المرأة هي الأرض التي ينظر إليها الرجل ( قوس الجمال ) وبذلك كان الكمال ولا يزال . وبهما كملت دائرة الوجود </a:t>
            </a:r>
          </a:p>
          <a:p>
            <a:pPr algn="r"/>
            <a:r>
              <a:rPr lang="ar-SA" sz="2800" dirty="0" smtClean="0"/>
              <a:t> </a:t>
            </a:r>
            <a:br>
              <a:rPr lang="ar-SA" sz="2800" dirty="0" smtClean="0"/>
            </a:br>
            <a:r>
              <a:rPr lang="ar-SA" sz="2800" dirty="0" smtClean="0"/>
              <a:t>وقال أحدهم </a:t>
            </a:r>
            <a:r>
              <a:rPr lang="ar-MA" sz="2800" b="1" dirty="0" smtClean="0">
                <a:solidFill>
                  <a:srgbClr val="FF0066"/>
                </a:solidFill>
              </a:rPr>
              <a:t>: </a:t>
            </a:r>
            <a:r>
              <a:rPr lang="ar-SA" sz="2800" b="1" dirty="0" smtClean="0">
                <a:solidFill>
                  <a:srgbClr val="FF0066"/>
                </a:solidFill>
              </a:rPr>
              <a:t>الجلال </a:t>
            </a:r>
            <a:r>
              <a:rPr lang="ar-SA" sz="2800" b="1" dirty="0">
                <a:solidFill>
                  <a:srgbClr val="FF0066"/>
                </a:solidFill>
              </a:rPr>
              <a:t>رقيب القلب والجمال شفيع </a:t>
            </a:r>
            <a:r>
              <a:rPr lang="ar-SA" sz="2800" b="1" dirty="0" smtClean="0">
                <a:solidFill>
                  <a:srgbClr val="FF0066"/>
                </a:solidFill>
              </a:rPr>
              <a:t>النفس</a:t>
            </a:r>
            <a:r>
              <a:rPr lang="ar-MA" sz="2800" b="1" dirty="0" smtClean="0">
                <a:solidFill>
                  <a:srgbClr val="FF0066"/>
                </a:solidFill>
              </a:rPr>
              <a:t>.</a:t>
            </a:r>
            <a:endParaRPr lang="ar-SA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83568" y="1124743"/>
            <a:ext cx="69184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FFFF00"/>
                </a:solidFill>
              </a:rPr>
              <a:t>فقال آدم عليه السلام عند ذلك : يا رب ما هذا الخلق الحسن الذي قد آنسني قربه والنظر إليه ؟ </a:t>
            </a:r>
            <a:endParaRPr lang="ar-MA" sz="2800" dirty="0" smtClean="0">
              <a:solidFill>
                <a:srgbClr val="FFFF00"/>
              </a:solidFill>
            </a:endParaRPr>
          </a:p>
          <a:p>
            <a:pPr algn="r"/>
            <a:r>
              <a:rPr lang="ar-SA" sz="2800" dirty="0" smtClean="0">
                <a:solidFill>
                  <a:srgbClr val="FFFF00"/>
                </a:solidFill>
              </a:rPr>
              <a:t>فقال الله تبارك وتعالى : يا آدم هذه أمتي حواء أفتحب ان تكون معك تؤنسك وتحدثك وتكون تبعاً لأمرك ؟ </a:t>
            </a:r>
            <a:endParaRPr lang="ar-MA" sz="2800" dirty="0" smtClean="0">
              <a:solidFill>
                <a:srgbClr val="FFFF00"/>
              </a:solidFill>
            </a:endParaRPr>
          </a:p>
          <a:p>
            <a:pPr algn="r"/>
            <a:r>
              <a:rPr lang="ar-SA" sz="2800" dirty="0" smtClean="0">
                <a:solidFill>
                  <a:srgbClr val="FFFF00"/>
                </a:solidFill>
              </a:rPr>
              <a:t>فقال : نعم يا رب ، ولك علي بذلك الحمد والشكر ما بقيت</a:t>
            </a:r>
            <a:r>
              <a:rPr lang="ar-MA" sz="2800" dirty="0" smtClean="0">
                <a:solidFill>
                  <a:srgbClr val="FFFF00"/>
                </a:solidFill>
              </a:rPr>
              <a:t>.</a:t>
            </a:r>
          </a:p>
          <a:p>
            <a:pPr algn="r"/>
            <a:r>
              <a:rPr lang="ar-SA" sz="2800" dirty="0" smtClean="0">
                <a:solidFill>
                  <a:srgbClr val="FFFF00"/>
                </a:solidFill>
              </a:rPr>
              <a:t>فقال الله عزوجل : فاخطبها إلي ف</a:t>
            </a:r>
            <a:r>
              <a:rPr lang="ar-MA" sz="2800" dirty="0" smtClean="0">
                <a:solidFill>
                  <a:srgbClr val="FFFF00"/>
                </a:solidFill>
              </a:rPr>
              <a:t>إ</a:t>
            </a:r>
            <a:r>
              <a:rPr lang="ar-SA" sz="2800" dirty="0" smtClean="0">
                <a:solidFill>
                  <a:srgbClr val="FFFF00"/>
                </a:solidFill>
              </a:rPr>
              <a:t>نها أمتي وقد تصلح لك أيضاً زوجة للشهوة </a:t>
            </a:r>
            <a:r>
              <a:rPr lang="ar-MA" sz="2800" dirty="0" smtClean="0">
                <a:solidFill>
                  <a:srgbClr val="FFFF00"/>
                </a:solidFill>
              </a:rPr>
              <a:t>...</a:t>
            </a:r>
            <a:r>
              <a:rPr lang="ar-SA" sz="2800" dirty="0" smtClean="0">
                <a:solidFill>
                  <a:srgbClr val="FFFF00"/>
                </a:solidFill>
              </a:rPr>
              <a:t>والقى عليه الشهوة .. </a:t>
            </a:r>
            <a:endParaRPr lang="ar-MA" sz="2800" dirty="0" smtClean="0">
              <a:solidFill>
                <a:srgbClr val="FFFF00"/>
              </a:solidFill>
            </a:endParaRPr>
          </a:p>
          <a:p>
            <a:pPr algn="r"/>
            <a:r>
              <a:rPr lang="ar-SA" sz="2800" dirty="0" smtClean="0">
                <a:solidFill>
                  <a:srgbClr val="FFFF00"/>
                </a:solidFill>
              </a:rPr>
              <a:t>قال : يا رب فاني أخطبها إليك فما رضاك لذلك ؟ </a:t>
            </a:r>
            <a:endParaRPr lang="ar-MA" sz="2800" dirty="0" smtClean="0">
              <a:solidFill>
                <a:srgbClr val="FFFF00"/>
              </a:solidFill>
            </a:endParaRPr>
          </a:p>
          <a:p>
            <a:pPr algn="r"/>
            <a:r>
              <a:rPr lang="ar-SA" sz="2800" dirty="0" smtClean="0">
                <a:solidFill>
                  <a:srgbClr val="FFFF00"/>
                </a:solidFill>
              </a:rPr>
              <a:t>فقال عزوجل : رضاي ان تعلمها </a:t>
            </a:r>
            <a:r>
              <a:rPr lang="ar-MA" sz="2800" dirty="0" smtClean="0">
                <a:solidFill>
                  <a:srgbClr val="FFFF00"/>
                </a:solidFill>
              </a:rPr>
              <a:t>ت</a:t>
            </a:r>
            <a:r>
              <a:rPr lang="ar-SA" sz="2800" dirty="0" smtClean="0">
                <a:solidFill>
                  <a:srgbClr val="FFFF00"/>
                </a:solidFill>
              </a:rPr>
              <a:t>عال</a:t>
            </a:r>
            <a:r>
              <a:rPr lang="ar-MA" sz="2800" dirty="0" smtClean="0">
                <a:solidFill>
                  <a:srgbClr val="FFFF00"/>
                </a:solidFill>
              </a:rPr>
              <a:t>ي</a:t>
            </a:r>
            <a:r>
              <a:rPr lang="ar-SA" sz="2800" dirty="0" smtClean="0">
                <a:solidFill>
                  <a:srgbClr val="FFFF00"/>
                </a:solidFill>
              </a:rPr>
              <a:t>م ديني</a:t>
            </a:r>
          </a:p>
          <a:p>
            <a:pPr algn="r"/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915816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 </a:t>
            </a:r>
            <a:r>
              <a:rPr lang="ar-MA" sz="3600" b="1" dirty="0" smtClean="0">
                <a:solidFill>
                  <a:srgbClr val="C00000"/>
                </a:solidFill>
              </a:rPr>
              <a:t>« </a:t>
            </a:r>
            <a:r>
              <a:rPr lang="ar-SA" sz="3600" b="1" dirty="0" smtClean="0">
                <a:solidFill>
                  <a:srgbClr val="C00000"/>
                </a:solidFill>
              </a:rPr>
              <a:t>وليس </a:t>
            </a:r>
            <a:r>
              <a:rPr lang="ar-SA" sz="3600" b="1" dirty="0">
                <a:solidFill>
                  <a:srgbClr val="C00000"/>
                </a:solidFill>
              </a:rPr>
              <a:t>الذكر </a:t>
            </a:r>
            <a:r>
              <a:rPr lang="ar-SA" sz="3600" b="1" dirty="0" smtClean="0">
                <a:solidFill>
                  <a:srgbClr val="C00000"/>
                </a:solidFill>
              </a:rPr>
              <a:t>كالأنثى</a:t>
            </a:r>
            <a:r>
              <a:rPr lang="ar-MA" sz="3600" b="1" dirty="0" smtClean="0">
                <a:solidFill>
                  <a:srgbClr val="C00000"/>
                </a:solidFill>
              </a:rPr>
              <a:t> »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1600" y="126876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/>
              <a:t>قال أمير المؤمنين علي </a:t>
            </a:r>
            <a:r>
              <a:rPr lang="ar-MA" sz="2800" dirty="0" smtClean="0"/>
              <a:t>كرم الله وجهه </a:t>
            </a:r>
            <a:r>
              <a:rPr lang="ar-MA" sz="2800" dirty="0" smtClean="0">
                <a:solidFill>
                  <a:srgbClr val="0070C0"/>
                </a:solidFill>
              </a:rPr>
              <a:t>«</a:t>
            </a:r>
            <a:r>
              <a:rPr lang="ar-SA" sz="2800" dirty="0" smtClean="0">
                <a:solidFill>
                  <a:srgbClr val="0070C0"/>
                </a:solidFill>
              </a:rPr>
              <a:t>عقول </a:t>
            </a:r>
            <a:r>
              <a:rPr lang="ar-SA" sz="2800" dirty="0">
                <a:solidFill>
                  <a:srgbClr val="0070C0"/>
                </a:solidFill>
              </a:rPr>
              <a:t>النساء في جمالهن وجمال الرجال في عقولهم » </a:t>
            </a:r>
            <a:endParaRPr lang="ar-MA" sz="2800" dirty="0" smtClean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3142" y="2222867"/>
            <a:ext cx="66352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cs typeface="+mj-cs"/>
              </a:rPr>
              <a:t>والمرأة هي الأم والأخت والزوجة والبنت وهي </a:t>
            </a:r>
            <a:r>
              <a:rPr lang="ar-SA" sz="2800" b="1" dirty="0">
                <a:solidFill>
                  <a:srgbClr val="FF0066"/>
                </a:solidFill>
                <a:cs typeface="+mj-cs"/>
              </a:rPr>
              <a:t>الشريك الساند للرجل </a:t>
            </a:r>
            <a:r>
              <a:rPr lang="ar-SA" sz="2800" dirty="0">
                <a:cs typeface="+mj-cs"/>
              </a:rPr>
              <a:t>في مسيرة الحياة وتجاوز الصعاب </a:t>
            </a:r>
            <a:endParaRPr lang="ar-MA" sz="2800" dirty="0" smtClean="0">
              <a:cs typeface="+mj-cs"/>
            </a:endParaRPr>
          </a:p>
          <a:p>
            <a:pPr algn="r"/>
            <a:r>
              <a:rPr lang="ar-SA" sz="2800" dirty="0" smtClean="0">
                <a:cs typeface="+mj-cs"/>
              </a:rPr>
              <a:t>والرجل </a:t>
            </a:r>
            <a:r>
              <a:rPr lang="ar-SA" sz="2800" dirty="0">
                <a:cs typeface="+mj-cs"/>
              </a:rPr>
              <a:t>هو </a:t>
            </a:r>
            <a:r>
              <a:rPr lang="ar-SA" sz="2800" b="1" dirty="0">
                <a:solidFill>
                  <a:srgbClr val="FF0066"/>
                </a:solidFill>
                <a:cs typeface="+mj-cs"/>
              </a:rPr>
              <a:t>الخيمة والشجرة </a:t>
            </a:r>
            <a:r>
              <a:rPr lang="ar-SA" sz="2800" dirty="0">
                <a:cs typeface="+mj-cs"/>
              </a:rPr>
              <a:t>التي تستظل المرأة بظلِّها وتقتات </a:t>
            </a:r>
            <a:r>
              <a:rPr lang="ar-SA" sz="2800" dirty="0" smtClean="0">
                <a:cs typeface="+mj-cs"/>
              </a:rPr>
              <a:t>على ثمارها</a:t>
            </a:r>
            <a:r>
              <a:rPr lang="ar-MA" sz="2800" dirty="0">
                <a:cs typeface="+mj-cs"/>
              </a:rPr>
              <a:t>.</a:t>
            </a:r>
            <a:endParaRPr lang="ar-SA" sz="2800" dirty="0">
              <a:cs typeface="+mj-cs"/>
            </a:endParaRPr>
          </a:p>
        </p:txBody>
      </p:sp>
      <p:pic>
        <p:nvPicPr>
          <p:cNvPr id="10" name="Image 9" descr="http://www.kasnazan.com/up/48691412n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02" y="3573016"/>
            <a:ext cx="305983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3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331640" y="751344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(يا أيها الناسُ إنّا خلقناكم من ذكرٍ وأنثى وجعلناكم شعوباً وقبائلَ لتعارفوا إن أكرمكم عند الله أتقاكم إن الله عليم خبير)</a:t>
            </a:r>
            <a:r>
              <a:rPr lang="ar-EG" sz="2800" dirty="0">
                <a:cs typeface="+mj-cs"/>
              </a:rPr>
              <a:t> (الحجرات:13). </a:t>
            </a:r>
            <a:endParaRPr lang="ar-MA" sz="2800" dirty="0" smtClean="0">
              <a:cs typeface="+mj-cs"/>
            </a:endParaRPr>
          </a:p>
          <a:p>
            <a:pPr algn="r" rtl="1"/>
            <a:endParaRPr lang="ar-MA" sz="2800" dirty="0">
              <a:cs typeface="+mj-cs"/>
            </a:endParaRPr>
          </a:p>
          <a:p>
            <a:pPr algn="r" rtl="1"/>
            <a:r>
              <a:rPr lang="ar-MA" sz="2800" dirty="0" smtClean="0">
                <a:cs typeface="+mj-cs"/>
              </a:rPr>
              <a:t>إن </a:t>
            </a:r>
            <a:r>
              <a:rPr lang="ar-EG" sz="2800" dirty="0" smtClean="0">
                <a:cs typeface="+mj-cs"/>
              </a:rPr>
              <a:t>مفترق </a:t>
            </a:r>
            <a:r>
              <a:rPr lang="ar-EG" sz="2800" dirty="0">
                <a:cs typeface="+mj-cs"/>
              </a:rPr>
              <a:t>الطرق في فهم المساوة بين الرجل </a:t>
            </a:r>
            <a:r>
              <a:rPr lang="ar-EG" sz="2800" dirty="0" smtClean="0">
                <a:cs typeface="+mj-cs"/>
              </a:rPr>
              <a:t>والمرأة </a:t>
            </a:r>
            <a:r>
              <a:rPr lang="ar-EG" sz="2800" dirty="0">
                <a:cs typeface="+mj-cs"/>
              </a:rPr>
              <a:t>بين الفكر الغربي المعاصر وبين الفكر الاسلامي فمفهوم المساوة في الفكر الغربي المعاصر هو </a:t>
            </a:r>
            <a:r>
              <a:rPr lang="ar-EG" sz="2800" b="1" dirty="0">
                <a:solidFill>
                  <a:srgbClr val="FF0000"/>
                </a:solidFill>
                <a:cs typeface="+mj-cs"/>
              </a:rPr>
              <a:t>التشابه </a:t>
            </a:r>
            <a:r>
              <a:rPr lang="ar-EG" sz="2800" dirty="0">
                <a:cs typeface="+mj-cs"/>
              </a:rPr>
              <a:t>واما تفسير المساواة في الفكر الاسلامي فهو </a:t>
            </a:r>
            <a:r>
              <a:rPr lang="ar-EG" sz="2800" b="1" dirty="0">
                <a:solidFill>
                  <a:srgbClr val="FF0000"/>
                </a:solidFill>
                <a:cs typeface="+mj-cs"/>
              </a:rPr>
              <a:t>احترام التبادل البيولوجي الطبيعي </a:t>
            </a:r>
            <a:r>
              <a:rPr lang="ar-EG" sz="2800" dirty="0">
                <a:cs typeface="+mj-cs"/>
              </a:rPr>
              <a:t>الذي خلقه </a:t>
            </a:r>
            <a:r>
              <a:rPr lang="ar-EG" sz="2800" dirty="0" smtClean="0">
                <a:cs typeface="+mj-cs"/>
              </a:rPr>
              <a:t>الله</a:t>
            </a:r>
            <a:endParaRPr lang="ar-SA" sz="2800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2808311" cy="21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4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79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412116" y="908720"/>
            <a:ext cx="5040560" cy="36009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3200" dirty="0" smtClean="0">
                <a:solidFill>
                  <a:srgbClr val="C00000"/>
                </a:solidFill>
              </a:rPr>
              <a:t>مواطن الجمال عند المرأة :</a:t>
            </a:r>
          </a:p>
          <a:p>
            <a:pPr marL="457200" indent="-457200" algn="r" rtl="1">
              <a:buFont typeface="Wingdings" pitchFamily="2" charset="2"/>
              <a:buChar char="q"/>
            </a:pPr>
            <a:endParaRPr lang="ar-MA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M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الطهارة</a:t>
            </a: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M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حسن الخلق</a:t>
            </a: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M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الأمانة</a:t>
            </a: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M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العفة والستر</a:t>
            </a:r>
            <a:endParaRPr lang="ar-M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ar-MA" dirty="0">
              <a:solidFill>
                <a:srgbClr val="FF0066"/>
              </a:solidFill>
            </a:endParaRPr>
          </a:p>
          <a:p>
            <a:endParaRPr lang="ar-SA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3491880" y="332656"/>
            <a:ext cx="5205264" cy="51845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MA" sz="2800" dirty="0" smtClean="0"/>
          </a:p>
          <a:p>
            <a:r>
              <a:rPr lang="ar-MA" sz="2800" dirty="0" smtClean="0"/>
              <a:t> </a:t>
            </a:r>
            <a:r>
              <a:rPr lang="ar-SA" sz="2800" dirty="0" smtClean="0"/>
              <a:t>قـــ</a:t>
            </a:r>
            <a:r>
              <a:rPr lang="ar-MA" sz="2800" dirty="0" smtClean="0"/>
              <a:t>ي</a:t>
            </a:r>
            <a:r>
              <a:rPr lang="ar-SA" sz="2800" dirty="0" smtClean="0"/>
              <a:t>ـل أن </a:t>
            </a:r>
            <a:r>
              <a:rPr lang="ar-SA" sz="2800" b="1" dirty="0" smtClean="0">
                <a:solidFill>
                  <a:srgbClr val="FF0000"/>
                </a:solidFill>
              </a:rPr>
              <a:t>جمــال النســاء </a:t>
            </a:r>
            <a:r>
              <a:rPr lang="ar-SA" sz="2800" dirty="0" err="1" smtClean="0"/>
              <a:t>ثــلاثــه</a:t>
            </a:r>
            <a:r>
              <a:rPr lang="ar-MA" sz="2800" dirty="0" smtClean="0"/>
              <a:t/>
            </a:r>
            <a:br>
              <a:rPr lang="ar-MA" sz="2800" dirty="0" smtClean="0"/>
            </a:br>
            <a:endParaRPr lang="ar-MA" sz="2800" dirty="0" smtClean="0"/>
          </a:p>
          <a:p>
            <a:r>
              <a:rPr lang="ar-SA" sz="2800" dirty="0" smtClean="0"/>
              <a:t>1 جمــــال لا يراه إلا</a:t>
            </a:r>
            <a:r>
              <a:rPr lang="ar-MA" sz="2800" dirty="0" smtClean="0"/>
              <a:t> </a:t>
            </a:r>
            <a:r>
              <a:rPr lang="ar-SA" sz="2800" b="1" dirty="0" smtClean="0">
                <a:solidFill>
                  <a:srgbClr val="92D050"/>
                </a:solidFill>
              </a:rPr>
              <a:t>قـــــلب الرجـــل</a:t>
            </a:r>
            <a:r>
              <a:rPr lang="ar-MA" sz="2800" dirty="0" smtClean="0"/>
              <a:t>.</a:t>
            </a:r>
            <a:r>
              <a:rPr lang="ar-SA" sz="2800" dirty="0" smtClean="0"/>
              <a:t> </a:t>
            </a:r>
            <a:endParaRPr lang="ar-MA" sz="2800" dirty="0" smtClean="0"/>
          </a:p>
          <a:p>
            <a:r>
              <a:rPr lang="ar-MA" sz="2800" dirty="0" smtClean="0"/>
              <a:t/>
            </a:r>
            <a:br>
              <a:rPr lang="ar-MA" sz="2800" dirty="0" smtClean="0"/>
            </a:br>
            <a:r>
              <a:rPr lang="ar-SA" sz="2800" dirty="0" smtClean="0"/>
              <a:t>2-  وجمـــال تــراه ا</a:t>
            </a:r>
            <a:r>
              <a:rPr lang="ar-SA" sz="2800" b="1" dirty="0" smtClean="0">
                <a:solidFill>
                  <a:srgbClr val="92D050"/>
                </a:solidFill>
              </a:rPr>
              <a:t>لعيــون</a:t>
            </a:r>
            <a:r>
              <a:rPr lang="ar-SA" sz="2800" dirty="0" smtClean="0"/>
              <a:t>. ولا</a:t>
            </a:r>
            <a:r>
              <a:rPr lang="ar-MA" sz="2800" dirty="0" smtClean="0"/>
              <a:t> </a:t>
            </a:r>
            <a:r>
              <a:rPr lang="ar-SA" sz="2800" dirty="0" smtClean="0"/>
              <a:t>تشعــر به </a:t>
            </a:r>
            <a:endParaRPr lang="ar-MA" sz="2800" dirty="0" smtClean="0"/>
          </a:p>
          <a:p>
            <a:r>
              <a:rPr lang="ar-SA" sz="2800" dirty="0" smtClean="0"/>
              <a:t>القلوب</a:t>
            </a:r>
            <a:r>
              <a:rPr lang="ar-MA" sz="2800" dirty="0" smtClean="0"/>
              <a:t>.</a:t>
            </a:r>
            <a:br>
              <a:rPr lang="ar-MA" sz="2800" dirty="0" smtClean="0"/>
            </a:br>
            <a:endParaRPr lang="ar-MA" sz="2800" dirty="0" smtClean="0"/>
          </a:p>
          <a:p>
            <a:r>
              <a:rPr lang="ar-MA" sz="2800" dirty="0"/>
              <a:t>3</a:t>
            </a:r>
            <a:r>
              <a:rPr lang="ar-SA" sz="2800" dirty="0" smtClean="0"/>
              <a:t>- وجمـــال ينقص ويزيد وفقاً لاهتمــــام المرأة </a:t>
            </a:r>
            <a:r>
              <a:rPr lang="ar-SA" sz="2800" b="1" dirty="0" smtClean="0">
                <a:solidFill>
                  <a:srgbClr val="6600CC"/>
                </a:solidFill>
              </a:rPr>
              <a:t>بزينتها وعنايتها </a:t>
            </a:r>
            <a:r>
              <a:rPr lang="ar-SA" sz="2800" dirty="0" smtClean="0"/>
              <a:t>بنفسهــــــا</a:t>
            </a:r>
            <a:r>
              <a:rPr lang="fr-FR" sz="2800" dirty="0" smtClean="0"/>
              <a:t>!!!</a:t>
            </a:r>
            <a:r>
              <a:rPr lang="ar-MA" sz="2800" dirty="0" smtClean="0"/>
              <a:t/>
            </a:r>
            <a:br>
              <a:rPr lang="ar-MA" sz="2800" dirty="0" smtClean="0"/>
            </a:b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3937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419872" y="366623"/>
            <a:ext cx="53285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>
                <a:cs typeface="+mj-cs"/>
              </a:rPr>
              <a:t>سأل احدهم أعرابية متقدمة </a:t>
            </a:r>
            <a:r>
              <a:rPr lang="ar-SA" sz="2800" dirty="0" smtClean="0">
                <a:cs typeface="+mj-cs"/>
              </a:rPr>
              <a:t>في </a:t>
            </a:r>
            <a:r>
              <a:rPr lang="ar-SA" sz="2800" dirty="0">
                <a:cs typeface="+mj-cs"/>
              </a:rPr>
              <a:t>السن وقـد احتفظت بنضارة شبابها وروعة جمالها وبهاء </a:t>
            </a:r>
            <a:r>
              <a:rPr lang="ar-SA" sz="2800" dirty="0" smtClean="0">
                <a:cs typeface="+mj-cs"/>
              </a:rPr>
              <a:t>منظرها</a:t>
            </a:r>
            <a:r>
              <a:rPr lang="ar-MA" sz="2800" dirty="0" smtClean="0">
                <a:cs typeface="+mj-cs"/>
              </a:rPr>
              <a:t> :  أ</a:t>
            </a:r>
            <a:r>
              <a:rPr lang="ar-SA" sz="2800" dirty="0" smtClean="0">
                <a:cs typeface="+mj-cs"/>
              </a:rPr>
              <a:t>ى </a:t>
            </a:r>
            <a:r>
              <a:rPr lang="ar-SA" sz="2800" dirty="0">
                <a:cs typeface="+mj-cs"/>
              </a:rPr>
              <a:t>المواد للتجميل تستعملي</a:t>
            </a:r>
            <a:r>
              <a:rPr lang="fr-FR" sz="2800" dirty="0">
                <a:cs typeface="+mj-cs"/>
              </a:rPr>
              <a:t/>
            </a:r>
            <a:br>
              <a:rPr lang="fr-FR" sz="2800" dirty="0">
                <a:cs typeface="+mj-cs"/>
              </a:rPr>
            </a:br>
            <a:r>
              <a:rPr lang="ar-SA" sz="2800" dirty="0" smtClean="0">
                <a:cs typeface="+mj-cs"/>
              </a:rPr>
              <a:t>فأجابت</a:t>
            </a:r>
            <a:r>
              <a:rPr lang="fr-FR" sz="2800" dirty="0" smtClean="0">
                <a:cs typeface="+mj-cs"/>
              </a:rPr>
              <a:t> </a:t>
            </a:r>
            <a:r>
              <a:rPr lang="ar-MA" sz="2800" dirty="0" smtClean="0">
                <a:cs typeface="+mj-cs"/>
              </a:rPr>
              <a:t>:</a:t>
            </a:r>
            <a:r>
              <a:rPr lang="fr-FR" sz="2800" dirty="0" smtClean="0">
                <a:cs typeface="+mj-cs"/>
              </a:rPr>
              <a:t> </a:t>
            </a:r>
            <a:r>
              <a:rPr lang="ar-SA" sz="2800" b="1" dirty="0">
                <a:solidFill>
                  <a:srgbClr val="FF3399"/>
                </a:solidFill>
                <a:cs typeface="+mj-cs"/>
              </a:rPr>
              <a:t>أستخدم </a:t>
            </a:r>
            <a:r>
              <a:rPr lang="ar-SA" sz="2800" b="1" dirty="0" smtClean="0">
                <a:solidFill>
                  <a:srgbClr val="FF3399"/>
                </a:solidFill>
                <a:cs typeface="+mj-cs"/>
              </a:rPr>
              <a:t>لشفتي </a:t>
            </a:r>
            <a:r>
              <a:rPr lang="ar-SA" sz="2800" b="1" dirty="0">
                <a:solidFill>
                  <a:srgbClr val="FF3399"/>
                </a:solidFill>
                <a:cs typeface="+mj-cs"/>
              </a:rPr>
              <a:t>الحق ولو كان </a:t>
            </a:r>
            <a:r>
              <a:rPr lang="ar-SA" sz="2800" b="1" dirty="0" smtClean="0">
                <a:solidFill>
                  <a:srgbClr val="FF3399"/>
                </a:solidFill>
                <a:cs typeface="+mj-cs"/>
              </a:rPr>
              <a:t>مرا</a:t>
            </a:r>
            <a:r>
              <a:rPr lang="fr-FR" sz="2800" dirty="0" smtClean="0">
                <a:solidFill>
                  <a:srgbClr val="FF3399"/>
                </a:solidFill>
                <a:cs typeface="+mj-cs"/>
              </a:rPr>
              <a:t> </a:t>
            </a:r>
            <a:r>
              <a:rPr lang="ar-SA" sz="2800" b="1" dirty="0" smtClean="0">
                <a:solidFill>
                  <a:srgbClr val="6600CC"/>
                </a:solidFill>
                <a:cs typeface="+mj-cs"/>
              </a:rPr>
              <a:t>ولصوتي </a:t>
            </a:r>
            <a:r>
              <a:rPr lang="ar-SA" sz="2800" b="1" dirty="0">
                <a:solidFill>
                  <a:srgbClr val="6600CC"/>
                </a:solidFill>
                <a:cs typeface="+mj-cs"/>
              </a:rPr>
              <a:t>الصلاة وقراءة </a:t>
            </a:r>
            <a:r>
              <a:rPr lang="ar-SA" sz="2800" b="1" dirty="0" smtClean="0">
                <a:solidFill>
                  <a:srgbClr val="6600CC"/>
                </a:solidFill>
                <a:cs typeface="+mj-cs"/>
              </a:rPr>
              <a:t>القر</a:t>
            </a:r>
            <a:r>
              <a:rPr lang="ar-MA" sz="2800" b="1" dirty="0" smtClean="0">
                <a:solidFill>
                  <a:srgbClr val="6600CC"/>
                </a:solidFill>
                <a:cs typeface="+mj-cs"/>
              </a:rPr>
              <a:t>آ</a:t>
            </a:r>
            <a:r>
              <a:rPr lang="ar-SA" sz="2800" b="1" dirty="0" smtClean="0">
                <a:solidFill>
                  <a:srgbClr val="6600CC"/>
                </a:solidFill>
                <a:cs typeface="+mj-cs"/>
              </a:rPr>
              <a:t>ن </a:t>
            </a:r>
            <a:r>
              <a:rPr lang="ar-SA" sz="2800" b="1" dirty="0">
                <a:solidFill>
                  <a:srgbClr val="6600CC"/>
                </a:solidFill>
                <a:cs typeface="+mj-cs"/>
              </a:rPr>
              <a:t>والتسبيح </a:t>
            </a:r>
            <a:r>
              <a:rPr lang="ar-SA" sz="2800" b="1" dirty="0" err="1" smtClean="0">
                <a:solidFill>
                  <a:srgbClr val="92D050"/>
                </a:solidFill>
                <a:cs typeface="+mj-cs"/>
              </a:rPr>
              <a:t>ولعيونى</a:t>
            </a:r>
            <a:r>
              <a:rPr lang="ar-SA" sz="2800" b="1" dirty="0" smtClean="0">
                <a:solidFill>
                  <a:srgbClr val="92D050"/>
                </a:solidFill>
                <a:cs typeface="+mj-cs"/>
              </a:rPr>
              <a:t> </a:t>
            </a:r>
            <a:r>
              <a:rPr lang="ar-SA" sz="2800" b="1" dirty="0">
                <a:solidFill>
                  <a:srgbClr val="92D050"/>
                </a:solidFill>
                <a:cs typeface="+mj-cs"/>
              </a:rPr>
              <a:t>الرحمة والشفقة وغض البصر </a:t>
            </a:r>
            <a:r>
              <a:rPr lang="ar-SA" sz="2800" b="1" dirty="0" smtClean="0">
                <a:solidFill>
                  <a:srgbClr val="0070C0"/>
                </a:solidFill>
                <a:cs typeface="+mj-cs"/>
              </a:rPr>
              <a:t>وليداي </a:t>
            </a:r>
            <a:r>
              <a:rPr lang="ar-SA" sz="2800" b="1" dirty="0">
                <a:solidFill>
                  <a:srgbClr val="0070C0"/>
                </a:solidFill>
                <a:cs typeface="+mj-cs"/>
              </a:rPr>
              <a:t>الإحسان قدر ما استطعت</a:t>
            </a:r>
            <a:r>
              <a:rPr lang="fr-FR" sz="2800" b="1" dirty="0">
                <a:solidFill>
                  <a:srgbClr val="0070C0"/>
                </a:solidFill>
                <a:cs typeface="+mj-cs"/>
              </a:rPr>
              <a:t> </a:t>
            </a:r>
            <a:endParaRPr lang="ar-MA" sz="2800" b="1" dirty="0" smtClean="0">
              <a:solidFill>
                <a:srgbClr val="0070C0"/>
              </a:solidFill>
              <a:cs typeface="+mj-cs"/>
            </a:endParaRPr>
          </a:p>
          <a:p>
            <a:pPr algn="r" rtl="1"/>
            <a:r>
              <a:rPr lang="ar-SA" sz="2800" b="1" dirty="0" smtClean="0">
                <a:solidFill>
                  <a:srgbClr val="FFC000"/>
                </a:solidFill>
                <a:cs typeface="+mj-cs"/>
              </a:rPr>
              <a:t>ولقوامي </a:t>
            </a:r>
            <a:r>
              <a:rPr lang="ar-SA" sz="2800" b="1" dirty="0">
                <a:solidFill>
                  <a:srgbClr val="FFC000"/>
                </a:solidFill>
                <a:cs typeface="+mj-cs"/>
              </a:rPr>
              <a:t>الاستقامة</a:t>
            </a:r>
            <a:r>
              <a:rPr lang="fr-FR" sz="2800" b="1" dirty="0">
                <a:solidFill>
                  <a:srgbClr val="FFC000"/>
                </a:solidFill>
                <a:cs typeface="+mj-cs"/>
              </a:rPr>
              <a:t> </a:t>
            </a:r>
            <a:endParaRPr lang="ar-MA" sz="2800" b="1" dirty="0" smtClean="0">
              <a:solidFill>
                <a:srgbClr val="FFC000"/>
              </a:solidFill>
              <a:cs typeface="+mj-cs"/>
            </a:endParaRPr>
          </a:p>
          <a:p>
            <a:pPr algn="r" rtl="1"/>
            <a:r>
              <a:rPr lang="ar-SA" sz="2800" b="1" dirty="0" smtClean="0">
                <a:solidFill>
                  <a:srgbClr val="C00000"/>
                </a:solidFill>
                <a:cs typeface="+mj-cs"/>
              </a:rPr>
              <a:t>ولقلبي </a:t>
            </a:r>
            <a:r>
              <a:rPr lang="ar-SA" sz="2800" b="1" dirty="0">
                <a:solidFill>
                  <a:srgbClr val="C00000"/>
                </a:solidFill>
                <a:cs typeface="+mj-cs"/>
              </a:rPr>
              <a:t>الحب </a:t>
            </a:r>
            <a:r>
              <a:rPr lang="ar-SA" sz="2800" b="1" dirty="0" smtClean="0">
                <a:solidFill>
                  <a:srgbClr val="C00000"/>
                </a:solidFill>
                <a:cs typeface="+mj-cs"/>
              </a:rPr>
              <a:t>في الله</a:t>
            </a:r>
            <a:endParaRPr lang="ar-MA" sz="2800" dirty="0" smtClean="0">
              <a:cs typeface="+mj-cs"/>
            </a:endParaRPr>
          </a:p>
          <a:p>
            <a:pPr algn="r" rtl="1"/>
            <a:r>
              <a:rPr lang="fr-FR" sz="2800" dirty="0" smtClean="0">
                <a:cs typeface="+mj-cs"/>
              </a:rPr>
              <a:t> </a:t>
            </a:r>
            <a:r>
              <a:rPr lang="ar-SA" sz="2800" dirty="0">
                <a:cs typeface="+mj-cs"/>
              </a:rPr>
              <a:t>وإذا نظر الى </a:t>
            </a:r>
            <a:r>
              <a:rPr lang="ar-SA" sz="2800" dirty="0" smtClean="0">
                <a:cs typeface="+mj-cs"/>
              </a:rPr>
              <a:t>زوجي </a:t>
            </a:r>
            <a:r>
              <a:rPr lang="ar-SA" sz="2800" dirty="0">
                <a:cs typeface="+mj-cs"/>
              </a:rPr>
              <a:t>أسعـدته وإذا </a:t>
            </a:r>
            <a:r>
              <a:rPr lang="ar-SA" sz="2800" dirty="0" smtClean="0">
                <a:cs typeface="+mj-cs"/>
              </a:rPr>
              <a:t>أمرني أطعته </a:t>
            </a:r>
            <a:r>
              <a:rPr lang="ar-SA" sz="2800" dirty="0">
                <a:cs typeface="+mj-cs"/>
              </a:rPr>
              <a:t>إلا </a:t>
            </a:r>
            <a:r>
              <a:rPr lang="ar-SA" sz="2800" dirty="0" smtClean="0">
                <a:cs typeface="+mj-cs"/>
              </a:rPr>
              <a:t>في </a:t>
            </a:r>
            <a:r>
              <a:rPr lang="ar-SA" sz="2800" dirty="0">
                <a:cs typeface="+mj-cs"/>
              </a:rPr>
              <a:t>معصية الله واذا غاب عنى </a:t>
            </a:r>
            <a:r>
              <a:rPr lang="ar-SA" sz="2800" dirty="0" smtClean="0">
                <a:cs typeface="+mj-cs"/>
              </a:rPr>
              <a:t>حفظته في </a:t>
            </a:r>
            <a:r>
              <a:rPr lang="ar-SA" sz="2800" dirty="0">
                <a:cs typeface="+mj-cs"/>
              </a:rPr>
              <a:t>ماله وفى نفسى </a:t>
            </a:r>
            <a:endParaRPr lang="ar-MA" sz="2800" dirty="0" smtClean="0">
              <a:cs typeface="+mj-cs"/>
            </a:endParaRPr>
          </a:p>
          <a:p>
            <a:pPr algn="r" rtl="1"/>
            <a:r>
              <a:rPr lang="ar-SA" sz="2800" dirty="0" smtClean="0">
                <a:cs typeface="+mj-cs"/>
              </a:rPr>
              <a:t>وتمت سعادتي </a:t>
            </a:r>
            <a:r>
              <a:rPr lang="ar-SA" sz="2800" dirty="0">
                <a:cs typeface="+mj-cs"/>
              </a:rPr>
              <a:t>بطاعة الله وعرفت حق ربى وحق </a:t>
            </a:r>
            <a:r>
              <a:rPr lang="ar-SA" sz="2800" dirty="0" smtClean="0">
                <a:cs typeface="+mj-cs"/>
              </a:rPr>
              <a:t>زوجي </a:t>
            </a:r>
            <a:r>
              <a:rPr lang="ar-SA" sz="2800" b="1" dirty="0" smtClean="0">
                <a:solidFill>
                  <a:srgbClr val="C00000"/>
                </a:solidFill>
                <a:cs typeface="+mj-cs"/>
              </a:rPr>
              <a:t>فأديت </a:t>
            </a:r>
            <a:r>
              <a:rPr lang="ar-SA" sz="2800" b="1" dirty="0">
                <a:solidFill>
                  <a:srgbClr val="C00000"/>
                </a:solidFill>
                <a:cs typeface="+mj-cs"/>
              </a:rPr>
              <a:t>كل </a:t>
            </a:r>
            <a:r>
              <a:rPr lang="ar-SA" sz="2800" b="1" dirty="0" smtClean="0">
                <a:solidFill>
                  <a:srgbClr val="C00000"/>
                </a:solidFill>
                <a:cs typeface="+mj-cs"/>
              </a:rPr>
              <a:t>ذي </a:t>
            </a:r>
            <a:r>
              <a:rPr lang="ar-SA" sz="2800" b="1" dirty="0">
                <a:solidFill>
                  <a:srgbClr val="C00000"/>
                </a:solidFill>
                <a:cs typeface="+mj-cs"/>
              </a:rPr>
              <a:t>حق </a:t>
            </a:r>
            <a:r>
              <a:rPr lang="ar-SA" sz="2800" b="1" dirty="0" err="1" smtClean="0">
                <a:solidFill>
                  <a:srgbClr val="C00000"/>
                </a:solidFill>
                <a:cs typeface="+mj-cs"/>
              </a:rPr>
              <a:t>حق</a:t>
            </a:r>
            <a:r>
              <a:rPr lang="ar-MA" sz="2800" b="1" dirty="0" smtClean="0">
                <a:solidFill>
                  <a:srgbClr val="C00000"/>
                </a:solidFill>
                <a:cs typeface="+mj-cs"/>
              </a:rPr>
              <a:t>ه</a:t>
            </a:r>
            <a:r>
              <a:rPr lang="ar-MA" sz="2800" dirty="0" smtClean="0">
                <a:cs typeface="+mj-cs"/>
              </a:rPr>
              <a:t>.</a:t>
            </a:r>
            <a:endParaRPr lang="ar-SA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61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687</Words>
  <Application>Microsoft Office PowerPoint</Application>
  <PresentationFormat>Affichage à l'écran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Agourram</dc:creator>
  <cp:lastModifiedBy>Agourram</cp:lastModifiedBy>
  <cp:revision>36</cp:revision>
  <dcterms:created xsi:type="dcterms:W3CDTF">2013-03-29T09:48:37Z</dcterms:created>
  <dcterms:modified xsi:type="dcterms:W3CDTF">2013-03-30T14:26:48Z</dcterms:modified>
</cp:coreProperties>
</file>