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418" r:id="rId3"/>
    <p:sldId id="294" r:id="rId4"/>
    <p:sldId id="416" r:id="rId5"/>
    <p:sldId id="261" r:id="rId6"/>
    <p:sldId id="301" r:id="rId7"/>
    <p:sldId id="421" r:id="rId8"/>
    <p:sldId id="278" r:id="rId9"/>
    <p:sldId id="420" r:id="rId10"/>
    <p:sldId id="297" r:id="rId11"/>
    <p:sldId id="306" r:id="rId12"/>
    <p:sldId id="272" r:id="rId13"/>
    <p:sldId id="293" r:id="rId14"/>
    <p:sldId id="277" r:id="rId15"/>
    <p:sldId id="296" r:id="rId16"/>
    <p:sldId id="401" r:id="rId17"/>
    <p:sldId id="423" r:id="rId18"/>
    <p:sldId id="425" r:id="rId19"/>
    <p:sldId id="426" r:id="rId20"/>
    <p:sldId id="422" r:id="rId21"/>
    <p:sldId id="402" r:id="rId22"/>
    <p:sldId id="403" r:id="rId23"/>
    <p:sldId id="326" r:id="rId24"/>
    <p:sldId id="305" r:id="rId25"/>
    <p:sldId id="307" r:id="rId26"/>
    <p:sldId id="308" r:id="rId27"/>
    <p:sldId id="309" r:id="rId28"/>
    <p:sldId id="415" r:id="rId29"/>
    <p:sldId id="314" r:id="rId30"/>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57FC"/>
    <a:srgbClr val="003300"/>
    <a:srgbClr val="08B836"/>
    <a:srgbClr val="BCEC0E"/>
    <a:srgbClr val="B6D80A"/>
    <a:srgbClr val="C8C808"/>
    <a:srgbClr val="C4FF1D"/>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21" autoAdjust="0"/>
    <p:restoredTop sz="93440" autoAdjust="0"/>
  </p:normalViewPr>
  <p:slideViewPr>
    <p:cSldViewPr>
      <p:cViewPr varScale="1">
        <p:scale>
          <a:sx n="80" d="100"/>
          <a:sy n="80" d="100"/>
        </p:scale>
        <p:origin x="-22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2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5632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fr-FR"/>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632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5632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fld id="{D4F5A785-CCD9-4D62-8E46-511371A891E4}" type="slidenum">
              <a:rPr lang="ar-SA"/>
              <a:pPr>
                <a:defRPr/>
              </a:pPr>
              <a:t>‹N°›</a:t>
            </a:fld>
            <a:endParaRPr lang="fr-F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61B459-AE79-49CC-BC57-0B5FFF520A19}" type="slidenum">
              <a:rPr lang="ar-SA"/>
              <a:pPr>
                <a:defRPr/>
              </a:pPr>
              <a:t>‹N°›</a:t>
            </a:fld>
            <a:endParaRPr lang="fr-FR"/>
          </a:p>
        </p:txBody>
      </p:sp>
    </p:spTree>
  </p:cSld>
  <p:clrMapOvr>
    <a:masterClrMapping/>
  </p:clrMapOvr>
  <p:transition spd="slow">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ECCF80-63AF-40CF-AA35-F3AC53E60390}" type="slidenum">
              <a:rPr lang="ar-SA"/>
              <a:pPr>
                <a:defRPr/>
              </a:pPr>
              <a:t>‹N°›</a:t>
            </a:fld>
            <a:endParaRPr lang="fr-FR"/>
          </a:p>
        </p:txBody>
      </p:sp>
    </p:spTree>
  </p:cSld>
  <p:clrMapOvr>
    <a:masterClrMapping/>
  </p:clrMapOvr>
  <p:transition spd="slow">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E46E16-DE9A-4A07-BE11-82D24B7FBC7B}" type="slidenum">
              <a:rPr lang="ar-SA"/>
              <a:pPr>
                <a:defRPr/>
              </a:pPr>
              <a:t>‹N°›</a:t>
            </a:fld>
            <a:endParaRPr lang="fr-FR"/>
          </a:p>
        </p:txBody>
      </p:sp>
    </p:spTree>
  </p:cSld>
  <p:clrMapOvr>
    <a:masterClrMapping/>
  </p:clrMapOvr>
  <p:transition spd="slow">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88FF4A-C563-424F-AD6B-198A267D8EEE}" type="slidenum">
              <a:rPr lang="ar-SA"/>
              <a:pPr>
                <a:defRPr/>
              </a:pPr>
              <a:t>‹N°›</a:t>
            </a:fld>
            <a:endParaRPr lang="fr-FR"/>
          </a:p>
        </p:txBody>
      </p:sp>
    </p:spTree>
  </p:cSld>
  <p:clrMapOvr>
    <a:masterClrMapping/>
  </p:clrMapOvr>
  <p:transition spd="slow">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D19A86-D8B8-4203-8EE2-E1B36AE3D993}" type="slidenum">
              <a:rPr lang="ar-SA"/>
              <a:pPr>
                <a:defRPr/>
              </a:pPr>
              <a:t>‹N°›</a:t>
            </a:fld>
            <a:endParaRPr lang="fr-FR"/>
          </a:p>
        </p:txBody>
      </p:sp>
    </p:spTree>
  </p:cSld>
  <p:clrMapOvr>
    <a:masterClrMapping/>
  </p:clrMapOvr>
  <p:transition spd="slow">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BA18899-9BD2-4E46-B5DB-1A80B3691099}" type="slidenum">
              <a:rPr lang="ar-SA"/>
              <a:pPr>
                <a:defRPr/>
              </a:pPr>
              <a:t>‹N°›</a:t>
            </a:fld>
            <a:endParaRPr lang="fr-FR"/>
          </a:p>
        </p:txBody>
      </p:sp>
    </p:spTree>
  </p:cSld>
  <p:clrMapOvr>
    <a:masterClrMapping/>
  </p:clrMapOvr>
  <p:transition spd="slow">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9101697-31A4-4A37-92AD-F6B0C6701B8B}" type="slidenum">
              <a:rPr lang="ar-SA"/>
              <a:pPr>
                <a:defRPr/>
              </a:pPr>
              <a:t>‹N°›</a:t>
            </a:fld>
            <a:endParaRPr lang="fr-FR"/>
          </a:p>
        </p:txBody>
      </p:sp>
    </p:spTree>
  </p:cSld>
  <p:clrMapOvr>
    <a:masterClrMapping/>
  </p:clrMapOvr>
  <p:transition spd="slow">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9EA5825-1B83-4153-9414-BDB27CAB8784}" type="slidenum">
              <a:rPr lang="ar-SA"/>
              <a:pPr>
                <a:defRPr/>
              </a:pPr>
              <a:t>‹N°›</a:t>
            </a:fld>
            <a:endParaRPr lang="fr-FR"/>
          </a:p>
        </p:txBody>
      </p:sp>
    </p:spTree>
  </p:cSld>
  <p:clrMapOvr>
    <a:masterClrMapping/>
  </p:clrMapOvr>
  <p:transition spd="slow">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B4400BC-EED4-4E84-BD32-A25183DC31D1}" type="slidenum">
              <a:rPr lang="ar-SA"/>
              <a:pPr>
                <a:defRPr/>
              </a:pPr>
              <a:t>‹N°›</a:t>
            </a:fld>
            <a:endParaRPr lang="fr-FR"/>
          </a:p>
        </p:txBody>
      </p:sp>
    </p:spTree>
  </p:cSld>
  <p:clrMapOvr>
    <a:masterClrMapping/>
  </p:clrMapOvr>
  <p:transition spd="slow">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A6BADF8-9BA4-4E00-824E-0A7F54C812AA}" type="slidenum">
              <a:rPr lang="ar-SA"/>
              <a:pPr>
                <a:defRPr/>
              </a:pPr>
              <a:t>‹N°›</a:t>
            </a:fld>
            <a:endParaRPr lang="fr-FR"/>
          </a:p>
        </p:txBody>
      </p:sp>
    </p:spTree>
  </p:cSld>
  <p:clrMapOvr>
    <a:masterClrMapping/>
  </p:clrMapOvr>
  <p:transition spd="slow">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0E007D-F5A9-4A23-A789-C12AFD72502F}" type="slidenum">
              <a:rPr lang="ar-SA"/>
              <a:pPr>
                <a:defRPr/>
              </a:pPr>
              <a:t>‹N°›</a:t>
            </a:fld>
            <a:endParaRPr lang="fr-FR"/>
          </a:p>
        </p:txBody>
      </p:sp>
    </p:spTree>
  </p:cSld>
  <p:clrMapOvr>
    <a:masterClrMapping/>
  </p:clrMapOvr>
  <p:transition spd="slow">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400" smtClean="0"/>
            </a:lvl1pPr>
          </a:lstStyle>
          <a:p>
            <a:pPr>
              <a:defRPr/>
            </a:pPr>
            <a:fld id="{204AF7E7-39AD-4B07-9A68-68D9B776FD57}" type="slidenum">
              <a:rPr lang="ar-SA"/>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dir="d"/>
  </p:transition>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hyperlink" Target="http://images.google.com/imgres?imgurl=http://www.aliham.s5.com/imgok/Feras%20-%20Nature%20(174).jpg&amp;imgrefurl=http://www.aliham.s5.com/hisimpo.htm&amp;h=600&amp;w=800&amp;sz=55&amp;tbnid=z0ogV-oYhyUJ:&amp;tbnh=106&amp;tbnw=142&amp;hl=en&amp;start=30&amp;prev=/images?q=%D8%A7%D9%84%D8%B7%D8%A8%D9%8A%D8%B9%D8%A9&amp;start=20&amp;svnum=10&amp;hl=en&amp;lr=&amp;sa=N"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15.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9.jpeg"/><Relationship Id="rId7" Type="http://schemas.openxmlformats.org/officeDocument/2006/relationships/image" Target="../media/image22.jpe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hyperlink" Target="http://us.lrd.yahoo.com/_ylt=AntwzUFXWGl7jwYKSu6mPKY81cYF/SIG=1hdmnfpej/**http:/images.search.yahoo.com/search/images/view?back=http://travel.yahoo.com/p-travelguide-2826679-figs_boston-i&amp;action=imgsearch&amp;page=2&amp;imgcurl=www.delia-smith.org/picturelibrary/jpeg150/fi/figs.jpg&amp;imgurl=www.delia-smith.org/picturelibrary/jpeg150/fi/figs.jpg&amp;rurl=http://www.delia-smith.org/ingredients/ingredientsatoz/i_0000000098.asp&amp;rcurl=http://www.delia-smith.org/ingredients/ingredientsatoz/i_0000000098.asp&amp;name=figs" TargetMode="External"/><Relationship Id="rId5" Type="http://schemas.openxmlformats.org/officeDocument/2006/relationships/image" Target="../media/image21.jpeg"/><Relationship Id="rId4" Type="http://schemas.openxmlformats.org/officeDocument/2006/relationships/image" Target="../media/image20.png"/><Relationship Id="rId9" Type="http://schemas.openxmlformats.org/officeDocument/2006/relationships/image" Target="../media/image24.jpeg"/></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Espace réservé du numéro de diapositive 5"/>
          <p:cNvSpPr>
            <a:spLocks noGrp="1"/>
          </p:cNvSpPr>
          <p:nvPr>
            <p:ph type="sldNum" sz="quarter" idx="12"/>
          </p:nvPr>
        </p:nvSpPr>
        <p:spPr>
          <a:noFill/>
        </p:spPr>
        <p:txBody>
          <a:bodyPr/>
          <a:lstStyle/>
          <a:p>
            <a:fld id="{68CA20E1-DFDA-4F53-9DE4-1B53A5AC2670}" type="slidenum">
              <a:rPr lang="ar-SA"/>
              <a:pPr/>
              <a:t>1</a:t>
            </a:fld>
            <a:endParaRPr lang="fr-FR"/>
          </a:p>
        </p:txBody>
      </p:sp>
      <p:sp>
        <p:nvSpPr>
          <p:cNvPr id="2051" name="Rectangle 2" descr="9"/>
          <p:cNvSpPr>
            <a:spLocks noGrp="1" noChangeArrowheads="1"/>
          </p:cNvSpPr>
          <p:nvPr>
            <p:ph type="ctrTitle"/>
          </p:nvPr>
        </p:nvSpPr>
        <p:spPr>
          <a:xfrm>
            <a:off x="428625" y="714375"/>
            <a:ext cx="4500563" cy="1643063"/>
          </a:xfrm>
          <a:blipFill dpi="0" rotWithShape="1">
            <a:blip r:embed="rId3"/>
            <a:srcRect/>
            <a:stretch>
              <a:fillRect/>
            </a:stretch>
          </a:blipFill>
        </p:spPr>
        <p:txBody>
          <a:bodyPr/>
          <a:lstStyle/>
          <a:p>
            <a:pPr eaLnBrk="1" hangingPunct="1"/>
            <a:r>
              <a:rPr lang="ar-MA" sz="6000" b="1" smtClean="0">
                <a:solidFill>
                  <a:schemeClr val="tx1"/>
                </a:solidFill>
              </a:rPr>
              <a:t> الموعد.....</a:t>
            </a:r>
            <a:r>
              <a:rPr lang="ar-EG" sz="6000" b="1" smtClean="0">
                <a:solidFill>
                  <a:schemeClr val="tx1"/>
                </a:solidFill>
              </a:rPr>
              <a:t>الجنة</a:t>
            </a:r>
            <a:endParaRPr lang="fr-FR" sz="6000" b="1" smtClean="0">
              <a:solidFill>
                <a:schemeClr val="tx1"/>
              </a:solidFill>
            </a:endParaRPr>
          </a:p>
        </p:txBody>
      </p:sp>
      <p:sp>
        <p:nvSpPr>
          <p:cNvPr id="2052" name="Rectangle 3"/>
          <p:cNvSpPr>
            <a:spLocks noGrp="1" noChangeArrowheads="1"/>
          </p:cNvSpPr>
          <p:nvPr>
            <p:ph type="subTitle" idx="1"/>
          </p:nvPr>
        </p:nvSpPr>
        <p:spPr>
          <a:xfrm>
            <a:off x="5715000" y="4876800"/>
            <a:ext cx="3124200" cy="1143000"/>
          </a:xfrm>
        </p:spPr>
        <p:txBody>
          <a:bodyPr/>
          <a:lstStyle/>
          <a:p>
            <a:pPr eaLnBrk="1" hangingPunct="1"/>
            <a:r>
              <a:rPr lang="ar-EG" b="1" smtClean="0">
                <a:solidFill>
                  <a:srgbClr val="FFFF99"/>
                </a:solidFill>
              </a:rPr>
              <a:t> </a:t>
            </a:r>
            <a:r>
              <a:rPr lang="ar-MA" b="1" smtClean="0">
                <a:solidFill>
                  <a:srgbClr val="FFFF99"/>
                </a:solidFill>
              </a:rPr>
              <a:t>د.لينة العلمي</a:t>
            </a:r>
          </a:p>
          <a:p>
            <a:pPr eaLnBrk="1" hangingPunct="1"/>
            <a:r>
              <a:rPr lang="ar-MA" b="1" smtClean="0">
                <a:solidFill>
                  <a:srgbClr val="FFFF99"/>
                </a:solidFill>
              </a:rPr>
              <a:t>سراج الدار البيضاء</a:t>
            </a:r>
          </a:p>
          <a:p>
            <a:pPr eaLnBrk="1" hangingPunct="1"/>
            <a:r>
              <a:rPr lang="ar-MA" b="1" smtClean="0">
                <a:solidFill>
                  <a:srgbClr val="FFFF99"/>
                </a:solidFill>
              </a:rPr>
              <a:t>18 رمضان 1434</a:t>
            </a:r>
            <a:endParaRPr lang="fr-FR" b="1" smtClean="0">
              <a:solidFill>
                <a:srgbClr val="FFFF99"/>
              </a:solidFill>
            </a:endParaRPr>
          </a:p>
        </p:txBody>
      </p:sp>
    </p:spTree>
  </p:cSld>
  <p:clrMapOvr>
    <a:masterClrMapping/>
  </p:clrMapOvr>
  <p:transition spd="med">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Espace réservé du numéro de diapositive 5"/>
          <p:cNvSpPr>
            <a:spLocks noGrp="1"/>
          </p:cNvSpPr>
          <p:nvPr>
            <p:ph type="sldNum" sz="quarter" idx="12"/>
          </p:nvPr>
        </p:nvSpPr>
        <p:spPr>
          <a:noFill/>
        </p:spPr>
        <p:txBody>
          <a:bodyPr/>
          <a:lstStyle/>
          <a:p>
            <a:fld id="{0BA5D632-0D30-4707-A149-8DA119DD63A2}" type="slidenum">
              <a:rPr lang="ar-SA"/>
              <a:pPr/>
              <a:t>10</a:t>
            </a:fld>
            <a:endParaRPr lang="fr-FR"/>
          </a:p>
        </p:txBody>
      </p:sp>
      <p:sp>
        <p:nvSpPr>
          <p:cNvPr id="11267" name="Rectangle 2"/>
          <p:cNvSpPr>
            <a:spLocks noGrp="1" noChangeArrowheads="1"/>
          </p:cNvSpPr>
          <p:nvPr>
            <p:ph type="title"/>
          </p:nvPr>
        </p:nvSpPr>
        <p:spPr/>
        <p:txBody>
          <a:bodyPr/>
          <a:lstStyle/>
          <a:p>
            <a:pPr eaLnBrk="1" hangingPunct="1"/>
            <a:r>
              <a:rPr lang="ar-SA" b="1" smtClean="0">
                <a:solidFill>
                  <a:srgbClr val="F1FFC9"/>
                </a:solidFill>
              </a:rPr>
              <a:t>صفة أهل الجنة</a:t>
            </a:r>
            <a:r>
              <a:rPr lang="ar-EG" b="1" smtClean="0">
                <a:solidFill>
                  <a:srgbClr val="F1FFC9"/>
                </a:solidFill>
              </a:rPr>
              <a:t> - 2</a:t>
            </a:r>
            <a:endParaRPr lang="en-US" smtClean="0">
              <a:solidFill>
                <a:srgbClr val="F1FFC9"/>
              </a:solidFill>
            </a:endParaRPr>
          </a:p>
        </p:txBody>
      </p:sp>
      <p:sp>
        <p:nvSpPr>
          <p:cNvPr id="52227" name="Rectangle 3"/>
          <p:cNvSpPr>
            <a:spLocks noGrp="1" noChangeArrowheads="1"/>
          </p:cNvSpPr>
          <p:nvPr>
            <p:ph type="body" idx="1"/>
          </p:nvPr>
        </p:nvSpPr>
        <p:spPr>
          <a:xfrm>
            <a:off x="457200" y="1371600"/>
            <a:ext cx="8229600" cy="4525963"/>
          </a:xfrm>
        </p:spPr>
        <p:txBody>
          <a:bodyPr/>
          <a:lstStyle/>
          <a:p>
            <a:pPr eaLnBrk="1" hangingPunct="1">
              <a:lnSpc>
                <a:spcPct val="80000"/>
              </a:lnSpc>
              <a:buFontTx/>
              <a:buNone/>
            </a:pPr>
            <a:r>
              <a:rPr lang="ar-SA" sz="2400" b="1" u="sng" smtClean="0"/>
              <a:t>نساء الدنيا المؤمنات اللاتى يدخلهن الله الجنة برحمته : </a:t>
            </a:r>
            <a:endParaRPr lang="ar-EG" sz="2400" b="1" u="sng" smtClean="0"/>
          </a:p>
          <a:p>
            <a:pPr eaLnBrk="1" hangingPunct="1">
              <a:lnSpc>
                <a:spcPct val="80000"/>
              </a:lnSpc>
              <a:buFontTx/>
              <a:buNone/>
            </a:pPr>
            <a:r>
              <a:rPr lang="ar-SA" sz="2400" b="1" smtClean="0"/>
              <a:t>وهؤلاء هن ملكات الجنة وهن </a:t>
            </a:r>
            <a:r>
              <a:rPr lang="ar-EG" sz="2400" b="1" smtClean="0"/>
              <a:t>أ</a:t>
            </a:r>
            <a:r>
              <a:rPr lang="ar-SA" sz="2400" b="1" smtClean="0"/>
              <a:t>شرف وأفضل و</a:t>
            </a:r>
            <a:r>
              <a:rPr lang="ar-EG" sz="2400" b="1" smtClean="0"/>
              <a:t>أ</a:t>
            </a:r>
            <a:r>
              <a:rPr lang="ar-SA" sz="2400" b="1" smtClean="0"/>
              <a:t>كمل وأجمل</a:t>
            </a:r>
            <a:r>
              <a:rPr lang="ar-EG" sz="2400" b="1" smtClean="0"/>
              <a:t> </a:t>
            </a:r>
            <a:r>
              <a:rPr lang="ar-SA" sz="2400" b="1" smtClean="0"/>
              <a:t>من</a:t>
            </a:r>
            <a:r>
              <a:rPr lang="ar-EG" sz="2400" b="1" smtClean="0"/>
              <a:t> </a:t>
            </a:r>
            <a:r>
              <a:rPr lang="ar-SA" sz="2400" b="1" smtClean="0"/>
              <a:t>الحور</a:t>
            </a:r>
            <a:endParaRPr lang="ar-EG" sz="2400" b="1" smtClean="0"/>
          </a:p>
          <a:p>
            <a:pPr eaLnBrk="1" hangingPunct="1">
              <a:lnSpc>
                <a:spcPct val="80000"/>
              </a:lnSpc>
              <a:buFontTx/>
              <a:buNone/>
            </a:pPr>
            <a:r>
              <a:rPr lang="ar-SA" sz="2400" b="1" smtClean="0"/>
              <a:t> العين( لعبادتهن الله فى الدنيا ) وفى حديث رسول الله صلى الله عليه </a:t>
            </a:r>
            <a:endParaRPr lang="ar-EG" sz="2400" b="1" smtClean="0"/>
          </a:p>
          <a:p>
            <a:pPr eaLnBrk="1" hangingPunct="1">
              <a:lnSpc>
                <a:spcPct val="80000"/>
              </a:lnSpc>
              <a:buFontTx/>
              <a:buNone/>
            </a:pPr>
            <a:r>
              <a:rPr lang="ar-SA" sz="2400" b="1" smtClean="0"/>
              <a:t>وسلم لأم سلمة رضى الله عنها أن فضل نساء الدنيا على الحور </a:t>
            </a:r>
            <a:endParaRPr lang="ar-EG" sz="2400" b="1" smtClean="0"/>
          </a:p>
          <a:p>
            <a:pPr eaLnBrk="1" hangingPunct="1">
              <a:lnSpc>
                <a:spcPct val="80000"/>
              </a:lnSpc>
              <a:buFontTx/>
              <a:buNone/>
            </a:pPr>
            <a:r>
              <a:rPr lang="ar-SA" sz="2400" b="1" smtClean="0"/>
              <a:t>العين كفضل ظاهر الثوب على بطانته وقد أعد</a:t>
            </a:r>
            <a:r>
              <a:rPr lang="ar-EG" sz="2400" b="1" smtClean="0"/>
              <a:t> </a:t>
            </a:r>
            <a:r>
              <a:rPr lang="ar-SA" sz="2400" b="1" smtClean="0"/>
              <a:t>الله لهن قصورا</a:t>
            </a:r>
            <a:endParaRPr lang="ar-EG" sz="2400" b="1" smtClean="0"/>
          </a:p>
          <a:p>
            <a:pPr eaLnBrk="1" hangingPunct="1">
              <a:lnSpc>
                <a:spcPct val="80000"/>
              </a:lnSpc>
              <a:buFontTx/>
              <a:buNone/>
            </a:pPr>
            <a:r>
              <a:rPr lang="ar-SA" sz="2400" b="1" smtClean="0"/>
              <a:t> ونعيما ممدودا أعطاهن الله شبابا دائما وجمالا لم تره عين من قبل </a:t>
            </a:r>
            <a:r>
              <a:rPr lang="ar-EG" sz="2400" b="1" smtClean="0"/>
              <a:t>،</a:t>
            </a:r>
          </a:p>
          <a:p>
            <a:pPr eaLnBrk="1" hangingPunct="1">
              <a:lnSpc>
                <a:spcPct val="80000"/>
              </a:lnSpc>
              <a:buFontTx/>
              <a:buNone/>
            </a:pPr>
            <a:r>
              <a:rPr lang="ar-SA" sz="2400" b="1" u="sng" smtClean="0"/>
              <a:t>الغلمان : </a:t>
            </a:r>
            <a:endParaRPr lang="ar-EG" sz="2400" b="1" u="sng" smtClean="0"/>
          </a:p>
          <a:p>
            <a:pPr eaLnBrk="1" hangingPunct="1">
              <a:lnSpc>
                <a:spcPct val="80000"/>
              </a:lnSpc>
              <a:buFontTx/>
              <a:buNone/>
            </a:pPr>
            <a:r>
              <a:rPr lang="ar-SA" sz="2400" b="1" smtClean="0"/>
              <a:t>وهم خلق من خلق الجنة وهم خدم الجنة الصغار يطوفون على أهل الجنة بالطعام </a:t>
            </a:r>
            <a:endParaRPr lang="ar-EG" sz="2400" b="1" smtClean="0"/>
          </a:p>
          <a:p>
            <a:pPr eaLnBrk="1" hangingPunct="1">
              <a:lnSpc>
                <a:spcPct val="80000"/>
              </a:lnSpc>
              <a:buFontTx/>
              <a:buNone/>
            </a:pPr>
            <a:r>
              <a:rPr lang="ar-SA" sz="2400" b="1" smtClean="0"/>
              <a:t>والشراب وقائمين على خدمتهم</a:t>
            </a:r>
            <a:r>
              <a:rPr lang="ar-EG" sz="2400" b="1" smtClean="0"/>
              <a:t> ،</a:t>
            </a:r>
            <a:r>
              <a:rPr lang="ar-SA" sz="2400" b="1" smtClean="0"/>
              <a:t> وهم من تمام النعيم لأهل الجنة فرؤيتهم وحدها </a:t>
            </a:r>
            <a:endParaRPr lang="ar-EG" sz="2400" b="1" smtClean="0"/>
          </a:p>
          <a:p>
            <a:pPr eaLnBrk="1" hangingPunct="1">
              <a:lnSpc>
                <a:spcPct val="80000"/>
              </a:lnSpc>
              <a:buFontTx/>
              <a:buNone/>
            </a:pPr>
            <a:r>
              <a:rPr lang="ar-SA" sz="2400" b="1" smtClean="0"/>
              <a:t>دون خدمتهم من المسرة . </a:t>
            </a:r>
            <a:r>
              <a:rPr lang="ar-SA" sz="2400" b="1" u="sng" smtClean="0"/>
              <a:t>وَيَطُوفُ عَلَيْهِمْ وِلْدَانٌ مُخَلَّدُونَ إِذَا رَأَيْتَهُمْ حَسِبْتَهُمْ لُؤْلُؤًا مَنْثُورًا</a:t>
            </a:r>
            <a:r>
              <a:rPr lang="ar-EG" sz="2400" b="1" u="sng" smtClean="0"/>
              <a:t> </a:t>
            </a:r>
            <a:r>
              <a:rPr lang="ar-SA" sz="2400" b="1" u="sng" smtClean="0"/>
              <a:t>( الإنسان - 19) </a:t>
            </a:r>
            <a:endParaRPr lang="en-US" sz="2400" b="1" u="sng" smtClean="0"/>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 calcmode="lin" valueType="num">
                                      <p:cBhvr additive="base">
                                        <p:cTn id="22" dur="5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222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 calcmode="lin" valueType="num">
                                      <p:cBhvr additive="base">
                                        <p:cTn id="27" dur="5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2227">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52227">
                                            <p:txEl>
                                              <p:pRg st="5" end="5"/>
                                            </p:txEl>
                                          </p:spTgt>
                                        </p:tgtEl>
                                        <p:attrNameLst>
                                          <p:attrName>style.visibility</p:attrName>
                                        </p:attrNameLst>
                                      </p:cBhvr>
                                      <p:to>
                                        <p:strVal val="visible"/>
                                      </p:to>
                                    </p:set>
                                    <p:anim calcmode="lin" valueType="num">
                                      <p:cBhvr additive="base">
                                        <p:cTn id="32" dur="5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2227">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52227">
                                            <p:txEl>
                                              <p:pRg st="6" end="6"/>
                                            </p:txEl>
                                          </p:spTgt>
                                        </p:tgtEl>
                                        <p:attrNameLst>
                                          <p:attrName>style.visibility</p:attrName>
                                        </p:attrNameLst>
                                      </p:cBhvr>
                                      <p:to>
                                        <p:strVal val="visible"/>
                                      </p:to>
                                    </p:set>
                                    <p:anim calcmode="lin" valueType="num">
                                      <p:cBhvr additive="base">
                                        <p:cTn id="37" dur="500" fill="hold"/>
                                        <p:tgtEl>
                                          <p:spTgt spid="522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7">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52227">
                                            <p:txEl>
                                              <p:pRg st="7" end="7"/>
                                            </p:txEl>
                                          </p:spTgt>
                                        </p:tgtEl>
                                        <p:attrNameLst>
                                          <p:attrName>style.visibility</p:attrName>
                                        </p:attrNameLst>
                                      </p:cBhvr>
                                      <p:to>
                                        <p:strVal val="visible"/>
                                      </p:to>
                                    </p:set>
                                    <p:anim calcmode="lin" valueType="num">
                                      <p:cBhvr additive="base">
                                        <p:cTn id="42" dur="500" fill="hold"/>
                                        <p:tgtEl>
                                          <p:spTgt spid="52227">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2227">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nodeType="afterEffect">
                                  <p:stCondLst>
                                    <p:cond delay="0"/>
                                  </p:stCondLst>
                                  <p:childTnLst>
                                    <p:set>
                                      <p:cBhvr>
                                        <p:cTn id="46" dur="1" fill="hold">
                                          <p:stCondLst>
                                            <p:cond delay="0"/>
                                          </p:stCondLst>
                                        </p:cTn>
                                        <p:tgtEl>
                                          <p:spTgt spid="52227">
                                            <p:txEl>
                                              <p:pRg st="8" end="8"/>
                                            </p:txEl>
                                          </p:spTgt>
                                        </p:tgtEl>
                                        <p:attrNameLst>
                                          <p:attrName>style.visibility</p:attrName>
                                        </p:attrNameLst>
                                      </p:cBhvr>
                                      <p:to>
                                        <p:strVal val="visible"/>
                                      </p:to>
                                    </p:set>
                                    <p:anim calcmode="lin" valueType="num">
                                      <p:cBhvr additive="base">
                                        <p:cTn id="47" dur="500" fill="hold"/>
                                        <p:tgtEl>
                                          <p:spTgt spid="52227">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2227">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nodeType="afterEffect">
                                  <p:stCondLst>
                                    <p:cond delay="0"/>
                                  </p:stCondLst>
                                  <p:childTnLst>
                                    <p:set>
                                      <p:cBhvr>
                                        <p:cTn id="51" dur="1" fill="hold">
                                          <p:stCondLst>
                                            <p:cond delay="0"/>
                                          </p:stCondLst>
                                        </p:cTn>
                                        <p:tgtEl>
                                          <p:spTgt spid="52227">
                                            <p:txEl>
                                              <p:pRg st="9" end="9"/>
                                            </p:txEl>
                                          </p:spTgt>
                                        </p:tgtEl>
                                        <p:attrNameLst>
                                          <p:attrName>style.visibility</p:attrName>
                                        </p:attrNameLst>
                                      </p:cBhvr>
                                      <p:to>
                                        <p:strVal val="visible"/>
                                      </p:to>
                                    </p:set>
                                    <p:anim calcmode="lin" valueType="num">
                                      <p:cBhvr additive="base">
                                        <p:cTn id="52" dur="500" fill="hold"/>
                                        <p:tgtEl>
                                          <p:spTgt spid="52227">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22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Espace réservé du numéro de diapositive 5"/>
          <p:cNvSpPr>
            <a:spLocks noGrp="1"/>
          </p:cNvSpPr>
          <p:nvPr>
            <p:ph type="sldNum" sz="quarter" idx="12"/>
          </p:nvPr>
        </p:nvSpPr>
        <p:spPr>
          <a:noFill/>
        </p:spPr>
        <p:txBody>
          <a:bodyPr/>
          <a:lstStyle/>
          <a:p>
            <a:fld id="{D2D7B033-7539-4C4F-AC23-1F06358E3FE2}" type="slidenum">
              <a:rPr lang="ar-SA"/>
              <a:pPr/>
              <a:t>11</a:t>
            </a:fld>
            <a:endParaRPr lang="fr-FR"/>
          </a:p>
        </p:txBody>
      </p:sp>
      <p:sp>
        <p:nvSpPr>
          <p:cNvPr id="12291" name="Rectangle 2"/>
          <p:cNvSpPr>
            <a:spLocks noGrp="1" noChangeArrowheads="1"/>
          </p:cNvSpPr>
          <p:nvPr>
            <p:ph type="title"/>
          </p:nvPr>
        </p:nvSpPr>
        <p:spPr/>
        <p:txBody>
          <a:bodyPr/>
          <a:lstStyle/>
          <a:p>
            <a:pPr eaLnBrk="1" hangingPunct="1"/>
            <a:r>
              <a:rPr lang="ar-SA" b="1" smtClean="0">
                <a:solidFill>
                  <a:srgbClr val="E7FFA3"/>
                </a:solidFill>
              </a:rPr>
              <a:t>صفة أهل الجنة</a:t>
            </a:r>
            <a:r>
              <a:rPr lang="ar-EG" b="1" smtClean="0">
                <a:solidFill>
                  <a:srgbClr val="E7FFA3"/>
                </a:solidFill>
              </a:rPr>
              <a:t> - 3</a:t>
            </a:r>
            <a:endParaRPr lang="fr-FR" b="1" smtClean="0">
              <a:solidFill>
                <a:srgbClr val="E7FFA3"/>
              </a:solidFill>
            </a:endParaRPr>
          </a:p>
        </p:txBody>
      </p:sp>
      <p:sp>
        <p:nvSpPr>
          <p:cNvPr id="63491" name="Rectangle 3"/>
          <p:cNvSpPr>
            <a:spLocks noGrp="1" noChangeArrowheads="1"/>
          </p:cNvSpPr>
          <p:nvPr>
            <p:ph type="body" idx="1"/>
          </p:nvPr>
        </p:nvSpPr>
        <p:spPr/>
        <p:txBody>
          <a:bodyPr/>
          <a:lstStyle/>
          <a:p>
            <a:pPr eaLnBrk="1" hangingPunct="1">
              <a:buFontTx/>
              <a:buNone/>
            </a:pPr>
            <a:r>
              <a:rPr lang="ar-SA" sz="2400" b="1" u="sng" smtClean="0"/>
              <a:t>المولودون فى الجنة : </a:t>
            </a:r>
            <a:endParaRPr lang="ar-EG" sz="2400" b="1" u="sng" smtClean="0"/>
          </a:p>
          <a:p>
            <a:pPr eaLnBrk="1" hangingPunct="1">
              <a:buFontTx/>
              <a:buNone/>
            </a:pPr>
            <a:r>
              <a:rPr lang="ar-SA" sz="2400" b="1" smtClean="0"/>
              <a:t> وإذا أشتهى أحد من أهل الجنة الولد ( الإنجاب ) أعطاه الله برحمته</a:t>
            </a:r>
            <a:r>
              <a:rPr lang="ar-EG" sz="2400" b="1" smtClean="0"/>
              <a:t> </a:t>
            </a:r>
            <a:r>
              <a:rPr lang="ar-SA" sz="2400" b="1" smtClean="0"/>
              <a:t>كما يشاء</a:t>
            </a:r>
            <a:r>
              <a:rPr lang="ar-EG" sz="2400" b="1" smtClean="0"/>
              <a:t> ،</a:t>
            </a:r>
          </a:p>
          <a:p>
            <a:pPr eaLnBrk="1" hangingPunct="1">
              <a:buFontTx/>
              <a:buNone/>
            </a:pPr>
            <a:r>
              <a:rPr lang="ar-SA" sz="2400" b="1" smtClean="0"/>
              <a:t> وهذه رحمة لمن حرم الإنجاب فى الدنيا </a:t>
            </a:r>
            <a:r>
              <a:rPr lang="ar-EG" sz="2400" b="1" smtClean="0"/>
              <a:t> (</a:t>
            </a:r>
            <a:r>
              <a:rPr lang="ar-SA" sz="2400" b="1" smtClean="0"/>
              <a:t> لهم ما يشاءون عند ربهم ذلك جزاء المحسنين</a:t>
            </a:r>
            <a:r>
              <a:rPr lang="ar-EG" sz="2400" b="1" smtClean="0"/>
              <a:t> )</a:t>
            </a:r>
            <a:r>
              <a:rPr lang="ar-SA" sz="2400" b="1" smtClean="0"/>
              <a:t>( الزمر -</a:t>
            </a:r>
            <a:r>
              <a:rPr lang="ar-EG" sz="2400" b="1" smtClean="0"/>
              <a:t> </a:t>
            </a:r>
            <a:r>
              <a:rPr lang="ar-SA" sz="2400" b="1" smtClean="0"/>
              <a:t>34</a:t>
            </a:r>
            <a:r>
              <a:rPr lang="ar-EG" sz="2400" b="1" smtClean="0"/>
              <a:t> )</a:t>
            </a:r>
          </a:p>
          <a:p>
            <a:pPr eaLnBrk="1" hangingPunct="1">
              <a:buFontTx/>
              <a:buNone/>
            </a:pPr>
            <a:r>
              <a:rPr lang="ar-EG" sz="2400" b="1" smtClean="0"/>
              <a:t>و</a:t>
            </a:r>
            <a:r>
              <a:rPr lang="ar-SA" sz="2400" b="1" smtClean="0"/>
              <a:t>اذا اشتهى المؤمن الولد فى الجنة كان حمله ، وسنه </a:t>
            </a:r>
            <a:r>
              <a:rPr lang="ar-EG" sz="2400" b="1" smtClean="0"/>
              <a:t>( أ</a:t>
            </a:r>
            <a:r>
              <a:rPr lang="ar-SA" sz="2400" b="1" smtClean="0"/>
              <a:t>ى نموه الى السن الذى يرغبه المؤمن </a:t>
            </a:r>
            <a:r>
              <a:rPr lang="ar-EG" sz="2400" b="1" smtClean="0"/>
              <a:t>) </a:t>
            </a:r>
            <a:r>
              <a:rPr lang="ar-SA" sz="2400" b="1" smtClean="0"/>
              <a:t>فى ساعة كما يشتهى </a:t>
            </a:r>
            <a:r>
              <a:rPr lang="ar-EG" sz="2400" b="1" smtClean="0"/>
              <a:t>.</a:t>
            </a:r>
            <a:r>
              <a:rPr lang="ar-SA" sz="2400" b="1" smtClean="0"/>
              <a:t/>
            </a:r>
            <a:br>
              <a:rPr lang="ar-SA" sz="2400" b="1" smtClean="0"/>
            </a:br>
            <a:endParaRPr lang="fr-FR" sz="2400" b="1" smtClean="0"/>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 calcmode="lin" valueType="num">
                                      <p:cBhvr additive="base">
                                        <p:cTn id="12"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63491">
                                            <p:txEl>
                                              <p:pRg st="2" end="2"/>
                                            </p:txEl>
                                          </p:spTgt>
                                        </p:tgtEl>
                                        <p:attrNameLst>
                                          <p:attrName>style.visibility</p:attrName>
                                        </p:attrNameLst>
                                      </p:cBhvr>
                                      <p:to>
                                        <p:strVal val="visible"/>
                                      </p:to>
                                    </p:set>
                                    <p:anim calcmode="lin" valueType="num">
                                      <p:cBhvr additive="base">
                                        <p:cTn id="17"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500"/>
                                  </p:stCondLst>
                                  <p:childTnLst>
                                    <p:set>
                                      <p:cBhvr>
                                        <p:cTn id="21" dur="1" fill="hold">
                                          <p:stCondLst>
                                            <p:cond delay="0"/>
                                          </p:stCondLst>
                                        </p:cTn>
                                        <p:tgtEl>
                                          <p:spTgt spid="63491">
                                            <p:txEl>
                                              <p:pRg st="3" end="3"/>
                                            </p:txEl>
                                          </p:spTgt>
                                        </p:tgtEl>
                                        <p:attrNameLst>
                                          <p:attrName>style.visibility</p:attrName>
                                        </p:attrNameLst>
                                      </p:cBhvr>
                                      <p:to>
                                        <p:strVal val="visible"/>
                                      </p:to>
                                    </p:set>
                                    <p:anim calcmode="lin" valueType="num">
                                      <p:cBhvr additive="base">
                                        <p:cTn id="22"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Espace réservé du numéro de diapositive 5"/>
          <p:cNvSpPr>
            <a:spLocks noGrp="1"/>
          </p:cNvSpPr>
          <p:nvPr>
            <p:ph type="sldNum" sz="quarter" idx="12"/>
          </p:nvPr>
        </p:nvSpPr>
        <p:spPr>
          <a:noFill/>
        </p:spPr>
        <p:txBody>
          <a:bodyPr/>
          <a:lstStyle/>
          <a:p>
            <a:fld id="{4DA64827-655C-4E3B-B7A5-9B1BB3F5A65E}" type="slidenum">
              <a:rPr lang="ar-SA"/>
              <a:pPr/>
              <a:t>12</a:t>
            </a:fld>
            <a:endParaRPr lang="fr-FR"/>
          </a:p>
        </p:txBody>
      </p:sp>
      <p:sp>
        <p:nvSpPr>
          <p:cNvPr id="13315" name="Rectangle 2"/>
          <p:cNvSpPr>
            <a:spLocks noGrp="1" noChangeArrowheads="1"/>
          </p:cNvSpPr>
          <p:nvPr>
            <p:ph type="title"/>
          </p:nvPr>
        </p:nvSpPr>
        <p:spPr/>
        <p:txBody>
          <a:bodyPr/>
          <a:lstStyle/>
          <a:p>
            <a:pPr eaLnBrk="1" hangingPunct="1"/>
            <a:r>
              <a:rPr lang="ar-EG" b="1" smtClean="0"/>
              <a:t>شراب أهل الجنة - 1</a:t>
            </a:r>
            <a:r>
              <a:rPr lang="ar-EG" smtClean="0"/>
              <a:t> </a:t>
            </a:r>
            <a:endParaRPr lang="en-US" smtClean="0"/>
          </a:p>
        </p:txBody>
      </p:sp>
      <p:sp>
        <p:nvSpPr>
          <p:cNvPr id="20483" name="Rectangle 3"/>
          <p:cNvSpPr>
            <a:spLocks noGrp="1" noChangeArrowheads="1"/>
          </p:cNvSpPr>
          <p:nvPr>
            <p:ph type="body" idx="1"/>
          </p:nvPr>
        </p:nvSpPr>
        <p:spPr>
          <a:xfrm>
            <a:off x="2209800" y="1600200"/>
            <a:ext cx="6477000" cy="4525963"/>
          </a:xfrm>
        </p:spPr>
        <p:txBody>
          <a:bodyPr/>
          <a:lstStyle/>
          <a:p>
            <a:pPr eaLnBrk="1" hangingPunct="1">
              <a:buFontTx/>
              <a:buNone/>
            </a:pPr>
            <a:r>
              <a:rPr lang="ar-SA" sz="2000" b="1" smtClean="0"/>
              <a:t>وللجنة أنهار وعيون تنبع كلها من الأنهار الأربعة الخارجة من الفردوس </a:t>
            </a:r>
            <a:endParaRPr lang="ar-EG" sz="2000" b="1" smtClean="0"/>
          </a:p>
          <a:p>
            <a:pPr eaLnBrk="1" hangingPunct="1">
              <a:buFontTx/>
              <a:buNone/>
            </a:pPr>
            <a:r>
              <a:rPr lang="ar-SA" sz="2000" b="1" smtClean="0"/>
              <a:t>الأعلى وقد ورد ذكر أسماء بعضها فى القرآن الكريم والأحاديث الشريفة منها</a:t>
            </a:r>
            <a:r>
              <a:rPr lang="ar-EG" sz="2000" b="1" smtClean="0"/>
              <a:t>:</a:t>
            </a:r>
            <a:r>
              <a:rPr lang="ar-SA" sz="2000" b="1" smtClean="0"/>
              <a:t> </a:t>
            </a:r>
            <a:endParaRPr lang="ar-EG" sz="2000" b="1" smtClean="0"/>
          </a:p>
          <a:p>
            <a:pPr eaLnBrk="1" hangingPunct="1">
              <a:buFontTx/>
              <a:buNone/>
            </a:pPr>
            <a:r>
              <a:rPr lang="ar-SA" sz="2000" b="1" smtClean="0"/>
              <a:t>1.</a:t>
            </a:r>
            <a:r>
              <a:rPr lang="ar-SA" sz="2000" b="1" u="sng" smtClean="0"/>
              <a:t> نهر الكوثر</a:t>
            </a:r>
            <a:r>
              <a:rPr lang="ar-SA" sz="2000" b="1" smtClean="0"/>
              <a:t> : وهو نهر أعطى لرسول</a:t>
            </a:r>
            <a:r>
              <a:rPr lang="ar-EG" sz="2000" b="1" smtClean="0"/>
              <a:t> </a:t>
            </a:r>
            <a:r>
              <a:rPr lang="ar-SA" sz="2000" b="1" smtClean="0"/>
              <a:t>الله صلى الله عليه وسلم فى الجنة </a:t>
            </a:r>
            <a:endParaRPr lang="ar-EG" sz="2000" b="1" smtClean="0"/>
          </a:p>
          <a:p>
            <a:pPr eaLnBrk="1" hangingPunct="1">
              <a:buFontTx/>
              <a:buNone/>
            </a:pPr>
            <a:r>
              <a:rPr lang="ar-SA" sz="2000" b="1" smtClean="0"/>
              <a:t>ويشرب منه المسلمون فى الموقف يوم القيامة شربة لا يظم</a:t>
            </a:r>
            <a:r>
              <a:rPr lang="ar-EG" sz="2000" b="1" smtClean="0"/>
              <a:t>أ</a:t>
            </a:r>
            <a:r>
              <a:rPr lang="ar-SA" sz="2000" b="1" smtClean="0"/>
              <a:t>ون من بعدها أبدا </a:t>
            </a:r>
            <a:endParaRPr lang="ar-EG" sz="2000" b="1" smtClean="0"/>
          </a:p>
          <a:p>
            <a:pPr eaLnBrk="1" hangingPunct="1">
              <a:buFontTx/>
              <a:buNone/>
            </a:pPr>
            <a:r>
              <a:rPr lang="ar-SA" sz="2000" b="1" smtClean="0"/>
              <a:t>بحمد الله وقد سميت </a:t>
            </a:r>
            <a:r>
              <a:rPr lang="ar-EG" sz="2000" b="1" smtClean="0"/>
              <a:t>إ</a:t>
            </a:r>
            <a:r>
              <a:rPr lang="ar-SA" sz="2000" b="1" smtClean="0"/>
              <a:t>حدى سور القرآن باسمه ووصفه رسول الله صلى الله</a:t>
            </a:r>
            <a:endParaRPr lang="ar-EG" sz="2000" b="1" smtClean="0"/>
          </a:p>
          <a:p>
            <a:pPr eaLnBrk="1" hangingPunct="1">
              <a:buFontTx/>
              <a:buNone/>
            </a:pPr>
            <a:r>
              <a:rPr lang="ar-SA" sz="2000" b="1" smtClean="0"/>
              <a:t> عليه وسلم بأن حافتاه من قباب اللؤلؤ المجوف وترابه المسك وحصباؤه </a:t>
            </a:r>
            <a:endParaRPr lang="ar-EG" sz="2000" b="1" smtClean="0"/>
          </a:p>
          <a:p>
            <a:pPr eaLnBrk="1" hangingPunct="1">
              <a:buFontTx/>
              <a:buNone/>
            </a:pPr>
            <a:r>
              <a:rPr lang="ar-SA" sz="2000" b="1" smtClean="0"/>
              <a:t>اللؤلؤ وماؤه أشد بياضا من الثلج وأحلى من السكر وآنيته من الذهب والفضة</a:t>
            </a:r>
            <a:r>
              <a:rPr lang="ar-EG" sz="2000" b="1" smtClean="0"/>
              <a:t>.</a:t>
            </a:r>
            <a:r>
              <a:rPr lang="ar-SA" sz="2000" b="1" smtClean="0"/>
              <a:t> </a:t>
            </a:r>
            <a:endParaRPr lang="ar-EG" sz="2000" b="1" smtClean="0"/>
          </a:p>
          <a:p>
            <a:pPr eaLnBrk="1" hangingPunct="1">
              <a:buFontTx/>
              <a:buNone/>
            </a:pPr>
            <a:r>
              <a:rPr lang="ar-SA" sz="2000" b="1" smtClean="0"/>
              <a:t>2. </a:t>
            </a:r>
            <a:r>
              <a:rPr lang="ar-SA" sz="2000" b="1" u="sng" smtClean="0"/>
              <a:t>نهر البيدخ</a:t>
            </a:r>
            <a:r>
              <a:rPr lang="ar-SA" sz="2000" b="1" smtClean="0"/>
              <a:t> : وهو نهر يغمس فيه الشهداء فيخرجون منه كالقمر ليلة البدر</a:t>
            </a:r>
            <a:endParaRPr lang="ar-EG" sz="2000" b="1" smtClean="0"/>
          </a:p>
          <a:p>
            <a:pPr eaLnBrk="1" hangingPunct="1">
              <a:buFontTx/>
              <a:buNone/>
            </a:pPr>
            <a:r>
              <a:rPr lang="ar-SA" sz="2000" b="1" smtClean="0"/>
              <a:t> وقد ذهب عنهم ما وجدوه من أذى الدنيا .</a:t>
            </a:r>
            <a:endParaRPr lang="ar-EG" sz="2000" b="1" smtClean="0"/>
          </a:p>
          <a:p>
            <a:pPr eaLnBrk="1" hangingPunct="1">
              <a:buFontTx/>
              <a:buNone/>
            </a:pPr>
            <a:endParaRPr lang="en-US" sz="2000" b="1" smtClean="0"/>
          </a:p>
        </p:txBody>
      </p:sp>
      <p:pic>
        <p:nvPicPr>
          <p:cNvPr id="13317" name="Picture 7" descr="CA0XQN4T"/>
          <p:cNvPicPr>
            <a:picLocks noChangeAspect="1" noChangeArrowheads="1"/>
          </p:cNvPicPr>
          <p:nvPr/>
        </p:nvPicPr>
        <p:blipFill>
          <a:blip r:embed="rId3"/>
          <a:srcRect/>
          <a:stretch>
            <a:fillRect/>
          </a:stretch>
        </p:blipFill>
        <p:spPr bwMode="auto">
          <a:xfrm>
            <a:off x="228600" y="533400"/>
            <a:ext cx="1847850" cy="3048000"/>
          </a:xfrm>
          <a:prstGeom prst="rect">
            <a:avLst/>
          </a:prstGeom>
          <a:noFill/>
          <a:ln w="9525">
            <a:noFill/>
            <a:miter lim="800000"/>
            <a:headEnd/>
            <a:tailEnd/>
          </a:ln>
        </p:spPr>
      </p:pic>
      <p:pic>
        <p:nvPicPr>
          <p:cNvPr id="13318" name="Picture 12" descr="44"/>
          <p:cNvPicPr>
            <a:picLocks noChangeAspect="1" noChangeArrowheads="1"/>
          </p:cNvPicPr>
          <p:nvPr/>
        </p:nvPicPr>
        <p:blipFill>
          <a:blip r:embed="rId4"/>
          <a:srcRect/>
          <a:stretch>
            <a:fillRect/>
          </a:stretch>
        </p:blipFill>
        <p:spPr bwMode="auto">
          <a:xfrm>
            <a:off x="381000" y="3886200"/>
            <a:ext cx="1676400" cy="1574800"/>
          </a:xfrm>
          <a:prstGeom prst="rect">
            <a:avLst/>
          </a:prstGeom>
          <a:noFill/>
          <a:ln w="9525">
            <a:noFill/>
            <a:miter lim="800000"/>
            <a:headEnd/>
            <a:tailEnd/>
          </a:ln>
        </p:spPr>
      </p:pic>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 calcmode="lin" valueType="num">
                                      <p:cBhvr additive="base">
                                        <p:cTn id="12"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 calcmode="lin" valueType="num">
                                      <p:cBhvr additive="base">
                                        <p:cTn id="17"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 calcmode="lin" valueType="num">
                                      <p:cBhvr additive="base">
                                        <p:cTn id="22"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 calcmode="lin" valueType="num">
                                      <p:cBhvr additive="base">
                                        <p:cTn id="27"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20483">
                                            <p:txEl>
                                              <p:pRg st="5" end="5"/>
                                            </p:txEl>
                                          </p:spTgt>
                                        </p:tgtEl>
                                        <p:attrNameLst>
                                          <p:attrName>style.visibility</p:attrName>
                                        </p:attrNameLst>
                                      </p:cBhvr>
                                      <p:to>
                                        <p:strVal val="visible"/>
                                      </p:to>
                                    </p:set>
                                    <p:anim calcmode="lin" valueType="num">
                                      <p:cBhvr additive="base">
                                        <p:cTn id="32"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20483">
                                            <p:txEl>
                                              <p:pRg st="6" end="6"/>
                                            </p:txEl>
                                          </p:spTgt>
                                        </p:tgtEl>
                                        <p:attrNameLst>
                                          <p:attrName>style.visibility</p:attrName>
                                        </p:attrNameLst>
                                      </p:cBhvr>
                                      <p:to>
                                        <p:strVal val="visible"/>
                                      </p:to>
                                    </p:set>
                                    <p:anim calcmode="lin" valueType="num">
                                      <p:cBhvr additive="base">
                                        <p:cTn id="37" dur="5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20483">
                                            <p:txEl>
                                              <p:pRg st="7" end="7"/>
                                            </p:txEl>
                                          </p:spTgt>
                                        </p:tgtEl>
                                        <p:attrNameLst>
                                          <p:attrName>style.visibility</p:attrName>
                                        </p:attrNameLst>
                                      </p:cBhvr>
                                      <p:to>
                                        <p:strVal val="visible"/>
                                      </p:to>
                                    </p:set>
                                    <p:anim calcmode="lin" valueType="num">
                                      <p:cBhvr additive="base">
                                        <p:cTn id="42" dur="500" fill="hold"/>
                                        <p:tgtEl>
                                          <p:spTgt spid="2048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048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nodeType="afterEffect">
                                  <p:stCondLst>
                                    <p:cond delay="0"/>
                                  </p:stCondLst>
                                  <p:childTnLst>
                                    <p:set>
                                      <p:cBhvr>
                                        <p:cTn id="46" dur="1" fill="hold">
                                          <p:stCondLst>
                                            <p:cond delay="0"/>
                                          </p:stCondLst>
                                        </p:cTn>
                                        <p:tgtEl>
                                          <p:spTgt spid="20483">
                                            <p:txEl>
                                              <p:pRg st="8" end="8"/>
                                            </p:txEl>
                                          </p:spTgt>
                                        </p:tgtEl>
                                        <p:attrNameLst>
                                          <p:attrName>style.visibility</p:attrName>
                                        </p:attrNameLst>
                                      </p:cBhvr>
                                      <p:to>
                                        <p:strVal val="visible"/>
                                      </p:to>
                                    </p:set>
                                    <p:anim calcmode="lin" valueType="num">
                                      <p:cBhvr additive="base">
                                        <p:cTn id="47" dur="500" fill="hold"/>
                                        <p:tgtEl>
                                          <p:spTgt spid="2048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048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Espace réservé du numéro de diapositive 5"/>
          <p:cNvSpPr>
            <a:spLocks noGrp="1"/>
          </p:cNvSpPr>
          <p:nvPr>
            <p:ph type="sldNum" sz="quarter" idx="12"/>
          </p:nvPr>
        </p:nvSpPr>
        <p:spPr>
          <a:noFill/>
        </p:spPr>
        <p:txBody>
          <a:bodyPr/>
          <a:lstStyle/>
          <a:p>
            <a:fld id="{4A0A40B3-0B23-4BDD-8DBA-78C2DC2B4664}" type="slidenum">
              <a:rPr lang="ar-SA"/>
              <a:pPr/>
              <a:t>13</a:t>
            </a:fld>
            <a:endParaRPr lang="fr-FR"/>
          </a:p>
        </p:txBody>
      </p:sp>
      <p:sp>
        <p:nvSpPr>
          <p:cNvPr id="14339" name="Rectangle 2"/>
          <p:cNvSpPr>
            <a:spLocks noGrp="1" noChangeArrowheads="1"/>
          </p:cNvSpPr>
          <p:nvPr>
            <p:ph type="title"/>
          </p:nvPr>
        </p:nvSpPr>
        <p:spPr/>
        <p:txBody>
          <a:bodyPr/>
          <a:lstStyle/>
          <a:p>
            <a:pPr eaLnBrk="1" hangingPunct="1"/>
            <a:r>
              <a:rPr lang="ar-EG" b="1" smtClean="0"/>
              <a:t>شراب أهل الجنة - 2</a:t>
            </a:r>
            <a:r>
              <a:rPr lang="ar-EG" smtClean="0"/>
              <a:t> </a:t>
            </a:r>
            <a:endParaRPr lang="en-US" smtClean="0"/>
          </a:p>
        </p:txBody>
      </p:sp>
      <p:sp>
        <p:nvSpPr>
          <p:cNvPr id="48131" name="Rectangle 3"/>
          <p:cNvSpPr>
            <a:spLocks noGrp="1" noChangeArrowheads="1"/>
          </p:cNvSpPr>
          <p:nvPr>
            <p:ph type="body" idx="1"/>
          </p:nvPr>
        </p:nvSpPr>
        <p:spPr>
          <a:xfrm>
            <a:off x="1143000" y="1600200"/>
            <a:ext cx="7543800" cy="4525963"/>
          </a:xfrm>
        </p:spPr>
        <p:txBody>
          <a:bodyPr/>
          <a:lstStyle/>
          <a:p>
            <a:pPr eaLnBrk="1" hangingPunct="1">
              <a:buFontTx/>
              <a:buNone/>
            </a:pPr>
            <a:r>
              <a:rPr lang="ar-EG" sz="2800" b="1" smtClean="0"/>
              <a:t>3</a:t>
            </a:r>
            <a:r>
              <a:rPr lang="ar-SA" sz="2400" b="1" u="sng" smtClean="0"/>
              <a:t>. نهر بارق</a:t>
            </a:r>
            <a:r>
              <a:rPr lang="ar-SA" sz="2400" b="1" smtClean="0"/>
              <a:t> : وهو نهر على باب الجنة يجلس عنده </a:t>
            </a:r>
            <a:endParaRPr lang="ar-EG" sz="2400" b="1" smtClean="0"/>
          </a:p>
          <a:p>
            <a:pPr eaLnBrk="1" hangingPunct="1">
              <a:buFontTx/>
              <a:buNone/>
            </a:pPr>
            <a:r>
              <a:rPr lang="ar-SA" sz="2400" b="1" smtClean="0"/>
              <a:t>الشهداء</a:t>
            </a:r>
            <a:r>
              <a:rPr lang="ar-EG" sz="2400" b="1" smtClean="0"/>
              <a:t> </a:t>
            </a:r>
            <a:r>
              <a:rPr lang="ar-SA" sz="2400" b="1" smtClean="0"/>
              <a:t>فيأتيهم رزقهم</a:t>
            </a:r>
            <a:r>
              <a:rPr lang="ar-EG" sz="2400" b="1" smtClean="0"/>
              <a:t> </a:t>
            </a:r>
            <a:r>
              <a:rPr lang="ar-SA" sz="2400" b="1" smtClean="0"/>
              <a:t>من الجنة بكرة وعشيا. </a:t>
            </a:r>
            <a:endParaRPr lang="en-US" sz="2400" b="1" smtClean="0"/>
          </a:p>
          <a:p>
            <a:pPr eaLnBrk="1" hangingPunct="1">
              <a:buFontTx/>
              <a:buNone/>
            </a:pPr>
            <a:r>
              <a:rPr lang="ar-EG" sz="2400" b="1" smtClean="0"/>
              <a:t>4</a:t>
            </a:r>
            <a:r>
              <a:rPr lang="ar-SA" sz="2400" b="1" u="sng" smtClean="0"/>
              <a:t>عين تسنيم</a:t>
            </a:r>
            <a:r>
              <a:rPr lang="ar-SA" sz="2400" b="1" smtClean="0"/>
              <a:t> : وهى أشرف شراب أهل الجنة وهو من</a:t>
            </a:r>
            <a:r>
              <a:rPr lang="ar-EG" sz="2400" b="1" smtClean="0"/>
              <a:t> </a:t>
            </a:r>
            <a:r>
              <a:rPr lang="ar-SA" sz="2400" b="1" smtClean="0"/>
              <a:t>الرحيق المختوم </a:t>
            </a:r>
            <a:endParaRPr lang="ar-EG" sz="2400" b="1" smtClean="0"/>
          </a:p>
          <a:p>
            <a:pPr eaLnBrk="1" hangingPunct="1">
              <a:buFontTx/>
              <a:buNone/>
            </a:pPr>
            <a:r>
              <a:rPr lang="ar-SA" sz="2400" b="1" smtClean="0"/>
              <a:t>ويشربه المقربون صرفا ويمزج بالمسك لأهل اليمين .</a:t>
            </a:r>
            <a:endParaRPr lang="ar-EG" sz="2400" b="1" smtClean="0"/>
          </a:p>
          <a:p>
            <a:pPr eaLnBrk="1" hangingPunct="1">
              <a:buFontTx/>
              <a:buNone/>
            </a:pPr>
            <a:r>
              <a:rPr lang="ar-EG" sz="2400" b="1" smtClean="0"/>
              <a:t>5.</a:t>
            </a:r>
            <a:r>
              <a:rPr lang="ar-SA" sz="2400" b="1" smtClean="0"/>
              <a:t> </a:t>
            </a:r>
            <a:r>
              <a:rPr lang="ar-SA" sz="2400" b="1" u="sng" smtClean="0"/>
              <a:t>عين سلسبيل</a:t>
            </a:r>
            <a:r>
              <a:rPr lang="ar-SA" sz="2400" b="1" smtClean="0"/>
              <a:t> : وهى شراب أهل اليمين ويمزج لهم بالزنجبيل </a:t>
            </a:r>
            <a:endParaRPr lang="ar-EG" sz="2400" b="1" smtClean="0"/>
          </a:p>
          <a:p>
            <a:pPr eaLnBrk="1" hangingPunct="1">
              <a:buFontTx/>
              <a:buNone/>
            </a:pPr>
            <a:r>
              <a:rPr lang="ar-EG" sz="2400" b="1" smtClean="0"/>
              <a:t>6</a:t>
            </a:r>
            <a:r>
              <a:rPr lang="ar-SA" sz="2400" b="1" smtClean="0"/>
              <a:t>. </a:t>
            </a:r>
            <a:r>
              <a:rPr lang="ar-SA" sz="2400" b="1" u="sng" smtClean="0"/>
              <a:t>عين مزاجها الكافور</a:t>
            </a:r>
            <a:r>
              <a:rPr lang="ar-SA" sz="2400" b="1" smtClean="0"/>
              <a:t> : وهى شراب الأبرار وجميعها أشربه لا</a:t>
            </a:r>
            <a:r>
              <a:rPr lang="ar-EG" sz="2400" b="1" smtClean="0"/>
              <a:t> </a:t>
            </a:r>
            <a:r>
              <a:rPr lang="ar-SA" sz="2400" b="1" smtClean="0"/>
              <a:t>تسكر ولا </a:t>
            </a:r>
            <a:endParaRPr lang="ar-EG" sz="2400" b="1" smtClean="0"/>
          </a:p>
          <a:p>
            <a:pPr eaLnBrk="1" hangingPunct="1">
              <a:buFontTx/>
              <a:buNone/>
            </a:pPr>
            <a:r>
              <a:rPr lang="ar-SA" sz="2400" b="1" smtClean="0"/>
              <a:t>تصدع ولا تذهب العقل بل تملأ شاربيها سرورا ونشوة</a:t>
            </a:r>
            <a:r>
              <a:rPr lang="ar-EG" sz="2400" b="1" smtClean="0"/>
              <a:t> </a:t>
            </a:r>
            <a:r>
              <a:rPr lang="ar-SA" sz="2400" b="1" smtClean="0"/>
              <a:t>لا يعرفها أهل الدنيا </a:t>
            </a:r>
            <a:endParaRPr lang="ar-EG" sz="2400" b="1" smtClean="0"/>
          </a:p>
          <a:p>
            <a:pPr eaLnBrk="1" hangingPunct="1">
              <a:buFontTx/>
              <a:buNone/>
            </a:pPr>
            <a:r>
              <a:rPr lang="ar-SA" sz="2400" b="1" smtClean="0"/>
              <a:t>يطوف عليهم بها ولدان مخلدون كأنهم</a:t>
            </a:r>
            <a:r>
              <a:rPr lang="ar-EG" sz="2400" b="1" smtClean="0"/>
              <a:t> </a:t>
            </a:r>
            <a:r>
              <a:rPr lang="ar-SA" sz="2400" b="1" smtClean="0"/>
              <a:t>لؤلؤا</a:t>
            </a:r>
            <a:r>
              <a:rPr lang="ar-EG" sz="2400" b="1" smtClean="0"/>
              <a:t> </a:t>
            </a:r>
            <a:r>
              <a:rPr lang="ar-SA" sz="2400" b="1" smtClean="0"/>
              <a:t>منثورا بكؤوس من ذهب وقوارير من فضه . </a:t>
            </a:r>
            <a:endParaRPr lang="en-US" sz="2400" b="1" smtClean="0"/>
          </a:p>
        </p:txBody>
      </p:sp>
      <p:pic>
        <p:nvPicPr>
          <p:cNvPr id="14341" name="Picture 16" descr="Feras%2520-%2520Nature%2520(174)">
            <a:hlinkClick r:id="rId3"/>
          </p:cNvPr>
          <p:cNvPicPr>
            <a:picLocks noChangeAspect="1" noChangeArrowheads="1"/>
          </p:cNvPicPr>
          <p:nvPr/>
        </p:nvPicPr>
        <p:blipFill>
          <a:blip r:embed="rId4"/>
          <a:srcRect/>
          <a:stretch>
            <a:fillRect/>
          </a:stretch>
        </p:blipFill>
        <p:spPr bwMode="auto">
          <a:xfrm>
            <a:off x="152400" y="228600"/>
            <a:ext cx="2362200" cy="1981200"/>
          </a:xfrm>
          <a:prstGeom prst="rect">
            <a:avLst/>
          </a:prstGeom>
          <a:noFill/>
          <a:ln w="9525">
            <a:noFill/>
            <a:miter lim="800000"/>
            <a:headEnd/>
            <a:tailEnd/>
          </a:ln>
        </p:spPr>
      </p:pic>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 calcmode="lin" valueType="num">
                                      <p:cBhvr additive="base">
                                        <p:cTn id="12" dur="500" fill="hold"/>
                                        <p:tgtEl>
                                          <p:spTgt spid="4813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8131">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 calcmode="lin" valueType="num">
                                      <p:cBhvr additive="base">
                                        <p:cTn id="17" dur="500" fill="hold"/>
                                        <p:tgtEl>
                                          <p:spTgt spid="4813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131">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 calcmode="lin" valueType="num">
                                      <p:cBhvr additive="base">
                                        <p:cTn id="22" dur="500" fill="hold"/>
                                        <p:tgtEl>
                                          <p:spTgt spid="48131">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8131">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 calcmode="lin" valueType="num">
                                      <p:cBhvr additive="base">
                                        <p:cTn id="27" dur="500" fill="hold"/>
                                        <p:tgtEl>
                                          <p:spTgt spid="4813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131">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48131">
                                            <p:txEl>
                                              <p:pRg st="5" end="5"/>
                                            </p:txEl>
                                          </p:spTgt>
                                        </p:tgtEl>
                                        <p:attrNameLst>
                                          <p:attrName>style.visibility</p:attrName>
                                        </p:attrNameLst>
                                      </p:cBhvr>
                                      <p:to>
                                        <p:strVal val="visible"/>
                                      </p:to>
                                    </p:set>
                                    <p:anim calcmode="lin" valueType="num">
                                      <p:cBhvr additive="base">
                                        <p:cTn id="32" dur="500" fill="hold"/>
                                        <p:tgtEl>
                                          <p:spTgt spid="48131">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8131">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48131">
                                            <p:txEl>
                                              <p:pRg st="6" end="6"/>
                                            </p:txEl>
                                          </p:spTgt>
                                        </p:tgtEl>
                                        <p:attrNameLst>
                                          <p:attrName>style.visibility</p:attrName>
                                        </p:attrNameLst>
                                      </p:cBhvr>
                                      <p:to>
                                        <p:strVal val="visible"/>
                                      </p:to>
                                    </p:set>
                                    <p:anim calcmode="lin" valueType="num">
                                      <p:cBhvr additive="base">
                                        <p:cTn id="37" dur="500" fill="hold"/>
                                        <p:tgtEl>
                                          <p:spTgt spid="4813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8131">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48131">
                                            <p:txEl>
                                              <p:pRg st="7" end="7"/>
                                            </p:txEl>
                                          </p:spTgt>
                                        </p:tgtEl>
                                        <p:attrNameLst>
                                          <p:attrName>style.visibility</p:attrName>
                                        </p:attrNameLst>
                                      </p:cBhvr>
                                      <p:to>
                                        <p:strVal val="visible"/>
                                      </p:to>
                                    </p:set>
                                    <p:anim calcmode="lin" valueType="num">
                                      <p:cBhvr additive="base">
                                        <p:cTn id="42" dur="500" fill="hold"/>
                                        <p:tgtEl>
                                          <p:spTgt spid="48131">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813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Espace réservé du numéro de diapositive 5"/>
          <p:cNvSpPr>
            <a:spLocks noGrp="1"/>
          </p:cNvSpPr>
          <p:nvPr>
            <p:ph type="sldNum" sz="quarter" idx="12"/>
          </p:nvPr>
        </p:nvSpPr>
        <p:spPr>
          <a:noFill/>
        </p:spPr>
        <p:txBody>
          <a:bodyPr/>
          <a:lstStyle/>
          <a:p>
            <a:fld id="{554D9B8B-537B-4266-9BB1-294E32CEE882}" type="slidenum">
              <a:rPr lang="ar-SA"/>
              <a:pPr/>
              <a:t>14</a:t>
            </a:fld>
            <a:endParaRPr lang="fr-FR"/>
          </a:p>
        </p:txBody>
      </p:sp>
      <p:sp>
        <p:nvSpPr>
          <p:cNvPr id="15363" name="Rectangle 7"/>
          <p:cNvSpPr>
            <a:spLocks noChangeArrowheads="1"/>
          </p:cNvSpPr>
          <p:nvPr/>
        </p:nvSpPr>
        <p:spPr bwMode="auto">
          <a:xfrm>
            <a:off x="1143000" y="1600200"/>
            <a:ext cx="7162800" cy="396875"/>
          </a:xfrm>
          <a:prstGeom prst="rect">
            <a:avLst/>
          </a:prstGeom>
          <a:noFill/>
          <a:ln w="9525">
            <a:noFill/>
            <a:miter lim="800000"/>
            <a:headEnd/>
            <a:tailEnd/>
          </a:ln>
        </p:spPr>
        <p:txBody>
          <a:bodyPr>
            <a:spAutoFit/>
          </a:bodyPr>
          <a:lstStyle/>
          <a:p>
            <a:endParaRPr lang="en-US" sz="2000" b="1">
              <a:solidFill>
                <a:srgbClr val="0000FF"/>
              </a:solidFill>
            </a:endParaRPr>
          </a:p>
        </p:txBody>
      </p:sp>
      <p:sp>
        <p:nvSpPr>
          <p:cNvPr id="15364" name="Rectangle 11"/>
          <p:cNvSpPr>
            <a:spLocks noGrp="1" noChangeArrowheads="1"/>
          </p:cNvSpPr>
          <p:nvPr>
            <p:ph type="title"/>
          </p:nvPr>
        </p:nvSpPr>
        <p:spPr/>
        <p:txBody>
          <a:bodyPr/>
          <a:lstStyle/>
          <a:p>
            <a:pPr eaLnBrk="1" hangingPunct="1"/>
            <a:r>
              <a:rPr lang="ar-EG" b="1" smtClean="0"/>
              <a:t>طعام أهل الجنة - 1</a:t>
            </a:r>
            <a:endParaRPr lang="en-US" b="1" smtClean="0"/>
          </a:p>
        </p:txBody>
      </p:sp>
      <p:pic>
        <p:nvPicPr>
          <p:cNvPr id="15365" name="Picture 12" descr="CACL01O7"/>
          <p:cNvPicPr>
            <a:picLocks noChangeAspect="1" noChangeArrowheads="1"/>
          </p:cNvPicPr>
          <p:nvPr/>
        </p:nvPicPr>
        <p:blipFill>
          <a:blip r:embed="rId3"/>
          <a:srcRect/>
          <a:stretch>
            <a:fillRect/>
          </a:stretch>
        </p:blipFill>
        <p:spPr bwMode="auto">
          <a:xfrm>
            <a:off x="228600" y="228600"/>
            <a:ext cx="2133600" cy="1828800"/>
          </a:xfrm>
          <a:prstGeom prst="rect">
            <a:avLst/>
          </a:prstGeom>
          <a:noFill/>
          <a:ln w="9525">
            <a:noFill/>
            <a:miter lim="800000"/>
            <a:headEnd/>
            <a:tailEnd/>
          </a:ln>
        </p:spPr>
      </p:pic>
      <p:pic>
        <p:nvPicPr>
          <p:cNvPr id="15366" name="Picture 15" descr="Picture4"/>
          <p:cNvPicPr>
            <a:picLocks noChangeAspect="1" noChangeArrowheads="1" noCrop="1"/>
          </p:cNvPicPr>
          <p:nvPr/>
        </p:nvPicPr>
        <p:blipFill>
          <a:blip r:embed="rId4"/>
          <a:srcRect/>
          <a:stretch>
            <a:fillRect/>
          </a:stretch>
        </p:blipFill>
        <p:spPr bwMode="auto">
          <a:xfrm>
            <a:off x="762000" y="4419600"/>
            <a:ext cx="1524000" cy="1524000"/>
          </a:xfrm>
          <a:prstGeom prst="rect">
            <a:avLst/>
          </a:prstGeom>
          <a:noFill/>
          <a:ln w="9525">
            <a:noFill/>
            <a:miter lim="800000"/>
            <a:headEnd/>
            <a:tailEnd/>
          </a:ln>
        </p:spPr>
      </p:pic>
      <p:sp>
        <p:nvSpPr>
          <p:cNvPr id="25614" name="Rectangle 14"/>
          <p:cNvSpPr>
            <a:spLocks noGrp="1" noChangeArrowheads="1"/>
          </p:cNvSpPr>
          <p:nvPr>
            <p:ph type="body" idx="1"/>
          </p:nvPr>
        </p:nvSpPr>
        <p:spPr/>
        <p:txBody>
          <a:bodyPr/>
          <a:lstStyle/>
          <a:p>
            <a:pPr eaLnBrk="1" hangingPunct="1">
              <a:lnSpc>
                <a:spcPct val="90000"/>
              </a:lnSpc>
              <a:buFontTx/>
              <a:buNone/>
            </a:pPr>
            <a:r>
              <a:rPr lang="ar-SA" sz="2400" b="1" smtClean="0"/>
              <a:t>وطعام أهل الجنة من اللحم والطير والفواكه وكل ما اشتهت </a:t>
            </a:r>
            <a:endParaRPr lang="ar-EG" sz="2400" b="1" smtClean="0"/>
          </a:p>
          <a:p>
            <a:pPr eaLnBrk="1" hangingPunct="1">
              <a:lnSpc>
                <a:spcPct val="90000"/>
              </a:lnSpc>
              <a:buFontTx/>
              <a:buNone/>
            </a:pPr>
            <a:r>
              <a:rPr lang="ar-SA" sz="2400" b="1" smtClean="0"/>
              <a:t>أنفسهم </a:t>
            </a:r>
            <a:r>
              <a:rPr lang="ar-EG" sz="2400" b="1" smtClean="0"/>
              <a:t>.</a:t>
            </a:r>
          </a:p>
          <a:p>
            <a:pPr eaLnBrk="1" hangingPunct="1">
              <a:lnSpc>
                <a:spcPct val="90000"/>
              </a:lnSpc>
              <a:buFontTx/>
              <a:buNone/>
            </a:pPr>
            <a:r>
              <a:rPr lang="ar-SA" sz="2400" b="1" u="sng" smtClean="0"/>
              <a:t>أشجار الجنة</a:t>
            </a:r>
            <a:r>
              <a:rPr lang="ar-SA" sz="2400" b="1" smtClean="0"/>
              <a:t> : وجميعها سيقانها من الذهب وأوراقها من الزمرد الأخضر والجوهر</a:t>
            </a:r>
            <a:endParaRPr lang="ar-EG" sz="2400" b="1" smtClean="0"/>
          </a:p>
          <a:p>
            <a:pPr eaLnBrk="1" hangingPunct="1">
              <a:lnSpc>
                <a:spcPct val="90000"/>
              </a:lnSpc>
              <a:buFontTx/>
              <a:buNone/>
            </a:pPr>
            <a:r>
              <a:rPr lang="ar-SA" sz="2400" b="1" smtClean="0"/>
              <a:t> وقد ذكر منها</a:t>
            </a:r>
            <a:r>
              <a:rPr lang="ar-EG" sz="2400" b="1" smtClean="0"/>
              <a:t> </a:t>
            </a:r>
            <a:r>
              <a:rPr lang="ar-SA" sz="2400" b="1" smtClean="0"/>
              <a:t>: </a:t>
            </a:r>
            <a:endParaRPr lang="ar-EG" sz="2400" b="1" smtClean="0"/>
          </a:p>
          <a:p>
            <a:pPr eaLnBrk="1" hangingPunct="1">
              <a:lnSpc>
                <a:spcPct val="90000"/>
              </a:lnSpc>
              <a:buFontTx/>
              <a:buNone/>
            </a:pPr>
            <a:r>
              <a:rPr lang="ar-SA" sz="2400" b="1" u="sng" smtClean="0"/>
              <a:t>شجرة طوبى :</a:t>
            </a:r>
            <a:r>
              <a:rPr lang="ar-SA" sz="2400" b="1" smtClean="0"/>
              <a:t> قال عنها رسول الله صلى الله عليه وسلم أنها تشبه شجرة الجوز </a:t>
            </a:r>
            <a:endParaRPr lang="ar-EG" sz="2400" b="1" smtClean="0"/>
          </a:p>
          <a:p>
            <a:pPr eaLnBrk="1" hangingPunct="1">
              <a:lnSpc>
                <a:spcPct val="90000"/>
              </a:lnSpc>
              <a:buFontTx/>
              <a:buNone/>
            </a:pPr>
            <a:r>
              <a:rPr lang="ar-SA" sz="2400" b="1" smtClean="0"/>
              <a:t>وهى بالغة العظم فى حجمها</a:t>
            </a:r>
            <a:r>
              <a:rPr lang="ar-EG" sz="2400" b="1" smtClean="0"/>
              <a:t> </a:t>
            </a:r>
            <a:r>
              <a:rPr lang="ar-SA" sz="2400" b="1" smtClean="0"/>
              <a:t>وتتفتق ثمارها عن ثياب أهل الجنة فى كل ثمرة سبعين</a:t>
            </a:r>
            <a:endParaRPr lang="ar-EG" sz="2400" b="1" smtClean="0"/>
          </a:p>
          <a:p>
            <a:pPr eaLnBrk="1" hangingPunct="1">
              <a:lnSpc>
                <a:spcPct val="90000"/>
              </a:lnSpc>
              <a:buFontTx/>
              <a:buNone/>
            </a:pPr>
            <a:r>
              <a:rPr lang="ar-SA" sz="2400" b="1" smtClean="0"/>
              <a:t> ثوبا ألوانا ألوان من السندس (الحرير الرقيق ) والإستبرق لم ير مثلها أهل الدنيا </a:t>
            </a:r>
            <a:endParaRPr lang="ar-EG" sz="2400" b="1" smtClean="0"/>
          </a:p>
          <a:p>
            <a:pPr eaLnBrk="1" hangingPunct="1">
              <a:lnSpc>
                <a:spcPct val="90000"/>
              </a:lnSpc>
              <a:buFontTx/>
              <a:buNone/>
            </a:pPr>
            <a:r>
              <a:rPr lang="ar-SA" sz="2400" b="1" smtClean="0"/>
              <a:t>ينال منها المؤمن ما يشاء </a:t>
            </a:r>
            <a:r>
              <a:rPr lang="ar-EG" sz="2400" b="1" smtClean="0"/>
              <a:t>. </a:t>
            </a:r>
            <a:r>
              <a:rPr lang="ar-SA" sz="2400" b="1" smtClean="0"/>
              <a:t>وعندها يجتمع أهل الجنة فيتذكرون لهو الدنيا ( اللعب </a:t>
            </a:r>
            <a:endParaRPr lang="ar-EG" sz="2400" b="1" smtClean="0"/>
          </a:p>
          <a:p>
            <a:pPr eaLnBrk="1" hangingPunct="1">
              <a:lnSpc>
                <a:spcPct val="90000"/>
              </a:lnSpc>
              <a:buFontTx/>
              <a:buNone/>
            </a:pPr>
            <a:r>
              <a:rPr lang="ar-SA" sz="2400" b="1" smtClean="0"/>
              <a:t>والطرب والفنون ) فيبعث الله ريحا من الجنة تحرك تلك الشجرة بكل لهو كان فى</a:t>
            </a:r>
            <a:endParaRPr lang="ar-EG" sz="2400" b="1" smtClean="0"/>
          </a:p>
          <a:p>
            <a:pPr eaLnBrk="1" hangingPunct="1">
              <a:lnSpc>
                <a:spcPct val="90000"/>
              </a:lnSpc>
              <a:buFontTx/>
              <a:buNone/>
            </a:pPr>
            <a:r>
              <a:rPr lang="ar-SA" sz="2400" b="1" smtClean="0"/>
              <a:t> الدنيا . </a:t>
            </a:r>
            <a:endParaRPr lang="fr-FR" sz="2400" smtClean="0"/>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25614">
                                            <p:txEl>
                                              <p:pRg st="0" end="0"/>
                                            </p:txEl>
                                          </p:spTgt>
                                        </p:tgtEl>
                                        <p:attrNameLst>
                                          <p:attrName>style.visibility</p:attrName>
                                        </p:attrNameLst>
                                      </p:cBhvr>
                                      <p:to>
                                        <p:strVal val="visible"/>
                                      </p:to>
                                    </p:set>
                                    <p:anim calcmode="lin" valueType="num">
                                      <p:cBhvr additive="base">
                                        <p:cTn id="7" dur="500" fill="hold"/>
                                        <p:tgtEl>
                                          <p:spTgt spid="256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14">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nodeType="afterEffect">
                                  <p:stCondLst>
                                    <p:cond delay="1000"/>
                                  </p:stCondLst>
                                  <p:childTnLst>
                                    <p:set>
                                      <p:cBhvr>
                                        <p:cTn id="11" dur="1" fill="hold">
                                          <p:stCondLst>
                                            <p:cond delay="0"/>
                                          </p:stCondLst>
                                        </p:cTn>
                                        <p:tgtEl>
                                          <p:spTgt spid="25614">
                                            <p:txEl>
                                              <p:pRg st="1" end="1"/>
                                            </p:txEl>
                                          </p:spTgt>
                                        </p:tgtEl>
                                        <p:attrNameLst>
                                          <p:attrName>style.visibility</p:attrName>
                                        </p:attrNameLst>
                                      </p:cBhvr>
                                      <p:to>
                                        <p:strVal val="visible"/>
                                      </p:to>
                                    </p:set>
                                    <p:anim calcmode="lin" valueType="num">
                                      <p:cBhvr additive="base">
                                        <p:cTn id="12" dur="500" fill="hold"/>
                                        <p:tgtEl>
                                          <p:spTgt spid="2561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5614">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1000"/>
                                  </p:stCondLst>
                                  <p:childTnLst>
                                    <p:set>
                                      <p:cBhvr>
                                        <p:cTn id="16" dur="1" fill="hold">
                                          <p:stCondLst>
                                            <p:cond delay="0"/>
                                          </p:stCondLst>
                                        </p:cTn>
                                        <p:tgtEl>
                                          <p:spTgt spid="25614">
                                            <p:txEl>
                                              <p:pRg st="2" end="2"/>
                                            </p:txEl>
                                          </p:spTgt>
                                        </p:tgtEl>
                                        <p:attrNameLst>
                                          <p:attrName>style.visibility</p:attrName>
                                        </p:attrNameLst>
                                      </p:cBhvr>
                                      <p:to>
                                        <p:strVal val="visible"/>
                                      </p:to>
                                    </p:set>
                                    <p:anim calcmode="lin" valueType="num">
                                      <p:cBhvr additive="base">
                                        <p:cTn id="17" dur="500" fill="hold"/>
                                        <p:tgtEl>
                                          <p:spTgt spid="2561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5614">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500"/>
                            </p:stCondLst>
                            <p:childTnLst>
                              <p:par>
                                <p:cTn id="20" presetID="2" presetClass="entr" presetSubtype="4" fill="hold" nodeType="afterEffect">
                                  <p:stCondLst>
                                    <p:cond delay="1000"/>
                                  </p:stCondLst>
                                  <p:childTnLst>
                                    <p:set>
                                      <p:cBhvr>
                                        <p:cTn id="21" dur="1" fill="hold">
                                          <p:stCondLst>
                                            <p:cond delay="0"/>
                                          </p:stCondLst>
                                        </p:cTn>
                                        <p:tgtEl>
                                          <p:spTgt spid="25614">
                                            <p:txEl>
                                              <p:pRg st="3" end="3"/>
                                            </p:txEl>
                                          </p:spTgt>
                                        </p:tgtEl>
                                        <p:attrNameLst>
                                          <p:attrName>style.visibility</p:attrName>
                                        </p:attrNameLst>
                                      </p:cBhvr>
                                      <p:to>
                                        <p:strVal val="visible"/>
                                      </p:to>
                                    </p:set>
                                    <p:anim calcmode="lin" valueType="num">
                                      <p:cBhvr additive="base">
                                        <p:cTn id="22" dur="500" fill="hold"/>
                                        <p:tgtEl>
                                          <p:spTgt spid="25614">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5614">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 presetClass="entr" presetSubtype="4" fill="hold" nodeType="afterEffect">
                                  <p:stCondLst>
                                    <p:cond delay="1000"/>
                                  </p:stCondLst>
                                  <p:childTnLst>
                                    <p:set>
                                      <p:cBhvr>
                                        <p:cTn id="26" dur="1" fill="hold">
                                          <p:stCondLst>
                                            <p:cond delay="0"/>
                                          </p:stCondLst>
                                        </p:cTn>
                                        <p:tgtEl>
                                          <p:spTgt spid="25614">
                                            <p:txEl>
                                              <p:pRg st="4" end="4"/>
                                            </p:txEl>
                                          </p:spTgt>
                                        </p:tgtEl>
                                        <p:attrNameLst>
                                          <p:attrName>style.visibility</p:attrName>
                                        </p:attrNameLst>
                                      </p:cBhvr>
                                      <p:to>
                                        <p:strVal val="visible"/>
                                      </p:to>
                                    </p:set>
                                    <p:anim calcmode="lin" valueType="num">
                                      <p:cBhvr additive="base">
                                        <p:cTn id="27" dur="500" fill="hold"/>
                                        <p:tgtEl>
                                          <p:spTgt spid="2561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5614">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500"/>
                            </p:stCondLst>
                            <p:childTnLst>
                              <p:par>
                                <p:cTn id="30" presetID="2" presetClass="entr" presetSubtype="4" fill="hold" nodeType="afterEffect">
                                  <p:stCondLst>
                                    <p:cond delay="1000"/>
                                  </p:stCondLst>
                                  <p:childTnLst>
                                    <p:set>
                                      <p:cBhvr>
                                        <p:cTn id="31" dur="1" fill="hold">
                                          <p:stCondLst>
                                            <p:cond delay="0"/>
                                          </p:stCondLst>
                                        </p:cTn>
                                        <p:tgtEl>
                                          <p:spTgt spid="25614">
                                            <p:txEl>
                                              <p:pRg st="5" end="5"/>
                                            </p:txEl>
                                          </p:spTgt>
                                        </p:tgtEl>
                                        <p:attrNameLst>
                                          <p:attrName>style.visibility</p:attrName>
                                        </p:attrNameLst>
                                      </p:cBhvr>
                                      <p:to>
                                        <p:strVal val="visible"/>
                                      </p:to>
                                    </p:set>
                                    <p:anim calcmode="lin" valueType="num">
                                      <p:cBhvr additive="base">
                                        <p:cTn id="32" dur="500" fill="hold"/>
                                        <p:tgtEl>
                                          <p:spTgt spid="25614">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5614">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9000"/>
                            </p:stCondLst>
                            <p:childTnLst>
                              <p:par>
                                <p:cTn id="35" presetID="2" presetClass="entr" presetSubtype="4" fill="hold" nodeType="afterEffect">
                                  <p:stCondLst>
                                    <p:cond delay="1000"/>
                                  </p:stCondLst>
                                  <p:childTnLst>
                                    <p:set>
                                      <p:cBhvr>
                                        <p:cTn id="36" dur="1" fill="hold">
                                          <p:stCondLst>
                                            <p:cond delay="0"/>
                                          </p:stCondLst>
                                        </p:cTn>
                                        <p:tgtEl>
                                          <p:spTgt spid="25614">
                                            <p:txEl>
                                              <p:pRg st="6" end="6"/>
                                            </p:txEl>
                                          </p:spTgt>
                                        </p:tgtEl>
                                        <p:attrNameLst>
                                          <p:attrName>style.visibility</p:attrName>
                                        </p:attrNameLst>
                                      </p:cBhvr>
                                      <p:to>
                                        <p:strVal val="visible"/>
                                      </p:to>
                                    </p:set>
                                    <p:anim calcmode="lin" valueType="num">
                                      <p:cBhvr additive="base">
                                        <p:cTn id="37" dur="500" fill="hold"/>
                                        <p:tgtEl>
                                          <p:spTgt spid="2561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5614">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0500"/>
                            </p:stCondLst>
                            <p:childTnLst>
                              <p:par>
                                <p:cTn id="40" presetID="2" presetClass="entr" presetSubtype="4" fill="hold" nodeType="afterEffect">
                                  <p:stCondLst>
                                    <p:cond delay="1000"/>
                                  </p:stCondLst>
                                  <p:childTnLst>
                                    <p:set>
                                      <p:cBhvr>
                                        <p:cTn id="41" dur="1" fill="hold">
                                          <p:stCondLst>
                                            <p:cond delay="0"/>
                                          </p:stCondLst>
                                        </p:cTn>
                                        <p:tgtEl>
                                          <p:spTgt spid="25614">
                                            <p:txEl>
                                              <p:pRg st="7" end="7"/>
                                            </p:txEl>
                                          </p:spTgt>
                                        </p:tgtEl>
                                        <p:attrNameLst>
                                          <p:attrName>style.visibility</p:attrName>
                                        </p:attrNameLst>
                                      </p:cBhvr>
                                      <p:to>
                                        <p:strVal val="visible"/>
                                      </p:to>
                                    </p:set>
                                    <p:anim calcmode="lin" valueType="num">
                                      <p:cBhvr additive="base">
                                        <p:cTn id="42" dur="500" fill="hold"/>
                                        <p:tgtEl>
                                          <p:spTgt spid="25614">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5614">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2000"/>
                            </p:stCondLst>
                            <p:childTnLst>
                              <p:par>
                                <p:cTn id="45" presetID="2" presetClass="entr" presetSubtype="4" fill="hold" nodeType="afterEffect">
                                  <p:stCondLst>
                                    <p:cond delay="1000"/>
                                  </p:stCondLst>
                                  <p:childTnLst>
                                    <p:set>
                                      <p:cBhvr>
                                        <p:cTn id="46" dur="1" fill="hold">
                                          <p:stCondLst>
                                            <p:cond delay="0"/>
                                          </p:stCondLst>
                                        </p:cTn>
                                        <p:tgtEl>
                                          <p:spTgt spid="25614">
                                            <p:txEl>
                                              <p:pRg st="8" end="8"/>
                                            </p:txEl>
                                          </p:spTgt>
                                        </p:tgtEl>
                                        <p:attrNameLst>
                                          <p:attrName>style.visibility</p:attrName>
                                        </p:attrNameLst>
                                      </p:cBhvr>
                                      <p:to>
                                        <p:strVal val="visible"/>
                                      </p:to>
                                    </p:set>
                                    <p:anim calcmode="lin" valueType="num">
                                      <p:cBhvr additive="base">
                                        <p:cTn id="47" dur="500" fill="hold"/>
                                        <p:tgtEl>
                                          <p:spTgt spid="25614">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5614">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3500"/>
                            </p:stCondLst>
                            <p:childTnLst>
                              <p:par>
                                <p:cTn id="50" presetID="2" presetClass="entr" presetSubtype="4" fill="hold" nodeType="afterEffect">
                                  <p:stCondLst>
                                    <p:cond delay="1000"/>
                                  </p:stCondLst>
                                  <p:childTnLst>
                                    <p:set>
                                      <p:cBhvr>
                                        <p:cTn id="51" dur="1" fill="hold">
                                          <p:stCondLst>
                                            <p:cond delay="0"/>
                                          </p:stCondLst>
                                        </p:cTn>
                                        <p:tgtEl>
                                          <p:spTgt spid="25614">
                                            <p:txEl>
                                              <p:pRg st="9" end="9"/>
                                            </p:txEl>
                                          </p:spTgt>
                                        </p:tgtEl>
                                        <p:attrNameLst>
                                          <p:attrName>style.visibility</p:attrName>
                                        </p:attrNameLst>
                                      </p:cBhvr>
                                      <p:to>
                                        <p:strVal val="visible"/>
                                      </p:to>
                                    </p:set>
                                    <p:anim calcmode="lin" valueType="num">
                                      <p:cBhvr additive="base">
                                        <p:cTn id="52" dur="500" fill="hold"/>
                                        <p:tgtEl>
                                          <p:spTgt spid="25614">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561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Espace réservé du numéro de diapositive 5"/>
          <p:cNvSpPr>
            <a:spLocks noGrp="1"/>
          </p:cNvSpPr>
          <p:nvPr>
            <p:ph type="sldNum" sz="quarter" idx="12"/>
          </p:nvPr>
        </p:nvSpPr>
        <p:spPr>
          <a:noFill/>
        </p:spPr>
        <p:txBody>
          <a:bodyPr/>
          <a:lstStyle/>
          <a:p>
            <a:fld id="{F5487F60-A91A-4FC8-B50D-D4AD1CBD8EFF}" type="slidenum">
              <a:rPr lang="ar-SA"/>
              <a:pPr/>
              <a:t>15</a:t>
            </a:fld>
            <a:endParaRPr lang="fr-FR"/>
          </a:p>
        </p:txBody>
      </p:sp>
      <p:grpSp>
        <p:nvGrpSpPr>
          <p:cNvPr id="16387" name="Group 21"/>
          <p:cNvGrpSpPr>
            <a:grpSpLocks/>
          </p:cNvGrpSpPr>
          <p:nvPr/>
        </p:nvGrpSpPr>
        <p:grpSpPr bwMode="auto">
          <a:xfrm>
            <a:off x="304800" y="304800"/>
            <a:ext cx="4722813" cy="5867400"/>
            <a:chOff x="192" y="192"/>
            <a:chExt cx="2975" cy="3696"/>
          </a:xfrm>
        </p:grpSpPr>
        <p:pic>
          <p:nvPicPr>
            <p:cNvPr id="16390" name="Picture 8" descr="042"/>
            <p:cNvPicPr>
              <a:picLocks noChangeAspect="1" noChangeArrowheads="1"/>
            </p:cNvPicPr>
            <p:nvPr/>
          </p:nvPicPr>
          <p:blipFill>
            <a:blip r:embed="rId3"/>
            <a:srcRect/>
            <a:stretch>
              <a:fillRect/>
            </a:stretch>
          </p:blipFill>
          <p:spPr bwMode="auto">
            <a:xfrm>
              <a:off x="1104" y="2880"/>
              <a:ext cx="720" cy="670"/>
            </a:xfrm>
            <a:prstGeom prst="rect">
              <a:avLst/>
            </a:prstGeom>
            <a:noFill/>
            <a:ln w="9525">
              <a:noFill/>
              <a:miter lim="800000"/>
              <a:headEnd/>
              <a:tailEnd/>
            </a:ln>
          </p:spPr>
        </p:pic>
        <p:pic>
          <p:nvPicPr>
            <p:cNvPr id="16391" name="Picture 10" descr="img_bananas"/>
            <p:cNvPicPr>
              <a:picLocks noChangeAspect="1" noChangeArrowheads="1"/>
            </p:cNvPicPr>
            <p:nvPr/>
          </p:nvPicPr>
          <p:blipFill>
            <a:blip r:embed="rId4"/>
            <a:srcRect/>
            <a:stretch>
              <a:fillRect/>
            </a:stretch>
          </p:blipFill>
          <p:spPr bwMode="auto">
            <a:xfrm>
              <a:off x="192" y="1344"/>
              <a:ext cx="864" cy="578"/>
            </a:xfrm>
            <a:prstGeom prst="rect">
              <a:avLst/>
            </a:prstGeom>
            <a:noFill/>
            <a:ln w="9525">
              <a:noFill/>
              <a:miter lim="800000"/>
              <a:headEnd/>
              <a:tailEnd/>
            </a:ln>
          </p:spPr>
        </p:pic>
        <p:pic>
          <p:nvPicPr>
            <p:cNvPr id="16392" name="Picture 11" descr="CA4DUC6M"/>
            <p:cNvPicPr>
              <a:picLocks noChangeAspect="1" noChangeArrowheads="1"/>
            </p:cNvPicPr>
            <p:nvPr/>
          </p:nvPicPr>
          <p:blipFill>
            <a:blip r:embed="rId5"/>
            <a:srcRect/>
            <a:stretch>
              <a:fillRect/>
            </a:stretch>
          </p:blipFill>
          <p:spPr bwMode="auto">
            <a:xfrm>
              <a:off x="288" y="192"/>
              <a:ext cx="675" cy="1056"/>
            </a:xfrm>
            <a:prstGeom prst="rect">
              <a:avLst/>
            </a:prstGeom>
            <a:noFill/>
            <a:ln w="9525">
              <a:noFill/>
              <a:miter lim="800000"/>
              <a:headEnd/>
              <a:tailEnd/>
            </a:ln>
          </p:spPr>
        </p:pic>
        <p:pic>
          <p:nvPicPr>
            <p:cNvPr id="16393" name="Picture 17" descr="go to full image">
              <a:hlinkClick r:id="rId6"/>
            </p:cNvPr>
            <p:cNvPicPr>
              <a:picLocks noChangeAspect="1" noChangeArrowheads="1"/>
            </p:cNvPicPr>
            <p:nvPr/>
          </p:nvPicPr>
          <p:blipFill>
            <a:blip r:embed="rId7"/>
            <a:srcRect/>
            <a:stretch>
              <a:fillRect/>
            </a:stretch>
          </p:blipFill>
          <p:spPr bwMode="auto">
            <a:xfrm>
              <a:off x="332" y="2016"/>
              <a:ext cx="724" cy="816"/>
            </a:xfrm>
            <a:prstGeom prst="rect">
              <a:avLst/>
            </a:prstGeom>
            <a:noFill/>
            <a:ln w="9525">
              <a:noFill/>
              <a:miter lim="800000"/>
              <a:headEnd/>
              <a:tailEnd/>
            </a:ln>
          </p:spPr>
        </p:pic>
        <p:pic>
          <p:nvPicPr>
            <p:cNvPr id="16394" name="Picture 19" descr="sidr_pic3"/>
            <p:cNvPicPr>
              <a:picLocks noChangeAspect="1" noChangeArrowheads="1"/>
            </p:cNvPicPr>
            <p:nvPr/>
          </p:nvPicPr>
          <p:blipFill>
            <a:blip r:embed="rId8" cstate="print"/>
            <a:srcRect/>
            <a:stretch>
              <a:fillRect/>
            </a:stretch>
          </p:blipFill>
          <p:spPr bwMode="auto">
            <a:xfrm>
              <a:off x="1920" y="3024"/>
              <a:ext cx="492" cy="753"/>
            </a:xfrm>
            <a:prstGeom prst="rect">
              <a:avLst/>
            </a:prstGeom>
            <a:noFill/>
            <a:ln w="9525">
              <a:noFill/>
              <a:miter lim="800000"/>
              <a:headEnd/>
              <a:tailEnd/>
            </a:ln>
          </p:spPr>
        </p:pic>
        <p:pic>
          <p:nvPicPr>
            <p:cNvPr id="16395" name="Picture 20" descr="CASHM3W1"/>
            <p:cNvPicPr>
              <a:picLocks noChangeAspect="1" noChangeArrowheads="1"/>
            </p:cNvPicPr>
            <p:nvPr/>
          </p:nvPicPr>
          <p:blipFill>
            <a:blip r:embed="rId9"/>
            <a:srcRect/>
            <a:stretch>
              <a:fillRect/>
            </a:stretch>
          </p:blipFill>
          <p:spPr bwMode="auto">
            <a:xfrm>
              <a:off x="2496" y="3168"/>
              <a:ext cx="671" cy="720"/>
            </a:xfrm>
            <a:prstGeom prst="rect">
              <a:avLst/>
            </a:prstGeom>
            <a:noFill/>
            <a:ln w="9525">
              <a:noFill/>
              <a:miter lim="800000"/>
              <a:headEnd/>
              <a:tailEnd/>
            </a:ln>
          </p:spPr>
        </p:pic>
      </p:grpSp>
      <p:sp>
        <p:nvSpPr>
          <p:cNvPr id="16388" name="Rectangle 2"/>
          <p:cNvSpPr>
            <a:spLocks noGrp="1" noChangeArrowheads="1"/>
          </p:cNvSpPr>
          <p:nvPr>
            <p:ph type="title"/>
          </p:nvPr>
        </p:nvSpPr>
        <p:spPr/>
        <p:txBody>
          <a:bodyPr/>
          <a:lstStyle/>
          <a:p>
            <a:pPr eaLnBrk="1" hangingPunct="1"/>
            <a:r>
              <a:rPr lang="ar-EG" b="1" smtClean="0"/>
              <a:t>طعام أهل الجنة - 2</a:t>
            </a:r>
            <a:endParaRPr lang="en-US" b="1" smtClean="0"/>
          </a:p>
        </p:txBody>
      </p:sp>
      <p:sp>
        <p:nvSpPr>
          <p:cNvPr id="51203" name="Rectangle 3"/>
          <p:cNvSpPr>
            <a:spLocks noGrp="1" noChangeArrowheads="1"/>
          </p:cNvSpPr>
          <p:nvPr>
            <p:ph type="body" idx="1"/>
          </p:nvPr>
        </p:nvSpPr>
        <p:spPr>
          <a:xfrm>
            <a:off x="1600200" y="1524000"/>
            <a:ext cx="7086600" cy="3276600"/>
          </a:xfrm>
        </p:spPr>
        <p:txBody>
          <a:bodyPr/>
          <a:lstStyle/>
          <a:p>
            <a:pPr eaLnBrk="1" hangingPunct="1">
              <a:lnSpc>
                <a:spcPct val="80000"/>
              </a:lnSpc>
              <a:buFontTx/>
              <a:buNone/>
            </a:pPr>
            <a:r>
              <a:rPr lang="ar-SA" sz="2000" b="1" u="sng" smtClean="0"/>
              <a:t>سدرة المنتهى</a:t>
            </a:r>
            <a:r>
              <a:rPr lang="ar-SA" sz="2000" b="1" smtClean="0"/>
              <a:t> : وهى شجرة عظيمة تحت عرش الرحمن ويخرج من أصلها أربعة</a:t>
            </a:r>
            <a:endParaRPr lang="ar-EG" sz="2000" b="1" smtClean="0"/>
          </a:p>
          <a:p>
            <a:pPr eaLnBrk="1" hangingPunct="1">
              <a:lnSpc>
                <a:spcPct val="80000"/>
              </a:lnSpc>
              <a:buFontTx/>
              <a:buNone/>
            </a:pPr>
            <a:r>
              <a:rPr lang="ar-SA" sz="2000" b="1" smtClean="0"/>
              <a:t> أنهار ويغشاها نور الله والعديد من الملائكة وهى مقام سيدنا ابراهيم عليه السلام</a:t>
            </a:r>
            <a:endParaRPr lang="ar-EG" sz="2000" b="1" smtClean="0"/>
          </a:p>
          <a:p>
            <a:pPr eaLnBrk="1" hangingPunct="1">
              <a:lnSpc>
                <a:spcPct val="80000"/>
              </a:lnSpc>
              <a:buFontTx/>
              <a:buNone/>
            </a:pPr>
            <a:r>
              <a:rPr lang="ar-SA" sz="2000" b="1" smtClean="0"/>
              <a:t> ومعه </a:t>
            </a:r>
            <a:r>
              <a:rPr lang="ar-EG" sz="2000" b="1" smtClean="0"/>
              <a:t>أ</a:t>
            </a:r>
            <a:r>
              <a:rPr lang="ar-SA" sz="2000" b="1" smtClean="0"/>
              <a:t>طفال المؤمنين الذين ماتوا وهم صغار يرعاهم</a:t>
            </a:r>
            <a:r>
              <a:rPr lang="ar-EG" sz="2000" b="1" smtClean="0"/>
              <a:t> </a:t>
            </a:r>
            <a:r>
              <a:rPr lang="ar-SA" sz="2000" b="1" smtClean="0"/>
              <a:t>كأب لهم جميعا وأوراقها </a:t>
            </a:r>
            <a:endParaRPr lang="ar-EG" sz="2000" b="1" smtClean="0"/>
          </a:p>
          <a:p>
            <a:pPr eaLnBrk="1" hangingPunct="1">
              <a:lnSpc>
                <a:spcPct val="80000"/>
              </a:lnSpc>
              <a:buFontTx/>
              <a:buNone/>
            </a:pPr>
            <a:r>
              <a:rPr lang="ar-SA" sz="2000" b="1" smtClean="0"/>
              <a:t>تحمل علم الخلائق وما لا يعلمه </a:t>
            </a:r>
            <a:r>
              <a:rPr lang="ar-EG" sz="2000" b="1" smtClean="0"/>
              <a:t>إ</a:t>
            </a:r>
            <a:r>
              <a:rPr lang="ar-SA" sz="2000" b="1" smtClean="0"/>
              <a:t>لا الله سبحانه وتعالى </a:t>
            </a:r>
            <a:r>
              <a:rPr lang="ar-EG" sz="2000" b="1" smtClean="0"/>
              <a:t>. </a:t>
            </a:r>
            <a:r>
              <a:rPr lang="ar-SA" sz="2000" b="1" smtClean="0"/>
              <a:t>وفى الجنة أشجار من جميع </a:t>
            </a:r>
            <a:endParaRPr lang="ar-EG" sz="2000" b="1" smtClean="0"/>
          </a:p>
          <a:p>
            <a:pPr eaLnBrk="1" hangingPunct="1">
              <a:lnSpc>
                <a:spcPct val="80000"/>
              </a:lnSpc>
              <a:buFontTx/>
              <a:buNone/>
            </a:pPr>
            <a:r>
              <a:rPr lang="ar-SA" sz="2000" b="1" smtClean="0"/>
              <a:t>ألوان الفواكه المعروفة فى الدنيا ليس منها </a:t>
            </a:r>
            <a:r>
              <a:rPr lang="ar-EG" sz="2000" b="1" smtClean="0"/>
              <a:t>إ</a:t>
            </a:r>
            <a:r>
              <a:rPr lang="ar-SA" sz="2000" b="1" smtClean="0"/>
              <a:t>لا الأسماء </a:t>
            </a:r>
            <a:r>
              <a:rPr lang="ar-EG" sz="2000" b="1" smtClean="0"/>
              <a:t>أ</a:t>
            </a:r>
            <a:r>
              <a:rPr lang="ar-SA" sz="2000" b="1" smtClean="0"/>
              <a:t>ما الجوهر فهو ما لا يعلمه </a:t>
            </a:r>
            <a:endParaRPr lang="ar-EG" sz="2000" b="1" smtClean="0"/>
          </a:p>
          <a:p>
            <a:pPr eaLnBrk="1" hangingPunct="1">
              <a:lnSpc>
                <a:spcPct val="80000"/>
              </a:lnSpc>
              <a:buFontTx/>
              <a:buNone/>
            </a:pPr>
            <a:r>
              <a:rPr lang="ar-EG" sz="2000" b="1" smtClean="0"/>
              <a:t>إ</a:t>
            </a:r>
            <a:r>
              <a:rPr lang="ar-SA" sz="2000" b="1" smtClean="0"/>
              <a:t>لا الله </a:t>
            </a:r>
            <a:r>
              <a:rPr lang="ar-EG" sz="2000" b="1" smtClean="0"/>
              <a:t>( </a:t>
            </a:r>
            <a:r>
              <a:rPr lang="ar-SA" sz="2000" b="1" smtClean="0"/>
              <a:t>وبشر الذين آمنوا وعملوا الصالحات أن لهم جنات تجرى من تحتها الأنهار </a:t>
            </a:r>
            <a:endParaRPr lang="ar-EG" sz="2000" b="1" smtClean="0"/>
          </a:p>
          <a:p>
            <a:pPr eaLnBrk="1" hangingPunct="1">
              <a:lnSpc>
                <a:spcPct val="80000"/>
              </a:lnSpc>
              <a:buFontTx/>
              <a:buNone/>
            </a:pPr>
            <a:r>
              <a:rPr lang="ar-SA" sz="2000" b="1" smtClean="0"/>
              <a:t>كلما رزقوا منها من ثمرة رزقا قالوا هذا الذى رزقنا من قبل وأتوا به متشابها </a:t>
            </a:r>
            <a:endParaRPr lang="ar-EG" sz="2000" b="1" smtClean="0"/>
          </a:p>
          <a:p>
            <a:pPr eaLnBrk="1" hangingPunct="1">
              <a:lnSpc>
                <a:spcPct val="80000"/>
              </a:lnSpc>
              <a:buFontTx/>
              <a:buNone/>
            </a:pPr>
            <a:r>
              <a:rPr lang="ar-SA" sz="2000" b="1" smtClean="0"/>
              <a:t>( البقرة</a:t>
            </a:r>
            <a:r>
              <a:rPr lang="ar-EG" sz="2000" b="1" smtClean="0"/>
              <a:t> </a:t>
            </a:r>
            <a:r>
              <a:rPr lang="ar-SA" sz="2000" b="1" smtClean="0"/>
              <a:t>-</a:t>
            </a:r>
            <a:r>
              <a:rPr lang="ar-EG" sz="2000" b="1" smtClean="0"/>
              <a:t> </a:t>
            </a:r>
            <a:r>
              <a:rPr lang="ar-SA" sz="2000" b="1" smtClean="0"/>
              <a:t>25</a:t>
            </a:r>
            <a:r>
              <a:rPr lang="ar-EG" sz="2000" b="1" smtClean="0"/>
              <a:t> </a:t>
            </a:r>
            <a:r>
              <a:rPr lang="ar-SA" sz="2000" b="1" smtClean="0"/>
              <a:t>) </a:t>
            </a:r>
            <a:r>
              <a:rPr lang="ar-EG" sz="2000" b="1" smtClean="0"/>
              <a:t>. </a:t>
            </a:r>
            <a:r>
              <a:rPr lang="ar-SA" sz="2000" b="1" smtClean="0"/>
              <a:t>وقد ذكر من ثمار الجنة ( التين - العنب - الرمان – </a:t>
            </a:r>
            <a:endParaRPr lang="ar-EG" sz="2000" b="1" smtClean="0"/>
          </a:p>
          <a:p>
            <a:pPr eaLnBrk="1" hangingPunct="1">
              <a:lnSpc>
                <a:spcPct val="80000"/>
              </a:lnSpc>
              <a:buFontTx/>
              <a:buNone/>
            </a:pPr>
            <a:r>
              <a:rPr lang="ar-SA" sz="2000" b="1" smtClean="0"/>
              <a:t>الطلح ( الموز )</a:t>
            </a:r>
            <a:r>
              <a:rPr lang="ar-EG" sz="2000" b="1" smtClean="0"/>
              <a:t> - </a:t>
            </a:r>
            <a:r>
              <a:rPr lang="ar-SA" sz="2000" b="1" smtClean="0"/>
              <a:t>البلح ( النخيل ) والسدر ( النبق ) وجميع ما خلق الله تبارك </a:t>
            </a:r>
            <a:endParaRPr lang="ar-EG" sz="2000" b="1" smtClean="0"/>
          </a:p>
          <a:p>
            <a:pPr eaLnBrk="1" hangingPunct="1">
              <a:lnSpc>
                <a:spcPct val="80000"/>
              </a:lnSpc>
              <a:buFontTx/>
              <a:buNone/>
            </a:pPr>
            <a:r>
              <a:rPr lang="ar-SA" sz="2000" b="1" smtClean="0"/>
              <a:t>وتعالى لأهل الدنيا من ثمار . </a:t>
            </a:r>
            <a:endParaRPr lang="ar-EG" sz="2000" b="1" smtClean="0"/>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 calcmode="lin" valueType="num">
                                      <p:cBhvr additive="base">
                                        <p:cTn id="12"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120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 calcmode="lin" valueType="num">
                                      <p:cBhvr additive="base">
                                        <p:cTn id="17"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20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1203">
                                            <p:txEl>
                                              <p:pRg st="3" end="3"/>
                                            </p:txEl>
                                          </p:spTgt>
                                        </p:tgtEl>
                                        <p:attrNameLst>
                                          <p:attrName>style.visibility</p:attrName>
                                        </p:attrNameLst>
                                      </p:cBhvr>
                                      <p:to>
                                        <p:strVal val="visible"/>
                                      </p:to>
                                    </p:set>
                                    <p:anim calcmode="lin" valueType="num">
                                      <p:cBhvr additive="base">
                                        <p:cTn id="22"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120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 calcmode="lin" valueType="num">
                                      <p:cBhvr additive="base">
                                        <p:cTn id="27" dur="5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120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51203">
                                            <p:txEl>
                                              <p:pRg st="5" end="5"/>
                                            </p:txEl>
                                          </p:spTgt>
                                        </p:tgtEl>
                                        <p:attrNameLst>
                                          <p:attrName>style.visibility</p:attrName>
                                        </p:attrNameLst>
                                      </p:cBhvr>
                                      <p:to>
                                        <p:strVal val="visible"/>
                                      </p:to>
                                    </p:set>
                                    <p:anim calcmode="lin" valueType="num">
                                      <p:cBhvr additive="base">
                                        <p:cTn id="32"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120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51203">
                                            <p:txEl>
                                              <p:pRg st="6" end="6"/>
                                            </p:txEl>
                                          </p:spTgt>
                                        </p:tgtEl>
                                        <p:attrNameLst>
                                          <p:attrName>style.visibility</p:attrName>
                                        </p:attrNameLst>
                                      </p:cBhvr>
                                      <p:to>
                                        <p:strVal val="visible"/>
                                      </p:to>
                                    </p:set>
                                    <p:anim calcmode="lin" valueType="num">
                                      <p:cBhvr additive="base">
                                        <p:cTn id="37" dur="500" fill="hold"/>
                                        <p:tgtEl>
                                          <p:spTgt spid="5120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0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51203">
                                            <p:txEl>
                                              <p:pRg st="7" end="7"/>
                                            </p:txEl>
                                          </p:spTgt>
                                        </p:tgtEl>
                                        <p:attrNameLst>
                                          <p:attrName>style.visibility</p:attrName>
                                        </p:attrNameLst>
                                      </p:cBhvr>
                                      <p:to>
                                        <p:strVal val="visible"/>
                                      </p:to>
                                    </p:set>
                                    <p:anim calcmode="lin" valueType="num">
                                      <p:cBhvr additive="base">
                                        <p:cTn id="42" dur="500" fill="hold"/>
                                        <p:tgtEl>
                                          <p:spTgt spid="5120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120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nodeType="afterEffect">
                                  <p:stCondLst>
                                    <p:cond delay="0"/>
                                  </p:stCondLst>
                                  <p:childTnLst>
                                    <p:set>
                                      <p:cBhvr>
                                        <p:cTn id="46" dur="1" fill="hold">
                                          <p:stCondLst>
                                            <p:cond delay="0"/>
                                          </p:stCondLst>
                                        </p:cTn>
                                        <p:tgtEl>
                                          <p:spTgt spid="51203">
                                            <p:txEl>
                                              <p:pRg st="8" end="8"/>
                                            </p:txEl>
                                          </p:spTgt>
                                        </p:tgtEl>
                                        <p:attrNameLst>
                                          <p:attrName>style.visibility</p:attrName>
                                        </p:attrNameLst>
                                      </p:cBhvr>
                                      <p:to>
                                        <p:strVal val="visible"/>
                                      </p:to>
                                    </p:set>
                                    <p:anim calcmode="lin" valueType="num">
                                      <p:cBhvr additive="base">
                                        <p:cTn id="47" dur="500" fill="hold"/>
                                        <p:tgtEl>
                                          <p:spTgt spid="5120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1203">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nodeType="afterEffect">
                                  <p:stCondLst>
                                    <p:cond delay="0"/>
                                  </p:stCondLst>
                                  <p:childTnLst>
                                    <p:set>
                                      <p:cBhvr>
                                        <p:cTn id="51" dur="1" fill="hold">
                                          <p:stCondLst>
                                            <p:cond delay="0"/>
                                          </p:stCondLst>
                                        </p:cTn>
                                        <p:tgtEl>
                                          <p:spTgt spid="51203">
                                            <p:txEl>
                                              <p:pRg st="9" end="9"/>
                                            </p:txEl>
                                          </p:spTgt>
                                        </p:tgtEl>
                                        <p:attrNameLst>
                                          <p:attrName>style.visibility</p:attrName>
                                        </p:attrNameLst>
                                      </p:cBhvr>
                                      <p:to>
                                        <p:strVal val="visible"/>
                                      </p:to>
                                    </p:set>
                                    <p:anim calcmode="lin" valueType="num">
                                      <p:cBhvr additive="base">
                                        <p:cTn id="52" dur="500" fill="hold"/>
                                        <p:tgtEl>
                                          <p:spTgt spid="51203">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12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Espace réservé du numéro de diapositive 5"/>
          <p:cNvSpPr>
            <a:spLocks noGrp="1"/>
          </p:cNvSpPr>
          <p:nvPr>
            <p:ph type="sldNum" sz="quarter" idx="12"/>
          </p:nvPr>
        </p:nvSpPr>
        <p:spPr>
          <a:noFill/>
        </p:spPr>
        <p:txBody>
          <a:bodyPr/>
          <a:lstStyle/>
          <a:p>
            <a:fld id="{83A388EC-FF7F-4267-803E-E357CE2622AF}" type="slidenum">
              <a:rPr lang="ar-SA"/>
              <a:pPr/>
              <a:t>16</a:t>
            </a:fld>
            <a:endParaRPr lang="fr-FR"/>
          </a:p>
        </p:txBody>
      </p:sp>
      <p:sp>
        <p:nvSpPr>
          <p:cNvPr id="16" name="Rectangle 2"/>
          <p:cNvSpPr>
            <a:spLocks noGrp="1" noChangeArrowheads="1"/>
          </p:cNvSpPr>
          <p:nvPr>
            <p:ph type="title"/>
          </p:nvPr>
        </p:nvSpPr>
        <p:spPr>
          <a:xfrm>
            <a:off x="1285875" y="357188"/>
            <a:ext cx="5829300" cy="900112"/>
          </a:xfrm>
          <a:noFill/>
        </p:spPr>
        <p:txBody>
          <a:bodyPr/>
          <a:lstStyle/>
          <a:p>
            <a:pPr eaLnBrk="1" hangingPunct="1"/>
            <a:r>
              <a:rPr lang="ar-SA" sz="5000" b="1" smtClean="0">
                <a:solidFill>
                  <a:srgbClr val="000066"/>
                </a:solidFill>
                <a:cs typeface="Arabic Transparent" pitchFamily="2" charset="0"/>
              </a:rPr>
              <a:t>لباس أهل الجنة</a:t>
            </a:r>
            <a:endParaRPr lang="fr-FR" sz="5000" b="1" smtClean="0">
              <a:solidFill>
                <a:srgbClr val="000066"/>
              </a:solidFill>
              <a:cs typeface="Arabic Transparent" pitchFamily="2" charset="0"/>
            </a:endParaRPr>
          </a:p>
        </p:txBody>
      </p:sp>
      <p:sp>
        <p:nvSpPr>
          <p:cNvPr id="17" name="Rectangle 3"/>
          <p:cNvSpPr txBox="1">
            <a:spLocks noChangeArrowheads="1"/>
          </p:cNvSpPr>
          <p:nvPr/>
        </p:nvSpPr>
        <p:spPr bwMode="auto">
          <a:xfrm>
            <a:off x="107950" y="1428750"/>
            <a:ext cx="8853488" cy="5229225"/>
          </a:xfrm>
          <a:prstGeom prst="rect">
            <a:avLst/>
          </a:prstGeom>
          <a:noFill/>
          <a:ln w="9525">
            <a:noFill/>
            <a:miter lim="800000"/>
            <a:headEnd/>
            <a:tailEnd/>
          </a:ln>
          <a:effectLst/>
        </p:spPr>
        <p:txBody>
          <a:bodyPr/>
          <a:lstStyle/>
          <a:p>
            <a:pPr algn="justLow">
              <a:spcBef>
                <a:spcPct val="20000"/>
              </a:spcBef>
              <a:buFont typeface="Wingdings" pitchFamily="2" charset="2"/>
              <a:buNone/>
              <a:defRPr/>
            </a:pPr>
            <a:r>
              <a:rPr lang="ar-SA" sz="3100" b="1" kern="0" dirty="0">
                <a:solidFill>
                  <a:srgbClr val="003300"/>
                </a:solidFill>
                <a:latin typeface="+mn-lt"/>
                <a:cs typeface="Arabic Transparent" pitchFamily="2" charset="0"/>
              </a:rPr>
              <a:t>عن أبي سلام الأسود قال: سمعت أبا </a:t>
            </a:r>
            <a:r>
              <a:rPr lang="ar-SA" sz="3100" b="1" kern="0" dirty="0" err="1">
                <a:solidFill>
                  <a:srgbClr val="003300"/>
                </a:solidFill>
                <a:latin typeface="+mn-lt"/>
                <a:cs typeface="Arabic Transparent" pitchFamily="2" charset="0"/>
              </a:rPr>
              <a:t>أمامة</a:t>
            </a:r>
            <a:r>
              <a:rPr lang="ar-SA" sz="3100" b="1" kern="0" dirty="0">
                <a:solidFill>
                  <a:srgbClr val="003300"/>
                </a:solidFill>
                <a:latin typeface="+mn-lt"/>
                <a:cs typeface="Arabic Transparent" pitchFamily="2" charset="0"/>
              </a:rPr>
              <a:t> يحدث عن رسول الله صلى الله عليه وسلم قال: </a:t>
            </a:r>
            <a:r>
              <a:rPr lang="ar-SA" sz="3100" kern="0" dirty="0">
                <a:solidFill>
                  <a:srgbClr val="003300"/>
                </a:solidFill>
                <a:latin typeface="+mn-lt"/>
                <a:cs typeface="Arabic Transparent" pitchFamily="2" charset="0"/>
              </a:rPr>
              <a:t>(</a:t>
            </a:r>
            <a:r>
              <a:rPr lang="ar-SA" sz="3100" b="1" kern="0" dirty="0">
                <a:solidFill>
                  <a:srgbClr val="C07200"/>
                </a:solidFill>
                <a:latin typeface="+mn-lt"/>
                <a:cs typeface="Arabic Transparent" pitchFamily="2" charset="0"/>
              </a:rPr>
              <a:t>ما منكم من أحد يدخل الجنة إلا انطلق </a:t>
            </a:r>
            <a:r>
              <a:rPr lang="ar-SA" sz="3100" b="1" kern="0" dirty="0" err="1">
                <a:solidFill>
                  <a:srgbClr val="C07200"/>
                </a:solidFill>
                <a:latin typeface="+mn-lt"/>
                <a:cs typeface="Arabic Transparent" pitchFamily="2" charset="0"/>
              </a:rPr>
              <a:t>به</a:t>
            </a:r>
            <a:r>
              <a:rPr lang="ar-SA" sz="3100" b="1" kern="0" dirty="0">
                <a:solidFill>
                  <a:srgbClr val="C07200"/>
                </a:solidFill>
                <a:latin typeface="+mn-lt"/>
                <a:cs typeface="Arabic Transparent" pitchFamily="2" charset="0"/>
              </a:rPr>
              <a:t> إلى طوبى، فتفتح له أكمامها، فيأخذ من أي ذلك شاء أبيض وإن شاء أحمر وإن شاء أخضر وإن شاء أصفر، وإن شاء أسود، ومثل شقائق </a:t>
            </a:r>
            <a:r>
              <a:rPr lang="ar-SA" sz="3100" b="1" kern="0" dirty="0" err="1">
                <a:solidFill>
                  <a:srgbClr val="C07200"/>
                </a:solidFill>
                <a:latin typeface="+mn-lt"/>
                <a:cs typeface="Arabic Transparent" pitchFamily="2" charset="0"/>
              </a:rPr>
              <a:t>النعمان</a:t>
            </a:r>
            <a:r>
              <a:rPr lang="ar-SA" sz="3100" b="1" kern="0" dirty="0">
                <a:solidFill>
                  <a:srgbClr val="C07200"/>
                </a:solidFill>
                <a:latin typeface="+mn-lt"/>
                <a:cs typeface="Arabic Transparent" pitchFamily="2" charset="0"/>
              </a:rPr>
              <a:t> وأرق وأحسن</a:t>
            </a:r>
            <a:r>
              <a:rPr lang="ar-SA" sz="3100" kern="0" dirty="0">
                <a:solidFill>
                  <a:srgbClr val="003300"/>
                </a:solidFill>
                <a:latin typeface="+mn-lt"/>
                <a:cs typeface="Arabic Transparent" pitchFamily="2" charset="0"/>
              </a:rPr>
              <a:t>).</a:t>
            </a:r>
          </a:p>
          <a:p>
            <a:pPr algn="justLow">
              <a:spcBef>
                <a:spcPct val="20000"/>
              </a:spcBef>
              <a:buFont typeface="Wingdings" pitchFamily="2" charset="2"/>
              <a:buNone/>
              <a:defRPr/>
            </a:pPr>
            <a:endParaRPr lang="ar-SA" sz="1000" b="1" kern="0" dirty="0">
              <a:solidFill>
                <a:srgbClr val="003300"/>
              </a:solidFill>
              <a:latin typeface="+mn-lt"/>
              <a:cs typeface="Arabic Transparent" pitchFamily="2" charset="0"/>
            </a:endParaRPr>
          </a:p>
          <a:p>
            <a:pPr algn="justLow">
              <a:spcBef>
                <a:spcPct val="20000"/>
              </a:spcBef>
              <a:buFont typeface="Wingdings" pitchFamily="2" charset="2"/>
              <a:buNone/>
              <a:defRPr/>
            </a:pPr>
            <a:r>
              <a:rPr lang="ar-SA" sz="3200" b="1" kern="0" dirty="0">
                <a:solidFill>
                  <a:srgbClr val="003300"/>
                </a:solidFill>
                <a:latin typeface="+mn-lt"/>
                <a:cs typeface="Arabic Transparent" pitchFamily="2" charset="0"/>
              </a:rPr>
              <a:t>قال ابن عباس رضي الله عنهما عن حلل الجنة: </a:t>
            </a:r>
            <a:r>
              <a:rPr lang="ar-SA" sz="3200" kern="0" dirty="0">
                <a:solidFill>
                  <a:srgbClr val="003300"/>
                </a:solidFill>
                <a:latin typeface="+mn-lt"/>
                <a:cs typeface="Arabic Transparent" pitchFamily="2" charset="0"/>
              </a:rPr>
              <a:t>(</a:t>
            </a:r>
            <a:r>
              <a:rPr lang="ar-SA" sz="3200" b="1" kern="0" dirty="0">
                <a:solidFill>
                  <a:srgbClr val="C07200"/>
                </a:solidFill>
                <a:latin typeface="+mn-lt"/>
                <a:cs typeface="Arabic Transparent" pitchFamily="2" charset="0"/>
              </a:rPr>
              <a:t>فيها شجرة فيها ثمر كأنه الرمان، فإذا أراد ولي الله كسوة انحدرت إليه من غصنها فانفلقت عن سبعين حلة ألوانا بعد ألوان، ثم تنطبق ترجع كما كانت</a:t>
            </a:r>
            <a:r>
              <a:rPr lang="ar-SA" sz="3200" kern="0" dirty="0">
                <a:solidFill>
                  <a:srgbClr val="003300"/>
                </a:solidFill>
                <a:latin typeface="+mn-lt"/>
                <a:cs typeface="Arabic Transparent" pitchFamily="2" charset="0"/>
              </a:rPr>
              <a:t>).</a:t>
            </a:r>
            <a:endParaRPr lang="fr-FR" sz="3200" kern="0" dirty="0">
              <a:solidFill>
                <a:srgbClr val="003300"/>
              </a:solidFill>
              <a:latin typeface="+mn-lt"/>
              <a:cs typeface="Arabic Transparent" pitchFamily="2" charset="0"/>
            </a:endParaRP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fade">
                                      <p:cBhvr>
                                        <p:cTn id="11" dur="500"/>
                                        <p:tgtEl>
                                          <p:spTgt spid="17">
                                            <p:txEl>
                                              <p:pRg st="0" end="0"/>
                                            </p:txEl>
                                          </p:spTgt>
                                        </p:tgtEl>
                                      </p:cBhvr>
                                    </p:animEffect>
                                    <p:anim calcmode="lin" valueType="num">
                                      <p:cBhvr>
                                        <p:cTn id="12"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anim calcmode="lin" valueType="num">
                                      <p:cBhvr>
                                        <p:cTn id="18"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276600" y="431800"/>
            <a:ext cx="5540375" cy="900113"/>
          </a:xfrm>
          <a:noFill/>
        </p:spPr>
        <p:txBody>
          <a:bodyPr/>
          <a:lstStyle/>
          <a:p>
            <a:pPr eaLnBrk="1" hangingPunct="1"/>
            <a:r>
              <a:rPr lang="ar-SA" sz="5000" b="1" smtClean="0">
                <a:solidFill>
                  <a:srgbClr val="000066"/>
                </a:solidFill>
                <a:cs typeface="Arabic Transparent" pitchFamily="2" charset="0"/>
              </a:rPr>
              <a:t>حُلي أهل الجنة</a:t>
            </a:r>
            <a:endParaRPr lang="fr-FR" sz="5000" b="1" smtClean="0">
              <a:solidFill>
                <a:srgbClr val="000066"/>
              </a:solidFill>
              <a:cs typeface="Arabic Transparent" pitchFamily="2" charset="0"/>
            </a:endParaRPr>
          </a:p>
        </p:txBody>
      </p:sp>
      <p:sp>
        <p:nvSpPr>
          <p:cNvPr id="192515" name="Rectangle 3"/>
          <p:cNvSpPr>
            <a:spLocks noGrp="1" noChangeArrowheads="1"/>
          </p:cNvSpPr>
          <p:nvPr>
            <p:ph idx="1"/>
          </p:nvPr>
        </p:nvSpPr>
        <p:spPr>
          <a:xfrm>
            <a:off x="107950" y="2051050"/>
            <a:ext cx="8853488" cy="4606925"/>
          </a:xfrm>
        </p:spPr>
        <p:txBody>
          <a:bodyPr/>
          <a:lstStyle/>
          <a:p>
            <a:pPr marL="0" indent="0" algn="justLow" eaLnBrk="1" hangingPunct="1">
              <a:buFont typeface="Wingdings" pitchFamily="2" charset="2"/>
              <a:buNone/>
            </a:pPr>
            <a:r>
              <a:rPr lang="ar-SA" b="1" smtClean="0">
                <a:solidFill>
                  <a:srgbClr val="003300"/>
                </a:solidFill>
                <a:cs typeface="Arabic Transparent" pitchFamily="2" charset="0"/>
              </a:rPr>
              <a:t>عن كعب رضي الله عنه قال: </a:t>
            </a:r>
            <a:r>
              <a:rPr lang="ar-SA" smtClean="0">
                <a:solidFill>
                  <a:srgbClr val="003300"/>
                </a:solidFill>
                <a:cs typeface="Arabic Transparent" pitchFamily="2" charset="0"/>
              </a:rPr>
              <a:t>(</a:t>
            </a:r>
            <a:r>
              <a:rPr lang="ar-SA" b="1" smtClean="0">
                <a:solidFill>
                  <a:srgbClr val="C07200"/>
                </a:solidFill>
                <a:cs typeface="Arabic Transparent" pitchFamily="2" charset="0"/>
              </a:rPr>
              <a:t>إن لله عز وجل ملَكاً منذ يوم خلق يصوغ حلي أهل الجنة إلى أن تقوم الساعة، لو أن قلباً من حلي أهل الجنة أخرج لذهب بضوء شعاع الشمس، فلا تسألوا بعد هذا عن حلي أهل الجنة</a:t>
            </a:r>
            <a:r>
              <a:rPr lang="ar-SA" smtClean="0">
                <a:solidFill>
                  <a:srgbClr val="003300"/>
                </a:solidFill>
                <a:cs typeface="Arabic Transparent" pitchFamily="2" charset="0"/>
              </a:rPr>
              <a:t>).</a:t>
            </a:r>
          </a:p>
          <a:p>
            <a:pPr marL="0" indent="0" algn="justLow" eaLnBrk="1" hangingPunct="1">
              <a:buFont typeface="Wingdings" pitchFamily="2" charset="2"/>
              <a:buNone/>
            </a:pPr>
            <a:endParaRPr lang="ar-SA" sz="1000" b="1" smtClean="0">
              <a:solidFill>
                <a:srgbClr val="003300"/>
              </a:solidFill>
              <a:cs typeface="Arabic Transparent" pitchFamily="2" charset="0"/>
            </a:endParaRPr>
          </a:p>
          <a:p>
            <a:pPr marL="0" indent="0" algn="justLow" eaLnBrk="1" hangingPunct="1">
              <a:buFont typeface="Wingdings" pitchFamily="2" charset="2"/>
              <a:buNone/>
            </a:pPr>
            <a:r>
              <a:rPr lang="ar-SA" b="1" smtClean="0">
                <a:solidFill>
                  <a:srgbClr val="003300"/>
                </a:solidFill>
                <a:cs typeface="Arabic Transparent" pitchFamily="2" charset="0"/>
              </a:rPr>
              <a:t>وعن أبي أمامة رضي الله عنه قال: أن رسول الله صلى الله عليه وسلم حدثه عن حلي أهل الجنة فقال: </a:t>
            </a:r>
            <a:r>
              <a:rPr lang="ar-SA" smtClean="0">
                <a:solidFill>
                  <a:srgbClr val="003300"/>
                </a:solidFill>
                <a:cs typeface="Arabic Transparent" pitchFamily="2" charset="0"/>
              </a:rPr>
              <a:t>(</a:t>
            </a:r>
            <a:r>
              <a:rPr lang="ar-SA" b="1" smtClean="0">
                <a:solidFill>
                  <a:srgbClr val="C07200"/>
                </a:solidFill>
                <a:cs typeface="Arabic Transparent" pitchFamily="2" charset="0"/>
              </a:rPr>
              <a:t>مسوّرون بالذهب والفضة، مكللون بالدر، عليهم أكاليل من در وياقوت متواصلة، وعليهم تاج كتاج الملوك، شباب مرد مكحلون</a:t>
            </a:r>
            <a:r>
              <a:rPr lang="ar-SA" smtClean="0">
                <a:solidFill>
                  <a:srgbClr val="003300"/>
                </a:solidFill>
                <a:cs typeface="Arabic Transparent" pitchFamily="2" charset="0"/>
              </a:rPr>
              <a:t>).</a:t>
            </a:r>
            <a:endParaRPr lang="fr-FR" smtClean="0">
              <a:solidFill>
                <a:srgbClr val="003300"/>
              </a:solidFill>
              <a:cs typeface="Arabic Transparent" pitchFamily="2" charset="0"/>
            </a:endParaRPr>
          </a:p>
        </p:txBody>
      </p:sp>
    </p:spTree>
  </p:cSld>
  <p:clrMapOvr>
    <a:overrideClrMapping bg1="lt1" tx1="dk1" bg2="lt2" tx2="dk2" accent1="accent1" accent2="accent2" accent3="accent3" accent4="accent4" accent5="accent5" accent6="accent6" hlink="hlink" folHlink="folHlink"/>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92514"/>
                                        </p:tgtEl>
                                        <p:attrNameLst>
                                          <p:attrName>style.visibility</p:attrName>
                                        </p:attrNameLst>
                                      </p:cBhvr>
                                      <p:to>
                                        <p:strVal val="visible"/>
                                      </p:to>
                                    </p:set>
                                    <p:animEffect transition="in" filter="dissolve">
                                      <p:cBhvr>
                                        <p:cTn id="7" dur="500"/>
                                        <p:tgtEl>
                                          <p:spTgt spid="192514"/>
                                        </p:tgtEl>
                                      </p:cBhvr>
                                    </p:animEffect>
                                  </p:childTnLst>
                                </p:cTn>
                              </p:par>
                            </p:childTnLst>
                          </p:cTn>
                        </p:par>
                        <p:par>
                          <p:cTn id="8" fill="hold">
                            <p:stCondLst>
                              <p:cond delay="500"/>
                            </p:stCondLst>
                            <p:childTnLst>
                              <p:par>
                                <p:cTn id="9" presetID="15" presetClass="entr" presetSubtype="0" fill="hold" grpId="0" nodeType="afterEffect">
                                  <p:stCondLst>
                                    <p:cond delay="0"/>
                                  </p:stCondLst>
                                  <p:childTnLst>
                                    <p:set>
                                      <p:cBhvr>
                                        <p:cTn id="10" dur="1" fill="hold">
                                          <p:stCondLst>
                                            <p:cond delay="0"/>
                                          </p:stCondLst>
                                        </p:cTn>
                                        <p:tgtEl>
                                          <p:spTgt spid="192515">
                                            <p:txEl>
                                              <p:pRg st="0" end="0"/>
                                            </p:txEl>
                                          </p:spTgt>
                                        </p:tgtEl>
                                        <p:attrNameLst>
                                          <p:attrName>style.visibility</p:attrName>
                                        </p:attrNameLst>
                                      </p:cBhvr>
                                      <p:to>
                                        <p:strVal val="visible"/>
                                      </p:to>
                                    </p:set>
                                    <p:anim calcmode="lin" valueType="num">
                                      <p:cBhvr>
                                        <p:cTn id="11" dur="500" fill="hold"/>
                                        <p:tgtEl>
                                          <p:spTgt spid="19251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192515">
                                            <p:txEl>
                                              <p:pRg st="0" end="0"/>
                                            </p:txEl>
                                          </p:spTgt>
                                        </p:tgtEl>
                                        <p:attrNameLst>
                                          <p:attrName>ppt_h</p:attrName>
                                        </p:attrNameLst>
                                      </p:cBhvr>
                                      <p:tavLst>
                                        <p:tav tm="0">
                                          <p:val>
                                            <p:fltVal val="0"/>
                                          </p:val>
                                        </p:tav>
                                        <p:tav tm="100000">
                                          <p:val>
                                            <p:strVal val="#ppt_h"/>
                                          </p:val>
                                        </p:tav>
                                      </p:tavLst>
                                    </p:anim>
                                    <p:anim calcmode="lin" valueType="num">
                                      <p:cBhvr>
                                        <p:cTn id="13" dur="500" fill="hold"/>
                                        <p:tgtEl>
                                          <p:spTgt spid="1925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4" dur="500" fill="hold"/>
                                        <p:tgtEl>
                                          <p:spTgt spid="1925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5" fill="hold">
                            <p:stCondLst>
                              <p:cond delay="1000"/>
                            </p:stCondLst>
                            <p:childTnLst>
                              <p:par>
                                <p:cTn id="16" presetID="52" presetClass="entr" presetSubtype="0" fill="hold" grpId="0" nodeType="afterEffect">
                                  <p:stCondLst>
                                    <p:cond delay="0"/>
                                  </p:stCondLst>
                                  <p:childTnLst>
                                    <p:set>
                                      <p:cBhvr>
                                        <p:cTn id="17" dur="1" fill="hold">
                                          <p:stCondLst>
                                            <p:cond delay="0"/>
                                          </p:stCondLst>
                                        </p:cTn>
                                        <p:tgtEl>
                                          <p:spTgt spid="192515">
                                            <p:txEl>
                                              <p:pRg st="2" end="2"/>
                                            </p:txEl>
                                          </p:spTgt>
                                        </p:tgtEl>
                                        <p:attrNameLst>
                                          <p:attrName>style.visibility</p:attrName>
                                        </p:attrNameLst>
                                      </p:cBhvr>
                                      <p:to>
                                        <p:strVal val="visible"/>
                                      </p:to>
                                    </p:set>
                                    <p:animScale>
                                      <p:cBhvr>
                                        <p:cTn id="18" dur="500" decel="50000" fill="hold">
                                          <p:stCondLst>
                                            <p:cond delay="0"/>
                                          </p:stCondLst>
                                        </p:cTn>
                                        <p:tgtEl>
                                          <p:spTgt spid="19251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500" decel="50000" fill="hold">
                                          <p:stCondLst>
                                            <p:cond delay="0"/>
                                          </p:stCondLst>
                                        </p:cTn>
                                        <p:tgtEl>
                                          <p:spTgt spid="192515">
                                            <p:txEl>
                                              <p:pRg st="2" end="2"/>
                                            </p:txEl>
                                          </p:spTgt>
                                        </p:tgtEl>
                                        <p:attrNameLst>
                                          <p:attrName>ppt_x</p:attrName>
                                          <p:attrName>ppt_y</p:attrName>
                                        </p:attrNameLst>
                                      </p:cBhvr>
                                    </p:animMotion>
                                    <p:animEffect transition="in" filter="fade">
                                      <p:cBhvr>
                                        <p:cTn id="20" dur="500"/>
                                        <p:tgtEl>
                                          <p:spTgt spid="192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4" grpId="0"/>
      <p:bldP spid="19251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3276600" y="431800"/>
            <a:ext cx="5540375" cy="900113"/>
          </a:xfrm>
          <a:noFill/>
        </p:spPr>
        <p:txBody>
          <a:bodyPr/>
          <a:lstStyle/>
          <a:p>
            <a:pPr eaLnBrk="1" hangingPunct="1"/>
            <a:r>
              <a:rPr lang="ar-SA" sz="5000" b="1" dirty="0" smtClean="0">
                <a:solidFill>
                  <a:srgbClr val="000066"/>
                </a:solidFill>
                <a:cs typeface="Arabic Transparent" pitchFamily="2" charset="0"/>
              </a:rPr>
              <a:t>تاج أهل الجنة</a:t>
            </a:r>
            <a:endParaRPr lang="fr-FR" sz="5000" b="1" dirty="0" smtClean="0">
              <a:solidFill>
                <a:srgbClr val="000066"/>
              </a:solidFill>
              <a:cs typeface="Arabic Transparent" pitchFamily="2" charset="0"/>
            </a:endParaRPr>
          </a:p>
        </p:txBody>
      </p:sp>
      <p:sp>
        <p:nvSpPr>
          <p:cNvPr id="193539" name="Rectangle 3"/>
          <p:cNvSpPr>
            <a:spLocks noGrp="1" noChangeArrowheads="1"/>
          </p:cNvSpPr>
          <p:nvPr>
            <p:ph idx="1"/>
          </p:nvPr>
        </p:nvSpPr>
        <p:spPr>
          <a:xfrm>
            <a:off x="107950" y="2051050"/>
            <a:ext cx="8853488" cy="4606925"/>
          </a:xfrm>
        </p:spPr>
        <p:txBody>
          <a:bodyPr/>
          <a:lstStyle/>
          <a:p>
            <a:pPr marL="0" indent="0" algn="justLow" eaLnBrk="1" hangingPunct="1">
              <a:lnSpc>
                <a:spcPct val="90000"/>
              </a:lnSpc>
              <a:buFont typeface="Wingdings" pitchFamily="2" charset="2"/>
              <a:buNone/>
            </a:pPr>
            <a:r>
              <a:rPr lang="ar-SA" sz="3400" b="1" smtClean="0">
                <a:solidFill>
                  <a:srgbClr val="003300"/>
                </a:solidFill>
                <a:cs typeface="Arabic Transparent" pitchFamily="2" charset="0"/>
              </a:rPr>
              <a:t>جاء عن الحبيب المصطفى صلوات الله وسلامه عليه وعلى آله وأصحابه أجمعين أنه قال: </a:t>
            </a:r>
            <a:r>
              <a:rPr lang="ar-SA" sz="3400" smtClean="0">
                <a:solidFill>
                  <a:srgbClr val="003300"/>
                </a:solidFill>
                <a:cs typeface="Arabic Transparent" pitchFamily="2" charset="0"/>
              </a:rPr>
              <a:t>(</a:t>
            </a:r>
            <a:r>
              <a:rPr lang="ar-SA" sz="3400" b="1" smtClean="0">
                <a:solidFill>
                  <a:srgbClr val="003300"/>
                </a:solidFill>
                <a:cs typeface="Arabic Transparent" pitchFamily="2" charset="0"/>
              </a:rPr>
              <a:t>... </a:t>
            </a:r>
            <a:r>
              <a:rPr lang="ar-SA" sz="3400" b="1" smtClean="0">
                <a:solidFill>
                  <a:srgbClr val="C07200"/>
                </a:solidFill>
                <a:cs typeface="Arabic Transparent" pitchFamily="2" charset="0"/>
              </a:rPr>
              <a:t>والقرآن يلقى صاحبه يوم القيامة حين ينشق عنه قبره كالرجل الشاحب فيقول له: هل تعرفني؟ فيقول له: ما أعرفك، فيقول له القرآن: أنا الذي أظمأتك في الهواجر وأسهرت ليلك، وإن كل تاجر من وراء تجارته، وإنك اليوم من وراء كل تجارة، فيعطى الملك بيمينه والخلد بشماله ويوضع على رأسه تاج الوقار ويكسى والداه حلتين لا تقوم لهما الدنيا، فيقولان: بم كسينا؟ فيقال: بأخذ ولدكما القرآن</a:t>
            </a:r>
            <a:r>
              <a:rPr lang="ar-SA" sz="3400" b="1" smtClean="0">
                <a:solidFill>
                  <a:srgbClr val="003300"/>
                </a:solidFill>
                <a:cs typeface="Arabic Transparent" pitchFamily="2" charset="0"/>
              </a:rPr>
              <a:t> ... الحديث</a:t>
            </a:r>
            <a:r>
              <a:rPr lang="ar-SA" sz="3400" smtClean="0">
                <a:solidFill>
                  <a:srgbClr val="003300"/>
                </a:solidFill>
                <a:cs typeface="Arabic Transparent" pitchFamily="2" charset="0"/>
              </a:rPr>
              <a:t>)</a:t>
            </a:r>
            <a:r>
              <a:rPr lang="ar-SA" sz="3400" b="1" smtClean="0">
                <a:solidFill>
                  <a:srgbClr val="003300"/>
                </a:solidFill>
                <a:cs typeface="Arabic Transparent" pitchFamily="2" charset="0"/>
              </a:rPr>
              <a:t>.</a:t>
            </a:r>
            <a:endParaRPr lang="fr-FR" sz="3400" b="1" smtClean="0">
              <a:solidFill>
                <a:srgbClr val="003300"/>
              </a:solidFill>
              <a:cs typeface="Arabic Transparent" pitchFamily="2" charset="0"/>
            </a:endParaRPr>
          </a:p>
        </p:txBody>
      </p:sp>
    </p:spTree>
  </p:cSld>
  <p:clrMapOvr>
    <a:overrideClrMapping bg1="lt1" tx1="dk1" bg2="lt2" tx2="dk2" accent1="accent1" accent2="accent2" accent3="accent3" accent4="accent4" accent5="accent5" accent6="accent6" hlink="hlink" folHlink="folHlink"/>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93538"/>
                                        </p:tgtEl>
                                        <p:attrNameLst>
                                          <p:attrName>style.visibility</p:attrName>
                                        </p:attrNameLst>
                                      </p:cBhvr>
                                      <p:to>
                                        <p:strVal val="visible"/>
                                      </p:to>
                                    </p:set>
                                    <p:animEffect transition="in" filter="dissolve">
                                      <p:cBhvr>
                                        <p:cTn id="7" dur="500"/>
                                        <p:tgtEl>
                                          <p:spTgt spid="193538"/>
                                        </p:tgtEl>
                                      </p:cBhvr>
                                    </p:animEffect>
                                  </p:childTnLst>
                                </p:cTn>
                              </p:par>
                            </p:childTnLst>
                          </p:cTn>
                        </p:par>
                        <p:par>
                          <p:cTn id="8" fill="hold">
                            <p:stCondLst>
                              <p:cond delay="500"/>
                            </p:stCondLst>
                            <p:childTnLst>
                              <p:par>
                                <p:cTn id="9" presetID="44" presetClass="entr" presetSubtype="0" fill="hold" grpId="0" nodeType="afterEffect">
                                  <p:stCondLst>
                                    <p:cond delay="0"/>
                                  </p:stCondLst>
                                  <p:childTnLst>
                                    <p:set>
                                      <p:cBhvr>
                                        <p:cTn id="10" dur="1" fill="hold">
                                          <p:stCondLst>
                                            <p:cond delay="0"/>
                                          </p:stCondLst>
                                        </p:cTn>
                                        <p:tgtEl>
                                          <p:spTgt spid="193539">
                                            <p:txEl>
                                              <p:pRg st="0" end="0"/>
                                            </p:txEl>
                                          </p:spTgt>
                                        </p:tgtEl>
                                        <p:attrNameLst>
                                          <p:attrName>style.visibility</p:attrName>
                                        </p:attrNameLst>
                                      </p:cBhvr>
                                      <p:to>
                                        <p:strVal val="visible"/>
                                      </p:to>
                                    </p:set>
                                    <p:animEffect transition="in" filter="fade">
                                      <p:cBhvr>
                                        <p:cTn id="11" dur="500"/>
                                        <p:tgtEl>
                                          <p:spTgt spid="193539">
                                            <p:txEl>
                                              <p:pRg st="0" end="0"/>
                                            </p:txEl>
                                          </p:spTgt>
                                        </p:tgtEl>
                                      </p:cBhvr>
                                    </p:animEffect>
                                    <p:anim calcmode="lin" valueType="num">
                                      <p:cBhvr>
                                        <p:cTn id="12" dur="500" fill="hold"/>
                                        <p:tgtEl>
                                          <p:spTgt spid="19353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93539">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 grpId="0"/>
      <p:bldP spid="19353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eaLnBrk="1" hangingPunct="1"/>
            <a:r>
              <a:rPr lang="ar-SA" sz="7200" b="1" smtClean="0">
                <a:cs typeface="Arabic Transparent" pitchFamily="2" charset="0"/>
              </a:rPr>
              <a:t>مـفـتـاح الجـنّـة</a:t>
            </a:r>
            <a:endParaRPr lang="fr-FR" sz="7200" b="1" smtClean="0">
              <a:cs typeface="Arabic Transparent" pitchFamily="2" charset="0"/>
            </a:endParaRPr>
          </a:p>
        </p:txBody>
      </p:sp>
      <p:sp>
        <p:nvSpPr>
          <p:cNvPr id="195587" name="Rectangle 3"/>
          <p:cNvSpPr>
            <a:spLocks noGrp="1" noChangeArrowheads="1"/>
          </p:cNvSpPr>
          <p:nvPr>
            <p:ph idx="1"/>
          </p:nvPr>
        </p:nvSpPr>
        <p:spPr>
          <a:xfrm>
            <a:off x="457200" y="1916113"/>
            <a:ext cx="8229600" cy="4681537"/>
          </a:xfrm>
        </p:spPr>
        <p:txBody>
          <a:bodyPr/>
          <a:lstStyle/>
          <a:p>
            <a:pPr marL="95250" indent="0" algn="justLow" eaLnBrk="1" hangingPunct="1">
              <a:buFont typeface="Wingdings" pitchFamily="2" charset="2"/>
              <a:buNone/>
            </a:pPr>
            <a:r>
              <a:rPr lang="ar-SA" sz="5400" b="1" smtClean="0"/>
              <a:t>عن معاذ بن جبل رضي الله عنه قال: قال رسول الله صلى الله عليه وسلم: مفتاح الجنة</a:t>
            </a:r>
          </a:p>
          <a:p>
            <a:pPr marL="95250" indent="0" algn="justLow" eaLnBrk="1" hangingPunct="1">
              <a:buFont typeface="Wingdings" pitchFamily="2" charset="2"/>
              <a:buNone/>
            </a:pPr>
            <a:endParaRPr lang="ar-SA" sz="2000" b="1" smtClean="0"/>
          </a:p>
          <a:p>
            <a:pPr marL="95250" indent="0" algn="ctr" eaLnBrk="1" hangingPunct="1">
              <a:buFont typeface="Wingdings" pitchFamily="2" charset="2"/>
              <a:buNone/>
            </a:pPr>
            <a:r>
              <a:rPr lang="ar-SA" sz="9500" b="1" smtClean="0">
                <a:solidFill>
                  <a:srgbClr val="C00000"/>
                </a:solidFill>
              </a:rPr>
              <a:t>لا إله إلا الله</a:t>
            </a:r>
            <a:endParaRPr lang="fr-FR" sz="9500" b="1" smtClean="0">
              <a:solidFill>
                <a:srgbClr val="C00000"/>
              </a:solidFill>
            </a:endParaRPr>
          </a:p>
        </p:txBody>
      </p:sp>
    </p:spTree>
  </p:cSld>
  <p:clrMapOvr>
    <a:overrideClrMapping bg1="lt1" tx1="dk1" bg2="lt2" tx2="dk2" accent1="accent1" accent2="accent2" accent3="accent3" accent4="accent4" accent5="accent5" accent6="accent6" hlink="hlink" folHlink="folHlink"/>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500" fill="hold"/>
                                        <p:tgtEl>
                                          <p:spTgt spid="195586"/>
                                        </p:tgtEl>
                                        <p:attrNameLst>
                                          <p:attrName>ppt_w</p:attrName>
                                        </p:attrNameLst>
                                      </p:cBhvr>
                                      <p:tavLst>
                                        <p:tav tm="0">
                                          <p:val>
                                            <p:strVal val="#ppt_w+.3"/>
                                          </p:val>
                                        </p:tav>
                                        <p:tav tm="100000">
                                          <p:val>
                                            <p:strVal val="#ppt_w"/>
                                          </p:val>
                                        </p:tav>
                                      </p:tavLst>
                                    </p:anim>
                                    <p:anim calcmode="lin" valueType="num">
                                      <p:cBhvr>
                                        <p:cTn id="8" dur="500" fill="hold"/>
                                        <p:tgtEl>
                                          <p:spTgt spid="195586"/>
                                        </p:tgtEl>
                                        <p:attrNameLst>
                                          <p:attrName>ppt_h</p:attrName>
                                        </p:attrNameLst>
                                      </p:cBhvr>
                                      <p:tavLst>
                                        <p:tav tm="0">
                                          <p:val>
                                            <p:strVal val="#ppt_h"/>
                                          </p:val>
                                        </p:tav>
                                        <p:tav tm="100000">
                                          <p:val>
                                            <p:strVal val="#ppt_h"/>
                                          </p:val>
                                        </p:tav>
                                      </p:tavLst>
                                    </p:anim>
                                    <p:animEffect transition="in" filter="fade">
                                      <p:cBhvr>
                                        <p:cTn id="9" dur="500"/>
                                        <p:tgtEl>
                                          <p:spTgt spid="195586"/>
                                        </p:tgtEl>
                                      </p:cBhvr>
                                    </p:animEffect>
                                  </p:childTnLst>
                                </p:cTn>
                              </p:par>
                            </p:childTnLst>
                          </p:cTn>
                        </p:par>
                        <p:par>
                          <p:cTn id="10" fill="hold">
                            <p:stCondLst>
                              <p:cond delay="500"/>
                            </p:stCondLst>
                            <p:childTnLst>
                              <p:par>
                                <p:cTn id="11" presetID="5" presetClass="entr" presetSubtype="10" fill="hold" grpId="0" nodeType="afterEffect">
                                  <p:stCondLst>
                                    <p:cond delay="0"/>
                                  </p:stCondLst>
                                  <p:childTnLst>
                                    <p:set>
                                      <p:cBhvr>
                                        <p:cTn id="12" dur="1" fill="hold">
                                          <p:stCondLst>
                                            <p:cond delay="0"/>
                                          </p:stCondLst>
                                        </p:cTn>
                                        <p:tgtEl>
                                          <p:spTgt spid="195587">
                                            <p:txEl>
                                              <p:pRg st="0" end="0"/>
                                            </p:txEl>
                                          </p:spTgt>
                                        </p:tgtEl>
                                        <p:attrNameLst>
                                          <p:attrName>style.visibility</p:attrName>
                                        </p:attrNameLst>
                                      </p:cBhvr>
                                      <p:to>
                                        <p:strVal val="visible"/>
                                      </p:to>
                                    </p:set>
                                    <p:animEffect transition="in" filter="checkerboard(across)">
                                      <p:cBhvr>
                                        <p:cTn id="13" dur="500"/>
                                        <p:tgtEl>
                                          <p:spTgt spid="195587">
                                            <p:txEl>
                                              <p:pRg st="0" end="0"/>
                                            </p:txEl>
                                          </p:spTgt>
                                        </p:tgtEl>
                                      </p:cBhvr>
                                    </p:animEffect>
                                  </p:childTnLst>
                                </p:cTn>
                              </p:par>
                            </p:childTnLst>
                          </p:cTn>
                        </p:par>
                        <p:par>
                          <p:cTn id="14" fill="hold">
                            <p:stCondLst>
                              <p:cond delay="1000"/>
                            </p:stCondLst>
                            <p:childTnLst>
                              <p:par>
                                <p:cTn id="15" presetID="5" presetClass="entr" presetSubtype="10" fill="hold" grpId="0" nodeType="afterEffect">
                                  <p:stCondLst>
                                    <p:cond delay="0"/>
                                  </p:stCondLst>
                                  <p:childTnLst>
                                    <p:set>
                                      <p:cBhvr>
                                        <p:cTn id="16" dur="1" fill="hold">
                                          <p:stCondLst>
                                            <p:cond delay="0"/>
                                          </p:stCondLst>
                                        </p:cTn>
                                        <p:tgtEl>
                                          <p:spTgt spid="195587">
                                            <p:txEl>
                                              <p:pRg st="2" end="2"/>
                                            </p:txEl>
                                          </p:spTgt>
                                        </p:tgtEl>
                                        <p:attrNameLst>
                                          <p:attrName>style.visibility</p:attrName>
                                        </p:attrNameLst>
                                      </p:cBhvr>
                                      <p:to>
                                        <p:strVal val="visible"/>
                                      </p:to>
                                    </p:set>
                                    <p:animEffect transition="in" filter="checkerboard(across)">
                                      <p:cBhvr>
                                        <p:cTn id="17" dur="500"/>
                                        <p:tgtEl>
                                          <p:spTgt spid="195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p:bldP spid="1955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Espace réservé du numéro de diapositive 5"/>
          <p:cNvSpPr>
            <a:spLocks noGrp="1"/>
          </p:cNvSpPr>
          <p:nvPr>
            <p:ph type="sldNum" sz="quarter" idx="12"/>
          </p:nvPr>
        </p:nvSpPr>
        <p:spPr>
          <a:noFill/>
        </p:spPr>
        <p:txBody>
          <a:bodyPr/>
          <a:lstStyle/>
          <a:p>
            <a:fld id="{B491D136-FB68-4083-AD04-B2FE7A75E5F4}" type="slidenum">
              <a:rPr lang="ar-SA"/>
              <a:pPr/>
              <a:t>2</a:t>
            </a:fld>
            <a:endParaRPr lang="fr-FR"/>
          </a:p>
        </p:txBody>
      </p:sp>
      <p:sp>
        <p:nvSpPr>
          <p:cNvPr id="3075" name="Rectangle 2" descr="9"/>
          <p:cNvSpPr>
            <a:spLocks noGrp="1" noChangeArrowheads="1"/>
          </p:cNvSpPr>
          <p:nvPr>
            <p:ph type="ctrTitle"/>
          </p:nvPr>
        </p:nvSpPr>
        <p:spPr>
          <a:xfrm>
            <a:off x="0" y="0"/>
            <a:ext cx="5429250" cy="4857750"/>
          </a:xfrm>
          <a:blipFill dpi="0" rotWithShape="1">
            <a:blip r:embed="rId3"/>
            <a:srcRect/>
            <a:stretch>
              <a:fillRect/>
            </a:stretch>
          </a:blipFill>
        </p:spPr>
        <p:txBody>
          <a:bodyPr/>
          <a:lstStyle/>
          <a:p>
            <a:pPr eaLnBrk="1" hangingPunct="1"/>
            <a:r>
              <a:rPr lang="ar-EG" sz="2800" b="1" smtClean="0">
                <a:solidFill>
                  <a:schemeClr val="tx1"/>
                </a:solidFill>
              </a:rPr>
              <a:t>الجنة</a:t>
            </a:r>
            <a:r>
              <a:rPr lang="fr-FR" sz="2800" b="1" smtClean="0">
                <a:solidFill>
                  <a:schemeClr val="tx1"/>
                </a:solidFill>
              </a:rPr>
              <a:t/>
            </a:r>
            <a:br>
              <a:rPr lang="fr-FR" sz="2800" b="1" smtClean="0">
                <a:solidFill>
                  <a:schemeClr val="tx1"/>
                </a:solidFill>
              </a:rPr>
            </a:br>
            <a:r>
              <a:rPr lang="fr-FR" sz="2800" smtClean="0">
                <a:cs typeface="Arabic Transparent" pitchFamily="2" charset="0"/>
                <a:sym typeface="Wingdings" pitchFamily="2" charset="2"/>
              </a:rPr>
              <a:t> </a:t>
            </a:r>
            <a:r>
              <a:rPr lang="ar-SA" sz="2800" b="1" smtClean="0">
                <a:solidFill>
                  <a:srgbClr val="003366"/>
                </a:solidFill>
                <a:cs typeface="Arabic Transparent" pitchFamily="2" charset="0"/>
              </a:rPr>
              <a:t> ما هو وصفها ونباتها وأرضها ورملها؟</a:t>
            </a:r>
            <a:br>
              <a:rPr lang="ar-SA" sz="2800" b="1" smtClean="0">
                <a:solidFill>
                  <a:srgbClr val="003366"/>
                </a:solidFill>
                <a:cs typeface="Arabic Transparent" pitchFamily="2" charset="0"/>
              </a:rPr>
            </a:br>
            <a:r>
              <a:rPr lang="ar-SA" sz="2800" smtClean="0">
                <a:cs typeface="Arabic Transparent" pitchFamily="2" charset="0"/>
                <a:sym typeface="Wingdings" pitchFamily="2" charset="2"/>
              </a:rPr>
              <a:t> </a:t>
            </a:r>
            <a:r>
              <a:rPr lang="fr-FR" sz="2800" smtClean="0">
                <a:cs typeface="Arabic Transparent" pitchFamily="2" charset="0"/>
                <a:sym typeface="Wingdings" pitchFamily="2" charset="2"/>
              </a:rPr>
              <a:t></a:t>
            </a:r>
            <a:r>
              <a:rPr lang="ar-SA" sz="2800" b="1" smtClean="0">
                <a:solidFill>
                  <a:srgbClr val="003366"/>
                </a:solidFill>
                <a:cs typeface="Arabic Transparent" pitchFamily="2" charset="0"/>
              </a:rPr>
              <a:t> ما هي زينتها وحليها ولؤلؤها ولذتها ونعيمها؟</a:t>
            </a:r>
            <a:br>
              <a:rPr lang="ar-SA" sz="2800" b="1" smtClean="0">
                <a:solidFill>
                  <a:srgbClr val="003366"/>
                </a:solidFill>
                <a:cs typeface="Arabic Transparent" pitchFamily="2" charset="0"/>
              </a:rPr>
            </a:br>
            <a:r>
              <a:rPr lang="ar-SA" sz="2800" smtClean="0">
                <a:cs typeface="Arabic Transparent" pitchFamily="2" charset="0"/>
                <a:sym typeface="Wingdings" pitchFamily="2" charset="2"/>
              </a:rPr>
              <a:t> </a:t>
            </a:r>
            <a:r>
              <a:rPr lang="fr-FR" sz="2800" smtClean="0">
                <a:cs typeface="Arabic Transparent" pitchFamily="2" charset="0"/>
                <a:sym typeface="Wingdings" pitchFamily="2" charset="2"/>
              </a:rPr>
              <a:t></a:t>
            </a:r>
            <a:r>
              <a:rPr lang="ar-SA" sz="2800" b="1" smtClean="0">
                <a:solidFill>
                  <a:srgbClr val="003366"/>
                </a:solidFill>
                <a:cs typeface="Arabic Transparent" pitchFamily="2" charset="0"/>
              </a:rPr>
              <a:t> ما هي أنهارها وخمرها ولبنها وماؤها وعسلها؟</a:t>
            </a:r>
            <a:r>
              <a:rPr lang="en-US" sz="2800" b="1" smtClean="0">
                <a:solidFill>
                  <a:srgbClr val="003366"/>
                </a:solidFill>
                <a:cs typeface="Arabic Transparent" pitchFamily="2" charset="0"/>
              </a:rPr>
              <a:t/>
            </a:r>
            <a:br>
              <a:rPr lang="en-US" sz="2800" b="1" smtClean="0">
                <a:solidFill>
                  <a:srgbClr val="003366"/>
                </a:solidFill>
                <a:cs typeface="Arabic Transparent" pitchFamily="2" charset="0"/>
              </a:rPr>
            </a:br>
            <a:r>
              <a:rPr lang="ar-SA" sz="2800" smtClean="0">
                <a:cs typeface="Arabic Transparent" pitchFamily="2" charset="0"/>
                <a:sym typeface="Wingdings" pitchFamily="2" charset="2"/>
              </a:rPr>
              <a:t> </a:t>
            </a:r>
            <a:r>
              <a:rPr lang="fr-FR" sz="2800" smtClean="0">
                <a:cs typeface="Arabic Transparent" pitchFamily="2" charset="0"/>
                <a:sym typeface="Wingdings" pitchFamily="2" charset="2"/>
              </a:rPr>
              <a:t></a:t>
            </a:r>
            <a:r>
              <a:rPr lang="ar-SA" sz="2800" b="1" smtClean="0">
                <a:solidFill>
                  <a:srgbClr val="003366"/>
                </a:solidFill>
                <a:cs typeface="Arabic Transparent" pitchFamily="2" charset="0"/>
              </a:rPr>
              <a:t> ما هو طعامها وشرابها ولباسها ونورها ومتعتها؟</a:t>
            </a:r>
            <a:br>
              <a:rPr lang="ar-SA" sz="2800" b="1" smtClean="0">
                <a:solidFill>
                  <a:srgbClr val="003366"/>
                </a:solidFill>
                <a:cs typeface="Arabic Transparent" pitchFamily="2" charset="0"/>
              </a:rPr>
            </a:br>
            <a:r>
              <a:rPr lang="ar-SA" sz="2800" smtClean="0">
                <a:cs typeface="Arabic Transparent" pitchFamily="2" charset="0"/>
                <a:sym typeface="Wingdings" pitchFamily="2" charset="2"/>
              </a:rPr>
              <a:t> </a:t>
            </a:r>
            <a:r>
              <a:rPr lang="fr-FR" sz="2800" smtClean="0">
                <a:cs typeface="Arabic Transparent" pitchFamily="2" charset="0"/>
                <a:sym typeface="Wingdings" pitchFamily="2" charset="2"/>
              </a:rPr>
              <a:t></a:t>
            </a:r>
            <a:r>
              <a:rPr lang="ar-SA" sz="2800" b="1" smtClean="0">
                <a:solidFill>
                  <a:srgbClr val="003366"/>
                </a:solidFill>
                <a:cs typeface="Arabic Transparent" pitchFamily="2" charset="0"/>
              </a:rPr>
              <a:t> ما هي غرفها وخيامها ودررها وقصورها وحدائقها</a:t>
            </a:r>
            <a:r>
              <a:rPr lang="ar-MA" sz="2800" b="1" smtClean="0">
                <a:solidFill>
                  <a:srgbClr val="003366"/>
                </a:solidFill>
                <a:cs typeface="Arabic Transparent" pitchFamily="2" charset="0"/>
              </a:rPr>
              <a:t>؟</a:t>
            </a:r>
            <a:endParaRPr lang="fr-FR" sz="2800" b="1" smtClean="0">
              <a:solidFill>
                <a:schemeClr val="tx1"/>
              </a:solidFill>
            </a:endParaRPr>
          </a:p>
        </p:txBody>
      </p:sp>
    </p:spTree>
  </p:cSld>
  <p:clrMapOvr>
    <a:masterClrMapping/>
  </p:clrMapOvr>
  <p:transition spd="slow">
    <p:cover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Espace réservé du numéro de diapositive 5"/>
          <p:cNvSpPr>
            <a:spLocks noGrp="1"/>
          </p:cNvSpPr>
          <p:nvPr>
            <p:ph type="sldNum" sz="quarter" idx="12"/>
          </p:nvPr>
        </p:nvSpPr>
        <p:spPr>
          <a:noFill/>
        </p:spPr>
        <p:txBody>
          <a:bodyPr/>
          <a:lstStyle/>
          <a:p>
            <a:fld id="{FEF1F11E-8012-4ACA-B16E-6A4E225D6E3B}" type="slidenum">
              <a:rPr lang="ar-SA"/>
              <a:pPr/>
              <a:t>20</a:t>
            </a:fld>
            <a:endParaRPr lang="fr-FR"/>
          </a:p>
        </p:txBody>
      </p:sp>
      <p:sp>
        <p:nvSpPr>
          <p:cNvPr id="22531" name="Rectangle 16"/>
          <p:cNvSpPr>
            <a:spLocks noGrp="1" noChangeArrowheads="1"/>
          </p:cNvSpPr>
          <p:nvPr>
            <p:ph type="title"/>
          </p:nvPr>
        </p:nvSpPr>
        <p:spPr>
          <a:xfrm>
            <a:off x="685800" y="228600"/>
            <a:ext cx="7772400" cy="1143000"/>
          </a:xfrm>
          <a:noFill/>
        </p:spPr>
        <p:txBody>
          <a:bodyPr lIns="92075" tIns="46038" rIns="92075" bIns="46038"/>
          <a:lstStyle/>
          <a:p>
            <a:pPr eaLnBrk="1" hangingPunct="1"/>
            <a:r>
              <a:rPr lang="ar-EG" b="1" smtClean="0"/>
              <a:t>بعض الآيات التى ذكرت الجنة - 1</a:t>
            </a:r>
            <a:endParaRPr lang="en-US" b="1" smtClean="0"/>
          </a:p>
        </p:txBody>
      </p:sp>
      <p:grpSp>
        <p:nvGrpSpPr>
          <p:cNvPr id="2" name="Group 17"/>
          <p:cNvGrpSpPr>
            <a:grpSpLocks/>
          </p:cNvGrpSpPr>
          <p:nvPr/>
        </p:nvGrpSpPr>
        <p:grpSpPr bwMode="auto">
          <a:xfrm>
            <a:off x="2743200" y="1447800"/>
            <a:ext cx="5181600" cy="2590800"/>
            <a:chOff x="1728" y="912"/>
            <a:chExt cx="3264" cy="1632"/>
          </a:xfrm>
        </p:grpSpPr>
        <p:grpSp>
          <p:nvGrpSpPr>
            <p:cNvPr id="22538" name="Group 7"/>
            <p:cNvGrpSpPr>
              <a:grpSpLocks/>
            </p:cNvGrpSpPr>
            <p:nvPr/>
          </p:nvGrpSpPr>
          <p:grpSpPr bwMode="auto">
            <a:xfrm>
              <a:off x="1728" y="912"/>
              <a:ext cx="3264" cy="1632"/>
              <a:chOff x="3120" y="1056"/>
              <a:chExt cx="2178" cy="2478"/>
            </a:xfrm>
          </p:grpSpPr>
          <p:pic>
            <p:nvPicPr>
              <p:cNvPr id="22540" name="Picture 8"/>
              <p:cNvPicPr>
                <a:picLocks noChangeAspect="1" noChangeArrowheads="1"/>
              </p:cNvPicPr>
              <p:nvPr/>
            </p:nvPicPr>
            <p:blipFill>
              <a:blip r:embed="rId3"/>
              <a:srcRect/>
              <a:stretch>
                <a:fillRect/>
              </a:stretch>
            </p:blipFill>
            <p:spPr bwMode="auto">
              <a:xfrm>
                <a:off x="3120" y="1056"/>
                <a:ext cx="2178" cy="2478"/>
              </a:xfrm>
              <a:prstGeom prst="rect">
                <a:avLst/>
              </a:prstGeom>
              <a:noFill/>
              <a:ln w="9525">
                <a:noFill/>
                <a:miter lim="800000"/>
                <a:headEnd/>
                <a:tailEnd/>
              </a:ln>
            </p:spPr>
          </p:pic>
          <p:sp>
            <p:nvSpPr>
              <p:cNvPr id="22541" name="Rectangle 9"/>
              <p:cNvSpPr>
                <a:spLocks noChangeArrowheads="1"/>
              </p:cNvSpPr>
              <p:nvPr/>
            </p:nvSpPr>
            <p:spPr bwMode="auto">
              <a:xfrm>
                <a:off x="3312" y="1248"/>
                <a:ext cx="1728" cy="2064"/>
              </a:xfrm>
              <a:prstGeom prst="rect">
                <a:avLst/>
              </a:prstGeom>
              <a:solidFill>
                <a:srgbClr val="FFFFCC"/>
              </a:solidFill>
              <a:ln w="9525">
                <a:noFill/>
                <a:miter lim="800000"/>
                <a:headEnd/>
                <a:tailEnd/>
              </a:ln>
            </p:spPr>
            <p:txBody>
              <a:bodyPr wrap="none" anchor="ctr"/>
              <a:lstStyle/>
              <a:p>
                <a:endParaRPr lang="fr-FR"/>
              </a:p>
            </p:txBody>
          </p:sp>
        </p:grpSp>
        <p:sp>
          <p:nvSpPr>
            <p:cNvPr id="22539" name="Rectangle 10"/>
            <p:cNvSpPr>
              <a:spLocks noChangeArrowheads="1"/>
            </p:cNvSpPr>
            <p:nvPr/>
          </p:nvSpPr>
          <p:spPr bwMode="auto">
            <a:xfrm>
              <a:off x="2064" y="1104"/>
              <a:ext cx="2570" cy="1210"/>
            </a:xfrm>
            <a:prstGeom prst="rect">
              <a:avLst/>
            </a:prstGeom>
            <a:noFill/>
            <a:ln w="9525">
              <a:noFill/>
              <a:miter lim="800000"/>
              <a:headEnd/>
              <a:tailEnd/>
            </a:ln>
          </p:spPr>
          <p:txBody>
            <a:bodyPr anchor="ctr">
              <a:spAutoFit/>
            </a:bodyPr>
            <a:lstStyle/>
            <a:p>
              <a:r>
                <a:rPr lang="ar-SA" sz="2000" b="1"/>
                <a:t>وَبَشِّرِ الَّذِينَ آمَنُوا وَعَمِلُوا الصَّالِحَاتِ أَنَّ لَهُمْ جَنَّاتٍ تَجْرِي مِنْ تَحْتِهَا الْأَنْهَارُ كُلَّمَا رُزِقُوا مِنْهَا مِنْ ثَمَرَةٍ رِزْقًا</a:t>
              </a:r>
              <a:r>
                <a:rPr lang="ar-EG" sz="2000" b="1"/>
                <a:t> </a:t>
              </a:r>
              <a:r>
                <a:rPr lang="ar-SA" sz="2000" b="1"/>
                <a:t>قَالُوا</a:t>
              </a:r>
              <a:r>
                <a:rPr lang="ar-EG" sz="2000" b="1"/>
                <a:t> </a:t>
              </a:r>
              <a:r>
                <a:rPr lang="ar-SA" sz="2000" b="1"/>
                <a:t>هَذَا الَّذِي رُزِقْنَا مِنْ قَبْلُ وَأُتُوا بِهِ مُتَشَابِهًا وَلَهُمْ فِيهَا أَزْوَاجٌ مُطَهَّرَةٌ وَهُمْ</a:t>
              </a:r>
              <a:r>
                <a:rPr lang="ar-EG" sz="2000" b="1"/>
                <a:t> </a:t>
              </a:r>
              <a:r>
                <a:rPr lang="ar-SA" sz="2000" b="1"/>
                <a:t>فِيهَا خَالِدُونَ</a:t>
              </a:r>
              <a:r>
                <a:rPr lang="ar-EG" sz="2000" b="1"/>
                <a:t> *</a:t>
              </a:r>
            </a:p>
            <a:p>
              <a:r>
                <a:rPr lang="ar-SA" sz="2000" b="1"/>
                <a:t> </a:t>
              </a:r>
              <a:r>
                <a:rPr lang="ar-EG" sz="2000" b="1"/>
                <a:t>(  25 البقرة )</a:t>
              </a:r>
              <a:endParaRPr lang="ar-SA" sz="2000" b="1"/>
            </a:p>
          </p:txBody>
        </p:sp>
      </p:grpSp>
      <p:grpSp>
        <p:nvGrpSpPr>
          <p:cNvPr id="4" name="Group 18"/>
          <p:cNvGrpSpPr>
            <a:grpSpLocks/>
          </p:cNvGrpSpPr>
          <p:nvPr/>
        </p:nvGrpSpPr>
        <p:grpSpPr bwMode="auto">
          <a:xfrm>
            <a:off x="1295400" y="3200400"/>
            <a:ext cx="4495800" cy="2819400"/>
            <a:chOff x="816" y="2016"/>
            <a:chExt cx="2832" cy="1776"/>
          </a:xfrm>
        </p:grpSpPr>
        <p:grpSp>
          <p:nvGrpSpPr>
            <p:cNvPr id="22534" name="Group 12"/>
            <p:cNvGrpSpPr>
              <a:grpSpLocks/>
            </p:cNvGrpSpPr>
            <p:nvPr/>
          </p:nvGrpSpPr>
          <p:grpSpPr bwMode="auto">
            <a:xfrm>
              <a:off x="816" y="2016"/>
              <a:ext cx="2832" cy="1776"/>
              <a:chOff x="3120" y="1056"/>
              <a:chExt cx="2178" cy="2478"/>
            </a:xfrm>
          </p:grpSpPr>
          <p:pic>
            <p:nvPicPr>
              <p:cNvPr id="22536" name="Picture 13"/>
              <p:cNvPicPr>
                <a:picLocks noChangeAspect="1" noChangeArrowheads="1"/>
              </p:cNvPicPr>
              <p:nvPr/>
            </p:nvPicPr>
            <p:blipFill>
              <a:blip r:embed="rId3"/>
              <a:srcRect/>
              <a:stretch>
                <a:fillRect/>
              </a:stretch>
            </p:blipFill>
            <p:spPr bwMode="auto">
              <a:xfrm>
                <a:off x="3120" y="1056"/>
                <a:ext cx="2178" cy="2478"/>
              </a:xfrm>
              <a:prstGeom prst="rect">
                <a:avLst/>
              </a:prstGeom>
              <a:noFill/>
              <a:ln w="9525">
                <a:noFill/>
                <a:miter lim="800000"/>
                <a:headEnd/>
                <a:tailEnd/>
              </a:ln>
            </p:spPr>
          </p:pic>
          <p:sp>
            <p:nvSpPr>
              <p:cNvPr id="22537" name="Rectangle 14"/>
              <p:cNvSpPr>
                <a:spLocks noChangeArrowheads="1"/>
              </p:cNvSpPr>
              <p:nvPr/>
            </p:nvSpPr>
            <p:spPr bwMode="auto">
              <a:xfrm>
                <a:off x="3312" y="1248"/>
                <a:ext cx="1728" cy="2064"/>
              </a:xfrm>
              <a:prstGeom prst="rect">
                <a:avLst/>
              </a:prstGeom>
              <a:solidFill>
                <a:srgbClr val="FFFFCC"/>
              </a:solidFill>
              <a:ln w="9525">
                <a:noFill/>
                <a:miter lim="800000"/>
                <a:headEnd/>
                <a:tailEnd/>
              </a:ln>
            </p:spPr>
            <p:txBody>
              <a:bodyPr wrap="none" anchor="ctr"/>
              <a:lstStyle/>
              <a:p>
                <a:endParaRPr lang="fr-FR"/>
              </a:p>
            </p:txBody>
          </p:sp>
        </p:grpSp>
        <p:sp>
          <p:nvSpPr>
            <p:cNvPr id="22535" name="Rectangle 15"/>
            <p:cNvSpPr>
              <a:spLocks noChangeArrowheads="1"/>
            </p:cNvSpPr>
            <p:nvPr/>
          </p:nvSpPr>
          <p:spPr bwMode="auto">
            <a:xfrm>
              <a:off x="1104" y="2160"/>
              <a:ext cx="2289" cy="1308"/>
            </a:xfrm>
            <a:prstGeom prst="rect">
              <a:avLst/>
            </a:prstGeom>
            <a:noFill/>
            <a:ln w="9525">
              <a:noFill/>
              <a:miter lim="800000"/>
              <a:headEnd/>
              <a:tailEnd/>
            </a:ln>
          </p:spPr>
          <p:txBody>
            <a:bodyPr anchor="ctr">
              <a:spAutoFit/>
            </a:bodyPr>
            <a:lstStyle/>
            <a:p>
              <a:pPr>
                <a:lnSpc>
                  <a:spcPct val="130000"/>
                </a:lnSpc>
              </a:pPr>
              <a:r>
                <a:rPr lang="ar-SA" sz="2000" b="1"/>
                <a:t>وَمَثَلُ الَّذِينَ يُنْفِقُونَ أَمْوَالَهُمُ ابْتِغَاءَ مَرْضَاةِ اللَّهِ وَتَثْبِيتًا مِنْ أَنْفُسِهِمْ كَمَثَلِ</a:t>
              </a:r>
              <a:r>
                <a:rPr lang="ar-EG" sz="2000" b="1"/>
                <a:t> </a:t>
              </a:r>
              <a:r>
                <a:rPr lang="ar-SA" sz="2000" b="1"/>
                <a:t>جَنَّةٍ بِرَبْوَةٍ أَصَابَهَا وَابِلٌ فَآتَتْ أُكُلَهَا ضِعْفَيْنِ فَإِنْ لَمْ يُصِبْهَا وَابِلٌ فَطَلٌّ وَاللَّهُ بِمَا تَعْمَلُونَ بَصِي</a:t>
              </a:r>
              <a:r>
                <a:rPr lang="ar-EG" sz="2000" b="1"/>
                <a:t>ر</a:t>
              </a:r>
              <a:r>
                <a:rPr lang="ar-SA" sz="2000"/>
                <a:t> </a:t>
              </a:r>
              <a:endParaRPr lang="ar-EG" sz="2000"/>
            </a:p>
            <a:p>
              <a:pPr>
                <a:lnSpc>
                  <a:spcPct val="130000"/>
                </a:lnSpc>
              </a:pPr>
              <a:r>
                <a:rPr lang="ar-EG" sz="2000" b="1"/>
                <a:t>( 265 البقرة )</a:t>
              </a:r>
            </a:p>
          </p:txBody>
        </p:sp>
      </p:gr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nodeType="afterEffect">
                                  <p:stCondLst>
                                    <p:cond delay="650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Espace réservé du numéro de diapositive 5"/>
          <p:cNvSpPr>
            <a:spLocks noGrp="1"/>
          </p:cNvSpPr>
          <p:nvPr>
            <p:ph type="sldNum" sz="quarter" idx="12"/>
          </p:nvPr>
        </p:nvSpPr>
        <p:spPr>
          <a:noFill/>
        </p:spPr>
        <p:txBody>
          <a:bodyPr/>
          <a:lstStyle/>
          <a:p>
            <a:fld id="{DD1C3CFE-93B9-4F76-966A-B4E3AADC54F5}" type="slidenum">
              <a:rPr lang="ar-SA"/>
              <a:pPr/>
              <a:t>21</a:t>
            </a:fld>
            <a:endParaRPr lang="fr-FR"/>
          </a:p>
        </p:txBody>
      </p:sp>
      <p:sp>
        <p:nvSpPr>
          <p:cNvPr id="23555" name="Rectangle 7"/>
          <p:cNvSpPr>
            <a:spLocks noGrp="1" noChangeArrowheads="1"/>
          </p:cNvSpPr>
          <p:nvPr>
            <p:ph type="title"/>
          </p:nvPr>
        </p:nvSpPr>
        <p:spPr>
          <a:xfrm>
            <a:off x="685800" y="228600"/>
            <a:ext cx="7772400" cy="1143000"/>
          </a:xfrm>
          <a:noFill/>
        </p:spPr>
        <p:txBody>
          <a:bodyPr lIns="92075" tIns="46038" rIns="92075" bIns="46038"/>
          <a:lstStyle/>
          <a:p>
            <a:pPr eaLnBrk="1" hangingPunct="1"/>
            <a:r>
              <a:rPr lang="ar-EG" b="1" smtClean="0"/>
              <a:t>بعض الآيات التى ذكرت الجنة - 2</a:t>
            </a:r>
            <a:endParaRPr lang="en-US" b="1" smtClean="0"/>
          </a:p>
        </p:txBody>
      </p:sp>
      <p:grpSp>
        <p:nvGrpSpPr>
          <p:cNvPr id="2" name="Group 19"/>
          <p:cNvGrpSpPr>
            <a:grpSpLocks/>
          </p:cNvGrpSpPr>
          <p:nvPr/>
        </p:nvGrpSpPr>
        <p:grpSpPr bwMode="auto">
          <a:xfrm>
            <a:off x="533400" y="1447800"/>
            <a:ext cx="4038600" cy="4114800"/>
            <a:chOff x="336" y="912"/>
            <a:chExt cx="2544" cy="2592"/>
          </a:xfrm>
        </p:grpSpPr>
        <p:grpSp>
          <p:nvGrpSpPr>
            <p:cNvPr id="23562" name="Group 9"/>
            <p:cNvGrpSpPr>
              <a:grpSpLocks/>
            </p:cNvGrpSpPr>
            <p:nvPr/>
          </p:nvGrpSpPr>
          <p:grpSpPr bwMode="auto">
            <a:xfrm>
              <a:off x="336" y="912"/>
              <a:ext cx="2544" cy="2592"/>
              <a:chOff x="192" y="864"/>
              <a:chExt cx="2592" cy="2940"/>
            </a:xfrm>
          </p:grpSpPr>
          <p:pic>
            <p:nvPicPr>
              <p:cNvPr id="23564" name="Picture 10" descr="Copy of monajat"/>
              <p:cNvPicPr>
                <a:picLocks noChangeAspect="1" noChangeArrowheads="1"/>
              </p:cNvPicPr>
              <p:nvPr/>
            </p:nvPicPr>
            <p:blipFill>
              <a:blip r:embed="rId3"/>
              <a:srcRect/>
              <a:stretch>
                <a:fillRect/>
              </a:stretch>
            </p:blipFill>
            <p:spPr bwMode="auto">
              <a:xfrm>
                <a:off x="192" y="864"/>
                <a:ext cx="2592" cy="2940"/>
              </a:xfrm>
              <a:prstGeom prst="rect">
                <a:avLst/>
              </a:prstGeom>
              <a:noFill/>
              <a:ln w="9525">
                <a:noFill/>
                <a:miter lim="800000"/>
                <a:headEnd/>
                <a:tailEnd/>
              </a:ln>
            </p:spPr>
          </p:pic>
          <p:sp>
            <p:nvSpPr>
              <p:cNvPr id="23565" name="Rectangle 11"/>
              <p:cNvSpPr>
                <a:spLocks noChangeArrowheads="1"/>
              </p:cNvSpPr>
              <p:nvPr/>
            </p:nvSpPr>
            <p:spPr bwMode="auto">
              <a:xfrm>
                <a:off x="720" y="1296"/>
                <a:ext cx="1632" cy="2064"/>
              </a:xfrm>
              <a:prstGeom prst="rect">
                <a:avLst/>
              </a:prstGeom>
              <a:solidFill>
                <a:srgbClr val="FFFFCC"/>
              </a:solidFill>
              <a:ln w="9525">
                <a:solidFill>
                  <a:schemeClr val="tx1"/>
                </a:solidFill>
                <a:miter lim="800000"/>
                <a:headEnd/>
                <a:tailEnd/>
              </a:ln>
            </p:spPr>
            <p:txBody>
              <a:bodyPr wrap="none" anchor="ctr"/>
              <a:lstStyle/>
              <a:p>
                <a:endParaRPr lang="fr-FR"/>
              </a:p>
            </p:txBody>
          </p:sp>
        </p:grpSp>
        <p:sp>
          <p:nvSpPr>
            <p:cNvPr id="23563" name="Rectangle 15"/>
            <p:cNvSpPr>
              <a:spLocks noChangeArrowheads="1"/>
            </p:cNvSpPr>
            <p:nvPr/>
          </p:nvSpPr>
          <p:spPr bwMode="auto">
            <a:xfrm>
              <a:off x="864" y="1296"/>
              <a:ext cx="1581" cy="1442"/>
            </a:xfrm>
            <a:prstGeom prst="rect">
              <a:avLst/>
            </a:prstGeom>
            <a:noFill/>
            <a:ln w="9525">
              <a:noFill/>
              <a:miter lim="800000"/>
              <a:headEnd/>
              <a:tailEnd/>
            </a:ln>
          </p:spPr>
          <p:txBody>
            <a:bodyPr>
              <a:spAutoFit/>
            </a:bodyPr>
            <a:lstStyle/>
            <a:p>
              <a:pPr algn="l" rtl="0"/>
              <a:endParaRPr lang="ar-EG" b="1"/>
            </a:p>
            <a:p>
              <a:r>
                <a:rPr lang="ar-SA" b="1"/>
                <a:t>أَمْ حَسِبْتُمْ أَنْ تَدْخُلُوا الْجَنَّةَ وَلَمَّا </a:t>
              </a:r>
              <a:endParaRPr lang="ar-EG" b="1"/>
            </a:p>
            <a:p>
              <a:r>
                <a:rPr lang="ar-SA" b="1"/>
                <a:t>يَأْتِكُمْ مَثَلُ الَّذِينَ خَلَوْا مِنْ قَبْلِكُمْ </a:t>
              </a:r>
              <a:endParaRPr lang="ar-EG" b="1"/>
            </a:p>
            <a:p>
              <a:r>
                <a:rPr lang="ar-SA" b="1"/>
                <a:t>مَسَّتْهُمُ الْبَأْسَاءُ وَالضَّرَّاءُ وَزُلْزِلُوا حَتَّى يَقُولَ الرَّسُولُ وَالَّذِينَ</a:t>
              </a:r>
              <a:r>
                <a:rPr lang="ar-EG" b="1"/>
                <a:t> </a:t>
              </a:r>
              <a:r>
                <a:rPr lang="ar-SA" b="1"/>
                <a:t>آمَنُوا</a:t>
              </a:r>
              <a:r>
                <a:rPr lang="ar-EG" b="1"/>
                <a:t> </a:t>
              </a:r>
              <a:r>
                <a:rPr lang="ar-SA" b="1"/>
                <a:t>مَعَهُ مَتَى نَصْرُ اللَّهِ أَلَا إِنَّ نَصْرَ اللَّهِ قَرِي</a:t>
              </a:r>
              <a:r>
                <a:rPr lang="ar-EG" b="1"/>
                <a:t>ب</a:t>
              </a:r>
              <a:r>
                <a:rPr lang="ar-SA"/>
                <a:t> </a:t>
              </a:r>
              <a:r>
                <a:rPr lang="ar-EG" b="1"/>
                <a:t>( 214 البقرة ) .</a:t>
              </a:r>
              <a:endParaRPr lang="fr-FR" b="1"/>
            </a:p>
          </p:txBody>
        </p:sp>
      </p:grpSp>
      <p:grpSp>
        <p:nvGrpSpPr>
          <p:cNvPr id="4" name="Group 18"/>
          <p:cNvGrpSpPr>
            <a:grpSpLocks/>
          </p:cNvGrpSpPr>
          <p:nvPr/>
        </p:nvGrpSpPr>
        <p:grpSpPr bwMode="auto">
          <a:xfrm>
            <a:off x="4572000" y="1447800"/>
            <a:ext cx="3886200" cy="4114800"/>
            <a:chOff x="2880" y="912"/>
            <a:chExt cx="2448" cy="2592"/>
          </a:xfrm>
        </p:grpSpPr>
        <p:grpSp>
          <p:nvGrpSpPr>
            <p:cNvPr id="23558" name="Group 12"/>
            <p:cNvGrpSpPr>
              <a:grpSpLocks/>
            </p:cNvGrpSpPr>
            <p:nvPr/>
          </p:nvGrpSpPr>
          <p:grpSpPr bwMode="auto">
            <a:xfrm>
              <a:off x="2880" y="912"/>
              <a:ext cx="2448" cy="2592"/>
              <a:chOff x="192" y="864"/>
              <a:chExt cx="2592" cy="2940"/>
            </a:xfrm>
          </p:grpSpPr>
          <p:pic>
            <p:nvPicPr>
              <p:cNvPr id="23560" name="Picture 13" descr="Copy of monajat"/>
              <p:cNvPicPr>
                <a:picLocks noChangeAspect="1" noChangeArrowheads="1"/>
              </p:cNvPicPr>
              <p:nvPr/>
            </p:nvPicPr>
            <p:blipFill>
              <a:blip r:embed="rId3"/>
              <a:srcRect/>
              <a:stretch>
                <a:fillRect/>
              </a:stretch>
            </p:blipFill>
            <p:spPr bwMode="auto">
              <a:xfrm>
                <a:off x="192" y="864"/>
                <a:ext cx="2592" cy="2940"/>
              </a:xfrm>
              <a:prstGeom prst="rect">
                <a:avLst/>
              </a:prstGeom>
              <a:noFill/>
              <a:ln w="9525">
                <a:noFill/>
                <a:miter lim="800000"/>
                <a:headEnd/>
                <a:tailEnd/>
              </a:ln>
            </p:spPr>
          </p:pic>
          <p:sp>
            <p:nvSpPr>
              <p:cNvPr id="23561" name="Rectangle 14"/>
              <p:cNvSpPr>
                <a:spLocks noChangeArrowheads="1"/>
              </p:cNvSpPr>
              <p:nvPr/>
            </p:nvSpPr>
            <p:spPr bwMode="auto">
              <a:xfrm>
                <a:off x="720" y="1296"/>
                <a:ext cx="1632" cy="2064"/>
              </a:xfrm>
              <a:prstGeom prst="rect">
                <a:avLst/>
              </a:prstGeom>
              <a:solidFill>
                <a:srgbClr val="FFFFCC"/>
              </a:solidFill>
              <a:ln w="9525">
                <a:solidFill>
                  <a:schemeClr val="tx1"/>
                </a:solidFill>
                <a:miter lim="800000"/>
                <a:headEnd/>
                <a:tailEnd/>
              </a:ln>
            </p:spPr>
            <p:txBody>
              <a:bodyPr wrap="none" anchor="ctr"/>
              <a:lstStyle/>
              <a:p>
                <a:pPr algn="l" rtl="0"/>
                <a:endParaRPr lang="en-US"/>
              </a:p>
            </p:txBody>
          </p:sp>
        </p:grpSp>
        <p:sp>
          <p:nvSpPr>
            <p:cNvPr id="23559" name="Rectangle 16"/>
            <p:cNvSpPr>
              <a:spLocks noChangeArrowheads="1"/>
            </p:cNvSpPr>
            <p:nvPr/>
          </p:nvSpPr>
          <p:spPr bwMode="auto">
            <a:xfrm>
              <a:off x="3408" y="1344"/>
              <a:ext cx="1536" cy="1615"/>
            </a:xfrm>
            <a:prstGeom prst="rect">
              <a:avLst/>
            </a:prstGeom>
            <a:noFill/>
            <a:ln w="9525">
              <a:noFill/>
              <a:miter lim="800000"/>
              <a:headEnd/>
              <a:tailEnd/>
            </a:ln>
          </p:spPr>
          <p:txBody>
            <a:bodyPr>
              <a:spAutoFit/>
            </a:bodyPr>
            <a:lstStyle/>
            <a:p>
              <a:pPr algn="l" rtl="0"/>
              <a:endParaRPr lang="ar-EG" b="1"/>
            </a:p>
            <a:p>
              <a:r>
                <a:rPr lang="ar-SA" b="1"/>
                <a:t>أَيَوَدُّ أَحَدُكُمْ أَنْ تَكُونَ لَهُ جَنَّةٌ مِنْ نَخِيلٍ وَأَعْنَابٍ تَجْرِي مِنْ تَحْتِهَا الْأَنْهَارُ لَهُ فِيهَا مِنْ كُلِّ الثَّمَرَاتِ وَأَصَابَهُ الْكِبَرُ وَلَهُ ذُرِّيَّةٌ ضُعَفَاءُ فَأَصَابَهَا إِعْصَارٌ</a:t>
              </a:r>
              <a:endParaRPr lang="ar-EG" b="1"/>
            </a:p>
            <a:p>
              <a:r>
                <a:rPr lang="ar-SA" b="1"/>
                <a:t> فِيهِ نَارٌ فَاحْتَرَقَتْ كَذَلِكَ يُبَيِّنُ اللَّهُ لَكُمُ الْآيَاتِ لَعَلَّكُمْ تَتَفَكَّرُونَ</a:t>
              </a:r>
              <a:r>
                <a:rPr lang="ar-SA"/>
                <a:t> </a:t>
              </a:r>
              <a:r>
                <a:rPr lang="ar-EG"/>
                <a:t>* </a:t>
              </a:r>
              <a:r>
                <a:rPr lang="ar-EG" b="1"/>
                <a:t>( 266 البقرة )</a:t>
              </a:r>
              <a:endParaRPr lang="ar-SA" b="1"/>
            </a:p>
          </p:txBody>
        </p:sp>
      </p:gr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Espace réservé du numéro de diapositive 5"/>
          <p:cNvSpPr>
            <a:spLocks noGrp="1"/>
          </p:cNvSpPr>
          <p:nvPr>
            <p:ph type="sldNum" sz="quarter" idx="12"/>
          </p:nvPr>
        </p:nvSpPr>
        <p:spPr>
          <a:noFill/>
        </p:spPr>
        <p:txBody>
          <a:bodyPr/>
          <a:lstStyle/>
          <a:p>
            <a:fld id="{7223FE93-38C5-4660-BEC5-891806F9D518}" type="slidenum">
              <a:rPr lang="ar-SA"/>
              <a:pPr/>
              <a:t>22</a:t>
            </a:fld>
            <a:endParaRPr lang="fr-FR"/>
          </a:p>
        </p:txBody>
      </p:sp>
      <p:sp>
        <p:nvSpPr>
          <p:cNvPr id="24579" name="Rectangle 2"/>
          <p:cNvSpPr>
            <a:spLocks noGrp="1" noChangeArrowheads="1"/>
          </p:cNvSpPr>
          <p:nvPr>
            <p:ph type="title"/>
          </p:nvPr>
        </p:nvSpPr>
        <p:spPr/>
        <p:txBody>
          <a:bodyPr/>
          <a:lstStyle/>
          <a:p>
            <a:pPr eaLnBrk="1" hangingPunct="1"/>
            <a:r>
              <a:rPr lang="ar-EG" b="1" smtClean="0"/>
              <a:t>بعض الآيات التى ذكرت الجنة - 3</a:t>
            </a:r>
            <a:endParaRPr lang="fr-FR" b="1" smtClean="0"/>
          </a:p>
        </p:txBody>
      </p:sp>
      <p:grpSp>
        <p:nvGrpSpPr>
          <p:cNvPr id="2" name="Group 8"/>
          <p:cNvGrpSpPr>
            <a:grpSpLocks/>
          </p:cNvGrpSpPr>
          <p:nvPr/>
        </p:nvGrpSpPr>
        <p:grpSpPr bwMode="auto">
          <a:xfrm>
            <a:off x="4953000" y="1676400"/>
            <a:ext cx="3581400" cy="2362200"/>
            <a:chOff x="1392" y="2640"/>
            <a:chExt cx="2544" cy="1200"/>
          </a:xfrm>
        </p:grpSpPr>
        <p:grpSp>
          <p:nvGrpSpPr>
            <p:cNvPr id="24584" name="Group 9"/>
            <p:cNvGrpSpPr>
              <a:grpSpLocks/>
            </p:cNvGrpSpPr>
            <p:nvPr/>
          </p:nvGrpSpPr>
          <p:grpSpPr bwMode="auto">
            <a:xfrm>
              <a:off x="1392" y="2640"/>
              <a:ext cx="2544" cy="1200"/>
              <a:chOff x="336" y="1392"/>
              <a:chExt cx="2352" cy="1666"/>
            </a:xfrm>
          </p:grpSpPr>
          <p:pic>
            <p:nvPicPr>
              <p:cNvPr id="24586" name="Picture 10" descr="Animation"/>
              <p:cNvPicPr>
                <a:picLocks noChangeAspect="1" noChangeArrowheads="1" noCrop="1"/>
              </p:cNvPicPr>
              <p:nvPr/>
            </p:nvPicPr>
            <p:blipFill>
              <a:blip r:embed="rId3"/>
              <a:srcRect/>
              <a:stretch>
                <a:fillRect/>
              </a:stretch>
            </p:blipFill>
            <p:spPr bwMode="auto">
              <a:xfrm>
                <a:off x="336" y="1392"/>
                <a:ext cx="2352" cy="1666"/>
              </a:xfrm>
              <a:prstGeom prst="rect">
                <a:avLst/>
              </a:prstGeom>
              <a:noFill/>
              <a:ln w="9525">
                <a:noFill/>
                <a:miter lim="800000"/>
                <a:headEnd/>
                <a:tailEnd/>
              </a:ln>
            </p:spPr>
          </p:pic>
          <p:sp>
            <p:nvSpPr>
              <p:cNvPr id="24587" name="Rectangle 11"/>
              <p:cNvSpPr>
                <a:spLocks noChangeArrowheads="1"/>
              </p:cNvSpPr>
              <p:nvPr/>
            </p:nvSpPr>
            <p:spPr bwMode="auto">
              <a:xfrm>
                <a:off x="624" y="1632"/>
                <a:ext cx="1728" cy="1152"/>
              </a:xfrm>
              <a:prstGeom prst="rect">
                <a:avLst/>
              </a:prstGeom>
              <a:solidFill>
                <a:srgbClr val="FFFFCC"/>
              </a:solidFill>
              <a:ln w="9525">
                <a:noFill/>
                <a:miter lim="800000"/>
                <a:headEnd/>
                <a:tailEnd/>
              </a:ln>
            </p:spPr>
            <p:txBody>
              <a:bodyPr wrap="none" anchor="ctr"/>
              <a:lstStyle/>
              <a:p>
                <a:endParaRPr lang="en-US" b="1"/>
              </a:p>
            </p:txBody>
          </p:sp>
        </p:grpSp>
        <p:sp>
          <p:nvSpPr>
            <p:cNvPr id="24585" name="Rectangle 12"/>
            <p:cNvSpPr>
              <a:spLocks noChangeArrowheads="1"/>
            </p:cNvSpPr>
            <p:nvPr/>
          </p:nvSpPr>
          <p:spPr bwMode="auto">
            <a:xfrm>
              <a:off x="1728" y="2864"/>
              <a:ext cx="1776" cy="660"/>
            </a:xfrm>
            <a:prstGeom prst="rect">
              <a:avLst/>
            </a:prstGeom>
            <a:noFill/>
            <a:ln w="9525">
              <a:noFill/>
              <a:miter lim="800000"/>
              <a:headEnd/>
              <a:tailEnd/>
            </a:ln>
          </p:spPr>
          <p:txBody>
            <a:bodyPr anchor="ctr">
              <a:spAutoFit/>
            </a:bodyPr>
            <a:lstStyle/>
            <a:p>
              <a:pPr>
                <a:lnSpc>
                  <a:spcPct val="110000"/>
                </a:lnSpc>
              </a:pPr>
              <a:r>
                <a:rPr lang="ar-SA" b="1"/>
                <a:t>وَسَارِعُوا إِلَى مَغْفِرَةٍ مِنْ رَبِّكُمْ وَجَنَّةٍ عَرْضُهَا السَّمَاوَاتُ وَالْأَرْضُ أُعِدَّتْ لِلْمُتَّقِي</a:t>
              </a:r>
              <a:r>
                <a:rPr lang="ar-EG" b="1"/>
                <a:t>ن</a:t>
              </a:r>
              <a:r>
                <a:rPr lang="ar-SA" b="1"/>
                <a:t> </a:t>
              </a:r>
              <a:r>
                <a:rPr lang="ar-EG" b="1"/>
                <a:t>*</a:t>
              </a:r>
            </a:p>
            <a:p>
              <a:pPr>
                <a:lnSpc>
                  <a:spcPct val="110000"/>
                </a:lnSpc>
              </a:pPr>
              <a:r>
                <a:rPr lang="ar-EG" b="1"/>
                <a:t>( 133 آل عمران )</a:t>
              </a:r>
              <a:endParaRPr lang="ar-SA" b="1"/>
            </a:p>
          </p:txBody>
        </p:sp>
      </p:grpSp>
      <p:grpSp>
        <p:nvGrpSpPr>
          <p:cNvPr id="4" name="Group 19"/>
          <p:cNvGrpSpPr>
            <a:grpSpLocks/>
          </p:cNvGrpSpPr>
          <p:nvPr/>
        </p:nvGrpSpPr>
        <p:grpSpPr bwMode="auto">
          <a:xfrm>
            <a:off x="685800" y="2133600"/>
            <a:ext cx="4114800" cy="3124200"/>
            <a:chOff x="480" y="1200"/>
            <a:chExt cx="2592" cy="1968"/>
          </a:xfrm>
        </p:grpSpPr>
        <p:pic>
          <p:nvPicPr>
            <p:cNvPr id="24582" name="Picture 15" descr="Animation"/>
            <p:cNvPicPr>
              <a:picLocks noChangeAspect="1" noChangeArrowheads="1" noCrop="1"/>
            </p:cNvPicPr>
            <p:nvPr/>
          </p:nvPicPr>
          <p:blipFill>
            <a:blip r:embed="rId3"/>
            <a:srcRect/>
            <a:stretch>
              <a:fillRect/>
            </a:stretch>
          </p:blipFill>
          <p:spPr bwMode="auto">
            <a:xfrm>
              <a:off x="480" y="1200"/>
              <a:ext cx="2592" cy="1968"/>
            </a:xfrm>
            <a:prstGeom prst="rect">
              <a:avLst/>
            </a:prstGeom>
            <a:noFill/>
            <a:ln w="9525">
              <a:noFill/>
              <a:miter lim="800000"/>
              <a:headEnd/>
              <a:tailEnd/>
            </a:ln>
          </p:spPr>
        </p:pic>
        <p:sp>
          <p:nvSpPr>
            <p:cNvPr id="24583" name="Rectangle 18"/>
            <p:cNvSpPr>
              <a:spLocks noChangeArrowheads="1"/>
            </p:cNvSpPr>
            <p:nvPr/>
          </p:nvSpPr>
          <p:spPr bwMode="auto">
            <a:xfrm>
              <a:off x="816" y="1488"/>
              <a:ext cx="1872" cy="1442"/>
            </a:xfrm>
            <a:prstGeom prst="rect">
              <a:avLst/>
            </a:prstGeom>
            <a:solidFill>
              <a:srgbClr val="FFFFCC"/>
            </a:solidFill>
            <a:ln w="9525">
              <a:noFill/>
              <a:miter lim="800000"/>
              <a:headEnd/>
              <a:tailEnd/>
            </a:ln>
          </p:spPr>
          <p:txBody>
            <a:bodyPr>
              <a:spAutoFit/>
            </a:bodyPr>
            <a:lstStyle/>
            <a:p>
              <a:r>
                <a:rPr lang="ar-SA" b="1"/>
                <a:t>فَاسْتَجَابَ لَهُمْ رَبُّهُمْ أَنِّي لَا أُضِيعُ عَمَلَ عَامِلٍ مِنْكُمْ مِنْ ذَكَرٍ أَوْ أُنْثَى بَعْضُكُمْ مِنْ بَعْضٍ فَالَّذِينَ هَاجَرُوا وَأُخْرِجُوا مِنْ دِيَارِهِمْ وَأُوذُوا فِي سَبِيلِي وَقَاتَلُوا وَقُتِلُوا لَأُكَفِّرَنَّ عَنْهُمْ سَيِّئَاتِهِمْ وَلَأُدْخِلَنَّهُمْ جَنَّاتٍ تَجْرِي مِنْ تَحْتِهَا الْأَنْهَارُ ثَوَابًا مِنْ عِنْدِ اللَّهِ وَاللَّهُ عِنْدَهُ حُسْنُ الثَّوَابِ</a:t>
              </a:r>
              <a:r>
                <a:rPr lang="ar-EG"/>
                <a:t> </a:t>
              </a:r>
              <a:r>
                <a:rPr lang="ar-EG" b="1"/>
                <a:t>( 195- آل عمران )</a:t>
              </a:r>
              <a:endParaRPr lang="ar-SA" b="1"/>
            </a:p>
          </p:txBody>
        </p:sp>
      </p:gr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nodeType="afterEffect">
                                  <p:stCondLst>
                                    <p:cond delay="700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Espace réservé du numéro de diapositive 5"/>
          <p:cNvSpPr>
            <a:spLocks noGrp="1"/>
          </p:cNvSpPr>
          <p:nvPr>
            <p:ph type="sldNum" sz="quarter" idx="12"/>
          </p:nvPr>
        </p:nvSpPr>
        <p:spPr>
          <a:noFill/>
        </p:spPr>
        <p:txBody>
          <a:bodyPr/>
          <a:lstStyle/>
          <a:p>
            <a:fld id="{74316C94-1E7B-4A0D-BE98-680296F32857}" type="slidenum">
              <a:rPr lang="ar-SA"/>
              <a:pPr/>
              <a:t>23</a:t>
            </a:fld>
            <a:endParaRPr lang="fr-FR"/>
          </a:p>
        </p:txBody>
      </p:sp>
      <p:sp>
        <p:nvSpPr>
          <p:cNvPr id="25603" name="Rectangle 2"/>
          <p:cNvSpPr>
            <a:spLocks noGrp="1" noChangeArrowheads="1"/>
          </p:cNvSpPr>
          <p:nvPr>
            <p:ph type="title"/>
          </p:nvPr>
        </p:nvSpPr>
        <p:spPr>
          <a:noFill/>
        </p:spPr>
        <p:txBody>
          <a:bodyPr/>
          <a:lstStyle/>
          <a:p>
            <a:pPr eaLnBrk="1" hangingPunct="1"/>
            <a:r>
              <a:rPr lang="ar-EG" b="1" smtClean="0">
                <a:solidFill>
                  <a:srgbClr val="000000"/>
                </a:solidFill>
              </a:rPr>
              <a:t>بعض الآيات التى ذكرت الجنة</a:t>
            </a:r>
            <a:r>
              <a:rPr lang="ar-EG" b="1" smtClean="0">
                <a:solidFill>
                  <a:srgbClr val="FFFF99"/>
                </a:solidFill>
              </a:rPr>
              <a:t> </a:t>
            </a:r>
            <a:r>
              <a:rPr lang="ar-EG" b="1" smtClean="0"/>
              <a:t>- </a:t>
            </a:r>
            <a:r>
              <a:rPr lang="en-US" b="1" smtClean="0"/>
              <a:t>4</a:t>
            </a:r>
          </a:p>
        </p:txBody>
      </p:sp>
      <p:grpSp>
        <p:nvGrpSpPr>
          <p:cNvPr id="2" name="Group 47"/>
          <p:cNvGrpSpPr>
            <a:grpSpLocks/>
          </p:cNvGrpSpPr>
          <p:nvPr/>
        </p:nvGrpSpPr>
        <p:grpSpPr bwMode="auto">
          <a:xfrm>
            <a:off x="3810000" y="3733800"/>
            <a:ext cx="4038600" cy="2286000"/>
            <a:chOff x="2256" y="1872"/>
            <a:chExt cx="2544" cy="1440"/>
          </a:xfrm>
        </p:grpSpPr>
        <p:pic>
          <p:nvPicPr>
            <p:cNvPr id="25608" name="Picture 44" descr="_00quran_guide"/>
            <p:cNvPicPr>
              <a:picLocks noChangeAspect="1" noChangeArrowheads="1"/>
            </p:cNvPicPr>
            <p:nvPr/>
          </p:nvPicPr>
          <p:blipFill>
            <a:blip r:embed="rId3"/>
            <a:srcRect/>
            <a:stretch>
              <a:fillRect/>
            </a:stretch>
          </p:blipFill>
          <p:spPr bwMode="auto">
            <a:xfrm>
              <a:off x="2256" y="1872"/>
              <a:ext cx="2544" cy="1440"/>
            </a:xfrm>
            <a:prstGeom prst="rect">
              <a:avLst/>
            </a:prstGeom>
            <a:noFill/>
            <a:ln w="9525">
              <a:noFill/>
              <a:miter lim="800000"/>
              <a:headEnd/>
              <a:tailEnd/>
            </a:ln>
          </p:spPr>
        </p:pic>
        <p:sp>
          <p:nvSpPr>
            <p:cNvPr id="25609" name="Rectangle 46"/>
            <p:cNvSpPr>
              <a:spLocks noChangeArrowheads="1"/>
            </p:cNvSpPr>
            <p:nvPr/>
          </p:nvSpPr>
          <p:spPr bwMode="auto">
            <a:xfrm>
              <a:off x="3504" y="2064"/>
              <a:ext cx="1104" cy="1096"/>
            </a:xfrm>
            <a:prstGeom prst="rect">
              <a:avLst/>
            </a:prstGeom>
            <a:solidFill>
              <a:srgbClr val="FFFFCC"/>
            </a:solidFill>
            <a:ln w="9525">
              <a:noFill/>
              <a:miter lim="800000"/>
              <a:headEnd/>
              <a:tailEnd/>
            </a:ln>
          </p:spPr>
          <p:txBody>
            <a:bodyPr>
              <a:spAutoFit/>
            </a:bodyPr>
            <a:lstStyle/>
            <a:p>
              <a:pPr algn="ctr"/>
              <a:r>
                <a:rPr lang="ar-SA" b="1">
                  <a:solidFill>
                    <a:srgbClr val="000000"/>
                  </a:solidFill>
                </a:rPr>
                <a:t>وَلَوْ أَنَّ أَهْلَ الْكِتَابِ آمَنُوا وَاتَّقَوْا لَكَفَّرْنَا عَنْهُمْ سَيِّئَاتِهِمْ وَلَأَدْخَلْنَاهُمْ جَنَّاتِ النَّعِيمِ</a:t>
              </a:r>
              <a:endParaRPr lang="ar-EG" b="1">
                <a:solidFill>
                  <a:srgbClr val="000000"/>
                </a:solidFill>
              </a:endParaRPr>
            </a:p>
            <a:p>
              <a:pPr algn="ctr"/>
              <a:r>
                <a:rPr lang="ar-EG" b="1">
                  <a:solidFill>
                    <a:srgbClr val="000000"/>
                  </a:solidFill>
                </a:rPr>
                <a:t>( 65 المائدة )</a:t>
              </a:r>
              <a:endParaRPr lang="ar-SA" b="1">
                <a:solidFill>
                  <a:srgbClr val="000000"/>
                </a:solidFill>
              </a:endParaRPr>
            </a:p>
          </p:txBody>
        </p:sp>
      </p:grpSp>
      <p:grpSp>
        <p:nvGrpSpPr>
          <p:cNvPr id="3" name="Group 57"/>
          <p:cNvGrpSpPr>
            <a:grpSpLocks/>
          </p:cNvGrpSpPr>
          <p:nvPr/>
        </p:nvGrpSpPr>
        <p:grpSpPr bwMode="auto">
          <a:xfrm>
            <a:off x="1066800" y="1447800"/>
            <a:ext cx="4572000" cy="2209800"/>
            <a:chOff x="336" y="2448"/>
            <a:chExt cx="2976" cy="1392"/>
          </a:xfrm>
        </p:grpSpPr>
        <p:pic>
          <p:nvPicPr>
            <p:cNvPr id="25606" name="Picture 54" descr="_00quran_guide"/>
            <p:cNvPicPr>
              <a:picLocks noChangeAspect="1" noChangeArrowheads="1"/>
            </p:cNvPicPr>
            <p:nvPr/>
          </p:nvPicPr>
          <p:blipFill>
            <a:blip r:embed="rId3"/>
            <a:srcRect/>
            <a:stretch>
              <a:fillRect/>
            </a:stretch>
          </p:blipFill>
          <p:spPr bwMode="auto">
            <a:xfrm>
              <a:off x="336" y="2448"/>
              <a:ext cx="2976" cy="1392"/>
            </a:xfrm>
            <a:prstGeom prst="rect">
              <a:avLst/>
            </a:prstGeom>
            <a:noFill/>
            <a:ln w="9525">
              <a:noFill/>
              <a:miter lim="800000"/>
              <a:headEnd/>
              <a:tailEnd/>
            </a:ln>
          </p:spPr>
        </p:pic>
        <p:sp>
          <p:nvSpPr>
            <p:cNvPr id="25607" name="Rectangle 56"/>
            <p:cNvSpPr>
              <a:spLocks noChangeArrowheads="1"/>
            </p:cNvSpPr>
            <p:nvPr/>
          </p:nvSpPr>
          <p:spPr bwMode="auto">
            <a:xfrm>
              <a:off x="1776" y="2592"/>
              <a:ext cx="1296" cy="1096"/>
            </a:xfrm>
            <a:prstGeom prst="rect">
              <a:avLst/>
            </a:prstGeom>
            <a:solidFill>
              <a:srgbClr val="FFFFCC"/>
            </a:solidFill>
            <a:ln w="9525">
              <a:noFill/>
              <a:miter lim="800000"/>
              <a:headEnd/>
              <a:tailEnd/>
            </a:ln>
          </p:spPr>
          <p:txBody>
            <a:bodyPr anchor="ctr">
              <a:spAutoFit/>
            </a:bodyPr>
            <a:lstStyle/>
            <a:p>
              <a:r>
                <a:rPr lang="ar-SA" b="1"/>
                <a:t>وَمَنْ يَعْمَلْ مِنَ الصَّالِحَاتِ مِنْ ذَكَرٍ أَوْ أُنْثَى وَهُوَ مُؤْمِنٌ فَأُولَئِكَ يَدْخُلُونَ الْجَنَّةَ وَلَا يُظْلَمُونَ نَقِيرًا</a:t>
              </a:r>
              <a:r>
                <a:rPr lang="ar-EG"/>
                <a:t>  * </a:t>
              </a:r>
              <a:r>
                <a:rPr lang="ar-EG" b="1"/>
                <a:t>( 124 النساء )</a:t>
              </a:r>
            </a:p>
            <a:p>
              <a:endParaRPr lang="ar-SA" b="1"/>
            </a:p>
          </p:txBody>
        </p:sp>
      </p:gr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Espace réservé du numéro de diapositive 5"/>
          <p:cNvSpPr>
            <a:spLocks noGrp="1"/>
          </p:cNvSpPr>
          <p:nvPr>
            <p:ph type="sldNum" sz="quarter" idx="12"/>
          </p:nvPr>
        </p:nvSpPr>
        <p:spPr>
          <a:noFill/>
        </p:spPr>
        <p:txBody>
          <a:bodyPr/>
          <a:lstStyle/>
          <a:p>
            <a:fld id="{DC8C0745-A8B0-4E7F-9645-96F9AB4FFABA}" type="slidenum">
              <a:rPr lang="ar-SA"/>
              <a:pPr/>
              <a:t>24</a:t>
            </a:fld>
            <a:endParaRPr lang="fr-FR"/>
          </a:p>
        </p:txBody>
      </p:sp>
      <p:sp>
        <p:nvSpPr>
          <p:cNvPr id="26627" name="Text Box 5"/>
          <p:cNvSpPr txBox="1">
            <a:spLocks noChangeArrowheads="1"/>
          </p:cNvSpPr>
          <p:nvPr/>
        </p:nvSpPr>
        <p:spPr bwMode="auto">
          <a:xfrm>
            <a:off x="4419600" y="914400"/>
            <a:ext cx="184150" cy="366713"/>
          </a:xfrm>
          <a:prstGeom prst="rect">
            <a:avLst/>
          </a:prstGeom>
          <a:noFill/>
          <a:ln w="9525">
            <a:noFill/>
            <a:miter lim="800000"/>
            <a:headEnd/>
            <a:tailEnd/>
          </a:ln>
        </p:spPr>
        <p:txBody>
          <a:bodyPr wrap="none">
            <a:spAutoFit/>
          </a:bodyPr>
          <a:lstStyle/>
          <a:p>
            <a:endParaRPr lang="en-US"/>
          </a:p>
        </p:txBody>
      </p:sp>
      <p:sp>
        <p:nvSpPr>
          <p:cNvPr id="26628" name="Text Box 7"/>
          <p:cNvSpPr txBox="1">
            <a:spLocks noChangeArrowheads="1"/>
          </p:cNvSpPr>
          <p:nvPr/>
        </p:nvSpPr>
        <p:spPr bwMode="auto">
          <a:xfrm>
            <a:off x="1143000" y="762000"/>
            <a:ext cx="6553200" cy="519113"/>
          </a:xfrm>
          <a:prstGeom prst="rect">
            <a:avLst/>
          </a:prstGeom>
          <a:noFill/>
          <a:ln w="9525">
            <a:noFill/>
            <a:miter lim="800000"/>
            <a:headEnd/>
            <a:tailEnd/>
          </a:ln>
        </p:spPr>
        <p:txBody>
          <a:bodyPr>
            <a:spAutoFit/>
          </a:bodyPr>
          <a:lstStyle/>
          <a:p>
            <a:pPr algn="ctr"/>
            <a:r>
              <a:rPr lang="ar-EG" sz="2800" b="1"/>
              <a:t>أحاديث الرسول صلى الله عليه وسلم عن الجنة - 1</a:t>
            </a:r>
            <a:endParaRPr lang="fr-FR" sz="2800" b="1"/>
          </a:p>
        </p:txBody>
      </p:sp>
      <p:sp>
        <p:nvSpPr>
          <p:cNvPr id="62473" name="Rectangle 9"/>
          <p:cNvSpPr>
            <a:spLocks noChangeArrowheads="1"/>
          </p:cNvSpPr>
          <p:nvPr/>
        </p:nvSpPr>
        <p:spPr bwMode="auto">
          <a:xfrm>
            <a:off x="1219200" y="1447800"/>
            <a:ext cx="6705600" cy="4343400"/>
          </a:xfrm>
          <a:prstGeom prst="rect">
            <a:avLst/>
          </a:prstGeom>
          <a:gradFill rotWithShape="1">
            <a:gsLst>
              <a:gs pos="0">
                <a:srgbClr val="FFD9FF"/>
              </a:gs>
              <a:gs pos="100000">
                <a:srgbClr val="FFCCCC"/>
              </a:gs>
            </a:gsLst>
            <a:lin ang="5400000" scaled="1"/>
          </a:gradFill>
          <a:ln w="9525">
            <a:solidFill>
              <a:schemeClr val="tx1"/>
            </a:solidFill>
            <a:miter lim="800000"/>
            <a:headEnd/>
            <a:tailEnd/>
          </a:ln>
        </p:spPr>
        <p:txBody>
          <a:bodyPr wrap="none" anchor="ctr"/>
          <a:lstStyle/>
          <a:p>
            <a:r>
              <a:rPr lang="ar-EG" b="1"/>
              <a:t>- </a:t>
            </a:r>
            <a:r>
              <a:rPr lang="ar-SA" b="1"/>
              <a:t>(( من لقي الله لا يشرك به شيئاً دخل الجنة )) [ البخاري ]</a:t>
            </a:r>
            <a:endParaRPr lang="ar-EG" b="1"/>
          </a:p>
          <a:p>
            <a:r>
              <a:rPr lang="ar-EG" b="1"/>
              <a:t>- </a:t>
            </a:r>
            <a:r>
              <a:rPr lang="ar-SA" b="1"/>
              <a:t>(( من آمن بالله وبرسوله ، وأقام الصلاة ، وصام رمضان ، كان حقاً على الله </a:t>
            </a:r>
            <a:endParaRPr lang="ar-EG" b="1"/>
          </a:p>
          <a:p>
            <a:r>
              <a:rPr lang="ar-SA" b="1"/>
              <a:t>أن يدخله الجنة )) [ البخاري ]</a:t>
            </a:r>
            <a:endParaRPr lang="ar-EG" b="1"/>
          </a:p>
          <a:p>
            <a:r>
              <a:rPr lang="ar-EG" b="1"/>
              <a:t>- </a:t>
            </a:r>
            <a:r>
              <a:rPr lang="ar-SA" b="1"/>
              <a:t>(( من بنى مسجداً يبتغي به وجه الله بنى الله له مثله في الجنة )) [ البخاري ]</a:t>
            </a:r>
            <a:endParaRPr lang="ar-EG" b="1"/>
          </a:p>
          <a:p>
            <a:r>
              <a:rPr lang="ar-EG" b="1"/>
              <a:t>- </a:t>
            </a:r>
            <a:r>
              <a:rPr lang="ar-SA" b="1"/>
              <a:t>(( من صلى البردين دخل الجنة )) [ البخاري ]</a:t>
            </a:r>
            <a:r>
              <a:rPr lang="ar-EG" b="1"/>
              <a:t>( البردين </a:t>
            </a:r>
            <a:r>
              <a:rPr lang="ar-SA" b="1"/>
              <a:t>صلاة الفجر والعصر</a:t>
            </a:r>
            <a:r>
              <a:rPr lang="ar-EG" b="1"/>
              <a:t> )</a:t>
            </a:r>
          </a:p>
          <a:p>
            <a:r>
              <a:rPr lang="ar-EG" b="1"/>
              <a:t>-  </a:t>
            </a:r>
            <a:r>
              <a:rPr lang="ar-SA" b="1"/>
              <a:t>(( من غدا إلى المسجد وراح أعدَّ الله له نزله من الجنة كلما غدا أو راح ))</a:t>
            </a:r>
            <a:endParaRPr lang="ar-EG" b="1"/>
          </a:p>
          <a:p>
            <a:r>
              <a:rPr lang="ar-SA" b="1"/>
              <a:t> [ البخاري ]</a:t>
            </a:r>
            <a:endParaRPr lang="ar-EG" b="1"/>
          </a:p>
          <a:p>
            <a:pPr>
              <a:buFontTx/>
              <a:buChar char="-"/>
            </a:pPr>
            <a:r>
              <a:rPr lang="ar-SA" b="1"/>
              <a:t>(( من يضمن لي ما بين لحييه وما بين رجليه أضمن له الجنة ))</a:t>
            </a:r>
            <a:r>
              <a:rPr lang="ar-EG" b="1"/>
              <a:t> </a:t>
            </a:r>
            <a:r>
              <a:rPr lang="ar-SA" b="1"/>
              <a:t>[البخاري]</a:t>
            </a:r>
            <a:endParaRPr lang="ar-EG" b="1"/>
          </a:p>
          <a:p>
            <a:r>
              <a:rPr lang="en-US" b="1"/>
              <a:t>]</a:t>
            </a:r>
            <a:r>
              <a:rPr lang="ar-EG" b="1"/>
              <a:t>لحييه : </a:t>
            </a:r>
            <a:r>
              <a:rPr lang="ar-SA" b="1"/>
              <a:t>هُمَا الْعَظْمَاتُ فِي جَانِبَيْ الْفَم وَالْمُرَاد بِمَا بَيْنهمَا اللِّسَان وَمَا يَتَأَتَّى بِهِ النُّطْق</a:t>
            </a:r>
            <a:endParaRPr lang="ar-EG" b="1"/>
          </a:p>
          <a:p>
            <a:r>
              <a:rPr lang="ar-SA" b="1"/>
              <a:t> فَيَتَنَاوَل الْأَقْوَال وَالْأَكْل وَالشُّرْب وَسَائِر مَا يَتَأَتَّى بِالْفَمِ مِنْ الْفِعْل </a:t>
            </a:r>
            <a:r>
              <a:rPr lang="ar-EG" b="1"/>
              <a:t>.</a:t>
            </a:r>
          </a:p>
          <a:p>
            <a:r>
              <a:rPr lang="ar-SA" b="1"/>
              <a:t>وَبِمَا بَيْن الرِّجْلَيْنِ</a:t>
            </a:r>
            <a:r>
              <a:rPr lang="ar-EG" b="1"/>
              <a:t> المراد به </a:t>
            </a:r>
            <a:r>
              <a:rPr lang="ar-SA" b="1"/>
              <a:t>الْفَرْج . </a:t>
            </a:r>
            <a:endParaRPr lang="ar-EG" b="1"/>
          </a:p>
          <a:p>
            <a:r>
              <a:rPr lang="ar-EG" b="1"/>
              <a:t>- </a:t>
            </a:r>
            <a:r>
              <a:rPr lang="ar-SA" b="1"/>
              <a:t> (( من صلى اثنتي عشرة ركعة في يوم وليلة بُني له بهن بيت في الجنة ))</a:t>
            </a:r>
            <a:endParaRPr lang="ar-EG" b="1"/>
          </a:p>
          <a:p>
            <a:r>
              <a:rPr lang="ar-SA" b="1"/>
              <a:t> [ مسلم ]</a:t>
            </a:r>
            <a:r>
              <a:rPr lang="ar-EG" b="1"/>
              <a:t>.</a:t>
            </a:r>
            <a:endParaRPr lang="fr-FR" b="1"/>
          </a:p>
          <a:p>
            <a:endParaRPr lang="fr-FR"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2473">
                                            <p:txEl>
                                              <p:pRg st="0" end="0"/>
                                            </p:txEl>
                                          </p:spTgt>
                                        </p:tgtEl>
                                        <p:attrNameLst>
                                          <p:attrName>style.visibility</p:attrName>
                                        </p:attrNameLst>
                                      </p:cBhvr>
                                      <p:to>
                                        <p:strVal val="visible"/>
                                      </p:to>
                                    </p:set>
                                    <p:anim calcmode="lin" valueType="num">
                                      <p:cBhvr additive="base">
                                        <p:cTn id="7" dur="500" fill="hold"/>
                                        <p:tgtEl>
                                          <p:spTgt spid="624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7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62473">
                                            <p:txEl>
                                              <p:pRg st="1" end="1"/>
                                            </p:txEl>
                                          </p:spTgt>
                                        </p:tgtEl>
                                        <p:attrNameLst>
                                          <p:attrName>style.visibility</p:attrName>
                                        </p:attrNameLst>
                                      </p:cBhvr>
                                      <p:to>
                                        <p:strVal val="visible"/>
                                      </p:to>
                                    </p:set>
                                    <p:anim calcmode="lin" valueType="num">
                                      <p:cBhvr additive="base">
                                        <p:cTn id="12" dur="500" fill="hold"/>
                                        <p:tgtEl>
                                          <p:spTgt spid="6247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247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62473">
                                            <p:txEl>
                                              <p:pRg st="2" end="2"/>
                                            </p:txEl>
                                          </p:spTgt>
                                        </p:tgtEl>
                                        <p:attrNameLst>
                                          <p:attrName>style.visibility</p:attrName>
                                        </p:attrNameLst>
                                      </p:cBhvr>
                                      <p:to>
                                        <p:strVal val="visible"/>
                                      </p:to>
                                    </p:set>
                                    <p:anim calcmode="lin" valueType="num">
                                      <p:cBhvr additive="base">
                                        <p:cTn id="17" dur="500" fill="hold"/>
                                        <p:tgtEl>
                                          <p:spTgt spid="6247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247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62473">
                                            <p:txEl>
                                              <p:pRg st="3" end="3"/>
                                            </p:txEl>
                                          </p:spTgt>
                                        </p:tgtEl>
                                        <p:attrNameLst>
                                          <p:attrName>style.visibility</p:attrName>
                                        </p:attrNameLst>
                                      </p:cBhvr>
                                      <p:to>
                                        <p:strVal val="visible"/>
                                      </p:to>
                                    </p:set>
                                    <p:anim calcmode="lin" valueType="num">
                                      <p:cBhvr additive="base">
                                        <p:cTn id="22" dur="500" fill="hold"/>
                                        <p:tgtEl>
                                          <p:spTgt spid="6247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6247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62473">
                                            <p:txEl>
                                              <p:pRg st="4" end="4"/>
                                            </p:txEl>
                                          </p:spTgt>
                                        </p:tgtEl>
                                        <p:attrNameLst>
                                          <p:attrName>style.visibility</p:attrName>
                                        </p:attrNameLst>
                                      </p:cBhvr>
                                      <p:to>
                                        <p:strVal val="visible"/>
                                      </p:to>
                                    </p:set>
                                    <p:anim calcmode="lin" valueType="num">
                                      <p:cBhvr additive="base">
                                        <p:cTn id="27" dur="500" fill="hold"/>
                                        <p:tgtEl>
                                          <p:spTgt spid="6247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247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62473">
                                            <p:txEl>
                                              <p:pRg st="5" end="5"/>
                                            </p:txEl>
                                          </p:spTgt>
                                        </p:tgtEl>
                                        <p:attrNameLst>
                                          <p:attrName>style.visibility</p:attrName>
                                        </p:attrNameLst>
                                      </p:cBhvr>
                                      <p:to>
                                        <p:strVal val="visible"/>
                                      </p:to>
                                    </p:set>
                                    <p:anim calcmode="lin" valueType="num">
                                      <p:cBhvr additive="base">
                                        <p:cTn id="32" dur="500" fill="hold"/>
                                        <p:tgtEl>
                                          <p:spTgt spid="6247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247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62473">
                                            <p:txEl>
                                              <p:pRg st="6" end="6"/>
                                            </p:txEl>
                                          </p:spTgt>
                                        </p:tgtEl>
                                        <p:attrNameLst>
                                          <p:attrName>style.visibility</p:attrName>
                                        </p:attrNameLst>
                                      </p:cBhvr>
                                      <p:to>
                                        <p:strVal val="visible"/>
                                      </p:to>
                                    </p:set>
                                    <p:anim calcmode="lin" valueType="num">
                                      <p:cBhvr additive="base">
                                        <p:cTn id="37" dur="500" fill="hold"/>
                                        <p:tgtEl>
                                          <p:spTgt spid="6247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47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62473">
                                            <p:txEl>
                                              <p:pRg st="7" end="7"/>
                                            </p:txEl>
                                          </p:spTgt>
                                        </p:tgtEl>
                                        <p:attrNameLst>
                                          <p:attrName>style.visibility</p:attrName>
                                        </p:attrNameLst>
                                      </p:cBhvr>
                                      <p:to>
                                        <p:strVal val="visible"/>
                                      </p:to>
                                    </p:set>
                                    <p:anim calcmode="lin" valueType="num">
                                      <p:cBhvr additive="base">
                                        <p:cTn id="42" dur="500" fill="hold"/>
                                        <p:tgtEl>
                                          <p:spTgt spid="6247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247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nodeType="afterEffect">
                                  <p:stCondLst>
                                    <p:cond delay="0"/>
                                  </p:stCondLst>
                                  <p:childTnLst>
                                    <p:set>
                                      <p:cBhvr>
                                        <p:cTn id="46" dur="1" fill="hold">
                                          <p:stCondLst>
                                            <p:cond delay="0"/>
                                          </p:stCondLst>
                                        </p:cTn>
                                        <p:tgtEl>
                                          <p:spTgt spid="62473">
                                            <p:txEl>
                                              <p:pRg st="8" end="8"/>
                                            </p:txEl>
                                          </p:spTgt>
                                        </p:tgtEl>
                                        <p:attrNameLst>
                                          <p:attrName>style.visibility</p:attrName>
                                        </p:attrNameLst>
                                      </p:cBhvr>
                                      <p:to>
                                        <p:strVal val="visible"/>
                                      </p:to>
                                    </p:set>
                                    <p:anim calcmode="lin" valueType="num">
                                      <p:cBhvr additive="base">
                                        <p:cTn id="47" dur="500" fill="hold"/>
                                        <p:tgtEl>
                                          <p:spTgt spid="6247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2473">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nodeType="afterEffect">
                                  <p:stCondLst>
                                    <p:cond delay="0"/>
                                  </p:stCondLst>
                                  <p:childTnLst>
                                    <p:set>
                                      <p:cBhvr>
                                        <p:cTn id="51" dur="1" fill="hold">
                                          <p:stCondLst>
                                            <p:cond delay="0"/>
                                          </p:stCondLst>
                                        </p:cTn>
                                        <p:tgtEl>
                                          <p:spTgt spid="62473">
                                            <p:txEl>
                                              <p:pRg st="9" end="9"/>
                                            </p:txEl>
                                          </p:spTgt>
                                        </p:tgtEl>
                                        <p:attrNameLst>
                                          <p:attrName>style.visibility</p:attrName>
                                        </p:attrNameLst>
                                      </p:cBhvr>
                                      <p:to>
                                        <p:strVal val="visible"/>
                                      </p:to>
                                    </p:set>
                                    <p:anim calcmode="lin" valueType="num">
                                      <p:cBhvr additive="base">
                                        <p:cTn id="52" dur="500" fill="hold"/>
                                        <p:tgtEl>
                                          <p:spTgt spid="62473">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62473">
                                            <p:txEl>
                                              <p:pRg st="9" end="9"/>
                                            </p:txEl>
                                          </p:spTgt>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nodeType="afterEffect">
                                  <p:stCondLst>
                                    <p:cond delay="0"/>
                                  </p:stCondLst>
                                  <p:childTnLst>
                                    <p:set>
                                      <p:cBhvr>
                                        <p:cTn id="56" dur="1" fill="hold">
                                          <p:stCondLst>
                                            <p:cond delay="0"/>
                                          </p:stCondLst>
                                        </p:cTn>
                                        <p:tgtEl>
                                          <p:spTgt spid="62473">
                                            <p:txEl>
                                              <p:pRg st="10" end="10"/>
                                            </p:txEl>
                                          </p:spTgt>
                                        </p:tgtEl>
                                        <p:attrNameLst>
                                          <p:attrName>style.visibility</p:attrName>
                                        </p:attrNameLst>
                                      </p:cBhvr>
                                      <p:to>
                                        <p:strVal val="visible"/>
                                      </p:to>
                                    </p:set>
                                    <p:anim calcmode="lin" valueType="num">
                                      <p:cBhvr additive="base">
                                        <p:cTn id="57" dur="500" fill="hold"/>
                                        <p:tgtEl>
                                          <p:spTgt spid="62473">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2473">
                                            <p:txEl>
                                              <p:pRg st="10" end="1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nodeType="afterEffect">
                                  <p:stCondLst>
                                    <p:cond delay="0"/>
                                  </p:stCondLst>
                                  <p:childTnLst>
                                    <p:set>
                                      <p:cBhvr>
                                        <p:cTn id="61" dur="1" fill="hold">
                                          <p:stCondLst>
                                            <p:cond delay="0"/>
                                          </p:stCondLst>
                                        </p:cTn>
                                        <p:tgtEl>
                                          <p:spTgt spid="62473">
                                            <p:txEl>
                                              <p:pRg st="11" end="11"/>
                                            </p:txEl>
                                          </p:spTgt>
                                        </p:tgtEl>
                                        <p:attrNameLst>
                                          <p:attrName>style.visibility</p:attrName>
                                        </p:attrNameLst>
                                      </p:cBhvr>
                                      <p:to>
                                        <p:strVal val="visible"/>
                                      </p:to>
                                    </p:set>
                                    <p:anim calcmode="lin" valueType="num">
                                      <p:cBhvr additive="base">
                                        <p:cTn id="62" dur="500" fill="hold"/>
                                        <p:tgtEl>
                                          <p:spTgt spid="62473">
                                            <p:txEl>
                                              <p:pRg st="11" end="11"/>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62473">
                                            <p:txEl>
                                              <p:pRg st="11" end="11"/>
                                            </p:txEl>
                                          </p:spTgt>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fill="hold" nodeType="afterEffect">
                                  <p:stCondLst>
                                    <p:cond delay="1000"/>
                                  </p:stCondLst>
                                  <p:childTnLst>
                                    <p:set>
                                      <p:cBhvr>
                                        <p:cTn id="66" dur="1" fill="hold">
                                          <p:stCondLst>
                                            <p:cond delay="0"/>
                                          </p:stCondLst>
                                        </p:cTn>
                                        <p:tgtEl>
                                          <p:spTgt spid="62473">
                                            <p:txEl>
                                              <p:pRg st="12" end="12"/>
                                            </p:txEl>
                                          </p:spTgt>
                                        </p:tgtEl>
                                        <p:attrNameLst>
                                          <p:attrName>style.visibility</p:attrName>
                                        </p:attrNameLst>
                                      </p:cBhvr>
                                      <p:to>
                                        <p:strVal val="visible"/>
                                      </p:to>
                                    </p:set>
                                    <p:anim calcmode="lin" valueType="num">
                                      <p:cBhvr additive="base">
                                        <p:cTn id="67" dur="500" fill="hold"/>
                                        <p:tgtEl>
                                          <p:spTgt spid="6247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247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Espace réservé du numéro de diapositive 5"/>
          <p:cNvSpPr>
            <a:spLocks noGrp="1"/>
          </p:cNvSpPr>
          <p:nvPr>
            <p:ph type="sldNum" sz="quarter" idx="12"/>
          </p:nvPr>
        </p:nvSpPr>
        <p:spPr>
          <a:noFill/>
        </p:spPr>
        <p:txBody>
          <a:bodyPr/>
          <a:lstStyle/>
          <a:p>
            <a:fld id="{8536E41F-045D-413D-A308-3F1034EFF3F7}" type="slidenum">
              <a:rPr lang="ar-SA"/>
              <a:pPr/>
              <a:t>25</a:t>
            </a:fld>
            <a:endParaRPr lang="fr-FR"/>
          </a:p>
        </p:txBody>
      </p:sp>
      <p:sp>
        <p:nvSpPr>
          <p:cNvPr id="27651" name="Text Box 2"/>
          <p:cNvSpPr txBox="1">
            <a:spLocks noChangeArrowheads="1"/>
          </p:cNvSpPr>
          <p:nvPr/>
        </p:nvSpPr>
        <p:spPr bwMode="auto">
          <a:xfrm>
            <a:off x="4419600" y="914400"/>
            <a:ext cx="184150" cy="366713"/>
          </a:xfrm>
          <a:prstGeom prst="rect">
            <a:avLst/>
          </a:prstGeom>
          <a:noFill/>
          <a:ln w="9525">
            <a:noFill/>
            <a:miter lim="800000"/>
            <a:headEnd/>
            <a:tailEnd/>
          </a:ln>
        </p:spPr>
        <p:txBody>
          <a:bodyPr wrap="none">
            <a:spAutoFit/>
          </a:bodyPr>
          <a:lstStyle/>
          <a:p>
            <a:endParaRPr lang="en-US"/>
          </a:p>
        </p:txBody>
      </p:sp>
      <p:sp>
        <p:nvSpPr>
          <p:cNvPr id="27652" name="Text Box 3"/>
          <p:cNvSpPr txBox="1">
            <a:spLocks noChangeArrowheads="1"/>
          </p:cNvSpPr>
          <p:nvPr/>
        </p:nvSpPr>
        <p:spPr bwMode="auto">
          <a:xfrm>
            <a:off x="1219200" y="762000"/>
            <a:ext cx="6477000" cy="519113"/>
          </a:xfrm>
          <a:prstGeom prst="rect">
            <a:avLst/>
          </a:prstGeom>
          <a:noFill/>
          <a:ln w="9525">
            <a:noFill/>
            <a:miter lim="800000"/>
            <a:headEnd/>
            <a:tailEnd/>
          </a:ln>
        </p:spPr>
        <p:txBody>
          <a:bodyPr>
            <a:spAutoFit/>
          </a:bodyPr>
          <a:lstStyle/>
          <a:p>
            <a:pPr algn="ctr"/>
            <a:r>
              <a:rPr lang="ar-EG" sz="2800" b="1"/>
              <a:t>أحاديث الرسول صلى الله عليه وسلم عن الجنة - 2</a:t>
            </a:r>
            <a:endParaRPr lang="fr-FR" sz="2800" b="1"/>
          </a:p>
        </p:txBody>
      </p:sp>
      <p:sp>
        <p:nvSpPr>
          <p:cNvPr id="64516" name="Rectangle 4"/>
          <p:cNvSpPr>
            <a:spLocks noChangeArrowheads="1"/>
          </p:cNvSpPr>
          <p:nvPr/>
        </p:nvSpPr>
        <p:spPr bwMode="auto">
          <a:xfrm>
            <a:off x="1066800" y="1447800"/>
            <a:ext cx="7010400" cy="4267200"/>
          </a:xfrm>
          <a:prstGeom prst="rect">
            <a:avLst/>
          </a:prstGeom>
          <a:gradFill rotWithShape="1">
            <a:gsLst>
              <a:gs pos="0">
                <a:srgbClr val="FFD9FF"/>
              </a:gs>
              <a:gs pos="100000">
                <a:srgbClr val="FFCCCC"/>
              </a:gs>
            </a:gsLst>
            <a:lin ang="5400000" scaled="1"/>
          </a:gradFill>
          <a:ln w="9525">
            <a:solidFill>
              <a:schemeClr val="tx1"/>
            </a:solidFill>
            <a:miter lim="800000"/>
            <a:headEnd/>
            <a:tailEnd/>
          </a:ln>
        </p:spPr>
        <p:txBody>
          <a:bodyPr wrap="none" anchor="ctr"/>
          <a:lstStyle/>
          <a:p>
            <a:r>
              <a:rPr lang="ar-EG" b="1"/>
              <a:t>- </a:t>
            </a:r>
            <a:r>
              <a:rPr lang="ar-SA" sz="2000" b="1"/>
              <a:t>(( من سلك طريقاً يلتمس فيه علماً سهّل الله له به طريقاً إلى الجنة )) [ مسلم ]</a:t>
            </a:r>
            <a:endParaRPr lang="ar-EG" sz="2000" b="1"/>
          </a:p>
          <a:p>
            <a:r>
              <a:rPr lang="ar-EG" sz="2000" b="1"/>
              <a:t>- </a:t>
            </a:r>
            <a:r>
              <a:rPr lang="ar-SA" sz="2000" b="1"/>
              <a:t>(( من قال مثل ما يقول المؤذن من قلبه دخل الجنة )) [ أبو داود ]</a:t>
            </a:r>
            <a:endParaRPr lang="ar-EG" sz="2000" b="1"/>
          </a:p>
          <a:p>
            <a:r>
              <a:rPr lang="ar-EG" sz="2000" b="1"/>
              <a:t>- </a:t>
            </a:r>
            <a:r>
              <a:rPr lang="ar-SA" sz="2000" b="1"/>
              <a:t>(( ما من أحد يتوضأ فيحسن الوضوء ويصلي ركعتين يقبل بقلبه ووجهه عليهما </a:t>
            </a:r>
            <a:endParaRPr lang="ar-EG" sz="2000" b="1"/>
          </a:p>
          <a:p>
            <a:r>
              <a:rPr lang="ar-SA" sz="2000" b="1"/>
              <a:t>إلا وجبت له الجنة )) [ أبو داود ]</a:t>
            </a:r>
            <a:r>
              <a:rPr lang="ar-EG" sz="2000" b="1"/>
              <a:t> .</a:t>
            </a:r>
          </a:p>
          <a:p>
            <a:r>
              <a:rPr lang="ar-EG" sz="2000" b="1"/>
              <a:t>- </a:t>
            </a:r>
            <a:r>
              <a:rPr lang="ar-SA" sz="2000" b="1"/>
              <a:t>(( من قال رضيت بالله رباً ، وبالإسلام ديناً ، وبمحمد  صلى الله عليه وسلم نبياًّ </a:t>
            </a:r>
            <a:endParaRPr lang="ar-EG" sz="2000" b="1"/>
          </a:p>
          <a:p>
            <a:r>
              <a:rPr lang="ar-SA" sz="2000" b="1"/>
              <a:t>وجبت له الجنة )) [ أبو داود ]</a:t>
            </a:r>
            <a:r>
              <a:rPr lang="ar-EG" sz="2000" b="1"/>
              <a:t> .</a:t>
            </a:r>
          </a:p>
          <a:p>
            <a:r>
              <a:rPr lang="ar-EG" sz="2000" b="1"/>
              <a:t>- </a:t>
            </a:r>
            <a:r>
              <a:rPr lang="ar-SA" sz="2000" b="1"/>
              <a:t>(( من كان آخر كلامه لا إله إلا الله دخل الجنة )) [ أبو داود ]</a:t>
            </a:r>
            <a:r>
              <a:rPr lang="ar-EG" sz="2000" b="1"/>
              <a:t> .</a:t>
            </a:r>
          </a:p>
          <a:p>
            <a:r>
              <a:rPr lang="ar-EG" sz="2000" b="1"/>
              <a:t>- </a:t>
            </a:r>
            <a:r>
              <a:rPr lang="ar-SA" sz="2000" b="1"/>
              <a:t>(( من قال سبحان الله العظيم وبحمده غرست له نخلة في الجنة [ الترمذي ]</a:t>
            </a:r>
            <a:endParaRPr lang="ar-EG" sz="2000" b="1"/>
          </a:p>
          <a:p>
            <a:r>
              <a:rPr lang="ar-EG" sz="2000" b="1"/>
              <a:t>- </a:t>
            </a:r>
            <a:r>
              <a:rPr lang="ar-SA" sz="2000" b="1"/>
              <a:t>(( من مات وهو بريء من ثلاث : الكبر ، والغلول ، والدّين دخل الجنة ))</a:t>
            </a:r>
            <a:endParaRPr lang="ar-EG" sz="2000" b="1"/>
          </a:p>
          <a:p>
            <a:r>
              <a:rPr lang="ar-SA" sz="2000" b="1"/>
              <a:t> [ الترمذي ]</a:t>
            </a:r>
            <a:r>
              <a:rPr lang="ar-EG" sz="2000" b="1"/>
              <a:t> .</a:t>
            </a:r>
          </a:p>
          <a:p>
            <a:r>
              <a:rPr lang="ar-EG" sz="2000" b="1"/>
              <a:t>- </a:t>
            </a:r>
            <a:r>
              <a:rPr lang="ar-SA" sz="2000" b="1"/>
              <a:t>((من عال جاريتين دخلت أنا وهو الجنة )) [ الترمذي ]</a:t>
            </a:r>
            <a:r>
              <a:rPr lang="ar-EG" sz="2000" b="1"/>
              <a:t> .</a:t>
            </a:r>
            <a:endParaRPr lang="fr-FR" sz="20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64516">
                                            <p:txEl>
                                              <p:pRg st="0" end="0"/>
                                            </p:txEl>
                                          </p:spTgt>
                                        </p:tgtEl>
                                        <p:attrNameLst>
                                          <p:attrName>style.visibility</p:attrName>
                                        </p:attrNameLst>
                                      </p:cBhvr>
                                      <p:to>
                                        <p:strVal val="visible"/>
                                      </p:to>
                                    </p:set>
                                    <p:anim calcmode="lin" valueType="num">
                                      <p:cBhvr additive="base">
                                        <p:cTn id="7" dur="500" fill="hold"/>
                                        <p:tgtEl>
                                          <p:spTgt spid="645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6">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nodeType="afterEffect">
                                  <p:stCondLst>
                                    <p:cond delay="1000"/>
                                  </p:stCondLst>
                                  <p:childTnLst>
                                    <p:set>
                                      <p:cBhvr>
                                        <p:cTn id="11" dur="1" fill="hold">
                                          <p:stCondLst>
                                            <p:cond delay="0"/>
                                          </p:stCondLst>
                                        </p:cTn>
                                        <p:tgtEl>
                                          <p:spTgt spid="64516">
                                            <p:txEl>
                                              <p:pRg st="1" end="1"/>
                                            </p:txEl>
                                          </p:spTgt>
                                        </p:tgtEl>
                                        <p:attrNameLst>
                                          <p:attrName>style.visibility</p:attrName>
                                        </p:attrNameLst>
                                      </p:cBhvr>
                                      <p:to>
                                        <p:strVal val="visible"/>
                                      </p:to>
                                    </p:set>
                                    <p:anim calcmode="lin" valueType="num">
                                      <p:cBhvr additive="base">
                                        <p:cTn id="12" dur="500" fill="hold"/>
                                        <p:tgtEl>
                                          <p:spTgt spid="6451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4516">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1000"/>
                                  </p:stCondLst>
                                  <p:childTnLst>
                                    <p:set>
                                      <p:cBhvr>
                                        <p:cTn id="16" dur="1" fill="hold">
                                          <p:stCondLst>
                                            <p:cond delay="0"/>
                                          </p:stCondLst>
                                        </p:cTn>
                                        <p:tgtEl>
                                          <p:spTgt spid="64516">
                                            <p:txEl>
                                              <p:pRg st="2" end="2"/>
                                            </p:txEl>
                                          </p:spTgt>
                                        </p:tgtEl>
                                        <p:attrNameLst>
                                          <p:attrName>style.visibility</p:attrName>
                                        </p:attrNameLst>
                                      </p:cBhvr>
                                      <p:to>
                                        <p:strVal val="visible"/>
                                      </p:to>
                                    </p:set>
                                    <p:anim calcmode="lin" valueType="num">
                                      <p:cBhvr additive="base">
                                        <p:cTn id="17" dur="500" fill="hold"/>
                                        <p:tgtEl>
                                          <p:spTgt spid="6451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516">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500"/>
                            </p:stCondLst>
                            <p:childTnLst>
                              <p:par>
                                <p:cTn id="20" presetID="2" presetClass="entr" presetSubtype="4" fill="hold" nodeType="afterEffect">
                                  <p:stCondLst>
                                    <p:cond delay="1000"/>
                                  </p:stCondLst>
                                  <p:childTnLst>
                                    <p:set>
                                      <p:cBhvr>
                                        <p:cTn id="21" dur="1" fill="hold">
                                          <p:stCondLst>
                                            <p:cond delay="0"/>
                                          </p:stCondLst>
                                        </p:cTn>
                                        <p:tgtEl>
                                          <p:spTgt spid="64516">
                                            <p:txEl>
                                              <p:pRg st="3" end="3"/>
                                            </p:txEl>
                                          </p:spTgt>
                                        </p:tgtEl>
                                        <p:attrNameLst>
                                          <p:attrName>style.visibility</p:attrName>
                                        </p:attrNameLst>
                                      </p:cBhvr>
                                      <p:to>
                                        <p:strVal val="visible"/>
                                      </p:to>
                                    </p:set>
                                    <p:anim calcmode="lin" valueType="num">
                                      <p:cBhvr additive="base">
                                        <p:cTn id="22" dur="500" fill="hold"/>
                                        <p:tgtEl>
                                          <p:spTgt spid="64516">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64516">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 presetClass="entr" presetSubtype="4" fill="hold" nodeType="afterEffect">
                                  <p:stCondLst>
                                    <p:cond delay="1000"/>
                                  </p:stCondLst>
                                  <p:childTnLst>
                                    <p:set>
                                      <p:cBhvr>
                                        <p:cTn id="26" dur="1" fill="hold">
                                          <p:stCondLst>
                                            <p:cond delay="0"/>
                                          </p:stCondLst>
                                        </p:cTn>
                                        <p:tgtEl>
                                          <p:spTgt spid="64516">
                                            <p:txEl>
                                              <p:pRg st="4" end="4"/>
                                            </p:txEl>
                                          </p:spTgt>
                                        </p:tgtEl>
                                        <p:attrNameLst>
                                          <p:attrName>style.visibility</p:attrName>
                                        </p:attrNameLst>
                                      </p:cBhvr>
                                      <p:to>
                                        <p:strVal val="visible"/>
                                      </p:to>
                                    </p:set>
                                    <p:anim calcmode="lin" valueType="num">
                                      <p:cBhvr additive="base">
                                        <p:cTn id="27" dur="500" fill="hold"/>
                                        <p:tgtEl>
                                          <p:spTgt spid="64516">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4516">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500"/>
                            </p:stCondLst>
                            <p:childTnLst>
                              <p:par>
                                <p:cTn id="30" presetID="2" presetClass="entr" presetSubtype="4" fill="hold" nodeType="afterEffect">
                                  <p:stCondLst>
                                    <p:cond delay="1000"/>
                                  </p:stCondLst>
                                  <p:childTnLst>
                                    <p:set>
                                      <p:cBhvr>
                                        <p:cTn id="31" dur="1" fill="hold">
                                          <p:stCondLst>
                                            <p:cond delay="0"/>
                                          </p:stCondLst>
                                        </p:cTn>
                                        <p:tgtEl>
                                          <p:spTgt spid="64516">
                                            <p:txEl>
                                              <p:pRg st="5" end="5"/>
                                            </p:txEl>
                                          </p:spTgt>
                                        </p:tgtEl>
                                        <p:attrNameLst>
                                          <p:attrName>style.visibility</p:attrName>
                                        </p:attrNameLst>
                                      </p:cBhvr>
                                      <p:to>
                                        <p:strVal val="visible"/>
                                      </p:to>
                                    </p:set>
                                    <p:anim calcmode="lin" valueType="num">
                                      <p:cBhvr additive="base">
                                        <p:cTn id="32" dur="500" fill="hold"/>
                                        <p:tgtEl>
                                          <p:spTgt spid="64516">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4516">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9000"/>
                            </p:stCondLst>
                            <p:childTnLst>
                              <p:par>
                                <p:cTn id="35" presetID="2" presetClass="entr" presetSubtype="4" fill="hold" nodeType="afterEffect">
                                  <p:stCondLst>
                                    <p:cond delay="1000"/>
                                  </p:stCondLst>
                                  <p:childTnLst>
                                    <p:set>
                                      <p:cBhvr>
                                        <p:cTn id="36" dur="1" fill="hold">
                                          <p:stCondLst>
                                            <p:cond delay="0"/>
                                          </p:stCondLst>
                                        </p:cTn>
                                        <p:tgtEl>
                                          <p:spTgt spid="64516">
                                            <p:txEl>
                                              <p:pRg st="6" end="6"/>
                                            </p:txEl>
                                          </p:spTgt>
                                        </p:tgtEl>
                                        <p:attrNameLst>
                                          <p:attrName>style.visibility</p:attrName>
                                        </p:attrNameLst>
                                      </p:cBhvr>
                                      <p:to>
                                        <p:strVal val="visible"/>
                                      </p:to>
                                    </p:set>
                                    <p:anim calcmode="lin" valueType="num">
                                      <p:cBhvr additive="base">
                                        <p:cTn id="37" dur="500" fill="hold"/>
                                        <p:tgtEl>
                                          <p:spTgt spid="6451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6">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0500"/>
                            </p:stCondLst>
                            <p:childTnLst>
                              <p:par>
                                <p:cTn id="40" presetID="2" presetClass="entr" presetSubtype="4" fill="hold" nodeType="afterEffect">
                                  <p:stCondLst>
                                    <p:cond delay="1000"/>
                                  </p:stCondLst>
                                  <p:childTnLst>
                                    <p:set>
                                      <p:cBhvr>
                                        <p:cTn id="41" dur="1" fill="hold">
                                          <p:stCondLst>
                                            <p:cond delay="0"/>
                                          </p:stCondLst>
                                        </p:cTn>
                                        <p:tgtEl>
                                          <p:spTgt spid="64516">
                                            <p:txEl>
                                              <p:pRg st="7" end="7"/>
                                            </p:txEl>
                                          </p:spTgt>
                                        </p:tgtEl>
                                        <p:attrNameLst>
                                          <p:attrName>style.visibility</p:attrName>
                                        </p:attrNameLst>
                                      </p:cBhvr>
                                      <p:to>
                                        <p:strVal val="visible"/>
                                      </p:to>
                                    </p:set>
                                    <p:anim calcmode="lin" valueType="num">
                                      <p:cBhvr additive="base">
                                        <p:cTn id="42" dur="500" fill="hold"/>
                                        <p:tgtEl>
                                          <p:spTgt spid="64516">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4516">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2000"/>
                            </p:stCondLst>
                            <p:childTnLst>
                              <p:par>
                                <p:cTn id="45" presetID="2" presetClass="entr" presetSubtype="4" fill="hold" nodeType="afterEffect">
                                  <p:stCondLst>
                                    <p:cond delay="1000"/>
                                  </p:stCondLst>
                                  <p:childTnLst>
                                    <p:set>
                                      <p:cBhvr>
                                        <p:cTn id="46" dur="1" fill="hold">
                                          <p:stCondLst>
                                            <p:cond delay="0"/>
                                          </p:stCondLst>
                                        </p:cTn>
                                        <p:tgtEl>
                                          <p:spTgt spid="64516">
                                            <p:txEl>
                                              <p:pRg st="8" end="8"/>
                                            </p:txEl>
                                          </p:spTgt>
                                        </p:tgtEl>
                                        <p:attrNameLst>
                                          <p:attrName>style.visibility</p:attrName>
                                        </p:attrNameLst>
                                      </p:cBhvr>
                                      <p:to>
                                        <p:strVal val="visible"/>
                                      </p:to>
                                    </p:set>
                                    <p:anim calcmode="lin" valueType="num">
                                      <p:cBhvr additive="base">
                                        <p:cTn id="47" dur="500" fill="hold"/>
                                        <p:tgtEl>
                                          <p:spTgt spid="64516">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4516">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3500"/>
                            </p:stCondLst>
                            <p:childTnLst>
                              <p:par>
                                <p:cTn id="50" presetID="2" presetClass="entr" presetSubtype="4" fill="hold" nodeType="afterEffect">
                                  <p:stCondLst>
                                    <p:cond delay="1000"/>
                                  </p:stCondLst>
                                  <p:childTnLst>
                                    <p:set>
                                      <p:cBhvr>
                                        <p:cTn id="51" dur="1" fill="hold">
                                          <p:stCondLst>
                                            <p:cond delay="0"/>
                                          </p:stCondLst>
                                        </p:cTn>
                                        <p:tgtEl>
                                          <p:spTgt spid="64516">
                                            <p:txEl>
                                              <p:pRg st="9" end="9"/>
                                            </p:txEl>
                                          </p:spTgt>
                                        </p:tgtEl>
                                        <p:attrNameLst>
                                          <p:attrName>style.visibility</p:attrName>
                                        </p:attrNameLst>
                                      </p:cBhvr>
                                      <p:to>
                                        <p:strVal val="visible"/>
                                      </p:to>
                                    </p:set>
                                    <p:anim calcmode="lin" valueType="num">
                                      <p:cBhvr additive="base">
                                        <p:cTn id="52" dur="500" fill="hold"/>
                                        <p:tgtEl>
                                          <p:spTgt spid="64516">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64516">
                                            <p:txEl>
                                              <p:pRg st="9" end="9"/>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5000"/>
                            </p:stCondLst>
                            <p:childTnLst>
                              <p:par>
                                <p:cTn id="55" presetID="2" presetClass="entr" presetSubtype="4" fill="hold" nodeType="afterEffect">
                                  <p:stCondLst>
                                    <p:cond delay="1000"/>
                                  </p:stCondLst>
                                  <p:childTnLst>
                                    <p:set>
                                      <p:cBhvr>
                                        <p:cTn id="56" dur="1" fill="hold">
                                          <p:stCondLst>
                                            <p:cond delay="0"/>
                                          </p:stCondLst>
                                        </p:cTn>
                                        <p:tgtEl>
                                          <p:spTgt spid="64516">
                                            <p:txEl>
                                              <p:pRg st="10" end="10"/>
                                            </p:txEl>
                                          </p:spTgt>
                                        </p:tgtEl>
                                        <p:attrNameLst>
                                          <p:attrName>style.visibility</p:attrName>
                                        </p:attrNameLst>
                                      </p:cBhvr>
                                      <p:to>
                                        <p:strVal val="visible"/>
                                      </p:to>
                                    </p:set>
                                    <p:anim calcmode="lin" valueType="num">
                                      <p:cBhvr additive="base">
                                        <p:cTn id="57" dur="500" fill="hold"/>
                                        <p:tgtEl>
                                          <p:spTgt spid="64516">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451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Espace réservé du numéro de diapositive 5"/>
          <p:cNvSpPr>
            <a:spLocks noGrp="1"/>
          </p:cNvSpPr>
          <p:nvPr>
            <p:ph type="sldNum" sz="quarter" idx="12"/>
          </p:nvPr>
        </p:nvSpPr>
        <p:spPr>
          <a:noFill/>
        </p:spPr>
        <p:txBody>
          <a:bodyPr/>
          <a:lstStyle/>
          <a:p>
            <a:fld id="{D685F99D-8756-4C59-9504-D9B8E89D56A8}" type="slidenum">
              <a:rPr lang="ar-SA"/>
              <a:pPr/>
              <a:t>26</a:t>
            </a:fld>
            <a:endParaRPr lang="fr-FR"/>
          </a:p>
        </p:txBody>
      </p:sp>
      <p:sp>
        <p:nvSpPr>
          <p:cNvPr id="28675" name="Text Box 2"/>
          <p:cNvSpPr txBox="1">
            <a:spLocks noChangeArrowheads="1"/>
          </p:cNvSpPr>
          <p:nvPr/>
        </p:nvSpPr>
        <p:spPr bwMode="auto">
          <a:xfrm>
            <a:off x="4419600" y="889000"/>
            <a:ext cx="184150" cy="396875"/>
          </a:xfrm>
          <a:prstGeom prst="rect">
            <a:avLst/>
          </a:prstGeom>
          <a:noFill/>
          <a:ln w="9525">
            <a:noFill/>
            <a:miter lim="800000"/>
            <a:headEnd/>
            <a:tailEnd/>
          </a:ln>
        </p:spPr>
        <p:txBody>
          <a:bodyPr wrap="none">
            <a:spAutoFit/>
          </a:bodyPr>
          <a:lstStyle/>
          <a:p>
            <a:endParaRPr lang="en-US" sz="2000" b="1"/>
          </a:p>
        </p:txBody>
      </p:sp>
      <p:sp>
        <p:nvSpPr>
          <p:cNvPr id="28676" name="Text Box 3"/>
          <p:cNvSpPr txBox="1">
            <a:spLocks noChangeArrowheads="1"/>
          </p:cNvSpPr>
          <p:nvPr/>
        </p:nvSpPr>
        <p:spPr bwMode="auto">
          <a:xfrm>
            <a:off x="1371600" y="685800"/>
            <a:ext cx="6477000" cy="519113"/>
          </a:xfrm>
          <a:prstGeom prst="rect">
            <a:avLst/>
          </a:prstGeom>
          <a:noFill/>
          <a:ln w="9525">
            <a:noFill/>
            <a:miter lim="800000"/>
            <a:headEnd/>
            <a:tailEnd/>
          </a:ln>
        </p:spPr>
        <p:txBody>
          <a:bodyPr>
            <a:spAutoFit/>
          </a:bodyPr>
          <a:lstStyle/>
          <a:p>
            <a:pPr algn="ctr"/>
            <a:r>
              <a:rPr lang="ar-EG" sz="2800" b="1"/>
              <a:t>أحاديث الرسول صلى الله عليه وسلم عن الجنة - 3</a:t>
            </a:r>
            <a:endParaRPr lang="fr-FR" sz="2800" b="1"/>
          </a:p>
        </p:txBody>
      </p:sp>
      <p:sp>
        <p:nvSpPr>
          <p:cNvPr id="65540" name="Rectangle 4"/>
          <p:cNvSpPr>
            <a:spLocks noChangeArrowheads="1"/>
          </p:cNvSpPr>
          <p:nvPr/>
        </p:nvSpPr>
        <p:spPr bwMode="auto">
          <a:xfrm>
            <a:off x="1066800" y="1524000"/>
            <a:ext cx="7010400" cy="4267200"/>
          </a:xfrm>
          <a:prstGeom prst="rect">
            <a:avLst/>
          </a:prstGeom>
          <a:gradFill rotWithShape="1">
            <a:gsLst>
              <a:gs pos="0">
                <a:srgbClr val="FFD9FF"/>
              </a:gs>
              <a:gs pos="100000">
                <a:srgbClr val="FFCCCC"/>
              </a:gs>
            </a:gsLst>
            <a:lin ang="5400000" scaled="1"/>
          </a:gradFill>
          <a:ln w="9525">
            <a:solidFill>
              <a:schemeClr val="tx1"/>
            </a:solidFill>
            <a:miter lim="800000"/>
            <a:headEnd/>
            <a:tailEnd/>
          </a:ln>
        </p:spPr>
        <p:txBody>
          <a:bodyPr wrap="none" anchor="ctr"/>
          <a:lstStyle/>
          <a:p>
            <a:r>
              <a:rPr lang="ar-SA" sz="2000" b="1"/>
              <a:t>- (( من أذن اثني عشرة سنه وجبت له الجنة )) [ ابن ماجة ] </a:t>
            </a:r>
            <a:endParaRPr lang="ar-EG" sz="2000" b="1"/>
          </a:p>
          <a:p>
            <a:r>
              <a:rPr lang="ar-EG" sz="2000" b="1"/>
              <a:t>- </a:t>
            </a:r>
            <a:r>
              <a:rPr lang="ar-SA" sz="2000" b="1"/>
              <a:t>(( من سأل الله الجنة ثلاث مرات قالت الجنة : اللهم أدخله الجنة )) [ الترمذي ] </a:t>
            </a:r>
            <a:endParaRPr lang="ar-EG" sz="2000" b="1"/>
          </a:p>
          <a:p>
            <a:r>
              <a:rPr lang="ar-EG" sz="2000" b="1"/>
              <a:t>- </a:t>
            </a:r>
            <a:r>
              <a:rPr lang="ar-SA" sz="2000" b="1"/>
              <a:t>(( من عاد مريضاً أو زار أخاً له في الله ناداه مناد أن طبت وطاب ممشاك ، </a:t>
            </a:r>
            <a:endParaRPr lang="ar-EG" sz="2000" b="1"/>
          </a:p>
          <a:p>
            <a:r>
              <a:rPr lang="ar-SA" sz="2000" b="1"/>
              <a:t>وتبوأت من الجنة منزلاً )) [ الترمذي ]</a:t>
            </a:r>
            <a:endParaRPr lang="ar-EG" sz="2000" b="1"/>
          </a:p>
          <a:p>
            <a:r>
              <a:rPr lang="ar-EG" sz="2000" b="1"/>
              <a:t>- </a:t>
            </a:r>
            <a:r>
              <a:rPr lang="ar-SA" sz="2000" b="1"/>
              <a:t>(( إن الصدق يهدي إلى البر وإن البر يهدي إلى الجنة )) [ البخاري ]</a:t>
            </a:r>
            <a:endParaRPr lang="ar-EG" sz="2000" b="1"/>
          </a:p>
          <a:p>
            <a:pPr>
              <a:buFontTx/>
              <a:buChar char="-"/>
            </a:pPr>
            <a:r>
              <a:rPr lang="ar-EG" sz="2000" b="1"/>
              <a:t> </a:t>
            </a:r>
            <a:r>
              <a:rPr lang="ar-SA" sz="2000" b="1"/>
              <a:t>(( تكفل الله لمن جاهد في سبيله لا يخرجه إلا الجهاد في سبيله وتصديق كلماته</a:t>
            </a:r>
            <a:endParaRPr lang="ar-EG" sz="2000" b="1"/>
          </a:p>
          <a:p>
            <a:pPr>
              <a:buFontTx/>
              <a:buChar char="-"/>
            </a:pPr>
            <a:r>
              <a:rPr lang="ar-SA" sz="2000" b="1"/>
              <a:t> بأن يدخله الجنة )) [ البخاري ]</a:t>
            </a:r>
            <a:r>
              <a:rPr lang="ar-EG" sz="2000" b="1"/>
              <a:t> </a:t>
            </a:r>
          </a:p>
          <a:p>
            <a:pPr>
              <a:buFontTx/>
              <a:buChar char="-"/>
            </a:pPr>
            <a:r>
              <a:rPr lang="ar-EG" sz="2000" b="1"/>
              <a:t> </a:t>
            </a:r>
            <a:r>
              <a:rPr lang="ar-SA" sz="2000" b="1"/>
              <a:t>(( أيها الناس ، أفشوا السلام ، وأطعموا الطعام ، وصلوا والناس نيام ،تدخلوا </a:t>
            </a:r>
            <a:endParaRPr lang="ar-EG" sz="2000" b="1"/>
          </a:p>
          <a:p>
            <a:r>
              <a:rPr lang="ar-SA" sz="2000" b="1"/>
              <a:t>الجنة بسلام )) [ الترمذي ]</a:t>
            </a:r>
            <a:r>
              <a:rPr lang="ar-EG" sz="2000" b="1"/>
              <a:t> </a:t>
            </a:r>
            <a:endParaRPr lang="fr-FR" sz="20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65540">
                                            <p:txEl>
                                              <p:pRg st="0" end="0"/>
                                            </p:txEl>
                                          </p:spTgt>
                                        </p:tgtEl>
                                        <p:attrNameLst>
                                          <p:attrName>style.visibility</p:attrName>
                                        </p:attrNameLst>
                                      </p:cBhvr>
                                      <p:to>
                                        <p:strVal val="visible"/>
                                      </p:to>
                                    </p:set>
                                    <p:anim calcmode="lin" valueType="num">
                                      <p:cBhvr additive="base">
                                        <p:cTn id="7" dur="500" fill="hold"/>
                                        <p:tgtEl>
                                          <p:spTgt spid="6554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540">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nodeType="afterEffect">
                                  <p:stCondLst>
                                    <p:cond delay="1000"/>
                                  </p:stCondLst>
                                  <p:childTnLst>
                                    <p:set>
                                      <p:cBhvr>
                                        <p:cTn id="11" dur="1" fill="hold">
                                          <p:stCondLst>
                                            <p:cond delay="0"/>
                                          </p:stCondLst>
                                        </p:cTn>
                                        <p:tgtEl>
                                          <p:spTgt spid="65540">
                                            <p:txEl>
                                              <p:pRg st="1" end="1"/>
                                            </p:txEl>
                                          </p:spTgt>
                                        </p:tgtEl>
                                        <p:attrNameLst>
                                          <p:attrName>style.visibility</p:attrName>
                                        </p:attrNameLst>
                                      </p:cBhvr>
                                      <p:to>
                                        <p:strVal val="visible"/>
                                      </p:to>
                                    </p:set>
                                    <p:anim calcmode="lin" valueType="num">
                                      <p:cBhvr additive="base">
                                        <p:cTn id="12" dur="500" fill="hold"/>
                                        <p:tgtEl>
                                          <p:spTgt spid="65540">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5540">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1000"/>
                                  </p:stCondLst>
                                  <p:childTnLst>
                                    <p:set>
                                      <p:cBhvr>
                                        <p:cTn id="16" dur="1" fill="hold">
                                          <p:stCondLst>
                                            <p:cond delay="0"/>
                                          </p:stCondLst>
                                        </p:cTn>
                                        <p:tgtEl>
                                          <p:spTgt spid="65540">
                                            <p:txEl>
                                              <p:pRg st="2" end="2"/>
                                            </p:txEl>
                                          </p:spTgt>
                                        </p:tgtEl>
                                        <p:attrNameLst>
                                          <p:attrName>style.visibility</p:attrName>
                                        </p:attrNameLst>
                                      </p:cBhvr>
                                      <p:to>
                                        <p:strVal val="visible"/>
                                      </p:to>
                                    </p:set>
                                    <p:anim calcmode="lin" valueType="num">
                                      <p:cBhvr additive="base">
                                        <p:cTn id="17" dur="500" fill="hold"/>
                                        <p:tgtEl>
                                          <p:spTgt spid="6554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5540">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500"/>
                            </p:stCondLst>
                            <p:childTnLst>
                              <p:par>
                                <p:cTn id="20" presetID="2" presetClass="entr" presetSubtype="4" fill="hold" nodeType="afterEffect">
                                  <p:stCondLst>
                                    <p:cond delay="1000"/>
                                  </p:stCondLst>
                                  <p:childTnLst>
                                    <p:set>
                                      <p:cBhvr>
                                        <p:cTn id="21" dur="1" fill="hold">
                                          <p:stCondLst>
                                            <p:cond delay="0"/>
                                          </p:stCondLst>
                                        </p:cTn>
                                        <p:tgtEl>
                                          <p:spTgt spid="65540">
                                            <p:txEl>
                                              <p:pRg st="3" end="3"/>
                                            </p:txEl>
                                          </p:spTgt>
                                        </p:tgtEl>
                                        <p:attrNameLst>
                                          <p:attrName>style.visibility</p:attrName>
                                        </p:attrNameLst>
                                      </p:cBhvr>
                                      <p:to>
                                        <p:strVal val="visible"/>
                                      </p:to>
                                    </p:set>
                                    <p:anim calcmode="lin" valueType="num">
                                      <p:cBhvr additive="base">
                                        <p:cTn id="22" dur="500" fill="hold"/>
                                        <p:tgtEl>
                                          <p:spTgt spid="65540">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65540">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 presetClass="entr" presetSubtype="4" fill="hold" nodeType="afterEffect">
                                  <p:stCondLst>
                                    <p:cond delay="1000"/>
                                  </p:stCondLst>
                                  <p:childTnLst>
                                    <p:set>
                                      <p:cBhvr>
                                        <p:cTn id="26" dur="1" fill="hold">
                                          <p:stCondLst>
                                            <p:cond delay="0"/>
                                          </p:stCondLst>
                                        </p:cTn>
                                        <p:tgtEl>
                                          <p:spTgt spid="65540">
                                            <p:txEl>
                                              <p:pRg st="4" end="4"/>
                                            </p:txEl>
                                          </p:spTgt>
                                        </p:tgtEl>
                                        <p:attrNameLst>
                                          <p:attrName>style.visibility</p:attrName>
                                        </p:attrNameLst>
                                      </p:cBhvr>
                                      <p:to>
                                        <p:strVal val="visible"/>
                                      </p:to>
                                    </p:set>
                                    <p:anim calcmode="lin" valueType="num">
                                      <p:cBhvr additive="base">
                                        <p:cTn id="27" dur="500" fill="hold"/>
                                        <p:tgtEl>
                                          <p:spTgt spid="6554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5540">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500"/>
                            </p:stCondLst>
                            <p:childTnLst>
                              <p:par>
                                <p:cTn id="30" presetID="2" presetClass="entr" presetSubtype="4" fill="hold" nodeType="afterEffect">
                                  <p:stCondLst>
                                    <p:cond delay="1000"/>
                                  </p:stCondLst>
                                  <p:childTnLst>
                                    <p:set>
                                      <p:cBhvr>
                                        <p:cTn id="31" dur="1" fill="hold">
                                          <p:stCondLst>
                                            <p:cond delay="0"/>
                                          </p:stCondLst>
                                        </p:cTn>
                                        <p:tgtEl>
                                          <p:spTgt spid="65540">
                                            <p:txEl>
                                              <p:pRg st="5" end="5"/>
                                            </p:txEl>
                                          </p:spTgt>
                                        </p:tgtEl>
                                        <p:attrNameLst>
                                          <p:attrName>style.visibility</p:attrName>
                                        </p:attrNameLst>
                                      </p:cBhvr>
                                      <p:to>
                                        <p:strVal val="visible"/>
                                      </p:to>
                                    </p:set>
                                    <p:anim calcmode="lin" valueType="num">
                                      <p:cBhvr additive="base">
                                        <p:cTn id="32" dur="500" fill="hold"/>
                                        <p:tgtEl>
                                          <p:spTgt spid="65540">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5540">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9000"/>
                            </p:stCondLst>
                            <p:childTnLst>
                              <p:par>
                                <p:cTn id="35" presetID="2" presetClass="entr" presetSubtype="4" fill="hold" nodeType="afterEffect">
                                  <p:stCondLst>
                                    <p:cond delay="1000"/>
                                  </p:stCondLst>
                                  <p:childTnLst>
                                    <p:set>
                                      <p:cBhvr>
                                        <p:cTn id="36" dur="1" fill="hold">
                                          <p:stCondLst>
                                            <p:cond delay="0"/>
                                          </p:stCondLst>
                                        </p:cTn>
                                        <p:tgtEl>
                                          <p:spTgt spid="65540">
                                            <p:txEl>
                                              <p:pRg st="6" end="6"/>
                                            </p:txEl>
                                          </p:spTgt>
                                        </p:tgtEl>
                                        <p:attrNameLst>
                                          <p:attrName>style.visibility</p:attrName>
                                        </p:attrNameLst>
                                      </p:cBhvr>
                                      <p:to>
                                        <p:strVal val="visible"/>
                                      </p:to>
                                    </p:set>
                                    <p:anim calcmode="lin" valueType="num">
                                      <p:cBhvr additive="base">
                                        <p:cTn id="37" dur="500" fill="hold"/>
                                        <p:tgtEl>
                                          <p:spTgt spid="65540">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5540">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0500"/>
                            </p:stCondLst>
                            <p:childTnLst>
                              <p:par>
                                <p:cTn id="40" presetID="2" presetClass="entr" presetSubtype="4" fill="hold" nodeType="afterEffect">
                                  <p:stCondLst>
                                    <p:cond delay="1000"/>
                                  </p:stCondLst>
                                  <p:childTnLst>
                                    <p:set>
                                      <p:cBhvr>
                                        <p:cTn id="41" dur="1" fill="hold">
                                          <p:stCondLst>
                                            <p:cond delay="0"/>
                                          </p:stCondLst>
                                        </p:cTn>
                                        <p:tgtEl>
                                          <p:spTgt spid="65540">
                                            <p:txEl>
                                              <p:pRg st="7" end="7"/>
                                            </p:txEl>
                                          </p:spTgt>
                                        </p:tgtEl>
                                        <p:attrNameLst>
                                          <p:attrName>style.visibility</p:attrName>
                                        </p:attrNameLst>
                                      </p:cBhvr>
                                      <p:to>
                                        <p:strVal val="visible"/>
                                      </p:to>
                                    </p:set>
                                    <p:anim calcmode="lin" valueType="num">
                                      <p:cBhvr additive="base">
                                        <p:cTn id="42" dur="500" fill="hold"/>
                                        <p:tgtEl>
                                          <p:spTgt spid="65540">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5540">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2000"/>
                            </p:stCondLst>
                            <p:childTnLst>
                              <p:par>
                                <p:cTn id="45" presetID="2" presetClass="entr" presetSubtype="4" fill="hold" nodeType="afterEffect">
                                  <p:stCondLst>
                                    <p:cond delay="1000"/>
                                  </p:stCondLst>
                                  <p:childTnLst>
                                    <p:set>
                                      <p:cBhvr>
                                        <p:cTn id="46" dur="1" fill="hold">
                                          <p:stCondLst>
                                            <p:cond delay="0"/>
                                          </p:stCondLst>
                                        </p:cTn>
                                        <p:tgtEl>
                                          <p:spTgt spid="65540">
                                            <p:txEl>
                                              <p:pRg st="8" end="8"/>
                                            </p:txEl>
                                          </p:spTgt>
                                        </p:tgtEl>
                                        <p:attrNameLst>
                                          <p:attrName>style.visibility</p:attrName>
                                        </p:attrNameLst>
                                      </p:cBhvr>
                                      <p:to>
                                        <p:strVal val="visible"/>
                                      </p:to>
                                    </p:set>
                                    <p:anim calcmode="lin" valueType="num">
                                      <p:cBhvr additive="base">
                                        <p:cTn id="47" dur="500" fill="hold"/>
                                        <p:tgtEl>
                                          <p:spTgt spid="65540">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554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Espace réservé du numéro de diapositive 5"/>
          <p:cNvSpPr>
            <a:spLocks noGrp="1"/>
          </p:cNvSpPr>
          <p:nvPr>
            <p:ph type="sldNum" sz="quarter" idx="12"/>
          </p:nvPr>
        </p:nvSpPr>
        <p:spPr>
          <a:noFill/>
        </p:spPr>
        <p:txBody>
          <a:bodyPr/>
          <a:lstStyle/>
          <a:p>
            <a:fld id="{38445D91-28FC-4ED0-8F80-470C937C2241}" type="slidenum">
              <a:rPr lang="ar-SA"/>
              <a:pPr/>
              <a:t>27</a:t>
            </a:fld>
            <a:endParaRPr lang="fr-FR"/>
          </a:p>
        </p:txBody>
      </p:sp>
      <p:sp>
        <p:nvSpPr>
          <p:cNvPr id="29699" name="Text Box 2"/>
          <p:cNvSpPr txBox="1">
            <a:spLocks noChangeArrowheads="1"/>
          </p:cNvSpPr>
          <p:nvPr/>
        </p:nvSpPr>
        <p:spPr bwMode="auto">
          <a:xfrm>
            <a:off x="4419600" y="889000"/>
            <a:ext cx="184150" cy="396875"/>
          </a:xfrm>
          <a:prstGeom prst="rect">
            <a:avLst/>
          </a:prstGeom>
          <a:noFill/>
          <a:ln w="9525">
            <a:noFill/>
            <a:miter lim="800000"/>
            <a:headEnd/>
            <a:tailEnd/>
          </a:ln>
        </p:spPr>
        <p:txBody>
          <a:bodyPr wrap="none">
            <a:spAutoFit/>
          </a:bodyPr>
          <a:lstStyle/>
          <a:p>
            <a:endParaRPr lang="en-US" sz="2000" b="1"/>
          </a:p>
        </p:txBody>
      </p:sp>
      <p:sp>
        <p:nvSpPr>
          <p:cNvPr id="29700" name="Text Box 3"/>
          <p:cNvSpPr txBox="1">
            <a:spLocks noChangeArrowheads="1"/>
          </p:cNvSpPr>
          <p:nvPr/>
        </p:nvSpPr>
        <p:spPr bwMode="auto">
          <a:xfrm>
            <a:off x="1143000" y="685800"/>
            <a:ext cx="6705600" cy="519113"/>
          </a:xfrm>
          <a:prstGeom prst="rect">
            <a:avLst/>
          </a:prstGeom>
          <a:noFill/>
          <a:ln w="9525">
            <a:noFill/>
            <a:miter lim="800000"/>
            <a:headEnd/>
            <a:tailEnd/>
          </a:ln>
        </p:spPr>
        <p:txBody>
          <a:bodyPr>
            <a:spAutoFit/>
          </a:bodyPr>
          <a:lstStyle/>
          <a:p>
            <a:pPr algn="ctr"/>
            <a:r>
              <a:rPr lang="ar-EG" sz="2800" b="1"/>
              <a:t>أحاديث الرسول صلى الله عليه وسلم عن الجنة - 4</a:t>
            </a:r>
            <a:endParaRPr lang="fr-FR" sz="2800" b="1"/>
          </a:p>
        </p:txBody>
      </p:sp>
      <p:sp>
        <p:nvSpPr>
          <p:cNvPr id="66564" name="Rectangle 4"/>
          <p:cNvSpPr>
            <a:spLocks noChangeArrowheads="1"/>
          </p:cNvSpPr>
          <p:nvPr/>
        </p:nvSpPr>
        <p:spPr bwMode="auto">
          <a:xfrm>
            <a:off x="1066800" y="1524000"/>
            <a:ext cx="7010400" cy="4267200"/>
          </a:xfrm>
          <a:prstGeom prst="rect">
            <a:avLst/>
          </a:prstGeom>
          <a:gradFill rotWithShape="1">
            <a:gsLst>
              <a:gs pos="0">
                <a:srgbClr val="FFD9FF"/>
              </a:gs>
              <a:gs pos="100000">
                <a:srgbClr val="FFCCCC"/>
              </a:gs>
            </a:gsLst>
            <a:lin ang="5400000" scaled="1"/>
          </a:gradFill>
          <a:ln w="9525">
            <a:solidFill>
              <a:schemeClr val="tx1"/>
            </a:solidFill>
            <a:miter lim="800000"/>
            <a:headEnd/>
            <a:tailEnd/>
          </a:ln>
        </p:spPr>
        <p:txBody>
          <a:bodyPr wrap="none" anchor="ctr"/>
          <a:lstStyle/>
          <a:p>
            <a:r>
              <a:rPr lang="ar-EG" sz="2000" b="1"/>
              <a:t>- </a:t>
            </a:r>
            <a:r>
              <a:rPr lang="ar-SA" sz="2000" b="1"/>
              <a:t>(( العمرة إلى العمرة كفارة لما بينهما ، والحج المبرور ليس له جزاء إلا الجنة ))</a:t>
            </a:r>
            <a:endParaRPr lang="ar-EG" sz="2000" b="1"/>
          </a:p>
          <a:p>
            <a:r>
              <a:rPr lang="ar-SA" sz="2000" b="1"/>
              <a:t> [ البخاري ]</a:t>
            </a:r>
            <a:endParaRPr lang="ar-EG" sz="2000" b="1"/>
          </a:p>
          <a:p>
            <a:pPr>
              <a:buFontTx/>
              <a:buChar char="-"/>
            </a:pPr>
            <a:r>
              <a:rPr lang="ar-SA" sz="2000" b="1"/>
              <a:t>(( إن لله تسعة وتسعين اسماً مائة إلا واحداً ، من أحصاها دخل الجنة )) </a:t>
            </a:r>
            <a:endParaRPr lang="ar-EG" sz="2000" b="1"/>
          </a:p>
          <a:p>
            <a:r>
              <a:rPr lang="ar-SA" sz="2000" b="1"/>
              <a:t>[ البخاري ]</a:t>
            </a:r>
            <a:endParaRPr lang="ar-EG" sz="2000" b="1"/>
          </a:p>
          <a:p>
            <a:pPr>
              <a:buFontTx/>
              <a:buChar char="-"/>
            </a:pPr>
            <a:r>
              <a:rPr lang="ar-EG" sz="2000" b="1"/>
              <a:t> </a:t>
            </a:r>
            <a:r>
              <a:rPr lang="ar-SA" sz="2000" b="1"/>
              <a:t>(( لقد رأيت رجلاً يتقلب في الجنة في شجرة قطعها من ظهر الطريق كانت تؤذي </a:t>
            </a:r>
            <a:endParaRPr lang="ar-EG" sz="2000" b="1"/>
          </a:p>
          <a:p>
            <a:r>
              <a:rPr lang="ar-SA" sz="2000" b="1"/>
              <a:t>الناس )) [ مسلم ]</a:t>
            </a:r>
            <a:endParaRPr lang="ar-EG" sz="2000" b="1"/>
          </a:p>
          <a:p>
            <a:pPr>
              <a:buFontTx/>
              <a:buChar char="-"/>
            </a:pPr>
            <a:r>
              <a:rPr lang="ar-SA" sz="2000" b="1"/>
              <a:t>(( اللهم أنت ربي لا إله إلا أنت ، أعوذ بك من شر ما صنعت ، أبوء لك بنعمتك </a:t>
            </a:r>
            <a:endParaRPr lang="ar-EG" sz="2000" b="1"/>
          </a:p>
          <a:p>
            <a:r>
              <a:rPr lang="ar-SA" sz="2000" b="1"/>
              <a:t>عليَّ وأبوء لك بذنبي فاغفر لي ، فإنه لا يغفر الذنوب إلا أنت . من قالها من النهار</a:t>
            </a:r>
            <a:endParaRPr lang="ar-EG" sz="2000" b="1"/>
          </a:p>
          <a:p>
            <a:r>
              <a:rPr lang="ar-SA" sz="2000" b="1"/>
              <a:t> موقناً بها فمات من يومه قبل أن يمسي فهو من أهل الجنة ، ومن قالها من الليل</a:t>
            </a:r>
            <a:endParaRPr lang="ar-EG" sz="2000" b="1"/>
          </a:p>
          <a:p>
            <a:r>
              <a:rPr lang="ar-SA" sz="2000" b="1"/>
              <a:t> وهو موقن بها فمات قبل أن يصبح فهو من أهل الجنة )) [ البخاري ]</a:t>
            </a:r>
            <a:br>
              <a:rPr lang="ar-SA" sz="2000" b="1"/>
            </a:br>
            <a:endParaRPr lang="fr-FR" sz="20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66564">
                                            <p:txEl>
                                              <p:pRg st="0" end="0"/>
                                            </p:txEl>
                                          </p:spTgt>
                                        </p:tgtEl>
                                        <p:attrNameLst>
                                          <p:attrName>style.visibility</p:attrName>
                                        </p:attrNameLst>
                                      </p:cBhvr>
                                      <p:to>
                                        <p:strVal val="visible"/>
                                      </p:to>
                                    </p:set>
                                    <p:anim calcmode="lin" valueType="num">
                                      <p:cBhvr additive="base">
                                        <p:cTn id="7" dur="500" fill="hold"/>
                                        <p:tgtEl>
                                          <p:spTgt spid="6656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4">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nodeType="afterEffect">
                                  <p:stCondLst>
                                    <p:cond delay="1000"/>
                                  </p:stCondLst>
                                  <p:childTnLst>
                                    <p:set>
                                      <p:cBhvr>
                                        <p:cTn id="11" dur="1" fill="hold">
                                          <p:stCondLst>
                                            <p:cond delay="0"/>
                                          </p:stCondLst>
                                        </p:cTn>
                                        <p:tgtEl>
                                          <p:spTgt spid="66564">
                                            <p:txEl>
                                              <p:pRg st="1" end="1"/>
                                            </p:txEl>
                                          </p:spTgt>
                                        </p:tgtEl>
                                        <p:attrNameLst>
                                          <p:attrName>style.visibility</p:attrName>
                                        </p:attrNameLst>
                                      </p:cBhvr>
                                      <p:to>
                                        <p:strVal val="visible"/>
                                      </p:to>
                                    </p:set>
                                    <p:anim calcmode="lin" valueType="num">
                                      <p:cBhvr additive="base">
                                        <p:cTn id="12" dur="500" fill="hold"/>
                                        <p:tgtEl>
                                          <p:spTgt spid="6656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6564">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1000"/>
                                  </p:stCondLst>
                                  <p:childTnLst>
                                    <p:set>
                                      <p:cBhvr>
                                        <p:cTn id="16" dur="1" fill="hold">
                                          <p:stCondLst>
                                            <p:cond delay="0"/>
                                          </p:stCondLst>
                                        </p:cTn>
                                        <p:tgtEl>
                                          <p:spTgt spid="66564">
                                            <p:txEl>
                                              <p:pRg st="2" end="2"/>
                                            </p:txEl>
                                          </p:spTgt>
                                        </p:tgtEl>
                                        <p:attrNameLst>
                                          <p:attrName>style.visibility</p:attrName>
                                        </p:attrNameLst>
                                      </p:cBhvr>
                                      <p:to>
                                        <p:strVal val="visible"/>
                                      </p:to>
                                    </p:set>
                                    <p:anim calcmode="lin" valueType="num">
                                      <p:cBhvr additive="base">
                                        <p:cTn id="17" dur="500" fill="hold"/>
                                        <p:tgtEl>
                                          <p:spTgt spid="6656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6564">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500"/>
                            </p:stCondLst>
                            <p:childTnLst>
                              <p:par>
                                <p:cTn id="20" presetID="2" presetClass="entr" presetSubtype="4" fill="hold" nodeType="afterEffect">
                                  <p:stCondLst>
                                    <p:cond delay="1000"/>
                                  </p:stCondLst>
                                  <p:childTnLst>
                                    <p:set>
                                      <p:cBhvr>
                                        <p:cTn id="21" dur="1" fill="hold">
                                          <p:stCondLst>
                                            <p:cond delay="0"/>
                                          </p:stCondLst>
                                        </p:cTn>
                                        <p:tgtEl>
                                          <p:spTgt spid="66564">
                                            <p:txEl>
                                              <p:pRg st="3" end="3"/>
                                            </p:txEl>
                                          </p:spTgt>
                                        </p:tgtEl>
                                        <p:attrNameLst>
                                          <p:attrName>style.visibility</p:attrName>
                                        </p:attrNameLst>
                                      </p:cBhvr>
                                      <p:to>
                                        <p:strVal val="visible"/>
                                      </p:to>
                                    </p:set>
                                    <p:anim calcmode="lin" valueType="num">
                                      <p:cBhvr additive="base">
                                        <p:cTn id="22" dur="500" fill="hold"/>
                                        <p:tgtEl>
                                          <p:spTgt spid="66564">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66564">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 presetClass="entr" presetSubtype="4" fill="hold" nodeType="afterEffect">
                                  <p:stCondLst>
                                    <p:cond delay="1000"/>
                                  </p:stCondLst>
                                  <p:childTnLst>
                                    <p:set>
                                      <p:cBhvr>
                                        <p:cTn id="26" dur="1" fill="hold">
                                          <p:stCondLst>
                                            <p:cond delay="0"/>
                                          </p:stCondLst>
                                        </p:cTn>
                                        <p:tgtEl>
                                          <p:spTgt spid="66564">
                                            <p:txEl>
                                              <p:pRg st="4" end="4"/>
                                            </p:txEl>
                                          </p:spTgt>
                                        </p:tgtEl>
                                        <p:attrNameLst>
                                          <p:attrName>style.visibility</p:attrName>
                                        </p:attrNameLst>
                                      </p:cBhvr>
                                      <p:to>
                                        <p:strVal val="visible"/>
                                      </p:to>
                                    </p:set>
                                    <p:anim calcmode="lin" valueType="num">
                                      <p:cBhvr additive="base">
                                        <p:cTn id="27" dur="500" fill="hold"/>
                                        <p:tgtEl>
                                          <p:spTgt spid="6656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6564">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500"/>
                            </p:stCondLst>
                            <p:childTnLst>
                              <p:par>
                                <p:cTn id="30" presetID="2" presetClass="entr" presetSubtype="4" fill="hold" nodeType="afterEffect">
                                  <p:stCondLst>
                                    <p:cond delay="1000"/>
                                  </p:stCondLst>
                                  <p:childTnLst>
                                    <p:set>
                                      <p:cBhvr>
                                        <p:cTn id="31" dur="1" fill="hold">
                                          <p:stCondLst>
                                            <p:cond delay="0"/>
                                          </p:stCondLst>
                                        </p:cTn>
                                        <p:tgtEl>
                                          <p:spTgt spid="66564">
                                            <p:txEl>
                                              <p:pRg st="5" end="5"/>
                                            </p:txEl>
                                          </p:spTgt>
                                        </p:tgtEl>
                                        <p:attrNameLst>
                                          <p:attrName>style.visibility</p:attrName>
                                        </p:attrNameLst>
                                      </p:cBhvr>
                                      <p:to>
                                        <p:strVal val="visible"/>
                                      </p:to>
                                    </p:set>
                                    <p:anim calcmode="lin" valueType="num">
                                      <p:cBhvr additive="base">
                                        <p:cTn id="32" dur="500" fill="hold"/>
                                        <p:tgtEl>
                                          <p:spTgt spid="66564">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6564">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9000"/>
                            </p:stCondLst>
                            <p:childTnLst>
                              <p:par>
                                <p:cTn id="35" presetID="2" presetClass="entr" presetSubtype="4" fill="hold" nodeType="afterEffect">
                                  <p:stCondLst>
                                    <p:cond delay="1000"/>
                                  </p:stCondLst>
                                  <p:childTnLst>
                                    <p:set>
                                      <p:cBhvr>
                                        <p:cTn id="36" dur="1" fill="hold">
                                          <p:stCondLst>
                                            <p:cond delay="0"/>
                                          </p:stCondLst>
                                        </p:cTn>
                                        <p:tgtEl>
                                          <p:spTgt spid="66564">
                                            <p:txEl>
                                              <p:pRg st="6" end="6"/>
                                            </p:txEl>
                                          </p:spTgt>
                                        </p:tgtEl>
                                        <p:attrNameLst>
                                          <p:attrName>style.visibility</p:attrName>
                                        </p:attrNameLst>
                                      </p:cBhvr>
                                      <p:to>
                                        <p:strVal val="visible"/>
                                      </p:to>
                                    </p:set>
                                    <p:anim calcmode="lin" valueType="num">
                                      <p:cBhvr additive="base">
                                        <p:cTn id="37" dur="500" fill="hold"/>
                                        <p:tgtEl>
                                          <p:spTgt spid="6656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6564">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0500"/>
                            </p:stCondLst>
                            <p:childTnLst>
                              <p:par>
                                <p:cTn id="40" presetID="2" presetClass="entr" presetSubtype="4" fill="hold" nodeType="afterEffect">
                                  <p:stCondLst>
                                    <p:cond delay="1000"/>
                                  </p:stCondLst>
                                  <p:childTnLst>
                                    <p:set>
                                      <p:cBhvr>
                                        <p:cTn id="41" dur="1" fill="hold">
                                          <p:stCondLst>
                                            <p:cond delay="0"/>
                                          </p:stCondLst>
                                        </p:cTn>
                                        <p:tgtEl>
                                          <p:spTgt spid="66564">
                                            <p:txEl>
                                              <p:pRg st="7" end="7"/>
                                            </p:txEl>
                                          </p:spTgt>
                                        </p:tgtEl>
                                        <p:attrNameLst>
                                          <p:attrName>style.visibility</p:attrName>
                                        </p:attrNameLst>
                                      </p:cBhvr>
                                      <p:to>
                                        <p:strVal val="visible"/>
                                      </p:to>
                                    </p:set>
                                    <p:anim calcmode="lin" valueType="num">
                                      <p:cBhvr additive="base">
                                        <p:cTn id="42" dur="500" fill="hold"/>
                                        <p:tgtEl>
                                          <p:spTgt spid="66564">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6564">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2000"/>
                            </p:stCondLst>
                            <p:childTnLst>
                              <p:par>
                                <p:cTn id="45" presetID="2" presetClass="entr" presetSubtype="4" fill="hold" nodeType="afterEffect">
                                  <p:stCondLst>
                                    <p:cond delay="1000"/>
                                  </p:stCondLst>
                                  <p:childTnLst>
                                    <p:set>
                                      <p:cBhvr>
                                        <p:cTn id="46" dur="1" fill="hold">
                                          <p:stCondLst>
                                            <p:cond delay="0"/>
                                          </p:stCondLst>
                                        </p:cTn>
                                        <p:tgtEl>
                                          <p:spTgt spid="66564">
                                            <p:txEl>
                                              <p:pRg st="8" end="8"/>
                                            </p:txEl>
                                          </p:spTgt>
                                        </p:tgtEl>
                                        <p:attrNameLst>
                                          <p:attrName>style.visibility</p:attrName>
                                        </p:attrNameLst>
                                      </p:cBhvr>
                                      <p:to>
                                        <p:strVal val="visible"/>
                                      </p:to>
                                    </p:set>
                                    <p:anim calcmode="lin" valueType="num">
                                      <p:cBhvr additive="base">
                                        <p:cTn id="47" dur="500" fill="hold"/>
                                        <p:tgtEl>
                                          <p:spTgt spid="66564">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6564">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3500"/>
                            </p:stCondLst>
                            <p:childTnLst>
                              <p:par>
                                <p:cTn id="50" presetID="2" presetClass="entr" presetSubtype="4" fill="hold" nodeType="afterEffect">
                                  <p:stCondLst>
                                    <p:cond delay="1000"/>
                                  </p:stCondLst>
                                  <p:childTnLst>
                                    <p:set>
                                      <p:cBhvr>
                                        <p:cTn id="51" dur="1" fill="hold">
                                          <p:stCondLst>
                                            <p:cond delay="0"/>
                                          </p:stCondLst>
                                        </p:cTn>
                                        <p:tgtEl>
                                          <p:spTgt spid="66564">
                                            <p:txEl>
                                              <p:pRg st="9" end="9"/>
                                            </p:txEl>
                                          </p:spTgt>
                                        </p:tgtEl>
                                        <p:attrNameLst>
                                          <p:attrName>style.visibility</p:attrName>
                                        </p:attrNameLst>
                                      </p:cBhvr>
                                      <p:to>
                                        <p:strVal val="visible"/>
                                      </p:to>
                                    </p:set>
                                    <p:anim calcmode="lin" valueType="num">
                                      <p:cBhvr additive="base">
                                        <p:cTn id="52" dur="500" fill="hold"/>
                                        <p:tgtEl>
                                          <p:spTgt spid="66564">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6656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Espace réservé du numéro de diapositive 5"/>
          <p:cNvSpPr>
            <a:spLocks noGrp="1"/>
          </p:cNvSpPr>
          <p:nvPr>
            <p:ph type="sldNum" sz="quarter" idx="12"/>
          </p:nvPr>
        </p:nvSpPr>
        <p:spPr>
          <a:noFill/>
        </p:spPr>
        <p:txBody>
          <a:bodyPr/>
          <a:lstStyle/>
          <a:p>
            <a:fld id="{3E542232-45B9-4B9C-9E26-1B571D6870ED}" type="slidenum">
              <a:rPr lang="ar-SA"/>
              <a:pPr/>
              <a:t>28</a:t>
            </a:fld>
            <a:endParaRPr lang="fr-FR"/>
          </a:p>
        </p:txBody>
      </p:sp>
      <p:sp>
        <p:nvSpPr>
          <p:cNvPr id="30723" name="Text Box 2"/>
          <p:cNvSpPr txBox="1">
            <a:spLocks noChangeArrowheads="1"/>
          </p:cNvSpPr>
          <p:nvPr/>
        </p:nvSpPr>
        <p:spPr bwMode="auto">
          <a:xfrm>
            <a:off x="4419600" y="889000"/>
            <a:ext cx="184150" cy="396875"/>
          </a:xfrm>
          <a:prstGeom prst="rect">
            <a:avLst/>
          </a:prstGeom>
          <a:noFill/>
          <a:ln w="9525">
            <a:noFill/>
            <a:miter lim="800000"/>
            <a:headEnd/>
            <a:tailEnd/>
          </a:ln>
        </p:spPr>
        <p:txBody>
          <a:bodyPr wrap="none">
            <a:spAutoFit/>
          </a:bodyPr>
          <a:lstStyle/>
          <a:p>
            <a:endParaRPr lang="en-US" sz="2000" b="1"/>
          </a:p>
        </p:txBody>
      </p:sp>
      <p:sp>
        <p:nvSpPr>
          <p:cNvPr id="30724" name="Text Box 3"/>
          <p:cNvSpPr txBox="1">
            <a:spLocks noChangeArrowheads="1"/>
          </p:cNvSpPr>
          <p:nvPr/>
        </p:nvSpPr>
        <p:spPr bwMode="auto">
          <a:xfrm>
            <a:off x="1143000" y="685800"/>
            <a:ext cx="6705600" cy="519113"/>
          </a:xfrm>
          <a:prstGeom prst="rect">
            <a:avLst/>
          </a:prstGeom>
          <a:noFill/>
          <a:ln w="9525">
            <a:noFill/>
            <a:miter lim="800000"/>
            <a:headEnd/>
            <a:tailEnd/>
          </a:ln>
        </p:spPr>
        <p:txBody>
          <a:bodyPr>
            <a:spAutoFit/>
          </a:bodyPr>
          <a:lstStyle/>
          <a:p>
            <a:pPr algn="ctr"/>
            <a:r>
              <a:rPr lang="ar-EG" sz="2800" b="1"/>
              <a:t>أحاديث الرسول صلى الله عليه وسلم عن الجنة - 5</a:t>
            </a:r>
            <a:endParaRPr lang="fr-FR" sz="2800" b="1"/>
          </a:p>
        </p:txBody>
      </p:sp>
      <p:sp>
        <p:nvSpPr>
          <p:cNvPr id="217092" name="Rectangle 4"/>
          <p:cNvSpPr>
            <a:spLocks noChangeArrowheads="1"/>
          </p:cNvSpPr>
          <p:nvPr/>
        </p:nvSpPr>
        <p:spPr bwMode="auto">
          <a:xfrm>
            <a:off x="1066800" y="1524000"/>
            <a:ext cx="7010400" cy="4495800"/>
          </a:xfrm>
          <a:prstGeom prst="rect">
            <a:avLst/>
          </a:prstGeom>
          <a:gradFill rotWithShape="1">
            <a:gsLst>
              <a:gs pos="0">
                <a:srgbClr val="FFD9FF"/>
              </a:gs>
              <a:gs pos="100000">
                <a:srgbClr val="FFCCCC"/>
              </a:gs>
            </a:gsLst>
            <a:lin ang="5400000" scaled="1"/>
          </a:gradFill>
          <a:ln w="9525">
            <a:solidFill>
              <a:schemeClr val="tx1"/>
            </a:solidFill>
            <a:miter lim="800000"/>
            <a:headEnd/>
            <a:tailEnd/>
          </a:ln>
        </p:spPr>
        <p:txBody>
          <a:bodyPr wrap="none" anchor="ctr"/>
          <a:lstStyle/>
          <a:p>
            <a:r>
              <a:rPr lang="ar-SA" sz="2400" b="1"/>
              <a:t>عن عبادة بن الصامت أن النبي </a:t>
            </a:r>
            <a:r>
              <a:rPr lang="ar-EG" sz="2400" b="1"/>
              <a:t>صلى الله عليه وسلم</a:t>
            </a:r>
            <a:r>
              <a:rPr lang="ar-SA" sz="2400" b="1"/>
              <a:t> قال:</a:t>
            </a:r>
            <a:endParaRPr lang="ar-EG" sz="2400" b="1"/>
          </a:p>
          <a:p>
            <a:r>
              <a:rPr lang="ar-SA" sz="2400" b="1"/>
              <a:t> "اضمنوا لي ستاً من أنفسكم أضمن لكم الجنة</a:t>
            </a:r>
            <a:r>
              <a:rPr lang="ar-EG" sz="2400" b="1"/>
              <a:t> </a:t>
            </a:r>
            <a:r>
              <a:rPr lang="ar-SA" sz="2400" b="1"/>
              <a:t>:</a:t>
            </a:r>
          </a:p>
          <a:p>
            <a:r>
              <a:rPr lang="ar-SA" sz="2400" b="1"/>
              <a:t>اصدقوا إذا حدّثتم</a:t>
            </a:r>
            <a:r>
              <a:rPr lang="ar-EG" sz="2400" b="1"/>
              <a:t> </a:t>
            </a:r>
            <a:r>
              <a:rPr lang="ar-SA" sz="2400" b="1"/>
              <a:t>.</a:t>
            </a:r>
          </a:p>
          <a:p>
            <a:r>
              <a:rPr lang="ar-SA" sz="2400" b="1"/>
              <a:t>وأوفوا إذا وعدتم</a:t>
            </a:r>
            <a:r>
              <a:rPr lang="ar-EG" sz="2400" b="1"/>
              <a:t> </a:t>
            </a:r>
            <a:r>
              <a:rPr lang="ar-SA" sz="2400" b="1"/>
              <a:t>.</a:t>
            </a:r>
          </a:p>
          <a:p>
            <a:r>
              <a:rPr lang="ar-SA" sz="2400" b="1"/>
              <a:t>وأدّوا إذا اؤتمنتم</a:t>
            </a:r>
            <a:r>
              <a:rPr lang="ar-EG" sz="2400" b="1"/>
              <a:t> </a:t>
            </a:r>
            <a:r>
              <a:rPr lang="ar-SA" sz="2400" b="1"/>
              <a:t>.</a:t>
            </a:r>
          </a:p>
          <a:p>
            <a:r>
              <a:rPr lang="ar-SA" sz="2400" b="1"/>
              <a:t>واحفظوا فروجكم</a:t>
            </a:r>
            <a:r>
              <a:rPr lang="ar-EG" sz="2400" b="1"/>
              <a:t> </a:t>
            </a:r>
            <a:r>
              <a:rPr lang="ar-SA" sz="2400" b="1"/>
              <a:t>.</a:t>
            </a:r>
          </a:p>
          <a:p>
            <a:r>
              <a:rPr lang="ar-SA" sz="2400" b="1"/>
              <a:t>وغضوا أبصاركم</a:t>
            </a:r>
            <a:r>
              <a:rPr lang="ar-EG" sz="2400" b="1"/>
              <a:t> </a:t>
            </a:r>
            <a:r>
              <a:rPr lang="ar-SA" sz="2400" b="1"/>
              <a:t>.</a:t>
            </a:r>
          </a:p>
          <a:p>
            <a:r>
              <a:rPr lang="ar-SA" sz="2400" b="1"/>
              <a:t>وكُفّوا أيديكم</a:t>
            </a:r>
            <a:r>
              <a:rPr lang="ar-EG" sz="2400" b="1"/>
              <a:t> </a:t>
            </a:r>
            <a:r>
              <a:rPr lang="ar-SA" sz="2400" b="1"/>
              <a:t>".</a:t>
            </a:r>
            <a:endParaRPr lang="en-US" sz="2400" b="1"/>
          </a:p>
          <a:p>
            <a:endParaRPr lang="en-US" sz="24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217092">
                                            <p:txEl>
                                              <p:pRg st="0" end="0"/>
                                            </p:txEl>
                                          </p:spTgt>
                                        </p:tgtEl>
                                        <p:attrNameLst>
                                          <p:attrName>style.visibility</p:attrName>
                                        </p:attrNameLst>
                                      </p:cBhvr>
                                      <p:to>
                                        <p:strVal val="visible"/>
                                      </p:to>
                                    </p:set>
                                    <p:anim calcmode="lin" valueType="num">
                                      <p:cBhvr additive="base">
                                        <p:cTn id="7" dur="500" fill="hold"/>
                                        <p:tgtEl>
                                          <p:spTgt spid="21709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709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nodeType="afterEffect">
                                  <p:stCondLst>
                                    <p:cond delay="1000"/>
                                  </p:stCondLst>
                                  <p:childTnLst>
                                    <p:set>
                                      <p:cBhvr>
                                        <p:cTn id="11" dur="1" fill="hold">
                                          <p:stCondLst>
                                            <p:cond delay="0"/>
                                          </p:stCondLst>
                                        </p:cTn>
                                        <p:tgtEl>
                                          <p:spTgt spid="217092">
                                            <p:txEl>
                                              <p:pRg st="1" end="1"/>
                                            </p:txEl>
                                          </p:spTgt>
                                        </p:tgtEl>
                                        <p:attrNameLst>
                                          <p:attrName>style.visibility</p:attrName>
                                        </p:attrNameLst>
                                      </p:cBhvr>
                                      <p:to>
                                        <p:strVal val="visible"/>
                                      </p:to>
                                    </p:set>
                                    <p:anim calcmode="lin" valueType="num">
                                      <p:cBhvr additive="base">
                                        <p:cTn id="12" dur="500" fill="hold"/>
                                        <p:tgtEl>
                                          <p:spTgt spid="21709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1709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1000"/>
                                  </p:stCondLst>
                                  <p:childTnLst>
                                    <p:set>
                                      <p:cBhvr>
                                        <p:cTn id="16" dur="1" fill="hold">
                                          <p:stCondLst>
                                            <p:cond delay="0"/>
                                          </p:stCondLst>
                                        </p:cTn>
                                        <p:tgtEl>
                                          <p:spTgt spid="217092">
                                            <p:txEl>
                                              <p:pRg st="2" end="2"/>
                                            </p:txEl>
                                          </p:spTgt>
                                        </p:tgtEl>
                                        <p:attrNameLst>
                                          <p:attrName>style.visibility</p:attrName>
                                        </p:attrNameLst>
                                      </p:cBhvr>
                                      <p:to>
                                        <p:strVal val="visible"/>
                                      </p:to>
                                    </p:set>
                                    <p:anim calcmode="lin" valueType="num">
                                      <p:cBhvr additive="base">
                                        <p:cTn id="17" dur="500" fill="hold"/>
                                        <p:tgtEl>
                                          <p:spTgt spid="21709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1709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500"/>
                            </p:stCondLst>
                            <p:childTnLst>
                              <p:par>
                                <p:cTn id="20" presetID="2" presetClass="entr" presetSubtype="4" fill="hold" nodeType="afterEffect">
                                  <p:stCondLst>
                                    <p:cond delay="1000"/>
                                  </p:stCondLst>
                                  <p:childTnLst>
                                    <p:set>
                                      <p:cBhvr>
                                        <p:cTn id="21" dur="1" fill="hold">
                                          <p:stCondLst>
                                            <p:cond delay="0"/>
                                          </p:stCondLst>
                                        </p:cTn>
                                        <p:tgtEl>
                                          <p:spTgt spid="217092">
                                            <p:txEl>
                                              <p:pRg st="3" end="3"/>
                                            </p:txEl>
                                          </p:spTgt>
                                        </p:tgtEl>
                                        <p:attrNameLst>
                                          <p:attrName>style.visibility</p:attrName>
                                        </p:attrNameLst>
                                      </p:cBhvr>
                                      <p:to>
                                        <p:strVal val="visible"/>
                                      </p:to>
                                    </p:set>
                                    <p:anim calcmode="lin" valueType="num">
                                      <p:cBhvr additive="base">
                                        <p:cTn id="22" dur="500" fill="hold"/>
                                        <p:tgtEl>
                                          <p:spTgt spid="217092">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1709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 presetClass="entr" presetSubtype="4" fill="hold" nodeType="afterEffect">
                                  <p:stCondLst>
                                    <p:cond delay="1000"/>
                                  </p:stCondLst>
                                  <p:childTnLst>
                                    <p:set>
                                      <p:cBhvr>
                                        <p:cTn id="26" dur="1" fill="hold">
                                          <p:stCondLst>
                                            <p:cond delay="0"/>
                                          </p:stCondLst>
                                        </p:cTn>
                                        <p:tgtEl>
                                          <p:spTgt spid="217092">
                                            <p:txEl>
                                              <p:pRg st="4" end="4"/>
                                            </p:txEl>
                                          </p:spTgt>
                                        </p:tgtEl>
                                        <p:attrNameLst>
                                          <p:attrName>style.visibility</p:attrName>
                                        </p:attrNameLst>
                                      </p:cBhvr>
                                      <p:to>
                                        <p:strVal val="visible"/>
                                      </p:to>
                                    </p:set>
                                    <p:anim calcmode="lin" valueType="num">
                                      <p:cBhvr additive="base">
                                        <p:cTn id="27" dur="500" fill="hold"/>
                                        <p:tgtEl>
                                          <p:spTgt spid="21709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1709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500"/>
                            </p:stCondLst>
                            <p:childTnLst>
                              <p:par>
                                <p:cTn id="30" presetID="2" presetClass="entr" presetSubtype="4" fill="hold" nodeType="afterEffect">
                                  <p:stCondLst>
                                    <p:cond delay="1000"/>
                                  </p:stCondLst>
                                  <p:childTnLst>
                                    <p:set>
                                      <p:cBhvr>
                                        <p:cTn id="31" dur="1" fill="hold">
                                          <p:stCondLst>
                                            <p:cond delay="0"/>
                                          </p:stCondLst>
                                        </p:cTn>
                                        <p:tgtEl>
                                          <p:spTgt spid="217092">
                                            <p:txEl>
                                              <p:pRg st="5" end="5"/>
                                            </p:txEl>
                                          </p:spTgt>
                                        </p:tgtEl>
                                        <p:attrNameLst>
                                          <p:attrName>style.visibility</p:attrName>
                                        </p:attrNameLst>
                                      </p:cBhvr>
                                      <p:to>
                                        <p:strVal val="visible"/>
                                      </p:to>
                                    </p:set>
                                    <p:anim calcmode="lin" valueType="num">
                                      <p:cBhvr additive="base">
                                        <p:cTn id="32" dur="500" fill="hold"/>
                                        <p:tgtEl>
                                          <p:spTgt spid="217092">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17092">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9000"/>
                            </p:stCondLst>
                            <p:childTnLst>
                              <p:par>
                                <p:cTn id="35" presetID="2" presetClass="entr" presetSubtype="4" fill="hold" nodeType="afterEffect">
                                  <p:stCondLst>
                                    <p:cond delay="1000"/>
                                  </p:stCondLst>
                                  <p:childTnLst>
                                    <p:set>
                                      <p:cBhvr>
                                        <p:cTn id="36" dur="1" fill="hold">
                                          <p:stCondLst>
                                            <p:cond delay="0"/>
                                          </p:stCondLst>
                                        </p:cTn>
                                        <p:tgtEl>
                                          <p:spTgt spid="217092">
                                            <p:txEl>
                                              <p:pRg st="6" end="6"/>
                                            </p:txEl>
                                          </p:spTgt>
                                        </p:tgtEl>
                                        <p:attrNameLst>
                                          <p:attrName>style.visibility</p:attrName>
                                        </p:attrNameLst>
                                      </p:cBhvr>
                                      <p:to>
                                        <p:strVal val="visible"/>
                                      </p:to>
                                    </p:set>
                                    <p:anim calcmode="lin" valueType="num">
                                      <p:cBhvr additive="base">
                                        <p:cTn id="37" dur="500" fill="hold"/>
                                        <p:tgtEl>
                                          <p:spTgt spid="21709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7092">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0500"/>
                            </p:stCondLst>
                            <p:childTnLst>
                              <p:par>
                                <p:cTn id="40" presetID="2" presetClass="entr" presetSubtype="4" fill="hold" nodeType="afterEffect">
                                  <p:stCondLst>
                                    <p:cond delay="1000"/>
                                  </p:stCondLst>
                                  <p:childTnLst>
                                    <p:set>
                                      <p:cBhvr>
                                        <p:cTn id="41" dur="1" fill="hold">
                                          <p:stCondLst>
                                            <p:cond delay="0"/>
                                          </p:stCondLst>
                                        </p:cTn>
                                        <p:tgtEl>
                                          <p:spTgt spid="217092">
                                            <p:txEl>
                                              <p:pRg st="7" end="7"/>
                                            </p:txEl>
                                          </p:spTgt>
                                        </p:tgtEl>
                                        <p:attrNameLst>
                                          <p:attrName>style.visibility</p:attrName>
                                        </p:attrNameLst>
                                      </p:cBhvr>
                                      <p:to>
                                        <p:strVal val="visible"/>
                                      </p:to>
                                    </p:set>
                                    <p:anim calcmode="lin" valueType="num">
                                      <p:cBhvr additive="base">
                                        <p:cTn id="42" dur="500" fill="hold"/>
                                        <p:tgtEl>
                                          <p:spTgt spid="217092">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1709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Espace réservé du numéro de diapositive 5"/>
          <p:cNvSpPr>
            <a:spLocks noGrp="1"/>
          </p:cNvSpPr>
          <p:nvPr>
            <p:ph type="sldNum" sz="quarter" idx="12"/>
          </p:nvPr>
        </p:nvSpPr>
        <p:spPr>
          <a:noFill/>
        </p:spPr>
        <p:txBody>
          <a:bodyPr/>
          <a:lstStyle/>
          <a:p>
            <a:fld id="{7A005872-693A-4B05-BA22-1FE6D488533E}" type="slidenum">
              <a:rPr lang="ar-SA"/>
              <a:pPr/>
              <a:t>29</a:t>
            </a:fld>
            <a:endParaRPr lang="fr-FR"/>
          </a:p>
        </p:txBody>
      </p:sp>
      <p:sp>
        <p:nvSpPr>
          <p:cNvPr id="31747" name="Oval 2" descr="backbw"/>
          <p:cNvSpPr>
            <a:spLocks noChangeArrowheads="1"/>
          </p:cNvSpPr>
          <p:nvPr/>
        </p:nvSpPr>
        <p:spPr bwMode="auto">
          <a:xfrm>
            <a:off x="2743200" y="2362200"/>
            <a:ext cx="3810000" cy="1981200"/>
          </a:xfrm>
          <a:prstGeom prst="ellipse">
            <a:avLst/>
          </a:prstGeom>
          <a:blipFill dpi="0" rotWithShape="1">
            <a:blip r:embed="rId3"/>
            <a:srcRect/>
            <a:stretch>
              <a:fillRect/>
            </a:stretch>
          </a:blipFill>
          <a:ln w="9525">
            <a:noFill/>
            <a:round/>
            <a:headEnd/>
            <a:tailEnd/>
          </a:ln>
        </p:spPr>
        <p:txBody>
          <a:bodyPr wrap="none" anchor="ctr"/>
          <a:lstStyle/>
          <a:p>
            <a:pPr algn="ctr"/>
            <a:r>
              <a:rPr lang="ar-SA" sz="2000" b="1">
                <a:solidFill>
                  <a:srgbClr val="660033"/>
                </a:solidFill>
              </a:rPr>
              <a:t>اللهم اجعلنا من ورثة جنتك</a:t>
            </a:r>
            <a:endParaRPr lang="ar-EG" sz="2000" b="1">
              <a:solidFill>
                <a:srgbClr val="660033"/>
              </a:solidFill>
            </a:endParaRPr>
          </a:p>
          <a:p>
            <a:pPr algn="ctr"/>
            <a:r>
              <a:rPr lang="ar-SA" sz="2000" b="1">
                <a:solidFill>
                  <a:srgbClr val="660033"/>
                </a:solidFill>
              </a:rPr>
              <a:t> وأهلا لنعمتك وأسكنا</a:t>
            </a:r>
            <a:r>
              <a:rPr lang="ar-EG" sz="2000" b="1">
                <a:solidFill>
                  <a:srgbClr val="660033"/>
                </a:solidFill>
              </a:rPr>
              <a:t> </a:t>
            </a:r>
            <a:r>
              <a:rPr lang="ar-SA" sz="2000" b="1">
                <a:solidFill>
                  <a:srgbClr val="660033"/>
                </a:solidFill>
              </a:rPr>
              <a:t>قصورها برحمتك </a:t>
            </a:r>
            <a:endParaRPr lang="ar-EG" sz="2000" b="1">
              <a:solidFill>
                <a:srgbClr val="660033"/>
              </a:solidFill>
            </a:endParaRPr>
          </a:p>
          <a:p>
            <a:pPr algn="ctr"/>
            <a:r>
              <a:rPr lang="ar-SA" sz="2000" b="1">
                <a:solidFill>
                  <a:srgbClr val="660033"/>
                </a:solidFill>
              </a:rPr>
              <a:t>وارزقنا فردوسك الأعلى حنانا منك ومنا</a:t>
            </a:r>
            <a:endParaRPr lang="ar-EG" sz="2000" b="1">
              <a:solidFill>
                <a:srgbClr val="660033"/>
              </a:solidFill>
            </a:endParaRPr>
          </a:p>
          <a:p>
            <a:pPr algn="ctr"/>
            <a:r>
              <a:rPr lang="ar-SA" sz="2000" b="1">
                <a:solidFill>
                  <a:srgbClr val="660033"/>
                </a:solidFill>
              </a:rPr>
              <a:t> و</a:t>
            </a:r>
            <a:r>
              <a:rPr lang="ar-EG" sz="2000" b="1">
                <a:solidFill>
                  <a:srgbClr val="660033"/>
                </a:solidFill>
              </a:rPr>
              <a:t>إ</a:t>
            </a:r>
            <a:r>
              <a:rPr lang="ar-SA" sz="2000" b="1">
                <a:solidFill>
                  <a:srgbClr val="660033"/>
                </a:solidFill>
              </a:rPr>
              <a:t>ن لم نكن لها أهلا </a:t>
            </a:r>
            <a:r>
              <a:rPr lang="ar-EG" sz="2000" b="1">
                <a:solidFill>
                  <a:srgbClr val="660033"/>
                </a:solidFill>
              </a:rPr>
              <a:t>.</a:t>
            </a:r>
            <a:endParaRPr lang="fr-FR" sz="2000" b="1">
              <a:solidFill>
                <a:srgbClr val="660033"/>
              </a:solidFill>
            </a:endParaRPr>
          </a:p>
          <a:p>
            <a:pPr algn="ctr"/>
            <a:endParaRPr lang="en-US" sz="2000" b="1"/>
          </a:p>
        </p:txBody>
      </p:sp>
    </p:spTree>
  </p:cSld>
  <p:clrMapOvr>
    <a:masterClrMapping/>
  </p:clrMapOvr>
  <p:transition spd="slow">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Espace réservé du numéro de diapositive 5"/>
          <p:cNvSpPr>
            <a:spLocks noGrp="1"/>
          </p:cNvSpPr>
          <p:nvPr>
            <p:ph type="sldNum" sz="quarter" idx="12"/>
          </p:nvPr>
        </p:nvSpPr>
        <p:spPr>
          <a:noFill/>
        </p:spPr>
        <p:txBody>
          <a:bodyPr/>
          <a:lstStyle/>
          <a:p>
            <a:fld id="{F7C6DBAD-F78E-42F6-B0E9-853324E6C5F3}" type="slidenum">
              <a:rPr lang="ar-SA"/>
              <a:pPr/>
              <a:t>3</a:t>
            </a:fld>
            <a:endParaRPr lang="fr-FR"/>
          </a:p>
        </p:txBody>
      </p:sp>
      <p:sp>
        <p:nvSpPr>
          <p:cNvPr id="4099" name="Rectangle 2"/>
          <p:cNvSpPr>
            <a:spLocks noGrp="1" noChangeArrowheads="1"/>
          </p:cNvSpPr>
          <p:nvPr>
            <p:ph type="title"/>
          </p:nvPr>
        </p:nvSpPr>
        <p:spPr>
          <a:xfrm>
            <a:off x="457200" y="274638"/>
            <a:ext cx="6477000" cy="1143000"/>
          </a:xfrm>
        </p:spPr>
        <p:txBody>
          <a:bodyPr/>
          <a:lstStyle/>
          <a:p>
            <a:pPr eaLnBrk="1" hangingPunct="1"/>
            <a:r>
              <a:rPr lang="ar-MA" b="1" smtClean="0"/>
              <a:t>استقبال الجنة</a:t>
            </a:r>
            <a:r>
              <a:rPr lang="ar-EG" b="1" smtClean="0"/>
              <a:t> </a:t>
            </a:r>
            <a:r>
              <a:rPr lang="ar-MA" b="1" smtClean="0"/>
              <a:t>ل</a:t>
            </a:r>
            <a:r>
              <a:rPr lang="ar-EG" b="1" smtClean="0"/>
              <a:t>لمؤمنين يوم القيامة</a:t>
            </a:r>
            <a:endParaRPr lang="fr-FR" b="1" smtClean="0"/>
          </a:p>
        </p:txBody>
      </p:sp>
      <p:sp>
        <p:nvSpPr>
          <p:cNvPr id="49155" name="Rectangle 3"/>
          <p:cNvSpPr>
            <a:spLocks noGrp="1" noChangeArrowheads="1"/>
          </p:cNvSpPr>
          <p:nvPr>
            <p:ph type="body" idx="1"/>
          </p:nvPr>
        </p:nvSpPr>
        <p:spPr>
          <a:xfrm>
            <a:off x="928688" y="1676400"/>
            <a:ext cx="7929562" cy="4525963"/>
          </a:xfrm>
        </p:spPr>
        <p:txBody>
          <a:bodyPr/>
          <a:lstStyle/>
          <a:p>
            <a:pPr eaLnBrk="1" hangingPunct="1">
              <a:lnSpc>
                <a:spcPct val="80000"/>
              </a:lnSpc>
              <a:buFontTx/>
              <a:buNone/>
            </a:pPr>
            <a:r>
              <a:rPr lang="ar-SA" sz="2800" b="1" smtClean="0">
                <a:solidFill>
                  <a:srgbClr val="FFFFCC"/>
                </a:solidFill>
              </a:rPr>
              <a:t>عن علي رضي الله قال</a:t>
            </a:r>
            <a:r>
              <a:rPr lang="ar-EG" sz="2800" b="1" smtClean="0">
                <a:solidFill>
                  <a:srgbClr val="FFFFCC"/>
                </a:solidFill>
              </a:rPr>
              <a:t> </a:t>
            </a:r>
            <a:r>
              <a:rPr lang="ar-SA" sz="2800" b="1" smtClean="0">
                <a:solidFill>
                  <a:srgbClr val="FFFFCC"/>
                </a:solidFill>
              </a:rPr>
              <a:t>: قال رسول</a:t>
            </a:r>
            <a:endParaRPr lang="ar-EG" sz="2800" b="1" smtClean="0">
              <a:solidFill>
                <a:srgbClr val="FFFFCC"/>
              </a:solidFill>
            </a:endParaRPr>
          </a:p>
          <a:p>
            <a:pPr eaLnBrk="1" hangingPunct="1">
              <a:lnSpc>
                <a:spcPct val="80000"/>
              </a:lnSpc>
              <a:buFontTx/>
              <a:buNone/>
            </a:pPr>
            <a:r>
              <a:rPr lang="ar-SA" sz="2800" b="1" smtClean="0">
                <a:solidFill>
                  <a:srgbClr val="FFFFCC"/>
                </a:solidFill>
              </a:rPr>
              <a:t> الله صلى الله عليه وسلم في وصف المؤمنين </a:t>
            </a:r>
            <a:endParaRPr lang="ar-EG" sz="2800" b="1" smtClean="0">
              <a:solidFill>
                <a:srgbClr val="FFFFCC"/>
              </a:solidFill>
            </a:endParaRPr>
          </a:p>
          <a:p>
            <a:pPr eaLnBrk="1" hangingPunct="1">
              <a:lnSpc>
                <a:spcPct val="80000"/>
              </a:lnSpc>
              <a:buFontTx/>
              <a:buNone/>
            </a:pPr>
            <a:r>
              <a:rPr lang="ar-SA" sz="2800" b="1" smtClean="0">
                <a:solidFill>
                  <a:srgbClr val="FFFFCC"/>
                </a:solidFill>
              </a:rPr>
              <a:t>يوم القيامة</a:t>
            </a:r>
            <a:r>
              <a:rPr lang="ar-EG" sz="2800" b="1" smtClean="0">
                <a:solidFill>
                  <a:srgbClr val="FFFFCC"/>
                </a:solidFill>
              </a:rPr>
              <a:t> </a:t>
            </a:r>
            <a:r>
              <a:rPr lang="ar-SA" sz="2800" b="1" smtClean="0">
                <a:solidFill>
                  <a:srgbClr val="FFFFCC"/>
                </a:solidFill>
              </a:rPr>
              <a:t>:</a:t>
            </a:r>
            <a:r>
              <a:rPr lang="ar-EG" sz="2800" b="1" smtClean="0">
                <a:solidFill>
                  <a:srgbClr val="FFFFCC"/>
                </a:solidFill>
              </a:rPr>
              <a:t> </a:t>
            </a:r>
            <a:r>
              <a:rPr lang="ar-SA" sz="2800" b="1" smtClean="0">
                <a:solidFill>
                  <a:srgbClr val="FFFFCC"/>
                </a:solidFill>
              </a:rPr>
              <a:t>”والذي نفسي بيده إنهم إذا </a:t>
            </a:r>
            <a:endParaRPr lang="ar-EG" sz="2800" b="1" smtClean="0">
              <a:solidFill>
                <a:srgbClr val="FFFFCC"/>
              </a:solidFill>
            </a:endParaRPr>
          </a:p>
          <a:p>
            <a:pPr eaLnBrk="1" hangingPunct="1">
              <a:lnSpc>
                <a:spcPct val="80000"/>
              </a:lnSpc>
              <a:buFontTx/>
              <a:buNone/>
            </a:pPr>
            <a:r>
              <a:rPr lang="ar-SA" sz="2800" b="1" smtClean="0">
                <a:solidFill>
                  <a:srgbClr val="FFFFCC"/>
                </a:solidFill>
              </a:rPr>
              <a:t>خرجوا من قبورهم استُقبلوا بنوق بيض لها </a:t>
            </a:r>
            <a:endParaRPr lang="ar-EG" sz="2800" b="1" smtClean="0">
              <a:solidFill>
                <a:srgbClr val="FFFFCC"/>
              </a:solidFill>
            </a:endParaRPr>
          </a:p>
          <a:p>
            <a:pPr eaLnBrk="1" hangingPunct="1">
              <a:lnSpc>
                <a:spcPct val="80000"/>
              </a:lnSpc>
              <a:buFontTx/>
              <a:buNone/>
            </a:pPr>
            <a:r>
              <a:rPr lang="ar-SA" sz="2800" b="1" smtClean="0">
                <a:solidFill>
                  <a:srgbClr val="FFFFCC"/>
                </a:solidFill>
              </a:rPr>
              <a:t>أجنحة</a:t>
            </a:r>
            <a:r>
              <a:rPr lang="ar-EG" sz="2800" b="1" smtClean="0">
                <a:solidFill>
                  <a:srgbClr val="FFFFCC"/>
                </a:solidFill>
              </a:rPr>
              <a:t> </a:t>
            </a:r>
            <a:r>
              <a:rPr lang="ar-SA" sz="2800" b="1" smtClean="0">
                <a:solidFill>
                  <a:srgbClr val="FFFFCC"/>
                </a:solidFill>
              </a:rPr>
              <a:t>، عليها رحال الذهب</a:t>
            </a:r>
            <a:r>
              <a:rPr lang="ar-EG" sz="2800" b="1" smtClean="0">
                <a:solidFill>
                  <a:srgbClr val="FFFFCC"/>
                </a:solidFill>
              </a:rPr>
              <a:t> </a:t>
            </a:r>
            <a:r>
              <a:rPr lang="ar-SA" sz="2800" b="1" smtClean="0">
                <a:solidFill>
                  <a:srgbClr val="FFFFCC"/>
                </a:solidFill>
              </a:rPr>
              <a:t>، شرك نعالهم نور</a:t>
            </a:r>
            <a:endParaRPr lang="ar-EG" sz="2800" b="1" smtClean="0">
              <a:solidFill>
                <a:srgbClr val="FFFFCC"/>
              </a:solidFill>
            </a:endParaRPr>
          </a:p>
          <a:p>
            <a:pPr eaLnBrk="1" hangingPunct="1">
              <a:lnSpc>
                <a:spcPct val="80000"/>
              </a:lnSpc>
              <a:buFontTx/>
              <a:buNone/>
            </a:pPr>
            <a:r>
              <a:rPr lang="ar-SA" sz="2800" b="1" smtClean="0">
                <a:solidFill>
                  <a:srgbClr val="FFFFCC"/>
                </a:solidFill>
              </a:rPr>
              <a:t> يتلألأ</a:t>
            </a:r>
            <a:r>
              <a:rPr lang="ar-EG" sz="2800" b="1" smtClean="0">
                <a:solidFill>
                  <a:srgbClr val="FFFFCC"/>
                </a:solidFill>
              </a:rPr>
              <a:t> </a:t>
            </a:r>
            <a:r>
              <a:rPr lang="ar-SA" sz="2800" b="1" smtClean="0">
                <a:solidFill>
                  <a:srgbClr val="FFFFCC"/>
                </a:solidFill>
              </a:rPr>
              <a:t>،</a:t>
            </a:r>
            <a:r>
              <a:rPr lang="ar-EG" sz="2800" b="1" smtClean="0">
                <a:solidFill>
                  <a:srgbClr val="FFFFCC"/>
                </a:solidFill>
              </a:rPr>
              <a:t> </a:t>
            </a:r>
            <a:r>
              <a:rPr lang="ar-SA" sz="2800" b="1" smtClean="0">
                <a:solidFill>
                  <a:srgbClr val="FFFFCC"/>
                </a:solidFill>
              </a:rPr>
              <a:t>كل خطوة منها مثل مد البصروينتهون </a:t>
            </a:r>
            <a:endParaRPr lang="ar-EG" sz="2800" b="1" smtClean="0">
              <a:solidFill>
                <a:srgbClr val="FFFFCC"/>
              </a:solidFill>
            </a:endParaRPr>
          </a:p>
          <a:p>
            <a:pPr eaLnBrk="1" hangingPunct="1">
              <a:lnSpc>
                <a:spcPct val="80000"/>
              </a:lnSpc>
              <a:buFontTx/>
              <a:buNone/>
            </a:pPr>
            <a:r>
              <a:rPr lang="ar-SA" sz="2800" b="1" smtClean="0">
                <a:solidFill>
                  <a:srgbClr val="FFFFCC"/>
                </a:solidFill>
              </a:rPr>
              <a:t>إلى باب الجنة</a:t>
            </a:r>
            <a:r>
              <a:rPr lang="ar-EG" sz="2800" b="1" smtClean="0">
                <a:solidFill>
                  <a:srgbClr val="FFFFCC"/>
                </a:solidFill>
              </a:rPr>
              <a:t> </a:t>
            </a:r>
            <a:r>
              <a:rPr lang="ar-SA" sz="2800" b="1" smtClean="0">
                <a:solidFill>
                  <a:srgbClr val="FFFFCC"/>
                </a:solidFill>
              </a:rPr>
              <a:t>، فإذا حلقة من ياقوتة حمراء </a:t>
            </a:r>
            <a:endParaRPr lang="ar-EG" sz="2800" b="1" smtClean="0">
              <a:solidFill>
                <a:srgbClr val="FFFFCC"/>
              </a:solidFill>
            </a:endParaRPr>
          </a:p>
          <a:p>
            <a:pPr eaLnBrk="1" hangingPunct="1">
              <a:lnSpc>
                <a:spcPct val="80000"/>
              </a:lnSpc>
              <a:buFontTx/>
              <a:buNone/>
            </a:pPr>
            <a:r>
              <a:rPr lang="ar-SA" sz="2800" b="1" smtClean="0">
                <a:solidFill>
                  <a:srgbClr val="FFFFCC"/>
                </a:solidFill>
              </a:rPr>
              <a:t>على صفائح الذهب، وإذا شجرة على باب</a:t>
            </a:r>
            <a:r>
              <a:rPr lang="ar-EG" sz="2800" b="1" smtClean="0">
                <a:solidFill>
                  <a:srgbClr val="FFFFCC"/>
                </a:solidFill>
              </a:rPr>
              <a:t> </a:t>
            </a:r>
            <a:r>
              <a:rPr lang="ar-SA" sz="2800" b="1" smtClean="0">
                <a:solidFill>
                  <a:srgbClr val="FFFFCC"/>
                </a:solidFill>
              </a:rPr>
              <a:t>الجنة</a:t>
            </a:r>
            <a:endParaRPr lang="ar-EG" sz="2800" b="1" smtClean="0">
              <a:solidFill>
                <a:srgbClr val="FFFFCC"/>
              </a:solidFill>
            </a:endParaRPr>
          </a:p>
          <a:p>
            <a:pPr eaLnBrk="1" hangingPunct="1">
              <a:lnSpc>
                <a:spcPct val="80000"/>
              </a:lnSpc>
              <a:buFontTx/>
              <a:buNone/>
            </a:pPr>
            <a:r>
              <a:rPr lang="ar-SA" sz="2800" b="1" smtClean="0">
                <a:solidFill>
                  <a:srgbClr val="FFFFCC"/>
                </a:solidFill>
              </a:rPr>
              <a:t> ينبع من أصلها عينان</a:t>
            </a:r>
            <a:r>
              <a:rPr lang="ar-EG" sz="2800" b="1" smtClean="0">
                <a:solidFill>
                  <a:srgbClr val="FFFFCC"/>
                </a:solidFill>
              </a:rPr>
              <a:t> </a:t>
            </a:r>
            <a:r>
              <a:rPr lang="ar-SA" sz="2800" b="1" smtClean="0">
                <a:solidFill>
                  <a:srgbClr val="FFFFCC"/>
                </a:solidFill>
              </a:rPr>
              <a:t>، فإذا شربوا</a:t>
            </a:r>
            <a:r>
              <a:rPr lang="ar-EG" sz="2800" b="1" smtClean="0">
                <a:solidFill>
                  <a:srgbClr val="FFFFCC"/>
                </a:solidFill>
              </a:rPr>
              <a:t> </a:t>
            </a:r>
            <a:r>
              <a:rPr lang="ar-SA" sz="2800" b="1" smtClean="0">
                <a:solidFill>
                  <a:srgbClr val="FFFFCC"/>
                </a:solidFill>
              </a:rPr>
              <a:t>من إحداهما</a:t>
            </a:r>
            <a:endParaRPr lang="ar-EG" sz="2800" b="1" smtClean="0">
              <a:solidFill>
                <a:srgbClr val="FFFFCC"/>
              </a:solidFill>
            </a:endParaRPr>
          </a:p>
          <a:p>
            <a:pPr eaLnBrk="1" hangingPunct="1">
              <a:lnSpc>
                <a:spcPct val="80000"/>
              </a:lnSpc>
              <a:buFontTx/>
              <a:buNone/>
            </a:pPr>
            <a:r>
              <a:rPr lang="ar-SA" sz="2800" b="1" smtClean="0">
                <a:solidFill>
                  <a:srgbClr val="FFFFCC"/>
                </a:solidFill>
              </a:rPr>
              <a:t> جرت في وجوههم</a:t>
            </a:r>
            <a:r>
              <a:rPr lang="ar-EG" sz="2800" b="1" smtClean="0">
                <a:solidFill>
                  <a:srgbClr val="FFFFCC"/>
                </a:solidFill>
              </a:rPr>
              <a:t> </a:t>
            </a:r>
            <a:r>
              <a:rPr lang="ar-SA" sz="2800" b="1" smtClean="0">
                <a:solidFill>
                  <a:srgbClr val="FFFFCC"/>
                </a:solidFill>
              </a:rPr>
              <a:t> نضرة النعيم</a:t>
            </a:r>
            <a:r>
              <a:rPr lang="ar-EG" sz="2800" b="1" smtClean="0">
                <a:solidFill>
                  <a:srgbClr val="FFFFCC"/>
                </a:solidFill>
              </a:rPr>
              <a:t> </a:t>
            </a:r>
            <a:r>
              <a:rPr lang="ar-SA" sz="2800" b="1" smtClean="0">
                <a:solidFill>
                  <a:srgbClr val="FFFFCC"/>
                </a:solidFill>
              </a:rPr>
              <a:t>،</a:t>
            </a:r>
            <a:endParaRPr lang="ar-EG" sz="2800" b="1" smtClean="0">
              <a:solidFill>
                <a:srgbClr val="FFFFCC"/>
              </a:solidFill>
            </a:endParaRPr>
          </a:p>
          <a:p>
            <a:pPr eaLnBrk="1" hangingPunct="1">
              <a:lnSpc>
                <a:spcPct val="80000"/>
              </a:lnSpc>
              <a:buFontTx/>
              <a:buNone/>
            </a:pPr>
            <a:r>
              <a:rPr lang="ar-SA" sz="2800" b="1" smtClean="0">
                <a:solidFill>
                  <a:srgbClr val="FFFFCC"/>
                </a:solidFill>
              </a:rPr>
              <a:t> وإذا توض</a:t>
            </a:r>
            <a:r>
              <a:rPr lang="ar-EG" sz="2800" b="1" smtClean="0">
                <a:solidFill>
                  <a:srgbClr val="FFFFCC"/>
                </a:solidFill>
              </a:rPr>
              <a:t>أو</a:t>
            </a:r>
            <a:r>
              <a:rPr lang="ar-SA" sz="2800" b="1" smtClean="0">
                <a:solidFill>
                  <a:srgbClr val="FFFFCC"/>
                </a:solidFill>
              </a:rPr>
              <a:t>ا من الأخرى لم تشعث</a:t>
            </a:r>
            <a:endParaRPr lang="ar-EG" sz="2800" b="1" smtClean="0">
              <a:solidFill>
                <a:srgbClr val="FFFFCC"/>
              </a:solidFill>
            </a:endParaRPr>
          </a:p>
          <a:p>
            <a:pPr eaLnBrk="1" hangingPunct="1">
              <a:lnSpc>
                <a:spcPct val="80000"/>
              </a:lnSpc>
              <a:buFontTx/>
              <a:buNone/>
            </a:pPr>
            <a:r>
              <a:rPr lang="ar-SA" sz="2800" b="1" smtClean="0">
                <a:solidFill>
                  <a:srgbClr val="FFFFCC"/>
                </a:solidFill>
              </a:rPr>
              <a:t> أشعارهم أبداً</a:t>
            </a:r>
            <a:r>
              <a:rPr lang="ar-EG" sz="2800" b="1" smtClean="0">
                <a:solidFill>
                  <a:srgbClr val="FFFFCC"/>
                </a:solidFill>
              </a:rPr>
              <a:t> .</a:t>
            </a:r>
            <a:endParaRPr lang="fr-FR" sz="2800" b="1" smtClean="0">
              <a:solidFill>
                <a:srgbClr val="FFFFCC"/>
              </a:solidFill>
            </a:endParaRP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10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915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 calcmode="lin" valueType="num">
                                      <p:cBhvr additive="base">
                                        <p:cTn id="12" dur="10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4915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 calcmode="lin" valueType="num">
                                      <p:cBhvr additive="base">
                                        <p:cTn id="17" dur="10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49155">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 calcmode="lin" valueType="num">
                                      <p:cBhvr additive="base">
                                        <p:cTn id="22" dur="1000" fill="hold"/>
                                        <p:tgtEl>
                                          <p:spTgt spid="49155">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49155">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 calcmode="lin" valueType="num">
                                      <p:cBhvr additive="base">
                                        <p:cTn id="27" dur="1000" fill="hold"/>
                                        <p:tgtEl>
                                          <p:spTgt spid="49155">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49155">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 calcmode="lin" valueType="num">
                                      <p:cBhvr additive="base">
                                        <p:cTn id="32" dur="1000" fill="hold"/>
                                        <p:tgtEl>
                                          <p:spTgt spid="49155">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49155">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0"/>
                                  </p:stCondLst>
                                  <p:childTnLst>
                                    <p:set>
                                      <p:cBhvr>
                                        <p:cTn id="36" dur="1" fill="hold">
                                          <p:stCondLst>
                                            <p:cond delay="0"/>
                                          </p:stCondLst>
                                        </p:cTn>
                                        <p:tgtEl>
                                          <p:spTgt spid="49155">
                                            <p:txEl>
                                              <p:pRg st="6" end="6"/>
                                            </p:txEl>
                                          </p:spTgt>
                                        </p:tgtEl>
                                        <p:attrNameLst>
                                          <p:attrName>style.visibility</p:attrName>
                                        </p:attrNameLst>
                                      </p:cBhvr>
                                      <p:to>
                                        <p:strVal val="visible"/>
                                      </p:to>
                                    </p:set>
                                    <p:anim calcmode="lin" valueType="num">
                                      <p:cBhvr additive="base">
                                        <p:cTn id="37" dur="1000" fill="hold"/>
                                        <p:tgtEl>
                                          <p:spTgt spid="49155">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49155">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0"/>
                                  </p:stCondLst>
                                  <p:childTnLst>
                                    <p:set>
                                      <p:cBhvr>
                                        <p:cTn id="41" dur="1" fill="hold">
                                          <p:stCondLst>
                                            <p:cond delay="0"/>
                                          </p:stCondLst>
                                        </p:cTn>
                                        <p:tgtEl>
                                          <p:spTgt spid="49155">
                                            <p:txEl>
                                              <p:pRg st="7" end="7"/>
                                            </p:txEl>
                                          </p:spTgt>
                                        </p:tgtEl>
                                        <p:attrNameLst>
                                          <p:attrName>style.visibility</p:attrName>
                                        </p:attrNameLst>
                                      </p:cBhvr>
                                      <p:to>
                                        <p:strVal val="visible"/>
                                      </p:to>
                                    </p:set>
                                    <p:anim calcmode="lin" valueType="num">
                                      <p:cBhvr additive="base">
                                        <p:cTn id="42" dur="1000" fill="hold"/>
                                        <p:tgtEl>
                                          <p:spTgt spid="49155">
                                            <p:txEl>
                                              <p:pRg st="7" end="7"/>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49155">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0"/>
                                  </p:stCondLst>
                                  <p:childTnLst>
                                    <p:set>
                                      <p:cBhvr>
                                        <p:cTn id="46" dur="1" fill="hold">
                                          <p:stCondLst>
                                            <p:cond delay="0"/>
                                          </p:stCondLst>
                                        </p:cTn>
                                        <p:tgtEl>
                                          <p:spTgt spid="49155">
                                            <p:txEl>
                                              <p:pRg st="8" end="8"/>
                                            </p:txEl>
                                          </p:spTgt>
                                        </p:tgtEl>
                                        <p:attrNameLst>
                                          <p:attrName>style.visibility</p:attrName>
                                        </p:attrNameLst>
                                      </p:cBhvr>
                                      <p:to>
                                        <p:strVal val="visible"/>
                                      </p:to>
                                    </p:set>
                                    <p:anim calcmode="lin" valueType="num">
                                      <p:cBhvr additive="base">
                                        <p:cTn id="47" dur="1000" fill="hold"/>
                                        <p:tgtEl>
                                          <p:spTgt spid="49155">
                                            <p:txEl>
                                              <p:pRg st="8" end="8"/>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49155">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9000"/>
                            </p:stCondLst>
                            <p:childTnLst>
                              <p:par>
                                <p:cTn id="50" presetID="2" presetClass="entr" presetSubtype="4" fill="hold" grpId="0" nodeType="afterEffect">
                                  <p:stCondLst>
                                    <p:cond delay="0"/>
                                  </p:stCondLst>
                                  <p:childTnLst>
                                    <p:set>
                                      <p:cBhvr>
                                        <p:cTn id="51" dur="1" fill="hold">
                                          <p:stCondLst>
                                            <p:cond delay="0"/>
                                          </p:stCondLst>
                                        </p:cTn>
                                        <p:tgtEl>
                                          <p:spTgt spid="49155">
                                            <p:txEl>
                                              <p:pRg st="9" end="9"/>
                                            </p:txEl>
                                          </p:spTgt>
                                        </p:tgtEl>
                                        <p:attrNameLst>
                                          <p:attrName>style.visibility</p:attrName>
                                        </p:attrNameLst>
                                      </p:cBhvr>
                                      <p:to>
                                        <p:strVal val="visible"/>
                                      </p:to>
                                    </p:set>
                                    <p:anim calcmode="lin" valueType="num">
                                      <p:cBhvr additive="base">
                                        <p:cTn id="52" dur="1000" fill="hold"/>
                                        <p:tgtEl>
                                          <p:spTgt spid="49155">
                                            <p:txEl>
                                              <p:pRg st="9" end="9"/>
                                            </p:txEl>
                                          </p:spTgt>
                                        </p:tgtEl>
                                        <p:attrNameLst>
                                          <p:attrName>ppt_x</p:attrName>
                                        </p:attrNameLst>
                                      </p:cBhvr>
                                      <p:tavLst>
                                        <p:tav tm="0">
                                          <p:val>
                                            <p:strVal val="#ppt_x"/>
                                          </p:val>
                                        </p:tav>
                                        <p:tav tm="100000">
                                          <p:val>
                                            <p:strVal val="#ppt_x"/>
                                          </p:val>
                                        </p:tav>
                                      </p:tavLst>
                                    </p:anim>
                                    <p:anim calcmode="lin" valueType="num">
                                      <p:cBhvr additive="base">
                                        <p:cTn id="53" dur="1000" fill="hold"/>
                                        <p:tgtEl>
                                          <p:spTgt spid="49155">
                                            <p:txEl>
                                              <p:pRg st="9" end="9"/>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0000"/>
                            </p:stCondLst>
                            <p:childTnLst>
                              <p:par>
                                <p:cTn id="55" presetID="2" presetClass="entr" presetSubtype="4" fill="hold" grpId="0" nodeType="afterEffect">
                                  <p:stCondLst>
                                    <p:cond delay="0"/>
                                  </p:stCondLst>
                                  <p:childTnLst>
                                    <p:set>
                                      <p:cBhvr>
                                        <p:cTn id="56" dur="1" fill="hold">
                                          <p:stCondLst>
                                            <p:cond delay="0"/>
                                          </p:stCondLst>
                                        </p:cTn>
                                        <p:tgtEl>
                                          <p:spTgt spid="49155">
                                            <p:txEl>
                                              <p:pRg st="10" end="10"/>
                                            </p:txEl>
                                          </p:spTgt>
                                        </p:tgtEl>
                                        <p:attrNameLst>
                                          <p:attrName>style.visibility</p:attrName>
                                        </p:attrNameLst>
                                      </p:cBhvr>
                                      <p:to>
                                        <p:strVal val="visible"/>
                                      </p:to>
                                    </p:set>
                                    <p:anim calcmode="lin" valueType="num">
                                      <p:cBhvr additive="base">
                                        <p:cTn id="57" dur="1000" fill="hold"/>
                                        <p:tgtEl>
                                          <p:spTgt spid="49155">
                                            <p:txEl>
                                              <p:pRg st="10" end="10"/>
                                            </p:txEl>
                                          </p:spTgt>
                                        </p:tgtEl>
                                        <p:attrNameLst>
                                          <p:attrName>ppt_x</p:attrName>
                                        </p:attrNameLst>
                                      </p:cBhvr>
                                      <p:tavLst>
                                        <p:tav tm="0">
                                          <p:val>
                                            <p:strVal val="#ppt_x"/>
                                          </p:val>
                                        </p:tav>
                                        <p:tav tm="100000">
                                          <p:val>
                                            <p:strVal val="#ppt_x"/>
                                          </p:val>
                                        </p:tav>
                                      </p:tavLst>
                                    </p:anim>
                                    <p:anim calcmode="lin" valueType="num">
                                      <p:cBhvr additive="base">
                                        <p:cTn id="58" dur="1000" fill="hold"/>
                                        <p:tgtEl>
                                          <p:spTgt spid="49155">
                                            <p:txEl>
                                              <p:pRg st="10" end="1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11000"/>
                            </p:stCondLst>
                            <p:childTnLst>
                              <p:par>
                                <p:cTn id="60" presetID="2" presetClass="entr" presetSubtype="4" fill="hold" grpId="0" nodeType="afterEffect">
                                  <p:stCondLst>
                                    <p:cond delay="0"/>
                                  </p:stCondLst>
                                  <p:childTnLst>
                                    <p:set>
                                      <p:cBhvr>
                                        <p:cTn id="61" dur="1" fill="hold">
                                          <p:stCondLst>
                                            <p:cond delay="0"/>
                                          </p:stCondLst>
                                        </p:cTn>
                                        <p:tgtEl>
                                          <p:spTgt spid="49155">
                                            <p:txEl>
                                              <p:pRg st="11" end="11"/>
                                            </p:txEl>
                                          </p:spTgt>
                                        </p:tgtEl>
                                        <p:attrNameLst>
                                          <p:attrName>style.visibility</p:attrName>
                                        </p:attrNameLst>
                                      </p:cBhvr>
                                      <p:to>
                                        <p:strVal val="visible"/>
                                      </p:to>
                                    </p:set>
                                    <p:anim calcmode="lin" valueType="num">
                                      <p:cBhvr additive="base">
                                        <p:cTn id="62" dur="1000" fill="hold"/>
                                        <p:tgtEl>
                                          <p:spTgt spid="49155">
                                            <p:txEl>
                                              <p:pRg st="11" end="11"/>
                                            </p:txEl>
                                          </p:spTgt>
                                        </p:tgtEl>
                                        <p:attrNameLst>
                                          <p:attrName>ppt_x</p:attrName>
                                        </p:attrNameLst>
                                      </p:cBhvr>
                                      <p:tavLst>
                                        <p:tav tm="0">
                                          <p:val>
                                            <p:strVal val="#ppt_x"/>
                                          </p:val>
                                        </p:tav>
                                        <p:tav tm="100000">
                                          <p:val>
                                            <p:strVal val="#ppt_x"/>
                                          </p:val>
                                        </p:tav>
                                      </p:tavLst>
                                    </p:anim>
                                    <p:anim calcmode="lin" valueType="num">
                                      <p:cBhvr additive="base">
                                        <p:cTn id="63" dur="1000" fill="hold"/>
                                        <p:tgtEl>
                                          <p:spTgt spid="4915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14600" y="274638"/>
            <a:ext cx="4648200" cy="1020762"/>
          </a:xfrm>
        </p:spPr>
        <p:txBody>
          <a:bodyPr/>
          <a:lstStyle/>
          <a:p>
            <a:pPr eaLnBrk="1" hangingPunct="1"/>
            <a:r>
              <a:rPr lang="ar-EG" b="1" smtClean="0"/>
              <a:t>أبواب الجنة</a:t>
            </a:r>
            <a:endParaRPr lang="en-US" b="1" smtClean="0"/>
          </a:p>
        </p:txBody>
      </p:sp>
      <p:sp>
        <p:nvSpPr>
          <p:cNvPr id="5123" name="Espace réservé du numéro de diapositive 5"/>
          <p:cNvSpPr>
            <a:spLocks noGrp="1"/>
          </p:cNvSpPr>
          <p:nvPr>
            <p:ph type="sldNum" sz="quarter" idx="12"/>
          </p:nvPr>
        </p:nvSpPr>
        <p:spPr>
          <a:noFill/>
        </p:spPr>
        <p:txBody>
          <a:bodyPr/>
          <a:lstStyle/>
          <a:p>
            <a:fld id="{034A2071-33F0-436D-91C8-74986BCC9880}" type="slidenum">
              <a:rPr lang="ar-SA"/>
              <a:pPr/>
              <a:t>4</a:t>
            </a:fld>
            <a:endParaRPr lang="fr-FR"/>
          </a:p>
        </p:txBody>
      </p:sp>
      <p:sp>
        <p:nvSpPr>
          <p:cNvPr id="219159" name="AutoShape 23"/>
          <p:cNvSpPr>
            <a:spLocks noChangeArrowheads="1"/>
          </p:cNvSpPr>
          <p:nvPr/>
        </p:nvSpPr>
        <p:spPr bwMode="auto">
          <a:xfrm>
            <a:off x="4572000" y="3048000"/>
            <a:ext cx="1600200" cy="1371600"/>
          </a:xfrm>
          <a:prstGeom prst="star16">
            <a:avLst>
              <a:gd name="adj" fmla="val 37500"/>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lnSpc>
                <a:spcPct val="90000"/>
              </a:lnSpc>
              <a:spcBef>
                <a:spcPct val="20000"/>
              </a:spcBef>
              <a:defRPr/>
            </a:pPr>
            <a:r>
              <a:rPr lang="ar-SA" b="1"/>
              <a:t>باب الصلاة </a:t>
            </a:r>
            <a:endParaRPr lang="ar-EG" b="1"/>
          </a:p>
          <a:p>
            <a:pPr algn="ctr">
              <a:defRPr/>
            </a:pPr>
            <a:endParaRPr lang="fr-FR"/>
          </a:p>
        </p:txBody>
      </p:sp>
      <p:sp>
        <p:nvSpPr>
          <p:cNvPr id="5125" name="Rectangle 24"/>
          <p:cNvSpPr>
            <a:spLocks noChangeArrowheads="1"/>
          </p:cNvSpPr>
          <p:nvPr/>
        </p:nvSpPr>
        <p:spPr bwMode="auto">
          <a:xfrm>
            <a:off x="381000" y="1219200"/>
            <a:ext cx="8305800" cy="1223963"/>
          </a:xfrm>
          <a:prstGeom prst="rect">
            <a:avLst/>
          </a:prstGeom>
          <a:noFill/>
          <a:ln w="9525">
            <a:noFill/>
            <a:miter lim="800000"/>
            <a:headEnd/>
            <a:tailEnd/>
          </a:ln>
        </p:spPr>
        <p:txBody>
          <a:bodyPr>
            <a:spAutoFit/>
          </a:bodyPr>
          <a:lstStyle/>
          <a:p>
            <a:pPr>
              <a:lnSpc>
                <a:spcPct val="90000"/>
              </a:lnSpc>
              <a:spcBef>
                <a:spcPct val="20000"/>
              </a:spcBef>
            </a:pPr>
            <a:r>
              <a:rPr lang="ar-EG" sz="2400" b="1">
                <a:solidFill>
                  <a:srgbClr val="990000"/>
                </a:solidFill>
              </a:rPr>
              <a:t>قال تعالى :</a:t>
            </a:r>
            <a:r>
              <a:rPr lang="ar-SA" sz="2400" b="1">
                <a:solidFill>
                  <a:srgbClr val="990000"/>
                </a:solidFill>
              </a:rPr>
              <a:t>( وسيق الذين اتقوا ربهم الى الجنة زمرا حتى</a:t>
            </a:r>
            <a:endParaRPr lang="ar-EG" sz="2400" b="1">
              <a:solidFill>
                <a:srgbClr val="990000"/>
              </a:solidFill>
            </a:endParaRPr>
          </a:p>
          <a:p>
            <a:pPr>
              <a:lnSpc>
                <a:spcPct val="90000"/>
              </a:lnSpc>
              <a:spcBef>
                <a:spcPct val="20000"/>
              </a:spcBef>
            </a:pPr>
            <a:r>
              <a:rPr lang="ar-SA" sz="2400" b="1">
                <a:solidFill>
                  <a:srgbClr val="990000"/>
                </a:solidFill>
              </a:rPr>
              <a:t> اذا جاءوها وفتحت أبوابها وقال لهم خزنتها سلام عليكم طبتم </a:t>
            </a:r>
            <a:endParaRPr lang="ar-EG" sz="2400" b="1">
              <a:solidFill>
                <a:srgbClr val="990000"/>
              </a:solidFill>
            </a:endParaRPr>
          </a:p>
          <a:p>
            <a:pPr>
              <a:lnSpc>
                <a:spcPct val="90000"/>
              </a:lnSpc>
              <a:spcBef>
                <a:spcPct val="20000"/>
              </a:spcBef>
            </a:pPr>
            <a:r>
              <a:rPr lang="ar-SA" sz="2400" b="1">
                <a:solidFill>
                  <a:srgbClr val="990000"/>
                </a:solidFill>
              </a:rPr>
              <a:t>فادخلوها خالدين</a:t>
            </a:r>
            <a:r>
              <a:rPr lang="ar-EG" sz="2400" b="1">
                <a:solidFill>
                  <a:srgbClr val="990000"/>
                </a:solidFill>
              </a:rPr>
              <a:t> ) </a:t>
            </a:r>
            <a:r>
              <a:rPr lang="ar-SA" sz="2400" b="1">
                <a:solidFill>
                  <a:srgbClr val="990000"/>
                </a:solidFill>
              </a:rPr>
              <a:t>الزمر-</a:t>
            </a:r>
            <a:r>
              <a:rPr lang="ar-EG" sz="2400" b="1">
                <a:solidFill>
                  <a:srgbClr val="990000"/>
                </a:solidFill>
              </a:rPr>
              <a:t> </a:t>
            </a:r>
            <a:r>
              <a:rPr lang="ar-SA" b="1">
                <a:solidFill>
                  <a:srgbClr val="990000"/>
                </a:solidFill>
              </a:rPr>
              <a:t>73</a:t>
            </a:r>
            <a:r>
              <a:rPr lang="ar-EG" sz="2400" b="1">
                <a:solidFill>
                  <a:srgbClr val="990000"/>
                </a:solidFill>
              </a:rPr>
              <a:t> </a:t>
            </a:r>
          </a:p>
        </p:txBody>
      </p:sp>
      <p:sp>
        <p:nvSpPr>
          <p:cNvPr id="219162" name="AutoShape 26"/>
          <p:cNvSpPr>
            <a:spLocks noChangeArrowheads="1"/>
          </p:cNvSpPr>
          <p:nvPr/>
        </p:nvSpPr>
        <p:spPr bwMode="auto">
          <a:xfrm>
            <a:off x="6705600" y="4648200"/>
            <a:ext cx="1600200" cy="1371600"/>
          </a:xfrm>
          <a:prstGeom prst="star16">
            <a:avLst>
              <a:gd name="adj" fmla="val 37500"/>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lnSpc>
                <a:spcPct val="90000"/>
              </a:lnSpc>
              <a:spcBef>
                <a:spcPct val="20000"/>
              </a:spcBef>
              <a:defRPr/>
            </a:pPr>
            <a:r>
              <a:rPr lang="ar-SA" b="1"/>
              <a:t>باب الصدقة </a:t>
            </a:r>
            <a:endParaRPr lang="ar-EG" b="1"/>
          </a:p>
          <a:p>
            <a:pPr algn="ctr">
              <a:defRPr/>
            </a:pPr>
            <a:endParaRPr lang="fr-FR"/>
          </a:p>
        </p:txBody>
      </p:sp>
      <p:sp>
        <p:nvSpPr>
          <p:cNvPr id="219163" name="AutoShape 27"/>
          <p:cNvSpPr>
            <a:spLocks noChangeArrowheads="1"/>
          </p:cNvSpPr>
          <p:nvPr/>
        </p:nvSpPr>
        <p:spPr bwMode="auto">
          <a:xfrm>
            <a:off x="838200" y="3048000"/>
            <a:ext cx="1600200" cy="1371600"/>
          </a:xfrm>
          <a:prstGeom prst="star16">
            <a:avLst>
              <a:gd name="adj" fmla="val 37500"/>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lnSpc>
                <a:spcPct val="90000"/>
              </a:lnSpc>
              <a:spcBef>
                <a:spcPct val="20000"/>
              </a:spcBef>
              <a:defRPr/>
            </a:pPr>
            <a:r>
              <a:rPr lang="ar-SA" b="1"/>
              <a:t>باب الزكاة </a:t>
            </a:r>
            <a:endParaRPr lang="ar-EG" b="1"/>
          </a:p>
          <a:p>
            <a:pPr algn="ctr">
              <a:defRPr/>
            </a:pPr>
            <a:endParaRPr lang="fr-FR"/>
          </a:p>
        </p:txBody>
      </p:sp>
      <p:sp>
        <p:nvSpPr>
          <p:cNvPr id="219164" name="AutoShape 28"/>
          <p:cNvSpPr>
            <a:spLocks noChangeArrowheads="1"/>
          </p:cNvSpPr>
          <p:nvPr/>
        </p:nvSpPr>
        <p:spPr bwMode="auto">
          <a:xfrm>
            <a:off x="2743200" y="3200400"/>
            <a:ext cx="1600200" cy="1371600"/>
          </a:xfrm>
          <a:prstGeom prst="star16">
            <a:avLst>
              <a:gd name="adj" fmla="val 37500"/>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lnSpc>
                <a:spcPct val="90000"/>
              </a:lnSpc>
              <a:spcBef>
                <a:spcPct val="20000"/>
              </a:spcBef>
              <a:defRPr/>
            </a:pPr>
            <a:endParaRPr lang="ar-EG" b="1"/>
          </a:p>
          <a:p>
            <a:pPr algn="ctr">
              <a:lnSpc>
                <a:spcPct val="90000"/>
              </a:lnSpc>
              <a:spcBef>
                <a:spcPct val="20000"/>
              </a:spcBef>
              <a:defRPr/>
            </a:pPr>
            <a:r>
              <a:rPr lang="ar-SA" b="1"/>
              <a:t>باب الصوم</a:t>
            </a:r>
            <a:endParaRPr lang="ar-EG" b="1"/>
          </a:p>
          <a:p>
            <a:pPr algn="ctr">
              <a:lnSpc>
                <a:spcPct val="90000"/>
              </a:lnSpc>
              <a:spcBef>
                <a:spcPct val="20000"/>
              </a:spcBef>
              <a:defRPr/>
            </a:pPr>
            <a:r>
              <a:rPr lang="ar-SA" b="1"/>
              <a:t> وهو باب </a:t>
            </a:r>
            <a:endParaRPr lang="ar-EG" b="1"/>
          </a:p>
          <a:p>
            <a:pPr algn="ctr">
              <a:lnSpc>
                <a:spcPct val="90000"/>
              </a:lnSpc>
              <a:spcBef>
                <a:spcPct val="20000"/>
              </a:spcBef>
              <a:defRPr/>
            </a:pPr>
            <a:r>
              <a:rPr lang="ar-SA" b="1"/>
              <a:t>(الريان)</a:t>
            </a:r>
            <a:endParaRPr lang="ar-EG" b="1"/>
          </a:p>
          <a:p>
            <a:pPr algn="ctr">
              <a:defRPr/>
            </a:pPr>
            <a:endParaRPr lang="fr-FR"/>
          </a:p>
        </p:txBody>
      </p:sp>
      <p:sp>
        <p:nvSpPr>
          <p:cNvPr id="219165" name="AutoShape 29"/>
          <p:cNvSpPr>
            <a:spLocks noChangeArrowheads="1"/>
          </p:cNvSpPr>
          <p:nvPr/>
        </p:nvSpPr>
        <p:spPr bwMode="auto">
          <a:xfrm>
            <a:off x="6516688" y="3068638"/>
            <a:ext cx="1865312" cy="1427162"/>
          </a:xfrm>
          <a:prstGeom prst="star16">
            <a:avLst>
              <a:gd name="adj" fmla="val 37500"/>
            </a:avLst>
          </a:prstGeom>
          <a:solidFill>
            <a:schemeClr val="bg1"/>
          </a:solidFill>
          <a:ln w="38100" cap="rnd">
            <a:solidFill>
              <a:schemeClr val="tx1"/>
            </a:solidFill>
            <a:prstDash val="sysDot"/>
            <a:miter lim="800000"/>
            <a:headEnd/>
            <a:tailEnd/>
          </a:ln>
          <a:effectLst>
            <a:outerShdw dist="107763" dir="2700000" algn="ctr" rotWithShape="0">
              <a:schemeClr val="bg2">
                <a:alpha val="50000"/>
              </a:schemeClr>
            </a:outerShdw>
          </a:effectLst>
        </p:spPr>
        <p:txBody>
          <a:bodyPr wrap="none" anchor="ctr"/>
          <a:lstStyle/>
          <a:p>
            <a:pPr algn="ctr">
              <a:defRPr/>
            </a:pPr>
            <a:r>
              <a:rPr lang="ar-SA" b="1" dirty="0"/>
              <a:t>باب</a:t>
            </a:r>
            <a:endParaRPr lang="ar-EG" b="1" dirty="0"/>
          </a:p>
          <a:p>
            <a:pPr algn="ctr">
              <a:defRPr/>
            </a:pPr>
            <a:r>
              <a:rPr lang="ar-SA" b="1" dirty="0"/>
              <a:t>(</a:t>
            </a:r>
            <a:r>
              <a:rPr lang="ar-EG" b="1" dirty="0"/>
              <a:t> </a:t>
            </a:r>
            <a:r>
              <a:rPr lang="ar-SA" b="1" dirty="0"/>
              <a:t>التوبة</a:t>
            </a:r>
            <a:r>
              <a:rPr lang="ar-EG" b="1" dirty="0"/>
              <a:t> </a:t>
            </a:r>
            <a:r>
              <a:rPr lang="ar-SA" b="1" dirty="0"/>
              <a:t>)</a:t>
            </a:r>
            <a:endParaRPr lang="fr-FR" b="1" dirty="0"/>
          </a:p>
        </p:txBody>
      </p:sp>
      <p:sp>
        <p:nvSpPr>
          <p:cNvPr id="219166" name="AutoShape 30"/>
          <p:cNvSpPr>
            <a:spLocks noChangeArrowheads="1"/>
          </p:cNvSpPr>
          <p:nvPr/>
        </p:nvSpPr>
        <p:spPr bwMode="auto">
          <a:xfrm>
            <a:off x="1143000" y="4800600"/>
            <a:ext cx="1600200" cy="1371600"/>
          </a:xfrm>
          <a:prstGeom prst="star16">
            <a:avLst>
              <a:gd name="adj" fmla="val 37500"/>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lnSpc>
                <a:spcPct val="90000"/>
              </a:lnSpc>
              <a:spcBef>
                <a:spcPct val="20000"/>
              </a:spcBef>
              <a:defRPr/>
            </a:pPr>
            <a:r>
              <a:rPr lang="ar-SA" b="1"/>
              <a:t>باب الصلة </a:t>
            </a:r>
            <a:endParaRPr lang="en-US" b="1"/>
          </a:p>
          <a:p>
            <a:pPr algn="ctr">
              <a:defRPr/>
            </a:pPr>
            <a:endParaRPr lang="en-US"/>
          </a:p>
        </p:txBody>
      </p:sp>
      <p:sp>
        <p:nvSpPr>
          <p:cNvPr id="219167" name="AutoShape 31"/>
          <p:cNvSpPr>
            <a:spLocks noChangeArrowheads="1"/>
          </p:cNvSpPr>
          <p:nvPr/>
        </p:nvSpPr>
        <p:spPr bwMode="auto">
          <a:xfrm>
            <a:off x="2971800" y="4800600"/>
            <a:ext cx="1600200" cy="1371600"/>
          </a:xfrm>
          <a:prstGeom prst="star16">
            <a:avLst>
              <a:gd name="adj" fmla="val 37500"/>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lnSpc>
                <a:spcPct val="90000"/>
              </a:lnSpc>
              <a:spcBef>
                <a:spcPct val="20000"/>
              </a:spcBef>
              <a:defRPr/>
            </a:pPr>
            <a:r>
              <a:rPr lang="ar-SA" b="1"/>
              <a:t>باب الجهاد </a:t>
            </a:r>
            <a:endParaRPr lang="ar-EG" b="1"/>
          </a:p>
          <a:p>
            <a:pPr algn="ctr">
              <a:defRPr/>
            </a:pPr>
            <a:endParaRPr lang="fr-FR"/>
          </a:p>
        </p:txBody>
      </p:sp>
      <p:sp>
        <p:nvSpPr>
          <p:cNvPr id="219168" name="AutoShape 32"/>
          <p:cNvSpPr>
            <a:spLocks noChangeArrowheads="1"/>
          </p:cNvSpPr>
          <p:nvPr/>
        </p:nvSpPr>
        <p:spPr bwMode="auto">
          <a:xfrm>
            <a:off x="4800600" y="4724400"/>
            <a:ext cx="1600200" cy="1371600"/>
          </a:xfrm>
          <a:prstGeom prst="star16">
            <a:avLst>
              <a:gd name="adj" fmla="val 37500"/>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lnSpc>
                <a:spcPct val="90000"/>
              </a:lnSpc>
              <a:spcBef>
                <a:spcPct val="20000"/>
              </a:spcBef>
              <a:defRPr/>
            </a:pPr>
            <a:r>
              <a:rPr lang="ar-SA" b="1"/>
              <a:t>باب الحج </a:t>
            </a:r>
            <a:endParaRPr lang="ar-EG" b="1"/>
          </a:p>
          <a:p>
            <a:pPr algn="ctr">
              <a:lnSpc>
                <a:spcPct val="90000"/>
              </a:lnSpc>
              <a:spcBef>
                <a:spcPct val="20000"/>
              </a:spcBef>
              <a:defRPr/>
            </a:pPr>
            <a:r>
              <a:rPr lang="ar-SA" b="1"/>
              <a:t>والعمرة </a:t>
            </a:r>
            <a:endParaRPr lang="ar-EG" b="1"/>
          </a:p>
          <a:p>
            <a:pPr algn="ctr">
              <a:defRPr/>
            </a:pPr>
            <a:endParaRPr lang="fr-FR"/>
          </a:p>
        </p:txBody>
      </p:sp>
      <p:sp>
        <p:nvSpPr>
          <p:cNvPr id="5133" name="Rectangle 35"/>
          <p:cNvSpPr>
            <a:spLocks noChangeArrowheads="1"/>
          </p:cNvSpPr>
          <p:nvPr/>
        </p:nvSpPr>
        <p:spPr bwMode="auto">
          <a:xfrm>
            <a:off x="2514600" y="2514600"/>
            <a:ext cx="3857625" cy="493713"/>
          </a:xfrm>
          <a:prstGeom prst="rect">
            <a:avLst/>
          </a:prstGeom>
          <a:noFill/>
          <a:ln w="9525">
            <a:noFill/>
            <a:miter lim="800000"/>
            <a:headEnd/>
            <a:tailEnd/>
          </a:ln>
        </p:spPr>
        <p:txBody>
          <a:bodyPr wrap="none">
            <a:spAutoFit/>
          </a:bodyPr>
          <a:lstStyle/>
          <a:p>
            <a:pPr>
              <a:lnSpc>
                <a:spcPct val="110000"/>
              </a:lnSpc>
              <a:spcBef>
                <a:spcPct val="20000"/>
              </a:spcBef>
            </a:pPr>
            <a:r>
              <a:rPr lang="ar-SA" sz="2400" b="1" u="sng"/>
              <a:t>أبواب الجنة ثمانية قيل أن أسماؤها :</a:t>
            </a:r>
            <a:r>
              <a:rPr lang="ar-SA" sz="2400" b="1"/>
              <a:t> </a:t>
            </a:r>
            <a:endParaRPr lang="ar-EG" sz="2400" b="1"/>
          </a:p>
        </p:txBody>
      </p:sp>
    </p:spTree>
  </p:cSld>
  <p:clrMapOvr>
    <a:overrideClrMapping bg1="lt1" tx1="dk1" bg2="lt2" tx2="dk2" accent1="accent1" accent2="accent2" accent3="accent3" accent4="accent4" accent5="accent5" accent6="accent6" hlink="hlink" folHlink="folHlink"/>
  </p:clrMapOvr>
  <p:transition spd="slow">
    <p:cover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Espace réservé du numéro de diapositive 5"/>
          <p:cNvSpPr>
            <a:spLocks noGrp="1"/>
          </p:cNvSpPr>
          <p:nvPr>
            <p:ph type="sldNum" sz="quarter" idx="12"/>
          </p:nvPr>
        </p:nvSpPr>
        <p:spPr>
          <a:noFill/>
        </p:spPr>
        <p:txBody>
          <a:bodyPr/>
          <a:lstStyle/>
          <a:p>
            <a:fld id="{1DBB2473-7F0E-4722-9C7B-D07DF163773F}" type="slidenum">
              <a:rPr lang="ar-SA"/>
              <a:pPr/>
              <a:t>5</a:t>
            </a:fld>
            <a:endParaRPr lang="fr-FR"/>
          </a:p>
        </p:txBody>
      </p:sp>
      <p:pic>
        <p:nvPicPr>
          <p:cNvPr id="6147" name="Picture 8" descr="med_MagicWaterfall"/>
          <p:cNvPicPr>
            <a:picLocks noChangeAspect="1" noChangeArrowheads="1"/>
          </p:cNvPicPr>
          <p:nvPr/>
        </p:nvPicPr>
        <p:blipFill>
          <a:blip r:embed="rId3"/>
          <a:srcRect/>
          <a:stretch>
            <a:fillRect/>
          </a:stretch>
        </p:blipFill>
        <p:spPr bwMode="auto">
          <a:xfrm>
            <a:off x="304800" y="3352800"/>
            <a:ext cx="1905000" cy="1822450"/>
          </a:xfrm>
          <a:prstGeom prst="rect">
            <a:avLst/>
          </a:prstGeom>
          <a:noFill/>
          <a:ln w="9525">
            <a:noFill/>
            <a:miter lim="800000"/>
            <a:headEnd/>
            <a:tailEnd/>
          </a:ln>
        </p:spPr>
      </p:pic>
      <p:sp>
        <p:nvSpPr>
          <p:cNvPr id="6148" name="Rectangle 2"/>
          <p:cNvSpPr>
            <a:spLocks noGrp="1" noChangeArrowheads="1"/>
          </p:cNvSpPr>
          <p:nvPr>
            <p:ph type="title"/>
          </p:nvPr>
        </p:nvSpPr>
        <p:spPr>
          <a:xfrm>
            <a:off x="2286000" y="304800"/>
            <a:ext cx="4876800" cy="1143000"/>
          </a:xfrm>
          <a:noFill/>
        </p:spPr>
        <p:txBody>
          <a:bodyPr/>
          <a:lstStyle/>
          <a:p>
            <a:pPr eaLnBrk="1" hangingPunct="1"/>
            <a:r>
              <a:rPr lang="ar-EG" b="1" smtClean="0"/>
              <a:t>درجات الجنة - 1</a:t>
            </a:r>
            <a:endParaRPr lang="en-US" b="1" smtClean="0"/>
          </a:p>
        </p:txBody>
      </p:sp>
      <p:sp>
        <p:nvSpPr>
          <p:cNvPr id="9219" name="Rectangle 3"/>
          <p:cNvSpPr>
            <a:spLocks noGrp="1" noChangeArrowheads="1"/>
          </p:cNvSpPr>
          <p:nvPr>
            <p:ph type="body" idx="1"/>
          </p:nvPr>
        </p:nvSpPr>
        <p:spPr>
          <a:xfrm>
            <a:off x="457200" y="1600200"/>
            <a:ext cx="8382000" cy="4525963"/>
          </a:xfrm>
        </p:spPr>
        <p:txBody>
          <a:bodyPr/>
          <a:lstStyle/>
          <a:p>
            <a:pPr eaLnBrk="1" hangingPunct="1">
              <a:lnSpc>
                <a:spcPct val="120000"/>
              </a:lnSpc>
              <a:buFontTx/>
              <a:buNone/>
            </a:pPr>
            <a:r>
              <a:rPr lang="ar-SA" sz="200" smtClean="0"/>
              <a:t> </a:t>
            </a:r>
            <a:r>
              <a:rPr lang="ar-SA" sz="2000" b="1" smtClean="0"/>
              <a:t>والجنة درجات أعلاها </a:t>
            </a:r>
            <a:r>
              <a:rPr lang="ar-SA" sz="2000" b="1" u="sng" smtClean="0"/>
              <a:t>الفردوس الأعلى</a:t>
            </a:r>
            <a:r>
              <a:rPr lang="ar-SA" sz="2000" b="1" smtClean="0"/>
              <a:t> وهو تحت عرش الرحمن جل وعلا ومنه تخرج </a:t>
            </a:r>
            <a:endParaRPr lang="ar-EG" sz="2000" b="1" smtClean="0"/>
          </a:p>
          <a:p>
            <a:pPr eaLnBrk="1" hangingPunct="1">
              <a:lnSpc>
                <a:spcPct val="120000"/>
              </a:lnSpc>
              <a:buFontTx/>
              <a:buNone/>
            </a:pPr>
            <a:r>
              <a:rPr lang="ar-SA" sz="2000" b="1" smtClean="0"/>
              <a:t>أنهار الجنة الأربعة</a:t>
            </a:r>
            <a:r>
              <a:rPr lang="ar-EG" sz="2000" b="1" smtClean="0"/>
              <a:t> </a:t>
            </a:r>
            <a:r>
              <a:rPr lang="ar-SA" sz="2000" b="1" smtClean="0"/>
              <a:t>الرئيسية</a:t>
            </a:r>
            <a:r>
              <a:rPr lang="ar-EG" sz="2000" b="1" smtClean="0"/>
              <a:t> </a:t>
            </a:r>
            <a:r>
              <a:rPr lang="ar-SA" sz="2000" b="1" smtClean="0"/>
              <a:t>( نهر اللبن - نهر العسل –</a:t>
            </a:r>
            <a:r>
              <a:rPr lang="ar-EG" sz="2000" b="1" smtClean="0"/>
              <a:t> </a:t>
            </a:r>
            <a:r>
              <a:rPr lang="ar-SA" sz="2000" b="1" smtClean="0"/>
              <a:t>نهر الخمر – نهر الماء ) . وأعلى مقام فى </a:t>
            </a:r>
            <a:endParaRPr lang="ar-EG" sz="2000" b="1" smtClean="0"/>
          </a:p>
          <a:p>
            <a:pPr eaLnBrk="1" hangingPunct="1">
              <a:lnSpc>
                <a:spcPct val="120000"/>
              </a:lnSpc>
              <a:buFontTx/>
              <a:buNone/>
            </a:pPr>
            <a:r>
              <a:rPr lang="ar-SA" sz="2000" b="1" smtClean="0"/>
              <a:t>الفردوس الأعلى هو مقام الوسيلة وهو مقام سيدنا رسول الله صلى الله عليه وسلم عليه وسلم</a:t>
            </a:r>
            <a:r>
              <a:rPr lang="ar-EG" sz="2000" b="1" smtClean="0"/>
              <a:t> </a:t>
            </a:r>
            <a:r>
              <a:rPr lang="ar-SA" sz="2000" b="1" smtClean="0"/>
              <a:t>. </a:t>
            </a:r>
            <a:endParaRPr lang="ar-EG" sz="2000" b="1" smtClean="0"/>
          </a:p>
          <a:p>
            <a:pPr eaLnBrk="1" hangingPunct="1">
              <a:lnSpc>
                <a:spcPct val="120000"/>
              </a:lnSpc>
              <a:buFontTx/>
              <a:buNone/>
            </a:pPr>
            <a:r>
              <a:rPr lang="ar-SA" sz="2000" b="1" smtClean="0"/>
              <a:t>عن عمرو بن العاص أنه سمع النبي صلى الله عليه و سلم يقول</a:t>
            </a:r>
            <a:r>
              <a:rPr lang="ar-EG" sz="2000" b="1" smtClean="0"/>
              <a:t> </a:t>
            </a:r>
            <a:r>
              <a:rPr lang="ar-SA" sz="2000" b="1" smtClean="0"/>
              <a:t>:”</a:t>
            </a:r>
            <a:r>
              <a:rPr lang="ar-EG" sz="2000" b="1" smtClean="0"/>
              <a:t> </a:t>
            </a:r>
            <a:r>
              <a:rPr lang="ar-SA" sz="2000" b="1" smtClean="0"/>
              <a:t>إذا سمعتم المؤذن فقولوا مثل ما</a:t>
            </a:r>
            <a:endParaRPr lang="ar-EG" sz="2000" b="1" smtClean="0"/>
          </a:p>
          <a:p>
            <a:pPr eaLnBrk="1" hangingPunct="1">
              <a:lnSpc>
                <a:spcPct val="120000"/>
              </a:lnSpc>
              <a:buFontTx/>
              <a:buNone/>
            </a:pPr>
            <a:r>
              <a:rPr lang="ar-SA" sz="2000" b="1" smtClean="0"/>
              <a:t> يقول ثم صلوا عليّ</a:t>
            </a:r>
            <a:r>
              <a:rPr lang="ar-EG" sz="2000" b="1" smtClean="0"/>
              <a:t> </a:t>
            </a:r>
            <a:r>
              <a:rPr lang="ar-SA" sz="2000" b="1" smtClean="0"/>
              <a:t>، فإنه من صلى عليّ صلاة واحدة، صلى الله عليه عشراً ثم </a:t>
            </a:r>
            <a:endParaRPr lang="ar-EG" sz="2000" b="1" smtClean="0"/>
          </a:p>
          <a:p>
            <a:pPr eaLnBrk="1" hangingPunct="1">
              <a:lnSpc>
                <a:spcPct val="120000"/>
              </a:lnSpc>
              <a:buFontTx/>
              <a:buNone/>
            </a:pPr>
            <a:r>
              <a:rPr lang="ar-SA" sz="2000" b="1" smtClean="0"/>
              <a:t>سلوا لي الوسيلة</a:t>
            </a:r>
            <a:r>
              <a:rPr lang="ar-EG" sz="2000" b="1" smtClean="0"/>
              <a:t> </a:t>
            </a:r>
            <a:r>
              <a:rPr lang="ar-SA" sz="2000" b="1" smtClean="0"/>
              <a:t>، فإنها منزلة في</a:t>
            </a:r>
            <a:r>
              <a:rPr lang="ar-EG" sz="2000" b="1" smtClean="0"/>
              <a:t> </a:t>
            </a:r>
            <a:r>
              <a:rPr lang="ar-SA" sz="2000" b="1" smtClean="0"/>
              <a:t>الجنة لا تنبغي إلا لعب</a:t>
            </a:r>
            <a:r>
              <a:rPr lang="ar-EG" sz="2000" b="1" smtClean="0"/>
              <a:t>د </a:t>
            </a:r>
            <a:r>
              <a:rPr lang="ar-SA" sz="2000" b="1" smtClean="0"/>
              <a:t>من عباد الله وأرجو أن</a:t>
            </a:r>
            <a:endParaRPr lang="ar-EG" sz="2000" b="1" smtClean="0"/>
          </a:p>
          <a:p>
            <a:pPr eaLnBrk="1" hangingPunct="1">
              <a:lnSpc>
                <a:spcPct val="120000"/>
              </a:lnSpc>
              <a:buFontTx/>
              <a:buNone/>
            </a:pPr>
            <a:r>
              <a:rPr lang="ar-SA" sz="2000" b="1" smtClean="0"/>
              <a:t> أكون هو، فمن سأل لي الوسيلة حلت عليه</a:t>
            </a:r>
            <a:r>
              <a:rPr lang="ar-EG" sz="2000" b="1" smtClean="0"/>
              <a:t> </a:t>
            </a:r>
            <a:r>
              <a:rPr lang="ar-SA" sz="2000" b="1" smtClean="0"/>
              <a:t>شفاعتي</a:t>
            </a:r>
            <a:r>
              <a:rPr lang="ar-EG" sz="2000" b="1" smtClean="0"/>
              <a:t> </a:t>
            </a:r>
            <a:r>
              <a:rPr lang="ar-SA" sz="2000" b="1" smtClean="0"/>
              <a:t>“ رواه مسلم</a:t>
            </a:r>
            <a:r>
              <a:rPr lang="ar-EG" sz="2000" b="1" smtClean="0"/>
              <a:t> .</a:t>
            </a:r>
          </a:p>
          <a:p>
            <a:pPr eaLnBrk="1" hangingPunct="1">
              <a:lnSpc>
                <a:spcPct val="120000"/>
              </a:lnSpc>
              <a:buFontTx/>
              <a:buNone/>
            </a:pPr>
            <a:r>
              <a:rPr lang="ar-SA" sz="2000" b="1" smtClean="0"/>
              <a:t>ثم</a:t>
            </a:r>
            <a:r>
              <a:rPr lang="ar-EG" sz="2000" b="1" smtClean="0"/>
              <a:t> </a:t>
            </a:r>
            <a:r>
              <a:rPr lang="ar-SA" sz="2000" b="1" u="sng" smtClean="0"/>
              <a:t>غرف أهل عليين</a:t>
            </a:r>
            <a:r>
              <a:rPr lang="ar-SA" sz="2000" b="1" smtClean="0"/>
              <a:t> وهى قصور متعددة الأدوار من الدر والجوهر</a:t>
            </a:r>
            <a:r>
              <a:rPr lang="ar-EG" sz="2000" b="1" smtClean="0"/>
              <a:t> </a:t>
            </a:r>
            <a:r>
              <a:rPr lang="ar-SA" sz="2000" b="1" smtClean="0"/>
              <a:t>تجرى من</a:t>
            </a:r>
            <a:endParaRPr lang="ar-EG" sz="2000" b="1" smtClean="0"/>
          </a:p>
          <a:p>
            <a:pPr eaLnBrk="1" hangingPunct="1">
              <a:lnSpc>
                <a:spcPct val="120000"/>
              </a:lnSpc>
              <a:buFontTx/>
              <a:buNone/>
            </a:pPr>
            <a:r>
              <a:rPr lang="ar-SA" sz="2000" b="1" smtClean="0"/>
              <a:t> تحتها الأنهار يتراءون</a:t>
            </a:r>
            <a:r>
              <a:rPr lang="ar-EG" sz="2000" b="1" smtClean="0"/>
              <a:t> </a:t>
            </a:r>
            <a:r>
              <a:rPr lang="ar-SA" sz="2000" b="1" smtClean="0"/>
              <a:t>لأهل الجنة كما يرى الناس الكواكب والنجوم فى السماوات</a:t>
            </a:r>
            <a:endParaRPr lang="ar-EG" sz="2000" b="1" smtClean="0"/>
          </a:p>
          <a:p>
            <a:pPr eaLnBrk="1" hangingPunct="1">
              <a:lnSpc>
                <a:spcPct val="120000"/>
              </a:lnSpc>
              <a:buFontTx/>
              <a:buNone/>
            </a:pPr>
            <a:r>
              <a:rPr lang="ar-SA" sz="2000" b="1" smtClean="0"/>
              <a:t> العلا</a:t>
            </a:r>
            <a:r>
              <a:rPr lang="ar-EG" sz="2000" b="1" smtClean="0"/>
              <a:t> ،</a:t>
            </a:r>
            <a:r>
              <a:rPr lang="ar-SA" sz="2000" b="1" smtClean="0"/>
              <a:t> وهى منزلة الأنبياء والشهداء والصابرين من أهل البلاء</a:t>
            </a:r>
            <a:r>
              <a:rPr lang="ar-EG" sz="2000" b="1" smtClean="0"/>
              <a:t> </a:t>
            </a:r>
            <a:r>
              <a:rPr lang="ar-SA" sz="2000" b="1" smtClean="0"/>
              <a:t>والأسقام والمتحابين فى الله . </a:t>
            </a:r>
            <a:endParaRPr lang="en-US" sz="2000" b="1" smtClean="0"/>
          </a:p>
        </p:txBody>
      </p:sp>
      <p:pic>
        <p:nvPicPr>
          <p:cNvPr id="6150" name="Picture 11" descr="لبن 1"/>
          <p:cNvPicPr>
            <a:picLocks noChangeAspect="1" noChangeArrowheads="1"/>
          </p:cNvPicPr>
          <p:nvPr/>
        </p:nvPicPr>
        <p:blipFill>
          <a:blip r:embed="rId4"/>
          <a:srcRect/>
          <a:stretch>
            <a:fillRect/>
          </a:stretch>
        </p:blipFill>
        <p:spPr bwMode="auto">
          <a:xfrm>
            <a:off x="304800" y="152400"/>
            <a:ext cx="1208088" cy="1371600"/>
          </a:xfrm>
          <a:prstGeom prst="rect">
            <a:avLst/>
          </a:prstGeom>
          <a:noFill/>
          <a:ln w="9525">
            <a:noFill/>
            <a:miter lim="800000"/>
            <a:headEnd/>
            <a:tailEnd/>
          </a:ln>
        </p:spPr>
      </p:pic>
      <p:pic>
        <p:nvPicPr>
          <p:cNvPr id="6151" name="Picture 13" descr="honey_color"/>
          <p:cNvPicPr>
            <a:picLocks noChangeAspect="1" noChangeArrowheads="1"/>
          </p:cNvPicPr>
          <p:nvPr/>
        </p:nvPicPr>
        <p:blipFill>
          <a:blip r:embed="rId5"/>
          <a:srcRect/>
          <a:stretch>
            <a:fillRect/>
          </a:stretch>
        </p:blipFill>
        <p:spPr bwMode="auto">
          <a:xfrm>
            <a:off x="7543800" y="152400"/>
            <a:ext cx="1155700" cy="1371600"/>
          </a:xfrm>
          <a:prstGeom prst="rect">
            <a:avLst/>
          </a:prstGeom>
          <a:noFill/>
          <a:ln w="9525">
            <a:noFill/>
            <a:miter lim="800000"/>
            <a:headEnd/>
            <a:tailEnd/>
          </a:ln>
        </p:spPr>
      </p:pic>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50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1500"/>
                                  </p:stCondLst>
                                  <p:childTnLst>
                                    <p:set>
                                      <p:cBhvr>
                                        <p:cTn id="11" dur="1" fill="hold">
                                          <p:stCondLst>
                                            <p:cond delay="0"/>
                                          </p:stCondLst>
                                        </p:cTn>
                                        <p:tgtEl>
                                          <p:spTgt spid="9219">
                                            <p:txEl>
                                              <p:pRg st="1" end="1"/>
                                            </p:txEl>
                                          </p:spTgt>
                                        </p:tgtEl>
                                        <p:attrNameLst>
                                          <p:attrName>style.visibility</p:attrName>
                                        </p:attrNameLst>
                                      </p:cBhvr>
                                      <p:to>
                                        <p:strVal val="visible"/>
                                      </p:to>
                                    </p:set>
                                    <p:anim calcmode="lin" valueType="num">
                                      <p:cBhvr additive="base">
                                        <p:cTn id="12"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1500"/>
                                  </p:stCondLst>
                                  <p:childTnLst>
                                    <p:set>
                                      <p:cBhvr>
                                        <p:cTn id="16" dur="1" fill="hold">
                                          <p:stCondLst>
                                            <p:cond delay="0"/>
                                          </p:stCondLst>
                                        </p:cTn>
                                        <p:tgtEl>
                                          <p:spTgt spid="9219">
                                            <p:txEl>
                                              <p:pRg st="2" end="2"/>
                                            </p:txEl>
                                          </p:spTgt>
                                        </p:tgtEl>
                                        <p:attrNameLst>
                                          <p:attrName>style.visibility</p:attrName>
                                        </p:attrNameLst>
                                      </p:cBhvr>
                                      <p:to>
                                        <p:strVal val="visible"/>
                                      </p:to>
                                    </p:set>
                                    <p:anim calcmode="lin" valueType="num">
                                      <p:cBhvr additive="base">
                                        <p:cTn id="17"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1500"/>
                                  </p:stCondLst>
                                  <p:childTnLst>
                                    <p:set>
                                      <p:cBhvr>
                                        <p:cTn id="21" dur="1" fill="hold">
                                          <p:stCondLst>
                                            <p:cond delay="0"/>
                                          </p:stCondLst>
                                        </p:cTn>
                                        <p:tgtEl>
                                          <p:spTgt spid="9219">
                                            <p:txEl>
                                              <p:pRg st="3" end="3"/>
                                            </p:txEl>
                                          </p:spTgt>
                                        </p:tgtEl>
                                        <p:attrNameLst>
                                          <p:attrName>style.visibility</p:attrName>
                                        </p:attrNameLst>
                                      </p:cBhvr>
                                      <p:to>
                                        <p:strVal val="visible"/>
                                      </p:to>
                                    </p:set>
                                    <p:anim calcmode="lin" valueType="num">
                                      <p:cBhvr additive="base">
                                        <p:cTn id="22"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1500"/>
                                  </p:stCondLst>
                                  <p:childTnLst>
                                    <p:set>
                                      <p:cBhvr>
                                        <p:cTn id="26" dur="1" fill="hold">
                                          <p:stCondLst>
                                            <p:cond delay="0"/>
                                          </p:stCondLst>
                                        </p:cTn>
                                        <p:tgtEl>
                                          <p:spTgt spid="9219">
                                            <p:txEl>
                                              <p:pRg st="4" end="4"/>
                                            </p:txEl>
                                          </p:spTgt>
                                        </p:tgtEl>
                                        <p:attrNameLst>
                                          <p:attrName>style.visibility</p:attrName>
                                        </p:attrNameLst>
                                      </p:cBhvr>
                                      <p:to>
                                        <p:strVal val="visible"/>
                                      </p:to>
                                    </p:set>
                                    <p:anim calcmode="lin" valueType="num">
                                      <p:cBhvr additive="base">
                                        <p:cTn id="27"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4" fill="hold" nodeType="afterEffect">
                                  <p:stCondLst>
                                    <p:cond delay="1500"/>
                                  </p:stCondLst>
                                  <p:childTnLst>
                                    <p:set>
                                      <p:cBhvr>
                                        <p:cTn id="31" dur="1" fill="hold">
                                          <p:stCondLst>
                                            <p:cond delay="0"/>
                                          </p:stCondLst>
                                        </p:cTn>
                                        <p:tgtEl>
                                          <p:spTgt spid="9219">
                                            <p:txEl>
                                              <p:pRg st="5" end="5"/>
                                            </p:txEl>
                                          </p:spTgt>
                                        </p:tgtEl>
                                        <p:attrNameLst>
                                          <p:attrName>style.visibility</p:attrName>
                                        </p:attrNameLst>
                                      </p:cBhvr>
                                      <p:to>
                                        <p:strVal val="visible"/>
                                      </p:to>
                                    </p:set>
                                    <p:anim calcmode="lin" valueType="num">
                                      <p:cBhvr additive="base">
                                        <p:cTn id="32"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000"/>
                            </p:stCondLst>
                            <p:childTnLst>
                              <p:par>
                                <p:cTn id="35" presetID="2" presetClass="entr" presetSubtype="4" fill="hold" nodeType="afterEffect">
                                  <p:stCondLst>
                                    <p:cond delay="1500"/>
                                  </p:stCondLst>
                                  <p:childTnLst>
                                    <p:set>
                                      <p:cBhvr>
                                        <p:cTn id="36" dur="1" fill="hold">
                                          <p:stCondLst>
                                            <p:cond delay="0"/>
                                          </p:stCondLst>
                                        </p:cTn>
                                        <p:tgtEl>
                                          <p:spTgt spid="9219">
                                            <p:txEl>
                                              <p:pRg st="6" end="6"/>
                                            </p:txEl>
                                          </p:spTgt>
                                        </p:tgtEl>
                                        <p:attrNameLst>
                                          <p:attrName>style.visibility</p:attrName>
                                        </p:attrNameLst>
                                      </p:cBhvr>
                                      <p:to>
                                        <p:strVal val="visible"/>
                                      </p:to>
                                    </p:set>
                                    <p:anim calcmode="lin" valueType="num">
                                      <p:cBhvr additive="base">
                                        <p:cTn id="37"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4000"/>
                            </p:stCondLst>
                            <p:childTnLst>
                              <p:par>
                                <p:cTn id="40" presetID="2" presetClass="entr" presetSubtype="4" fill="hold" nodeType="afterEffect">
                                  <p:stCondLst>
                                    <p:cond delay="1500"/>
                                  </p:stCondLst>
                                  <p:childTnLst>
                                    <p:set>
                                      <p:cBhvr>
                                        <p:cTn id="41" dur="1" fill="hold">
                                          <p:stCondLst>
                                            <p:cond delay="0"/>
                                          </p:stCondLst>
                                        </p:cTn>
                                        <p:tgtEl>
                                          <p:spTgt spid="9219">
                                            <p:txEl>
                                              <p:pRg st="7" end="7"/>
                                            </p:txEl>
                                          </p:spTgt>
                                        </p:tgtEl>
                                        <p:attrNameLst>
                                          <p:attrName>style.visibility</p:attrName>
                                        </p:attrNameLst>
                                      </p:cBhvr>
                                      <p:to>
                                        <p:strVal val="visible"/>
                                      </p:to>
                                    </p:set>
                                    <p:anim calcmode="lin" valueType="num">
                                      <p:cBhvr additive="base">
                                        <p:cTn id="42" dur="500" fill="hold"/>
                                        <p:tgtEl>
                                          <p:spTgt spid="9219">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9219">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6000"/>
                            </p:stCondLst>
                            <p:childTnLst>
                              <p:par>
                                <p:cTn id="45" presetID="2" presetClass="entr" presetSubtype="4" fill="hold" nodeType="afterEffect">
                                  <p:stCondLst>
                                    <p:cond delay="1500"/>
                                  </p:stCondLst>
                                  <p:childTnLst>
                                    <p:set>
                                      <p:cBhvr>
                                        <p:cTn id="46" dur="1" fill="hold">
                                          <p:stCondLst>
                                            <p:cond delay="0"/>
                                          </p:stCondLst>
                                        </p:cTn>
                                        <p:tgtEl>
                                          <p:spTgt spid="9219">
                                            <p:txEl>
                                              <p:pRg st="8" end="8"/>
                                            </p:txEl>
                                          </p:spTgt>
                                        </p:tgtEl>
                                        <p:attrNameLst>
                                          <p:attrName>style.visibility</p:attrName>
                                        </p:attrNameLst>
                                      </p:cBhvr>
                                      <p:to>
                                        <p:strVal val="visible"/>
                                      </p:to>
                                    </p:set>
                                    <p:anim calcmode="lin" valueType="num">
                                      <p:cBhvr additive="base">
                                        <p:cTn id="47" dur="500" fill="hold"/>
                                        <p:tgtEl>
                                          <p:spTgt spid="9219">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219">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8000"/>
                            </p:stCondLst>
                            <p:childTnLst>
                              <p:par>
                                <p:cTn id="50" presetID="2" presetClass="entr" presetSubtype="4" fill="hold" nodeType="afterEffect">
                                  <p:stCondLst>
                                    <p:cond delay="500"/>
                                  </p:stCondLst>
                                  <p:childTnLst>
                                    <p:set>
                                      <p:cBhvr>
                                        <p:cTn id="51" dur="1" fill="hold">
                                          <p:stCondLst>
                                            <p:cond delay="0"/>
                                          </p:stCondLst>
                                        </p:cTn>
                                        <p:tgtEl>
                                          <p:spTgt spid="9219">
                                            <p:txEl>
                                              <p:pRg st="9" end="9"/>
                                            </p:txEl>
                                          </p:spTgt>
                                        </p:tgtEl>
                                        <p:attrNameLst>
                                          <p:attrName>style.visibility</p:attrName>
                                        </p:attrNameLst>
                                      </p:cBhvr>
                                      <p:to>
                                        <p:strVal val="visible"/>
                                      </p:to>
                                    </p:set>
                                    <p:anim calcmode="lin" valueType="num">
                                      <p:cBhvr additive="base">
                                        <p:cTn id="52" dur="500" fill="hold"/>
                                        <p:tgtEl>
                                          <p:spTgt spid="9219">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Espace réservé du numéro de diapositive 5"/>
          <p:cNvSpPr>
            <a:spLocks noGrp="1"/>
          </p:cNvSpPr>
          <p:nvPr>
            <p:ph type="sldNum" sz="quarter" idx="12"/>
          </p:nvPr>
        </p:nvSpPr>
        <p:spPr>
          <a:noFill/>
        </p:spPr>
        <p:txBody>
          <a:bodyPr/>
          <a:lstStyle/>
          <a:p>
            <a:fld id="{ADACB104-DD88-4C56-87CC-23C2EC9E5A19}" type="slidenum">
              <a:rPr lang="ar-SA"/>
              <a:pPr/>
              <a:t>6</a:t>
            </a:fld>
            <a:endParaRPr lang="fr-FR"/>
          </a:p>
        </p:txBody>
      </p:sp>
      <p:sp>
        <p:nvSpPr>
          <p:cNvPr id="7171" name="Rectangle 2"/>
          <p:cNvSpPr>
            <a:spLocks noGrp="1" noChangeArrowheads="1"/>
          </p:cNvSpPr>
          <p:nvPr>
            <p:ph type="title"/>
          </p:nvPr>
        </p:nvSpPr>
        <p:spPr/>
        <p:txBody>
          <a:bodyPr/>
          <a:lstStyle/>
          <a:p>
            <a:pPr eaLnBrk="1" hangingPunct="1"/>
            <a:r>
              <a:rPr lang="ar-EG" b="1" smtClean="0"/>
              <a:t>درجات الجنة - 2</a:t>
            </a:r>
            <a:endParaRPr lang="en-US" b="1" smtClean="0"/>
          </a:p>
        </p:txBody>
      </p:sp>
      <p:sp>
        <p:nvSpPr>
          <p:cNvPr id="57347" name="Rectangle 3"/>
          <p:cNvSpPr>
            <a:spLocks noGrp="1" noChangeArrowheads="1"/>
          </p:cNvSpPr>
          <p:nvPr>
            <p:ph type="body" idx="1"/>
          </p:nvPr>
        </p:nvSpPr>
        <p:spPr>
          <a:xfrm>
            <a:off x="457200" y="1447800"/>
            <a:ext cx="8229600" cy="4525963"/>
          </a:xfrm>
        </p:spPr>
        <p:txBody>
          <a:bodyPr/>
          <a:lstStyle/>
          <a:p>
            <a:pPr eaLnBrk="1" hangingPunct="1">
              <a:lnSpc>
                <a:spcPct val="120000"/>
              </a:lnSpc>
              <a:buFontTx/>
              <a:buNone/>
            </a:pPr>
            <a:r>
              <a:rPr lang="ar-SA" sz="2000" b="1" smtClean="0"/>
              <a:t>وفى الجنة</a:t>
            </a:r>
            <a:r>
              <a:rPr lang="ar-SA" sz="2000" b="1" u="sng" smtClean="0"/>
              <a:t> غرف ( قصور ) من الجواهر الشفافة</a:t>
            </a:r>
            <a:r>
              <a:rPr lang="ar-SA" sz="2000" b="1" smtClean="0"/>
              <a:t> يرى ظاهرها من </a:t>
            </a:r>
            <a:endParaRPr lang="ar-EG" sz="2000" b="1" smtClean="0"/>
          </a:p>
          <a:p>
            <a:pPr eaLnBrk="1" hangingPunct="1">
              <a:lnSpc>
                <a:spcPct val="120000"/>
              </a:lnSpc>
              <a:buFontTx/>
              <a:buNone/>
            </a:pPr>
            <a:r>
              <a:rPr lang="ar-SA" sz="2000" b="1" smtClean="0"/>
              <a:t>باطنها وهى لمن أطاب الكلام وأطعم</a:t>
            </a:r>
            <a:r>
              <a:rPr lang="ar-EG" sz="2000" b="1" smtClean="0"/>
              <a:t> </a:t>
            </a:r>
            <a:r>
              <a:rPr lang="ar-SA" sz="2000" b="1" smtClean="0"/>
              <a:t>الطعام وبات قائما والناس نيام . </a:t>
            </a:r>
            <a:endParaRPr lang="ar-EG" sz="2000" b="1" smtClean="0"/>
          </a:p>
          <a:p>
            <a:pPr eaLnBrk="1" hangingPunct="1">
              <a:lnSpc>
                <a:spcPct val="120000"/>
              </a:lnSpc>
              <a:buFontTx/>
              <a:buNone/>
            </a:pPr>
            <a:r>
              <a:rPr lang="ar-SA" sz="2000" b="1" smtClean="0"/>
              <a:t>ثم </a:t>
            </a:r>
            <a:r>
              <a:rPr lang="ar-SA" sz="2000" b="1" u="sng" smtClean="0"/>
              <a:t>باقى أهل الدرجات وهى مائة درجة</a:t>
            </a:r>
            <a:r>
              <a:rPr lang="ar-SA" sz="2000" b="1" smtClean="0"/>
              <a:t> وأدناهم منزلة من كان له ملك </a:t>
            </a:r>
            <a:endParaRPr lang="ar-EG" sz="2000" b="1" smtClean="0"/>
          </a:p>
          <a:p>
            <a:pPr eaLnBrk="1" hangingPunct="1">
              <a:lnSpc>
                <a:spcPct val="120000"/>
              </a:lnSpc>
              <a:buFontTx/>
              <a:buNone/>
            </a:pPr>
            <a:r>
              <a:rPr lang="ar-SA" sz="2000" b="1" smtClean="0"/>
              <a:t>مثل عشرة أمثال اغنى ملوك الدنيا . عن ‏‏أبي سعيد الخدري‏ رضي الله عنه ‏قال ‏قال رسول الله ‏‏صلى </a:t>
            </a:r>
            <a:endParaRPr lang="ar-EG" sz="2000" b="1" smtClean="0"/>
          </a:p>
          <a:p>
            <a:pPr eaLnBrk="1" hangingPunct="1">
              <a:lnSpc>
                <a:spcPct val="120000"/>
              </a:lnSpc>
              <a:buFontTx/>
              <a:buNone/>
            </a:pPr>
            <a:r>
              <a:rPr lang="ar-SA" sz="2000" b="1" smtClean="0"/>
              <a:t>الله عليه وسلم ‏‏{ يقال لصاحب</a:t>
            </a:r>
            <a:r>
              <a:rPr lang="ar-EG" sz="2000" b="1" smtClean="0"/>
              <a:t> </a:t>
            </a:r>
            <a:r>
              <a:rPr lang="ar-SA" sz="2000" b="1" smtClean="0"/>
              <a:t>القرآن</a:t>
            </a:r>
            <a:r>
              <a:rPr lang="ar-EG" sz="2000" b="1" smtClean="0"/>
              <a:t> </a:t>
            </a:r>
            <a:r>
              <a:rPr lang="ar-SA" sz="2000" b="1" smtClean="0"/>
              <a:t>إذا دخل الجنة اقرأ واصعد فيقرأ ويصعد بكل آية درجة حتى</a:t>
            </a:r>
            <a:endParaRPr lang="ar-EG" sz="2000" b="1" smtClean="0"/>
          </a:p>
          <a:p>
            <a:pPr eaLnBrk="1" hangingPunct="1">
              <a:lnSpc>
                <a:spcPct val="120000"/>
              </a:lnSpc>
              <a:buFontTx/>
              <a:buNone/>
            </a:pPr>
            <a:r>
              <a:rPr lang="ar-SA" sz="2000" b="1" smtClean="0"/>
              <a:t> يقرأ آخر شيء معه }  رواه ابن</a:t>
            </a:r>
            <a:r>
              <a:rPr lang="ar-EG" sz="2000" b="1" smtClean="0"/>
              <a:t> </a:t>
            </a:r>
            <a:r>
              <a:rPr lang="ar-SA" sz="2000" b="1" smtClean="0"/>
              <a:t>ماجه</a:t>
            </a:r>
            <a:r>
              <a:rPr lang="ar-EG" sz="2000" b="1" smtClean="0"/>
              <a:t>.</a:t>
            </a:r>
            <a:r>
              <a:rPr lang="ar-SA" sz="2000" b="1" smtClean="0"/>
              <a:t>عن ‏عبادة بن الصامت رضي الله عنه ‏أنه سمع رسول الله </a:t>
            </a:r>
            <a:endParaRPr lang="ar-EG" sz="2000" b="1" smtClean="0"/>
          </a:p>
          <a:p>
            <a:pPr eaLnBrk="1" hangingPunct="1">
              <a:lnSpc>
                <a:spcPct val="120000"/>
              </a:lnSpc>
              <a:buFontTx/>
              <a:buNone/>
            </a:pPr>
            <a:r>
              <a:rPr lang="ar-SA" sz="2000" b="1" smtClean="0"/>
              <a:t>‏‏صلى الله عليه وسلم ‏ ‏يقول { ‏‏ما من عبد يسجد لله سجدة إلا كتب الله له بها حسنة ومحا عنه بها </a:t>
            </a:r>
            <a:endParaRPr lang="ar-EG" sz="2000" b="1" smtClean="0"/>
          </a:p>
          <a:p>
            <a:pPr eaLnBrk="1" hangingPunct="1">
              <a:lnSpc>
                <a:spcPct val="120000"/>
              </a:lnSpc>
              <a:buFontTx/>
              <a:buNone/>
            </a:pPr>
            <a:r>
              <a:rPr lang="ar-SA" sz="2000" b="1" smtClean="0"/>
              <a:t>سيئة ورفع له بها درجة فاستكثروا من السجود } رواه ابن ماجه</a:t>
            </a:r>
            <a:r>
              <a:rPr lang="ar-EG" sz="2000" b="1" smtClean="0"/>
              <a:t> .</a:t>
            </a:r>
          </a:p>
          <a:p>
            <a:pPr eaLnBrk="1" hangingPunct="1">
              <a:lnSpc>
                <a:spcPct val="120000"/>
              </a:lnSpc>
              <a:buFontTx/>
              <a:buNone/>
            </a:pPr>
            <a:r>
              <a:rPr lang="ar-SA" sz="2000" b="1" smtClean="0"/>
              <a:t>عن ‏ ‏عبادة بن الصامت رضي الله عنه ‏أن رسول الله ‏‏صلى الله عليه وسلم ‏قال { ‏في الجنة مائة </a:t>
            </a:r>
            <a:endParaRPr lang="ar-EG" sz="2000" b="1" smtClean="0"/>
          </a:p>
          <a:p>
            <a:pPr eaLnBrk="1" hangingPunct="1">
              <a:lnSpc>
                <a:spcPct val="120000"/>
              </a:lnSpc>
              <a:buFontTx/>
              <a:buNone/>
            </a:pPr>
            <a:r>
              <a:rPr lang="ar-SA" sz="2000" b="1" smtClean="0"/>
              <a:t>درجة ما بين كل درجتين كما بين الأرض والسماء </a:t>
            </a:r>
            <a:r>
              <a:rPr lang="ar-EG" sz="2000" b="1" smtClean="0"/>
              <a:t>، </a:t>
            </a:r>
            <a:r>
              <a:rPr lang="ar-SA" sz="2000" b="1" smtClean="0"/>
              <a:t>والفردوس أعلاها درجة ومنها تفجر أنهار </a:t>
            </a:r>
            <a:endParaRPr lang="ar-EG" sz="2000" b="1" smtClean="0"/>
          </a:p>
          <a:p>
            <a:pPr eaLnBrk="1" hangingPunct="1">
              <a:lnSpc>
                <a:spcPct val="120000"/>
              </a:lnSpc>
              <a:buFontTx/>
              <a:buNone/>
            </a:pPr>
            <a:r>
              <a:rPr lang="ar-SA" sz="2000" b="1" smtClean="0"/>
              <a:t>الجنة الأربعة ومن فوقها يكون العرش فإذا سألتم الله فسلوه الفردوس } رواه الترمذي</a:t>
            </a:r>
            <a:r>
              <a:rPr lang="ar-EG" sz="2000" b="1" smtClean="0"/>
              <a:t> .</a:t>
            </a:r>
            <a:endParaRPr lang="en-US" sz="2000" b="1" smtClean="0"/>
          </a:p>
        </p:txBody>
      </p:sp>
      <p:pic>
        <p:nvPicPr>
          <p:cNvPr id="7173" name="Picture 5" descr="3333"/>
          <p:cNvPicPr>
            <a:picLocks noChangeAspect="1" noChangeArrowheads="1"/>
          </p:cNvPicPr>
          <p:nvPr/>
        </p:nvPicPr>
        <p:blipFill>
          <a:blip r:embed="rId3"/>
          <a:srcRect/>
          <a:stretch>
            <a:fillRect/>
          </a:stretch>
        </p:blipFill>
        <p:spPr bwMode="auto">
          <a:xfrm>
            <a:off x="0" y="0"/>
            <a:ext cx="2667000" cy="2590800"/>
          </a:xfrm>
          <a:prstGeom prst="rect">
            <a:avLst/>
          </a:prstGeom>
          <a:noFill/>
          <a:ln w="9525">
            <a:noFill/>
            <a:miter lim="800000"/>
            <a:headEnd/>
            <a:tailEnd/>
          </a:ln>
        </p:spPr>
      </p:pic>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 calcmode="lin" valueType="num">
                                      <p:cBhvr additive="base">
                                        <p:cTn id="12"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 calcmode="lin" valueType="num">
                                      <p:cBhvr additive="base">
                                        <p:cTn id="17"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 calcmode="lin" valueType="num">
                                      <p:cBhvr additive="base">
                                        <p:cTn id="22"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 calcmode="lin" valueType="num">
                                      <p:cBhvr additive="base">
                                        <p:cTn id="27"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 calcmode="lin" valueType="num">
                                      <p:cBhvr additive="base">
                                        <p:cTn id="32" dur="500" fill="hold"/>
                                        <p:tgtEl>
                                          <p:spTgt spid="57347">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7347">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57347">
                                            <p:txEl>
                                              <p:pRg st="6" end="6"/>
                                            </p:txEl>
                                          </p:spTgt>
                                        </p:tgtEl>
                                        <p:attrNameLst>
                                          <p:attrName>style.visibility</p:attrName>
                                        </p:attrNameLst>
                                      </p:cBhvr>
                                      <p:to>
                                        <p:strVal val="visible"/>
                                      </p:to>
                                    </p:set>
                                    <p:anim calcmode="lin" valueType="num">
                                      <p:cBhvr additive="base">
                                        <p:cTn id="37" dur="500" fill="hold"/>
                                        <p:tgtEl>
                                          <p:spTgt spid="5734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7347">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57347">
                                            <p:txEl>
                                              <p:pRg st="7" end="7"/>
                                            </p:txEl>
                                          </p:spTgt>
                                        </p:tgtEl>
                                        <p:attrNameLst>
                                          <p:attrName>style.visibility</p:attrName>
                                        </p:attrNameLst>
                                      </p:cBhvr>
                                      <p:to>
                                        <p:strVal val="visible"/>
                                      </p:to>
                                    </p:set>
                                    <p:anim calcmode="lin" valueType="num">
                                      <p:cBhvr additive="base">
                                        <p:cTn id="42" dur="500" fill="hold"/>
                                        <p:tgtEl>
                                          <p:spTgt spid="57347">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7347">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nodeType="afterEffect">
                                  <p:stCondLst>
                                    <p:cond delay="0"/>
                                  </p:stCondLst>
                                  <p:childTnLst>
                                    <p:set>
                                      <p:cBhvr>
                                        <p:cTn id="46" dur="1" fill="hold">
                                          <p:stCondLst>
                                            <p:cond delay="0"/>
                                          </p:stCondLst>
                                        </p:cTn>
                                        <p:tgtEl>
                                          <p:spTgt spid="57347">
                                            <p:txEl>
                                              <p:pRg st="8" end="8"/>
                                            </p:txEl>
                                          </p:spTgt>
                                        </p:tgtEl>
                                        <p:attrNameLst>
                                          <p:attrName>style.visibility</p:attrName>
                                        </p:attrNameLst>
                                      </p:cBhvr>
                                      <p:to>
                                        <p:strVal val="visible"/>
                                      </p:to>
                                    </p:set>
                                    <p:anim calcmode="lin" valueType="num">
                                      <p:cBhvr additive="base">
                                        <p:cTn id="47" dur="500" fill="hold"/>
                                        <p:tgtEl>
                                          <p:spTgt spid="57347">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7347">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nodeType="afterEffect">
                                  <p:stCondLst>
                                    <p:cond delay="0"/>
                                  </p:stCondLst>
                                  <p:childTnLst>
                                    <p:set>
                                      <p:cBhvr>
                                        <p:cTn id="51" dur="1" fill="hold">
                                          <p:stCondLst>
                                            <p:cond delay="0"/>
                                          </p:stCondLst>
                                        </p:cTn>
                                        <p:tgtEl>
                                          <p:spTgt spid="57347">
                                            <p:txEl>
                                              <p:pRg st="9" end="9"/>
                                            </p:txEl>
                                          </p:spTgt>
                                        </p:tgtEl>
                                        <p:attrNameLst>
                                          <p:attrName>style.visibility</p:attrName>
                                        </p:attrNameLst>
                                      </p:cBhvr>
                                      <p:to>
                                        <p:strVal val="visible"/>
                                      </p:to>
                                    </p:set>
                                    <p:anim calcmode="lin" valueType="num">
                                      <p:cBhvr additive="base">
                                        <p:cTn id="52" dur="500" fill="hold"/>
                                        <p:tgtEl>
                                          <p:spTgt spid="57347">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7347">
                                            <p:txEl>
                                              <p:pRg st="9" end="9"/>
                                            </p:txEl>
                                          </p:spTgt>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nodeType="afterEffect">
                                  <p:stCondLst>
                                    <p:cond delay="500"/>
                                  </p:stCondLst>
                                  <p:childTnLst>
                                    <p:set>
                                      <p:cBhvr>
                                        <p:cTn id="56" dur="1" fill="hold">
                                          <p:stCondLst>
                                            <p:cond delay="0"/>
                                          </p:stCondLst>
                                        </p:cTn>
                                        <p:tgtEl>
                                          <p:spTgt spid="57347">
                                            <p:txEl>
                                              <p:pRg st="10" end="10"/>
                                            </p:txEl>
                                          </p:spTgt>
                                        </p:tgtEl>
                                        <p:attrNameLst>
                                          <p:attrName>style.visibility</p:attrName>
                                        </p:attrNameLst>
                                      </p:cBhvr>
                                      <p:to>
                                        <p:strVal val="visible"/>
                                      </p:to>
                                    </p:set>
                                    <p:anim calcmode="lin" valueType="num">
                                      <p:cBhvr additive="base">
                                        <p:cTn id="57" dur="500" fill="hold"/>
                                        <p:tgtEl>
                                          <p:spTgt spid="57347">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73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Espace réservé du numéro de diapositive 5"/>
          <p:cNvSpPr>
            <a:spLocks noGrp="1"/>
          </p:cNvSpPr>
          <p:nvPr>
            <p:ph type="sldNum" sz="quarter" idx="12"/>
          </p:nvPr>
        </p:nvSpPr>
        <p:spPr>
          <a:noFill/>
        </p:spPr>
        <p:txBody>
          <a:bodyPr/>
          <a:lstStyle/>
          <a:p>
            <a:fld id="{0A2BC600-2654-4D8E-858B-5438E39B35F3}" type="slidenum">
              <a:rPr lang="ar-SA"/>
              <a:pPr/>
              <a:t>7</a:t>
            </a:fld>
            <a:endParaRPr lang="fr-FR"/>
          </a:p>
        </p:txBody>
      </p:sp>
      <p:sp>
        <p:nvSpPr>
          <p:cNvPr id="7" name="Rectangle 2"/>
          <p:cNvSpPr txBox="1">
            <a:spLocks noChangeArrowheads="1"/>
          </p:cNvSpPr>
          <p:nvPr/>
        </p:nvSpPr>
        <p:spPr bwMode="auto">
          <a:xfrm>
            <a:off x="642938" y="0"/>
            <a:ext cx="8229600" cy="1139825"/>
          </a:xfrm>
          <a:prstGeom prst="rect">
            <a:avLst/>
          </a:prstGeom>
          <a:noFill/>
          <a:ln w="9525">
            <a:noFill/>
            <a:miter lim="800000"/>
            <a:headEnd/>
            <a:tailEnd/>
          </a:ln>
          <a:effectLst/>
        </p:spPr>
        <p:txBody>
          <a:bodyPr anchor="ctr"/>
          <a:lstStyle/>
          <a:p>
            <a:pPr algn="ctr">
              <a:defRPr/>
            </a:pPr>
            <a:r>
              <a:rPr lang="ar-SA" sz="6000" b="1" kern="0" dirty="0">
                <a:solidFill>
                  <a:schemeClr val="hlink"/>
                </a:solidFill>
                <a:latin typeface="+mj-lt"/>
                <a:ea typeface="+mj-ea"/>
                <a:cs typeface="+mj-cs"/>
              </a:rPr>
              <a:t>بــنــاء الجــنــة</a:t>
            </a:r>
            <a:endParaRPr lang="fr-FR" sz="6000" b="1" kern="0" dirty="0">
              <a:solidFill>
                <a:schemeClr val="hlink"/>
              </a:solidFill>
              <a:latin typeface="+mj-lt"/>
              <a:ea typeface="+mj-ea"/>
              <a:cs typeface="+mj-cs"/>
            </a:endParaRPr>
          </a:p>
        </p:txBody>
      </p:sp>
      <p:sp>
        <p:nvSpPr>
          <p:cNvPr id="9" name="Rectangle 3"/>
          <p:cNvSpPr txBox="1">
            <a:spLocks noChangeArrowheads="1"/>
          </p:cNvSpPr>
          <p:nvPr/>
        </p:nvSpPr>
        <p:spPr bwMode="auto">
          <a:xfrm>
            <a:off x="250825" y="1600200"/>
            <a:ext cx="8642350" cy="4924425"/>
          </a:xfrm>
          <a:prstGeom prst="rect">
            <a:avLst/>
          </a:prstGeom>
          <a:noFill/>
          <a:ln w="9525">
            <a:noFill/>
            <a:miter lim="800000"/>
            <a:headEnd/>
            <a:tailEnd/>
          </a:ln>
          <a:effectLst/>
        </p:spPr>
        <p:txBody>
          <a:bodyPr/>
          <a:lstStyle/>
          <a:p>
            <a:pPr marL="93663" algn="justLow">
              <a:spcBef>
                <a:spcPct val="20000"/>
              </a:spcBef>
              <a:buFont typeface="Wingdings" pitchFamily="2" charset="2"/>
              <a:buNone/>
              <a:defRPr/>
            </a:pPr>
            <a:r>
              <a:rPr lang="ar-SA" sz="4000" b="1" kern="0" dirty="0">
                <a:solidFill>
                  <a:srgbClr val="0457FC"/>
                </a:solidFill>
                <a:latin typeface="+mn-lt"/>
                <a:cs typeface="+mn-cs"/>
              </a:rPr>
              <a:t>عن أبي هريرة رضي الله عنه قال: قلنا يا رسول الله حدثنا عن الجنة ما بناؤها؟ قال صلى الله عليه وسلم: </a:t>
            </a:r>
            <a:r>
              <a:rPr lang="ar-SA" sz="4000" kern="0" dirty="0">
                <a:solidFill>
                  <a:srgbClr val="0457FC"/>
                </a:solidFill>
                <a:latin typeface="+mn-lt"/>
                <a:cs typeface="+mn-cs"/>
              </a:rPr>
              <a:t>(</a:t>
            </a:r>
            <a:r>
              <a:rPr lang="ar-SA" sz="4000" b="1" kern="0" dirty="0">
                <a:solidFill>
                  <a:srgbClr val="0457FC"/>
                </a:solidFill>
                <a:latin typeface="+mn-lt"/>
                <a:cs typeface="+mn-cs"/>
              </a:rPr>
              <a:t>لبنة من فضة ولبنة من ذهب، </a:t>
            </a:r>
            <a:r>
              <a:rPr lang="ar-SA" sz="4000" b="1" kern="0" dirty="0" err="1">
                <a:solidFill>
                  <a:srgbClr val="0457FC"/>
                </a:solidFill>
                <a:latin typeface="+mn-lt"/>
                <a:cs typeface="+mn-cs"/>
              </a:rPr>
              <a:t>وملاطها</a:t>
            </a:r>
            <a:r>
              <a:rPr lang="ar-SA" sz="4000" b="1" kern="0" dirty="0">
                <a:solidFill>
                  <a:srgbClr val="0457FC"/>
                </a:solidFill>
                <a:latin typeface="+mn-lt"/>
                <a:cs typeface="+mn-cs"/>
              </a:rPr>
              <a:t> المسك، وحصباؤها اللؤلؤ والياقوت، وترابها الزعفران، من يدخلها ينعم لا </a:t>
            </a:r>
            <a:r>
              <a:rPr lang="ar-SA" sz="4000" b="1" kern="0" dirty="0" err="1">
                <a:solidFill>
                  <a:srgbClr val="0457FC"/>
                </a:solidFill>
                <a:latin typeface="+mn-lt"/>
                <a:cs typeface="+mn-cs"/>
              </a:rPr>
              <a:t>يبأس</a:t>
            </a:r>
            <a:r>
              <a:rPr lang="ar-SA" sz="4000" b="1" kern="0" dirty="0">
                <a:solidFill>
                  <a:srgbClr val="0457FC"/>
                </a:solidFill>
                <a:latin typeface="+mn-lt"/>
                <a:cs typeface="+mn-cs"/>
              </a:rPr>
              <a:t>، ويخلد لا يموت، لا تبلى ثيابه، ولا يفنى شبابه ... الحديث</a:t>
            </a:r>
            <a:r>
              <a:rPr lang="ar-SA" sz="4000" kern="0" dirty="0">
                <a:solidFill>
                  <a:srgbClr val="0457FC"/>
                </a:solidFill>
                <a:latin typeface="+mn-lt"/>
                <a:cs typeface="+mn-cs"/>
              </a:rPr>
              <a:t>)</a:t>
            </a:r>
            <a:r>
              <a:rPr lang="ar-SA" sz="4000" b="1" kern="0" dirty="0">
                <a:solidFill>
                  <a:srgbClr val="0457FC"/>
                </a:solidFill>
                <a:latin typeface="+mn-lt"/>
                <a:cs typeface="+mn-cs"/>
              </a:rPr>
              <a:t>.</a:t>
            </a:r>
          </a:p>
          <a:p>
            <a:pPr marL="93663" algn="justLow">
              <a:spcBef>
                <a:spcPct val="20000"/>
              </a:spcBef>
              <a:buFont typeface="Wingdings" pitchFamily="2" charset="2"/>
              <a:buNone/>
              <a:defRPr/>
            </a:pPr>
            <a:endParaRPr lang="ar-SA" sz="1000" b="1" kern="0" dirty="0">
              <a:solidFill>
                <a:srgbClr val="0457FC"/>
              </a:solidFill>
              <a:latin typeface="+mn-lt"/>
              <a:cs typeface="+mn-cs"/>
            </a:endParaRPr>
          </a:p>
          <a:p>
            <a:pPr marL="93663">
              <a:spcBef>
                <a:spcPct val="20000"/>
              </a:spcBef>
              <a:buFont typeface="Wingdings" pitchFamily="2" charset="2"/>
              <a:buNone/>
              <a:defRPr/>
            </a:pPr>
            <a:r>
              <a:rPr lang="ar-SA" sz="3000" b="1" kern="0" dirty="0">
                <a:solidFill>
                  <a:srgbClr val="0457FC"/>
                </a:solidFill>
                <a:latin typeface="+mn-lt"/>
                <a:cs typeface="+mn-cs"/>
              </a:rPr>
              <a:t>رواه الإمام أحمد</a:t>
            </a:r>
            <a:endParaRPr lang="fr-FR" sz="3000" b="1" kern="0" dirty="0">
              <a:solidFill>
                <a:srgbClr val="0457FC"/>
              </a:solidFill>
              <a:latin typeface="+mn-lt"/>
              <a:cs typeface="+mn-cs"/>
            </a:endParaRPr>
          </a:p>
        </p:txBody>
      </p:sp>
    </p:spTree>
  </p:cSld>
  <p:clrMapOvr>
    <a:masterClrMapping/>
  </p:clrMapOvr>
  <p:transition spd="slow">
    <p:cover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Espace réservé du numéro de diapositive 5"/>
          <p:cNvSpPr>
            <a:spLocks noGrp="1"/>
          </p:cNvSpPr>
          <p:nvPr>
            <p:ph type="sldNum" sz="quarter" idx="12"/>
          </p:nvPr>
        </p:nvSpPr>
        <p:spPr>
          <a:noFill/>
        </p:spPr>
        <p:txBody>
          <a:bodyPr/>
          <a:lstStyle/>
          <a:p>
            <a:fld id="{456F2BEC-2A6B-48C4-8E91-7021CF37C3E4}" type="slidenum">
              <a:rPr lang="ar-SA"/>
              <a:pPr/>
              <a:t>8</a:t>
            </a:fld>
            <a:endParaRPr lang="fr-FR"/>
          </a:p>
        </p:txBody>
      </p:sp>
      <p:sp>
        <p:nvSpPr>
          <p:cNvPr id="9219" name="Rectangle 2"/>
          <p:cNvSpPr>
            <a:spLocks noGrp="1" noChangeArrowheads="1"/>
          </p:cNvSpPr>
          <p:nvPr>
            <p:ph type="title"/>
          </p:nvPr>
        </p:nvSpPr>
        <p:spPr/>
        <p:txBody>
          <a:bodyPr/>
          <a:lstStyle/>
          <a:p>
            <a:pPr eaLnBrk="1" hangingPunct="1"/>
            <a:r>
              <a:rPr lang="ar-SA" b="1" smtClean="0"/>
              <a:t>أوائــل الجــنــ</a:t>
            </a:r>
            <a:r>
              <a:rPr lang="ar-MA" b="1" smtClean="0"/>
              <a:t>ة</a:t>
            </a:r>
            <a:endParaRPr lang="en-US" smtClean="0">
              <a:solidFill>
                <a:srgbClr val="F1FFC9"/>
              </a:solidFill>
            </a:endParaRPr>
          </a:p>
        </p:txBody>
      </p:sp>
      <p:pic>
        <p:nvPicPr>
          <p:cNvPr id="9220" name="Picture 5" descr="med_ButterflyOasis"/>
          <p:cNvPicPr>
            <a:picLocks noChangeAspect="1" noChangeArrowheads="1"/>
          </p:cNvPicPr>
          <p:nvPr/>
        </p:nvPicPr>
        <p:blipFill>
          <a:blip r:embed="rId3"/>
          <a:srcRect/>
          <a:stretch>
            <a:fillRect/>
          </a:stretch>
        </p:blipFill>
        <p:spPr bwMode="auto">
          <a:xfrm>
            <a:off x="0" y="0"/>
            <a:ext cx="2209800" cy="2089150"/>
          </a:xfrm>
          <a:prstGeom prst="rect">
            <a:avLst/>
          </a:prstGeom>
          <a:noFill/>
          <a:ln w="9525">
            <a:noFill/>
            <a:miter lim="800000"/>
            <a:headEnd/>
            <a:tailEnd/>
          </a:ln>
        </p:spPr>
      </p:pic>
      <p:sp>
        <p:nvSpPr>
          <p:cNvPr id="7" name="Rectangle 3"/>
          <p:cNvSpPr txBox="1">
            <a:spLocks noChangeArrowheads="1"/>
          </p:cNvSpPr>
          <p:nvPr/>
        </p:nvSpPr>
        <p:spPr bwMode="auto">
          <a:xfrm>
            <a:off x="214313" y="1285875"/>
            <a:ext cx="8929687" cy="4929188"/>
          </a:xfrm>
          <a:prstGeom prst="rect">
            <a:avLst/>
          </a:prstGeom>
          <a:noFill/>
          <a:ln w="9525">
            <a:noFill/>
            <a:miter lim="800000"/>
            <a:headEnd/>
            <a:tailEnd/>
          </a:ln>
          <a:effectLst/>
        </p:spPr>
        <p:txBody>
          <a:bodyPr/>
          <a:lstStyle/>
          <a:p>
            <a:pPr indent="265113" algn="justLow">
              <a:lnSpc>
                <a:spcPct val="90000"/>
              </a:lnSpc>
              <a:spcBef>
                <a:spcPct val="20000"/>
              </a:spcBef>
              <a:buFontTx/>
              <a:buChar char="•"/>
              <a:defRPr/>
            </a:pPr>
            <a:r>
              <a:rPr lang="ar-SA" sz="2000" b="1" kern="0" dirty="0">
                <a:latin typeface="+mn-lt"/>
                <a:cs typeface="Arabic Transparent" pitchFamily="2" charset="0"/>
              </a:rPr>
              <a:t>أول من يقرع باب الجنة هو سيد الخلق وأعظمهم وأكرمهم نبينا وحبيبنا محمد صلى الله عليه وسلم. </a:t>
            </a:r>
          </a:p>
          <a:p>
            <a:pPr indent="265113" algn="justLow">
              <a:lnSpc>
                <a:spcPct val="90000"/>
              </a:lnSpc>
              <a:spcBef>
                <a:spcPct val="20000"/>
              </a:spcBef>
              <a:buFontTx/>
              <a:buChar char="•"/>
              <a:defRPr/>
            </a:pPr>
            <a:r>
              <a:rPr lang="ar-SA" sz="2000" b="1" kern="0" dirty="0">
                <a:latin typeface="+mn-lt"/>
                <a:cs typeface="Arabic Transparent" pitchFamily="2" charset="0"/>
              </a:rPr>
              <a:t>أول من يدخل الجنة من أمة نبينا محمد صلى الله عليه وسلم هو أبو بكر الصديق. (حديث أبو داود).</a:t>
            </a:r>
          </a:p>
          <a:p>
            <a:pPr indent="265113" algn="justLow">
              <a:lnSpc>
                <a:spcPct val="90000"/>
              </a:lnSpc>
              <a:spcBef>
                <a:spcPct val="20000"/>
              </a:spcBef>
              <a:buFontTx/>
              <a:buChar char="•"/>
              <a:defRPr/>
            </a:pPr>
            <a:r>
              <a:rPr lang="ar-SA" sz="2000" b="1" kern="0" dirty="0">
                <a:latin typeface="+mn-lt"/>
                <a:cs typeface="Arabic Transparent" pitchFamily="2" charset="0"/>
              </a:rPr>
              <a:t>يدخل فقراء المسلمين الجنة قبل الأغنياء بأربعين خريفاَ.</a:t>
            </a:r>
          </a:p>
          <a:p>
            <a:pPr indent="265113" algn="justLow">
              <a:lnSpc>
                <a:spcPct val="90000"/>
              </a:lnSpc>
              <a:spcBef>
                <a:spcPct val="20000"/>
              </a:spcBef>
              <a:buFontTx/>
              <a:buChar char="•"/>
              <a:defRPr/>
            </a:pPr>
            <a:r>
              <a:rPr lang="ar-SA" sz="2000" b="1" kern="0" dirty="0">
                <a:latin typeface="+mn-lt"/>
                <a:cs typeface="Arabic Transparent" pitchFamily="2" charset="0"/>
              </a:rPr>
              <a:t>أول الأمم دخولاً الجنة هي أمة سيد الأولين والآخرين محمد صلى الله عليه وسلم، وهي:</a:t>
            </a:r>
          </a:p>
          <a:p>
            <a:pPr indent="265113" algn="justLow">
              <a:lnSpc>
                <a:spcPct val="90000"/>
              </a:lnSpc>
              <a:spcBef>
                <a:spcPct val="20000"/>
              </a:spcBef>
              <a:buFont typeface="Wingdings" pitchFamily="2" charset="2"/>
              <a:buNone/>
              <a:defRPr/>
            </a:pPr>
            <a:endParaRPr lang="ar-SA" sz="2000" b="1" kern="0" dirty="0">
              <a:latin typeface="+mn-lt"/>
              <a:cs typeface="Arabic Transparent" pitchFamily="2" charset="0"/>
            </a:endParaRPr>
          </a:p>
          <a:p>
            <a:pPr marL="542925" lvl="1" indent="369888">
              <a:lnSpc>
                <a:spcPct val="90000"/>
              </a:lnSpc>
              <a:spcBef>
                <a:spcPct val="20000"/>
              </a:spcBef>
              <a:buFontTx/>
              <a:buChar char="–"/>
              <a:defRPr/>
            </a:pPr>
            <a:r>
              <a:rPr lang="ar-SA" sz="2000" b="1" kern="0" dirty="0">
                <a:solidFill>
                  <a:srgbClr val="FFCCCC"/>
                </a:solidFill>
                <a:latin typeface="+mn-lt"/>
                <a:cs typeface="Arabic Transparent" pitchFamily="2" charset="0"/>
              </a:rPr>
              <a:t>أسبق الأمم خروجاَ من الأرض.</a:t>
            </a:r>
          </a:p>
          <a:p>
            <a:pPr marL="542925" lvl="1" indent="369888">
              <a:lnSpc>
                <a:spcPct val="90000"/>
              </a:lnSpc>
              <a:spcBef>
                <a:spcPct val="20000"/>
              </a:spcBef>
              <a:buFontTx/>
              <a:buChar char="–"/>
              <a:defRPr/>
            </a:pPr>
            <a:r>
              <a:rPr lang="ar-SA" sz="2000" b="1" kern="0" dirty="0">
                <a:solidFill>
                  <a:srgbClr val="FFCCCC"/>
                </a:solidFill>
                <a:latin typeface="+mn-lt"/>
                <a:cs typeface="Arabic Transparent" pitchFamily="2" charset="0"/>
              </a:rPr>
              <a:t>وأسبقهم إلى أعلى مكان في الموقف.</a:t>
            </a:r>
          </a:p>
          <a:p>
            <a:pPr marL="542925" lvl="1" indent="369888">
              <a:lnSpc>
                <a:spcPct val="90000"/>
              </a:lnSpc>
              <a:spcBef>
                <a:spcPct val="20000"/>
              </a:spcBef>
              <a:buFontTx/>
              <a:buChar char="–"/>
              <a:defRPr/>
            </a:pPr>
            <a:r>
              <a:rPr lang="ar-SA" sz="2000" b="1" kern="0" dirty="0">
                <a:solidFill>
                  <a:srgbClr val="FFCCCC"/>
                </a:solidFill>
                <a:latin typeface="+mn-lt"/>
                <a:cs typeface="Arabic Transparent" pitchFamily="2" charset="0"/>
              </a:rPr>
              <a:t>وأسبقهم إلى ظل العرش.</a:t>
            </a:r>
          </a:p>
          <a:p>
            <a:pPr marL="542925" lvl="1" indent="369888">
              <a:lnSpc>
                <a:spcPct val="90000"/>
              </a:lnSpc>
              <a:spcBef>
                <a:spcPct val="20000"/>
              </a:spcBef>
              <a:buFontTx/>
              <a:buChar char="–"/>
              <a:defRPr/>
            </a:pPr>
            <a:r>
              <a:rPr lang="ar-SA" sz="2000" b="1" kern="0" dirty="0">
                <a:solidFill>
                  <a:srgbClr val="FFCCCC"/>
                </a:solidFill>
                <a:latin typeface="+mn-lt"/>
                <a:cs typeface="Arabic Transparent" pitchFamily="2" charset="0"/>
              </a:rPr>
              <a:t>وأسبقهم إلى الفصل والقضاء بينهم.</a:t>
            </a:r>
          </a:p>
          <a:p>
            <a:pPr marL="542925" lvl="1" indent="369888">
              <a:lnSpc>
                <a:spcPct val="90000"/>
              </a:lnSpc>
              <a:spcBef>
                <a:spcPct val="20000"/>
              </a:spcBef>
              <a:buFontTx/>
              <a:buChar char="–"/>
              <a:defRPr/>
            </a:pPr>
            <a:r>
              <a:rPr lang="ar-SA" sz="2000" b="1" kern="0" dirty="0">
                <a:solidFill>
                  <a:srgbClr val="FFCCCC"/>
                </a:solidFill>
                <a:latin typeface="+mn-lt"/>
                <a:cs typeface="Arabic Transparent" pitchFamily="2" charset="0"/>
              </a:rPr>
              <a:t>وأسبقهم إلى الجواز على الصراط.</a:t>
            </a:r>
          </a:p>
          <a:p>
            <a:pPr marL="542925" lvl="1" indent="369888">
              <a:lnSpc>
                <a:spcPct val="90000"/>
              </a:lnSpc>
              <a:spcBef>
                <a:spcPct val="20000"/>
              </a:spcBef>
              <a:buFontTx/>
              <a:buChar char="–"/>
              <a:defRPr/>
            </a:pPr>
            <a:r>
              <a:rPr lang="ar-SA" sz="2000" b="1" kern="0" dirty="0">
                <a:solidFill>
                  <a:srgbClr val="FFCCCC"/>
                </a:solidFill>
                <a:latin typeface="+mn-lt"/>
                <a:cs typeface="Arabic Transparent" pitchFamily="2" charset="0"/>
              </a:rPr>
              <a:t>وأسبقهم إلى دخول الجنة.</a:t>
            </a:r>
          </a:p>
          <a:p>
            <a:pPr indent="265113" algn="justLow">
              <a:lnSpc>
                <a:spcPct val="90000"/>
              </a:lnSpc>
              <a:spcBef>
                <a:spcPct val="20000"/>
              </a:spcBef>
              <a:buFont typeface="Wingdings" pitchFamily="2" charset="2"/>
              <a:buNone/>
              <a:defRPr/>
            </a:pPr>
            <a:endParaRPr lang="ar-SA" sz="2000" b="1" kern="0" dirty="0">
              <a:solidFill>
                <a:srgbClr val="003300"/>
              </a:solidFill>
              <a:latin typeface="+mn-lt"/>
              <a:cs typeface="Arabic Transparent" pitchFamily="2" charset="0"/>
            </a:endParaRPr>
          </a:p>
          <a:p>
            <a:pPr indent="265113" algn="justLow">
              <a:lnSpc>
                <a:spcPct val="90000"/>
              </a:lnSpc>
              <a:spcBef>
                <a:spcPct val="20000"/>
              </a:spcBef>
              <a:buFont typeface="Wingdings" pitchFamily="2" charset="2"/>
              <a:buNone/>
              <a:defRPr/>
            </a:pPr>
            <a:r>
              <a:rPr lang="ar-SA" sz="2000" b="1" kern="0" dirty="0">
                <a:solidFill>
                  <a:srgbClr val="003300"/>
                </a:solidFill>
                <a:latin typeface="+mn-lt"/>
                <a:cs typeface="Arabic Transparent" pitchFamily="2" charset="0"/>
              </a:rPr>
              <a:t>عن أبي هريرة رضي الله عنه قال: قال رسول الله صلى الله عليه وسلم: (أول زمرة تلج الجنة صورتهم على صورة القمر ليلة البدر لا يبصقون فيها، ولا </a:t>
            </a:r>
            <a:r>
              <a:rPr lang="ar-SA" sz="2000" b="1" kern="0" dirty="0" err="1">
                <a:solidFill>
                  <a:srgbClr val="003300"/>
                </a:solidFill>
                <a:latin typeface="+mn-lt"/>
                <a:cs typeface="Arabic Transparent" pitchFamily="2" charset="0"/>
              </a:rPr>
              <a:t>يتغوطون</a:t>
            </a:r>
            <a:r>
              <a:rPr lang="ar-SA" sz="2000" b="1" kern="0" dirty="0">
                <a:solidFill>
                  <a:srgbClr val="003300"/>
                </a:solidFill>
                <a:latin typeface="+mn-lt"/>
                <a:cs typeface="Arabic Transparent" pitchFamily="2" charset="0"/>
              </a:rPr>
              <a:t> فيها، ولا </a:t>
            </a:r>
            <a:r>
              <a:rPr lang="ar-SA" sz="2000" b="1" kern="0" dirty="0" err="1">
                <a:solidFill>
                  <a:srgbClr val="003300"/>
                </a:solidFill>
                <a:latin typeface="+mn-lt"/>
                <a:cs typeface="Arabic Transparent" pitchFamily="2" charset="0"/>
              </a:rPr>
              <a:t>يتمخطون</a:t>
            </a:r>
            <a:r>
              <a:rPr lang="ar-SA" sz="2000" b="1" kern="0" dirty="0">
                <a:solidFill>
                  <a:srgbClr val="003300"/>
                </a:solidFill>
                <a:latin typeface="+mn-lt"/>
                <a:cs typeface="Arabic Transparent" pitchFamily="2" charset="0"/>
              </a:rPr>
              <a:t> فيها، آنيتهم وأمشاطهم الذهب والفضة، </a:t>
            </a:r>
            <a:r>
              <a:rPr lang="ar-SA" sz="2000" b="1" kern="0" dirty="0" err="1">
                <a:solidFill>
                  <a:srgbClr val="003300"/>
                </a:solidFill>
                <a:latin typeface="+mn-lt"/>
                <a:cs typeface="Arabic Transparent" pitchFamily="2" charset="0"/>
              </a:rPr>
              <a:t>ومجامرهم</a:t>
            </a:r>
            <a:r>
              <a:rPr lang="ar-SA" sz="2000" b="1" kern="0" dirty="0">
                <a:solidFill>
                  <a:srgbClr val="003300"/>
                </a:solidFill>
                <a:latin typeface="+mn-lt"/>
                <a:cs typeface="Arabic Transparent" pitchFamily="2" charset="0"/>
              </a:rPr>
              <a:t> </a:t>
            </a:r>
            <a:r>
              <a:rPr lang="ar-SA" sz="2000" b="1" kern="0" dirty="0" err="1">
                <a:solidFill>
                  <a:srgbClr val="003300"/>
                </a:solidFill>
                <a:latin typeface="+mn-lt"/>
                <a:cs typeface="Arabic Transparent" pitchFamily="2" charset="0"/>
              </a:rPr>
              <a:t>الألوة</a:t>
            </a:r>
            <a:r>
              <a:rPr lang="ar-SA" sz="2000" b="1" kern="0" dirty="0">
                <a:solidFill>
                  <a:srgbClr val="003300"/>
                </a:solidFill>
                <a:latin typeface="+mn-lt"/>
                <a:cs typeface="Arabic Transparent" pitchFamily="2" charset="0"/>
              </a:rPr>
              <a:t> (البخور)، ورشحهم المسك، ولكل واحد منهم زوجتان يرى مخ ساقها من وراء اللحم من الحسن، لا اختلاف بينهم ولا تباغض، قلوبهم على قلب رجل واحد، يسبحون الله بكرة وعشياً). رواه الشيخان البخاري ومسلم.</a:t>
            </a:r>
          </a:p>
          <a:p>
            <a:pPr indent="265113">
              <a:lnSpc>
                <a:spcPct val="90000"/>
              </a:lnSpc>
              <a:spcBef>
                <a:spcPct val="20000"/>
              </a:spcBef>
              <a:buFont typeface="Wingdings" pitchFamily="2" charset="2"/>
              <a:buNone/>
              <a:defRPr/>
            </a:pPr>
            <a:endParaRPr lang="fr-FR" sz="2000" b="1" kern="0" dirty="0">
              <a:solidFill>
                <a:srgbClr val="FFFFCC"/>
              </a:solidFill>
              <a:latin typeface="+mn-lt"/>
              <a:cs typeface="Arabic Transparent" pitchFamily="2" charset="0"/>
            </a:endParaRPr>
          </a:p>
        </p:txBody>
      </p:sp>
    </p:spTree>
  </p:cSld>
  <p:clrMapOvr>
    <a:masterClrMapping/>
  </p:clrMapOvr>
  <p:transition spd="slow">
    <p:cover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Espace réservé du numéro de diapositive 5"/>
          <p:cNvSpPr>
            <a:spLocks noGrp="1"/>
          </p:cNvSpPr>
          <p:nvPr>
            <p:ph type="sldNum" sz="quarter" idx="12"/>
          </p:nvPr>
        </p:nvSpPr>
        <p:spPr>
          <a:noFill/>
        </p:spPr>
        <p:txBody>
          <a:bodyPr/>
          <a:lstStyle/>
          <a:p>
            <a:fld id="{38E7F385-6233-469B-A2D5-427F83459460}" type="slidenum">
              <a:rPr lang="ar-SA"/>
              <a:pPr/>
              <a:t>9</a:t>
            </a:fld>
            <a:endParaRPr lang="fr-FR"/>
          </a:p>
        </p:txBody>
      </p:sp>
      <p:sp>
        <p:nvSpPr>
          <p:cNvPr id="10243" name="Rectangle 2"/>
          <p:cNvSpPr>
            <a:spLocks noGrp="1" noChangeArrowheads="1"/>
          </p:cNvSpPr>
          <p:nvPr>
            <p:ph type="title"/>
          </p:nvPr>
        </p:nvSpPr>
        <p:spPr/>
        <p:txBody>
          <a:bodyPr/>
          <a:lstStyle/>
          <a:p>
            <a:pPr eaLnBrk="1" hangingPunct="1"/>
            <a:r>
              <a:rPr lang="ar-SA" b="1" smtClean="0">
                <a:solidFill>
                  <a:srgbClr val="F1FFC9"/>
                </a:solidFill>
              </a:rPr>
              <a:t>صفة أهل الجنة</a:t>
            </a:r>
            <a:r>
              <a:rPr lang="ar-EG" b="1" smtClean="0">
                <a:solidFill>
                  <a:srgbClr val="F1FFC9"/>
                </a:solidFill>
              </a:rPr>
              <a:t> - 1</a:t>
            </a:r>
            <a:endParaRPr lang="en-US" smtClean="0">
              <a:solidFill>
                <a:srgbClr val="F1FFC9"/>
              </a:solidFill>
            </a:endParaRPr>
          </a:p>
        </p:txBody>
      </p:sp>
      <p:sp>
        <p:nvSpPr>
          <p:cNvPr id="26627" name="Rectangle 3"/>
          <p:cNvSpPr>
            <a:spLocks noGrp="1" noChangeArrowheads="1"/>
          </p:cNvSpPr>
          <p:nvPr>
            <p:ph type="body" idx="1"/>
          </p:nvPr>
        </p:nvSpPr>
        <p:spPr>
          <a:xfrm>
            <a:off x="838200" y="1905000"/>
            <a:ext cx="7772400" cy="3886200"/>
          </a:xfrm>
        </p:spPr>
        <p:txBody>
          <a:bodyPr/>
          <a:lstStyle/>
          <a:p>
            <a:pPr eaLnBrk="1" hangingPunct="1">
              <a:lnSpc>
                <a:spcPct val="90000"/>
              </a:lnSpc>
              <a:buFontTx/>
              <a:buNone/>
            </a:pPr>
            <a:r>
              <a:rPr lang="ar-SA" sz="2000" b="1" u="sng" smtClean="0"/>
              <a:t>الرجــــال :</a:t>
            </a:r>
            <a:r>
              <a:rPr lang="ar-SA" sz="2000" b="1" smtClean="0"/>
              <a:t> يبعث الله الرجال من </a:t>
            </a:r>
            <a:r>
              <a:rPr lang="ar-EG" sz="2000" b="1" smtClean="0"/>
              <a:t>أ</a:t>
            </a:r>
            <a:r>
              <a:rPr lang="ar-SA" sz="2000" b="1" smtClean="0"/>
              <a:t>هل الجنة على صورة أبيهم </a:t>
            </a:r>
            <a:r>
              <a:rPr lang="ar-EG" sz="2000" b="1" smtClean="0"/>
              <a:t>آ</a:t>
            </a:r>
            <a:r>
              <a:rPr lang="ar-SA" sz="2000" b="1" smtClean="0"/>
              <a:t>دم مكحلين فى</a:t>
            </a:r>
            <a:r>
              <a:rPr lang="ar-EG" sz="2000" b="1" smtClean="0"/>
              <a:t> </a:t>
            </a:r>
          </a:p>
          <a:p>
            <a:pPr eaLnBrk="1" hangingPunct="1">
              <a:lnSpc>
                <a:spcPct val="90000"/>
              </a:lnSpc>
              <a:buFontTx/>
              <a:buNone/>
            </a:pPr>
            <a:r>
              <a:rPr lang="ar-SA" sz="2000" b="1" smtClean="0"/>
              <a:t>الثالثة والثلاثين من العمر على مسحة وصورة يوسف وقلب أيوب ولسان محمد عليه الصلاة </a:t>
            </a:r>
            <a:endParaRPr lang="ar-EG" sz="2000" b="1" smtClean="0"/>
          </a:p>
          <a:p>
            <a:pPr eaLnBrk="1" hangingPunct="1">
              <a:lnSpc>
                <a:spcPct val="90000"/>
              </a:lnSpc>
              <a:buFontTx/>
              <a:buNone/>
            </a:pPr>
            <a:r>
              <a:rPr lang="ar-SA" sz="2000" b="1" smtClean="0"/>
              <a:t>والسلام ( اى يتكلمون العربية ) وقد أنعم الله عليهم</a:t>
            </a:r>
            <a:r>
              <a:rPr lang="ar-EG" sz="2000" b="1" smtClean="0"/>
              <a:t> </a:t>
            </a:r>
            <a:r>
              <a:rPr lang="ar-SA" sz="2000" b="1" smtClean="0"/>
              <a:t>بتمام الكمال والجمال</a:t>
            </a:r>
            <a:r>
              <a:rPr lang="ar-EG" sz="2000" b="1" smtClean="0"/>
              <a:t> </a:t>
            </a:r>
            <a:r>
              <a:rPr lang="ar-SA" sz="2000" b="1" smtClean="0"/>
              <a:t>و</a:t>
            </a:r>
            <a:r>
              <a:rPr lang="ar-EG" sz="2000" b="1" smtClean="0"/>
              <a:t> </a:t>
            </a:r>
            <a:r>
              <a:rPr lang="ar-SA" sz="2000" b="1" smtClean="0"/>
              <a:t>الشباب لا يموتون</a:t>
            </a:r>
            <a:endParaRPr lang="ar-EG" sz="2000" b="1" smtClean="0"/>
          </a:p>
          <a:p>
            <a:pPr eaLnBrk="1" hangingPunct="1">
              <a:lnSpc>
                <a:spcPct val="90000"/>
              </a:lnSpc>
              <a:buFontTx/>
              <a:buNone/>
            </a:pPr>
            <a:r>
              <a:rPr lang="ar-SA" sz="2000" b="1" smtClean="0"/>
              <a:t> ولا ينامون . </a:t>
            </a:r>
            <a:endParaRPr lang="ar-EG" sz="2000" b="1" smtClean="0"/>
          </a:p>
          <a:p>
            <a:pPr eaLnBrk="1" hangingPunct="1">
              <a:lnSpc>
                <a:spcPct val="90000"/>
              </a:lnSpc>
              <a:buFontTx/>
              <a:buNone/>
            </a:pPr>
            <a:r>
              <a:rPr lang="ar-EG" sz="2000" b="1" smtClean="0"/>
              <a:t>ا</a:t>
            </a:r>
            <a:r>
              <a:rPr lang="ar-SA" sz="2000" b="1" u="sng" smtClean="0"/>
              <a:t>لنســــاء </a:t>
            </a:r>
            <a:r>
              <a:rPr lang="ar-SA" sz="2000" b="1" smtClean="0"/>
              <a:t>: ونساء الجنة صنفان</a:t>
            </a:r>
            <a:r>
              <a:rPr lang="ar-EG" sz="2000" b="1" smtClean="0"/>
              <a:t>:</a:t>
            </a:r>
            <a:r>
              <a:rPr lang="ar-SA" sz="2000" b="1" smtClean="0"/>
              <a:t>  </a:t>
            </a:r>
            <a:r>
              <a:rPr lang="ar-SA" sz="2000" b="1" u="sng" smtClean="0"/>
              <a:t>الحور العين :</a:t>
            </a:r>
            <a:r>
              <a:rPr lang="ar-SA" sz="2000" b="1" smtClean="0"/>
              <a:t> وهن خلق مخلوقات لأهل </a:t>
            </a:r>
            <a:endParaRPr lang="ar-EG" sz="2000" b="1" smtClean="0"/>
          </a:p>
          <a:p>
            <a:pPr eaLnBrk="1" hangingPunct="1">
              <a:lnSpc>
                <a:spcPct val="90000"/>
              </a:lnSpc>
              <a:buFontTx/>
              <a:buNone/>
            </a:pPr>
            <a:r>
              <a:rPr lang="ar-SA" sz="2000" b="1" smtClean="0"/>
              <a:t>الجنة وصفهن الله</a:t>
            </a:r>
            <a:r>
              <a:rPr lang="ar-EG" sz="2000" b="1" smtClean="0"/>
              <a:t> </a:t>
            </a:r>
            <a:r>
              <a:rPr lang="ar-SA" sz="2000" b="1" smtClean="0"/>
              <a:t>تبارك وتعالى فى كتابه العزيز بأنهن :  كأنهن الياقوت</a:t>
            </a:r>
            <a:endParaRPr lang="ar-EG" sz="2000" b="1" smtClean="0"/>
          </a:p>
          <a:p>
            <a:pPr eaLnBrk="1" hangingPunct="1">
              <a:lnSpc>
                <a:spcPct val="90000"/>
              </a:lnSpc>
              <a:buFontTx/>
              <a:buNone/>
            </a:pPr>
            <a:r>
              <a:rPr lang="ar-SA" sz="2000" b="1" smtClean="0"/>
              <a:t> والمرجان ( الرحمن - 58) </a:t>
            </a:r>
            <a:r>
              <a:rPr lang="ar-EG" sz="2000" b="1" smtClean="0"/>
              <a:t> </a:t>
            </a:r>
            <a:r>
              <a:rPr lang="ar-SA" sz="2000" b="1" smtClean="0"/>
              <a:t>وحور عين كأمثال اللؤلؤ المكنون ( الواقعة - 22) </a:t>
            </a:r>
            <a:r>
              <a:rPr lang="ar-EG" sz="2000" b="1" smtClean="0"/>
              <a:t> </a:t>
            </a:r>
          </a:p>
          <a:p>
            <a:pPr eaLnBrk="1" hangingPunct="1">
              <a:lnSpc>
                <a:spcPct val="90000"/>
              </a:lnSpc>
              <a:buFontTx/>
              <a:buNone/>
            </a:pPr>
            <a:r>
              <a:rPr lang="ar-SA" sz="2000" b="1" smtClean="0"/>
              <a:t> كأنهن بيض مكنون</a:t>
            </a:r>
            <a:r>
              <a:rPr lang="ar-EG" sz="2000" b="1" smtClean="0"/>
              <a:t> </a:t>
            </a:r>
            <a:r>
              <a:rPr lang="ar-SA" sz="2000" b="1" smtClean="0"/>
              <a:t>( الصافات -49 ) </a:t>
            </a:r>
            <a:r>
              <a:rPr lang="ar-EG" sz="2000" b="1" smtClean="0"/>
              <a:t>. </a:t>
            </a:r>
            <a:r>
              <a:rPr lang="ar-SA" sz="2000" b="1" smtClean="0"/>
              <a:t>وهن نساء نضرات جميلات ناعمات لو أن واحدة </a:t>
            </a:r>
            <a:endParaRPr lang="ar-EG" sz="2000" b="1" smtClean="0"/>
          </a:p>
          <a:p>
            <a:pPr eaLnBrk="1" hangingPunct="1">
              <a:lnSpc>
                <a:spcPct val="90000"/>
              </a:lnSpc>
              <a:buFontTx/>
              <a:buNone/>
            </a:pPr>
            <a:r>
              <a:rPr lang="ar-SA" sz="2000" b="1" smtClean="0"/>
              <a:t>منهن اطلعت على أهل الأرض لأضاءت الدنيا وما عليها وللمؤمن منهن ما لا يعد ولا يحصى </a:t>
            </a:r>
            <a:r>
              <a:rPr lang="ar-EG" sz="2000" b="1" smtClean="0"/>
              <a:t>،</a:t>
            </a:r>
          </a:p>
          <a:p>
            <a:pPr eaLnBrk="1" hangingPunct="1">
              <a:lnSpc>
                <a:spcPct val="90000"/>
              </a:lnSpc>
              <a:buFontTx/>
              <a:buNone/>
            </a:pPr>
            <a:r>
              <a:rPr lang="ar-SA" sz="2000" b="1" smtClean="0"/>
              <a:t>قال عليه الصلاة والسلام ان السحابة لتمر بأهل الجنة فيسألونها أن تمطرهم كواعب أترابا </a:t>
            </a:r>
            <a:endParaRPr lang="ar-EG" sz="2000" b="1" smtClean="0"/>
          </a:p>
          <a:p>
            <a:pPr eaLnBrk="1" hangingPunct="1">
              <a:lnSpc>
                <a:spcPct val="90000"/>
              </a:lnSpc>
              <a:buFontTx/>
              <a:buNone/>
            </a:pPr>
            <a:r>
              <a:rPr lang="ar-SA" sz="2000" b="1" smtClean="0"/>
              <a:t>فتمطرهم ما يشاءون</a:t>
            </a:r>
            <a:r>
              <a:rPr lang="ar-EG" sz="2000" b="1" smtClean="0"/>
              <a:t> </a:t>
            </a:r>
            <a:r>
              <a:rPr lang="ar-SA" sz="2000" b="1" smtClean="0"/>
              <a:t>من الحور العين . </a:t>
            </a:r>
            <a:endParaRPr lang="en-US" sz="2000" b="1" smtClean="0"/>
          </a:p>
        </p:txBody>
      </p:sp>
      <p:pic>
        <p:nvPicPr>
          <p:cNvPr id="10245" name="Picture 5" descr="med_ButterflyOasis"/>
          <p:cNvPicPr>
            <a:picLocks noChangeAspect="1" noChangeArrowheads="1"/>
          </p:cNvPicPr>
          <p:nvPr/>
        </p:nvPicPr>
        <p:blipFill>
          <a:blip r:embed="rId3"/>
          <a:srcRect/>
          <a:stretch>
            <a:fillRect/>
          </a:stretch>
        </p:blipFill>
        <p:spPr bwMode="auto">
          <a:xfrm>
            <a:off x="0" y="0"/>
            <a:ext cx="2209800" cy="2089150"/>
          </a:xfrm>
          <a:prstGeom prst="rect">
            <a:avLst/>
          </a:prstGeom>
          <a:noFill/>
          <a:ln w="9525">
            <a:noFill/>
            <a:miter lim="800000"/>
            <a:headEnd/>
            <a:tailEnd/>
          </a:ln>
        </p:spPr>
      </p:pic>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nodeType="afterEffect">
                                  <p:stCondLst>
                                    <p:cond delay="1000"/>
                                  </p:stCondLst>
                                  <p:childTnLst>
                                    <p:set>
                                      <p:cBhvr>
                                        <p:cTn id="11" dur="1" fill="hold">
                                          <p:stCondLst>
                                            <p:cond delay="0"/>
                                          </p:stCondLst>
                                        </p:cTn>
                                        <p:tgtEl>
                                          <p:spTgt spid="26627">
                                            <p:txEl>
                                              <p:pRg st="1" end="1"/>
                                            </p:txEl>
                                          </p:spTgt>
                                        </p:tgtEl>
                                        <p:attrNameLst>
                                          <p:attrName>style.visibility</p:attrName>
                                        </p:attrNameLst>
                                      </p:cBhvr>
                                      <p:to>
                                        <p:strVal val="visible"/>
                                      </p:to>
                                    </p:set>
                                    <p:anim calcmode="lin" valueType="num">
                                      <p:cBhvr additive="base">
                                        <p:cTn id="12"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1000"/>
                                  </p:stCondLst>
                                  <p:childTnLst>
                                    <p:set>
                                      <p:cBhvr>
                                        <p:cTn id="16" dur="1" fill="hold">
                                          <p:stCondLst>
                                            <p:cond delay="0"/>
                                          </p:stCondLst>
                                        </p:cTn>
                                        <p:tgtEl>
                                          <p:spTgt spid="26627">
                                            <p:txEl>
                                              <p:pRg st="2" end="2"/>
                                            </p:txEl>
                                          </p:spTgt>
                                        </p:tgtEl>
                                        <p:attrNameLst>
                                          <p:attrName>style.visibility</p:attrName>
                                        </p:attrNameLst>
                                      </p:cBhvr>
                                      <p:to>
                                        <p:strVal val="visible"/>
                                      </p:to>
                                    </p:set>
                                    <p:anim calcmode="lin" valueType="num">
                                      <p:cBhvr additive="base">
                                        <p:cTn id="17"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500"/>
                            </p:stCondLst>
                            <p:childTnLst>
                              <p:par>
                                <p:cTn id="20" presetID="2" presetClass="entr" presetSubtype="4" fill="hold" nodeType="afterEffect">
                                  <p:stCondLst>
                                    <p:cond delay="1000"/>
                                  </p:stCondLst>
                                  <p:childTnLst>
                                    <p:set>
                                      <p:cBhvr>
                                        <p:cTn id="21" dur="1" fill="hold">
                                          <p:stCondLst>
                                            <p:cond delay="0"/>
                                          </p:stCondLst>
                                        </p:cTn>
                                        <p:tgtEl>
                                          <p:spTgt spid="26627">
                                            <p:txEl>
                                              <p:pRg st="3" end="3"/>
                                            </p:txEl>
                                          </p:spTgt>
                                        </p:tgtEl>
                                        <p:attrNameLst>
                                          <p:attrName>style.visibility</p:attrName>
                                        </p:attrNameLst>
                                      </p:cBhvr>
                                      <p:to>
                                        <p:strVal val="visible"/>
                                      </p:to>
                                    </p:set>
                                    <p:anim calcmode="lin" valueType="num">
                                      <p:cBhvr additive="base">
                                        <p:cTn id="22"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 presetClass="entr" presetSubtype="4" fill="hold" nodeType="afterEffect">
                                  <p:stCondLst>
                                    <p:cond delay="1000"/>
                                  </p:stCondLst>
                                  <p:childTnLst>
                                    <p:set>
                                      <p:cBhvr>
                                        <p:cTn id="26" dur="1" fill="hold">
                                          <p:stCondLst>
                                            <p:cond delay="0"/>
                                          </p:stCondLst>
                                        </p:cTn>
                                        <p:tgtEl>
                                          <p:spTgt spid="26627">
                                            <p:txEl>
                                              <p:pRg st="4" end="4"/>
                                            </p:txEl>
                                          </p:spTgt>
                                        </p:tgtEl>
                                        <p:attrNameLst>
                                          <p:attrName>style.visibility</p:attrName>
                                        </p:attrNameLst>
                                      </p:cBhvr>
                                      <p:to>
                                        <p:strVal val="visible"/>
                                      </p:to>
                                    </p:set>
                                    <p:anim calcmode="lin" valueType="num">
                                      <p:cBhvr additive="base">
                                        <p:cTn id="27"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627">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500"/>
                            </p:stCondLst>
                            <p:childTnLst>
                              <p:par>
                                <p:cTn id="30" presetID="2" presetClass="entr" presetSubtype="4" fill="hold" nodeType="afterEffect">
                                  <p:stCondLst>
                                    <p:cond delay="1000"/>
                                  </p:stCondLst>
                                  <p:childTnLst>
                                    <p:set>
                                      <p:cBhvr>
                                        <p:cTn id="31" dur="1" fill="hold">
                                          <p:stCondLst>
                                            <p:cond delay="0"/>
                                          </p:stCondLst>
                                        </p:cTn>
                                        <p:tgtEl>
                                          <p:spTgt spid="26627">
                                            <p:txEl>
                                              <p:pRg st="5" end="5"/>
                                            </p:txEl>
                                          </p:spTgt>
                                        </p:tgtEl>
                                        <p:attrNameLst>
                                          <p:attrName>style.visibility</p:attrName>
                                        </p:attrNameLst>
                                      </p:cBhvr>
                                      <p:to>
                                        <p:strVal val="visible"/>
                                      </p:to>
                                    </p:set>
                                    <p:anim calcmode="lin" valueType="num">
                                      <p:cBhvr additive="base">
                                        <p:cTn id="32"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9000"/>
                            </p:stCondLst>
                            <p:childTnLst>
                              <p:par>
                                <p:cTn id="35" presetID="2" presetClass="entr" presetSubtype="4" fill="hold" nodeType="afterEffect">
                                  <p:stCondLst>
                                    <p:cond delay="1000"/>
                                  </p:stCondLst>
                                  <p:childTnLst>
                                    <p:set>
                                      <p:cBhvr>
                                        <p:cTn id="36" dur="1" fill="hold">
                                          <p:stCondLst>
                                            <p:cond delay="0"/>
                                          </p:stCondLst>
                                        </p:cTn>
                                        <p:tgtEl>
                                          <p:spTgt spid="26627">
                                            <p:txEl>
                                              <p:pRg st="6" end="6"/>
                                            </p:txEl>
                                          </p:spTgt>
                                        </p:tgtEl>
                                        <p:attrNameLst>
                                          <p:attrName>style.visibility</p:attrName>
                                        </p:attrNameLst>
                                      </p:cBhvr>
                                      <p:to>
                                        <p:strVal val="visible"/>
                                      </p:to>
                                    </p:set>
                                    <p:anim calcmode="lin" valueType="num">
                                      <p:cBhvr additive="base">
                                        <p:cTn id="37"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27">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0500"/>
                            </p:stCondLst>
                            <p:childTnLst>
                              <p:par>
                                <p:cTn id="40" presetID="2" presetClass="entr" presetSubtype="4" fill="hold" nodeType="afterEffect">
                                  <p:stCondLst>
                                    <p:cond delay="1000"/>
                                  </p:stCondLst>
                                  <p:childTnLst>
                                    <p:set>
                                      <p:cBhvr>
                                        <p:cTn id="41" dur="1" fill="hold">
                                          <p:stCondLst>
                                            <p:cond delay="0"/>
                                          </p:stCondLst>
                                        </p:cTn>
                                        <p:tgtEl>
                                          <p:spTgt spid="26627">
                                            <p:txEl>
                                              <p:pRg st="7" end="7"/>
                                            </p:txEl>
                                          </p:spTgt>
                                        </p:tgtEl>
                                        <p:attrNameLst>
                                          <p:attrName>style.visibility</p:attrName>
                                        </p:attrNameLst>
                                      </p:cBhvr>
                                      <p:to>
                                        <p:strVal val="visible"/>
                                      </p:to>
                                    </p:set>
                                    <p:anim calcmode="lin" valueType="num">
                                      <p:cBhvr additive="base">
                                        <p:cTn id="42" dur="500" fill="hold"/>
                                        <p:tgtEl>
                                          <p:spTgt spid="26627">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6627">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2000"/>
                            </p:stCondLst>
                            <p:childTnLst>
                              <p:par>
                                <p:cTn id="45" presetID="2" presetClass="entr" presetSubtype="4" fill="hold" nodeType="afterEffect">
                                  <p:stCondLst>
                                    <p:cond delay="1000"/>
                                  </p:stCondLst>
                                  <p:childTnLst>
                                    <p:set>
                                      <p:cBhvr>
                                        <p:cTn id="46" dur="1" fill="hold">
                                          <p:stCondLst>
                                            <p:cond delay="0"/>
                                          </p:stCondLst>
                                        </p:cTn>
                                        <p:tgtEl>
                                          <p:spTgt spid="26627">
                                            <p:txEl>
                                              <p:pRg st="8" end="8"/>
                                            </p:txEl>
                                          </p:spTgt>
                                        </p:tgtEl>
                                        <p:attrNameLst>
                                          <p:attrName>style.visibility</p:attrName>
                                        </p:attrNameLst>
                                      </p:cBhvr>
                                      <p:to>
                                        <p:strVal val="visible"/>
                                      </p:to>
                                    </p:set>
                                    <p:anim calcmode="lin" valueType="num">
                                      <p:cBhvr additive="base">
                                        <p:cTn id="47" dur="500" fill="hold"/>
                                        <p:tgtEl>
                                          <p:spTgt spid="26627">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6627">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3500"/>
                            </p:stCondLst>
                            <p:childTnLst>
                              <p:par>
                                <p:cTn id="50" presetID="2" presetClass="entr" presetSubtype="4" fill="hold" nodeType="afterEffect">
                                  <p:stCondLst>
                                    <p:cond delay="1000"/>
                                  </p:stCondLst>
                                  <p:childTnLst>
                                    <p:set>
                                      <p:cBhvr>
                                        <p:cTn id="51" dur="1" fill="hold">
                                          <p:stCondLst>
                                            <p:cond delay="0"/>
                                          </p:stCondLst>
                                        </p:cTn>
                                        <p:tgtEl>
                                          <p:spTgt spid="26627">
                                            <p:txEl>
                                              <p:pRg st="9" end="9"/>
                                            </p:txEl>
                                          </p:spTgt>
                                        </p:tgtEl>
                                        <p:attrNameLst>
                                          <p:attrName>style.visibility</p:attrName>
                                        </p:attrNameLst>
                                      </p:cBhvr>
                                      <p:to>
                                        <p:strVal val="visible"/>
                                      </p:to>
                                    </p:set>
                                    <p:anim calcmode="lin" valueType="num">
                                      <p:cBhvr additive="base">
                                        <p:cTn id="52" dur="500" fill="hold"/>
                                        <p:tgtEl>
                                          <p:spTgt spid="26627">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6627">
                                            <p:txEl>
                                              <p:pRg st="9" end="9"/>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5000"/>
                            </p:stCondLst>
                            <p:childTnLst>
                              <p:par>
                                <p:cTn id="55" presetID="2" presetClass="entr" presetSubtype="4" fill="hold" nodeType="afterEffect">
                                  <p:stCondLst>
                                    <p:cond delay="0"/>
                                  </p:stCondLst>
                                  <p:childTnLst>
                                    <p:set>
                                      <p:cBhvr>
                                        <p:cTn id="56" dur="1" fill="hold">
                                          <p:stCondLst>
                                            <p:cond delay="0"/>
                                          </p:stCondLst>
                                        </p:cTn>
                                        <p:tgtEl>
                                          <p:spTgt spid="26627">
                                            <p:txEl>
                                              <p:pRg st="10" end="10"/>
                                            </p:txEl>
                                          </p:spTgt>
                                        </p:tgtEl>
                                        <p:attrNameLst>
                                          <p:attrName>style.visibility</p:attrName>
                                        </p:attrNameLst>
                                      </p:cBhvr>
                                      <p:to>
                                        <p:strVal val="visible"/>
                                      </p:to>
                                    </p:set>
                                    <p:anim calcmode="lin" valueType="num">
                                      <p:cBhvr additive="base">
                                        <p:cTn id="57" dur="500" fill="hold"/>
                                        <p:tgtEl>
                                          <p:spTgt spid="26627">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66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الطريق إلى الجنة ">
  <a:themeElements>
    <a:clrScheme name="الطريق إلى الجن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الطريق إلى الجنة ">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الطريق إلى الجن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الطريق إلى الجنة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الطريق إلى الجنة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الطريق إلى الجنة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الطريق إلى الجنة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الطريق إلى الجنة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الطريق إلى الجنة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الطريق إلى الجنة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الطريق إلى الجنة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الطريق إلى الجنة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الطريق إلى الجنة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الطريق إلى الجنة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الطريق إلى الجن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الطريق إلى الجن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الطريق إلى الجن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الطريق إلى الجن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109</TotalTime>
  <Words>2727</Words>
  <Application>Microsoft PowerPoint</Application>
  <PresentationFormat>Affichage à l'écran (4:3)</PresentationFormat>
  <Paragraphs>267</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الطريق إلى الجنة </vt:lpstr>
      <vt:lpstr> الموعد.....الجنة</vt:lpstr>
      <vt:lpstr>الجنة   ما هو وصفها ونباتها وأرضها ورملها؟   ما هي زينتها وحليها ولؤلؤها ولذتها ونعيمها؟   ما هي أنهارها وخمرها ولبنها وماؤها وعسلها؟   ما هو طعامها وشرابها ولباسها ونورها ومتعتها؟   ما هي غرفها وخيامها ودررها وقصورها وحدائقها؟</vt:lpstr>
      <vt:lpstr>استقبال الجنة للمؤمنين يوم القيامة</vt:lpstr>
      <vt:lpstr>أبواب الجنة</vt:lpstr>
      <vt:lpstr>درجات الجنة - 1</vt:lpstr>
      <vt:lpstr>درجات الجنة - 2</vt:lpstr>
      <vt:lpstr>Diapositive 7</vt:lpstr>
      <vt:lpstr>أوائــل الجــنــة</vt:lpstr>
      <vt:lpstr>صفة أهل الجنة - 1</vt:lpstr>
      <vt:lpstr>صفة أهل الجنة - 2</vt:lpstr>
      <vt:lpstr>صفة أهل الجنة - 3</vt:lpstr>
      <vt:lpstr>شراب أهل الجنة - 1 </vt:lpstr>
      <vt:lpstr>شراب أهل الجنة - 2 </vt:lpstr>
      <vt:lpstr>طعام أهل الجنة - 1</vt:lpstr>
      <vt:lpstr>طعام أهل الجنة - 2</vt:lpstr>
      <vt:lpstr>لباس أهل الجنة</vt:lpstr>
      <vt:lpstr>حُلي أهل الجنة</vt:lpstr>
      <vt:lpstr>تاج أهل الجنة</vt:lpstr>
      <vt:lpstr>مـفـتـاح الجـنّـة</vt:lpstr>
      <vt:lpstr>بعض الآيات التى ذكرت الجنة - 1</vt:lpstr>
      <vt:lpstr>بعض الآيات التى ذكرت الجنة - 2</vt:lpstr>
      <vt:lpstr>بعض الآيات التى ذكرت الجنة - 3</vt:lpstr>
      <vt:lpstr>بعض الآيات التى ذكرت الجنة - 4</vt:lpstr>
      <vt:lpstr>Diapositive 24</vt:lpstr>
      <vt:lpstr>Diapositive 25</vt:lpstr>
      <vt:lpstr>Diapositive 26</vt:lpstr>
      <vt:lpstr>Diapositive 27</vt:lpstr>
      <vt:lpstr>Diapositive 28</vt:lpstr>
      <vt:lpstr>Diapositive 29</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الطريق إلى الجنة</dc:title>
  <dc:creator>***</dc:creator>
  <cp:lastModifiedBy>LNPC</cp:lastModifiedBy>
  <cp:revision>17</cp:revision>
  <cp:lastPrinted>1601-01-01T00:00:00Z</cp:lastPrinted>
  <dcterms:created xsi:type="dcterms:W3CDTF">2005-12-04T15:36:14Z</dcterms:created>
  <dcterms:modified xsi:type="dcterms:W3CDTF">2013-07-27T13:29:59Z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