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63" r:id="rId3"/>
    <p:sldId id="257" r:id="rId4"/>
    <p:sldId id="275" r:id="rId5"/>
    <p:sldId id="276" r:id="rId6"/>
    <p:sldId id="262" r:id="rId7"/>
    <p:sldId id="277" r:id="rId8"/>
    <p:sldId id="268" r:id="rId9"/>
    <p:sldId id="278" r:id="rId10"/>
    <p:sldId id="265" r:id="rId11"/>
    <p:sldId id="269" r:id="rId12"/>
    <p:sldId id="279" r:id="rId13"/>
    <p:sldId id="283" r:id="rId14"/>
    <p:sldId id="274" r:id="rId15"/>
    <p:sldId id="282"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09390E"/>
    <a:srgbClr val="CCFF33"/>
    <a:srgbClr val="FF9933"/>
    <a:srgbClr val="FFCC00"/>
    <a:srgbClr val="CC99FF"/>
    <a:srgbClr val="FF99FF"/>
    <a:srgbClr val="FF9999"/>
    <a:srgbClr val="FF7C80"/>
    <a:srgbClr val="99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CD490EF-6BD6-4AD2-AB64-FE4B2A4433CC}" type="datetimeFigureOut">
              <a:rPr lang="fr-FR" smtClean="0"/>
              <a:pPr/>
              <a:t>15/06/2013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25CD82-805E-4260-88A7-FA571A0B0B0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D490EF-6BD6-4AD2-AB64-FE4B2A4433CC}" type="datetimeFigureOut">
              <a:rPr lang="fr-FR" smtClean="0"/>
              <a:pPr/>
              <a:t>15/06/2013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25CD82-805E-4260-88A7-FA571A0B0B0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D490EF-6BD6-4AD2-AB64-FE4B2A4433CC}" type="datetimeFigureOut">
              <a:rPr lang="fr-FR" smtClean="0"/>
              <a:pPr/>
              <a:t>15/06/2013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25CD82-805E-4260-88A7-FA571A0B0B0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D490EF-6BD6-4AD2-AB64-FE4B2A4433CC}" type="datetimeFigureOut">
              <a:rPr lang="fr-FR" smtClean="0"/>
              <a:pPr/>
              <a:t>15/06/2013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25CD82-805E-4260-88A7-FA571A0B0B0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CD490EF-6BD6-4AD2-AB64-FE4B2A4433CC}" type="datetimeFigureOut">
              <a:rPr lang="fr-FR" smtClean="0"/>
              <a:pPr/>
              <a:t>15/06/2013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25CD82-805E-4260-88A7-FA571A0B0B0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CD490EF-6BD6-4AD2-AB64-FE4B2A4433CC}" type="datetimeFigureOut">
              <a:rPr lang="fr-FR" smtClean="0"/>
              <a:pPr/>
              <a:t>15/06/2013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25CD82-805E-4260-88A7-FA571A0B0B0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CD490EF-6BD6-4AD2-AB64-FE4B2A4433CC}" type="datetimeFigureOut">
              <a:rPr lang="fr-FR" smtClean="0"/>
              <a:pPr/>
              <a:t>15/06/2013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C25CD82-805E-4260-88A7-FA571A0B0B0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CD490EF-6BD6-4AD2-AB64-FE4B2A4433CC}" type="datetimeFigureOut">
              <a:rPr lang="fr-FR" smtClean="0"/>
              <a:pPr/>
              <a:t>15/06/2013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C25CD82-805E-4260-88A7-FA571A0B0B0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CD490EF-6BD6-4AD2-AB64-FE4B2A4433CC}" type="datetimeFigureOut">
              <a:rPr lang="fr-FR" smtClean="0"/>
              <a:pPr/>
              <a:t>15/06/2013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C25CD82-805E-4260-88A7-FA571A0B0B0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CD490EF-6BD6-4AD2-AB64-FE4B2A4433CC}" type="datetimeFigureOut">
              <a:rPr lang="fr-FR" smtClean="0"/>
              <a:pPr/>
              <a:t>15/06/2013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25CD82-805E-4260-88A7-FA571A0B0B0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CD490EF-6BD6-4AD2-AB64-FE4B2A4433CC}" type="datetimeFigureOut">
              <a:rPr lang="fr-FR" smtClean="0"/>
              <a:pPr/>
              <a:t>15/06/2013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25CD82-805E-4260-88A7-FA571A0B0B0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490EF-6BD6-4AD2-AB64-FE4B2A4433CC}" type="datetimeFigureOut">
              <a:rPr lang="fr-FR" smtClean="0"/>
              <a:pPr/>
              <a:t>15/06/2013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5CD82-805E-4260-88A7-FA571A0B0B0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000064_589409541092422_1430543549_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rose-sep"/>
          <p:cNvPicPr/>
          <p:nvPr/>
        </p:nvPicPr>
        <p:blipFill>
          <a:blip r:embed="rId2" cstate="print"/>
          <a:srcRect/>
          <a:stretch>
            <a:fillRect/>
          </a:stretch>
        </p:blipFill>
        <p:spPr bwMode="auto">
          <a:xfrm>
            <a:off x="0" y="1"/>
            <a:ext cx="9144000" cy="1124744"/>
          </a:xfrm>
          <a:prstGeom prst="rect">
            <a:avLst/>
          </a:prstGeom>
          <a:noFill/>
          <a:ln w="9525">
            <a:noFill/>
            <a:miter lim="800000"/>
            <a:headEnd/>
            <a:tailEnd/>
          </a:ln>
        </p:spPr>
      </p:pic>
      <p:pic>
        <p:nvPicPr>
          <p:cNvPr id="5" name="Image 4" descr="rose-sep"/>
          <p:cNvPicPr/>
          <p:nvPr/>
        </p:nvPicPr>
        <p:blipFill>
          <a:blip r:embed="rId2" cstate="print"/>
          <a:srcRect/>
          <a:stretch>
            <a:fillRect/>
          </a:stretch>
        </p:blipFill>
        <p:spPr bwMode="auto">
          <a:xfrm>
            <a:off x="0" y="5589240"/>
            <a:ext cx="9144000" cy="1268760"/>
          </a:xfrm>
          <a:prstGeom prst="rect">
            <a:avLst/>
          </a:prstGeom>
          <a:noFill/>
          <a:ln w="9525">
            <a:noFill/>
            <a:miter lim="800000"/>
            <a:headEnd/>
            <a:tailEnd/>
          </a:ln>
        </p:spPr>
      </p:pic>
      <p:pic>
        <p:nvPicPr>
          <p:cNvPr id="6" name="Image 5" descr="rose-sep"/>
          <p:cNvPicPr/>
          <p:nvPr/>
        </p:nvPicPr>
        <p:blipFill>
          <a:blip r:embed="rId2" cstate="print"/>
          <a:srcRect/>
          <a:stretch>
            <a:fillRect/>
          </a:stretch>
        </p:blipFill>
        <p:spPr bwMode="auto">
          <a:xfrm rot="16200000">
            <a:off x="-2907194" y="2907194"/>
            <a:ext cx="6858002" cy="1043609"/>
          </a:xfrm>
          <a:prstGeom prst="rect">
            <a:avLst/>
          </a:prstGeom>
          <a:noFill/>
          <a:ln w="9525">
            <a:noFill/>
            <a:miter lim="800000"/>
            <a:headEnd/>
            <a:tailEnd/>
          </a:ln>
        </p:spPr>
      </p:pic>
      <p:pic>
        <p:nvPicPr>
          <p:cNvPr id="7" name="Image 6" descr="rose-sep"/>
          <p:cNvPicPr/>
          <p:nvPr/>
        </p:nvPicPr>
        <p:blipFill>
          <a:blip r:embed="rId2" cstate="print"/>
          <a:srcRect/>
          <a:stretch>
            <a:fillRect/>
          </a:stretch>
        </p:blipFill>
        <p:spPr bwMode="auto">
          <a:xfrm rot="5400000">
            <a:off x="5121188" y="2835188"/>
            <a:ext cx="6858000" cy="1187624"/>
          </a:xfrm>
          <a:prstGeom prst="rect">
            <a:avLst/>
          </a:prstGeom>
          <a:noFill/>
          <a:ln w="9525">
            <a:noFill/>
            <a:miter lim="800000"/>
            <a:headEnd/>
            <a:tailEnd/>
          </a:ln>
        </p:spPr>
      </p:pic>
      <p:sp>
        <p:nvSpPr>
          <p:cNvPr id="8" name="Rectangle 7"/>
          <p:cNvSpPr/>
          <p:nvPr/>
        </p:nvSpPr>
        <p:spPr>
          <a:xfrm>
            <a:off x="1331640" y="1340769"/>
            <a:ext cx="6264696" cy="4031873"/>
          </a:xfrm>
          <a:prstGeom prst="rect">
            <a:avLst/>
          </a:prstGeom>
          <a:effectLst>
            <a:glow rad="228600">
              <a:schemeClr val="accent6">
                <a:satMod val="175000"/>
                <a:alpha val="40000"/>
              </a:schemeClr>
            </a:glow>
          </a:effectLst>
        </p:spPr>
        <p:txBody>
          <a:bodyPr wrap="square">
            <a:spAutoFit/>
          </a:bodyPr>
          <a:lstStyle/>
          <a:p>
            <a:pPr algn="r"/>
            <a:r>
              <a:rPr lang="ar-MA" sz="3200" b="1" dirty="0" smtClean="0"/>
              <a:t>روى البخاري ومسلم عن أمِّ المؤمنين </a:t>
            </a:r>
            <a:r>
              <a:rPr lang="ar-MA" sz="3200" b="1" dirty="0" err="1" smtClean="0"/>
              <a:t>عائشة </a:t>
            </a:r>
            <a:r>
              <a:rPr lang="ar-MA" sz="3200" b="1" dirty="0" smtClean="0"/>
              <a:t>-رضي الله عنها- </a:t>
            </a:r>
            <a:r>
              <a:rPr lang="ar-MA" sz="3200" b="1" dirty="0" smtClean="0">
                <a:solidFill>
                  <a:schemeClr val="accent6">
                    <a:lumMod val="50000"/>
                  </a:schemeClr>
                </a:solidFill>
              </a:rPr>
              <a:t>قالت"ما رأيتُ رسولَ الله صلى الله عليه وسلم استكملَ صيام شهر قطُّ إلا شهر رمضان، وما رأيتُه في شهرٍ أكثر صيامًا منه في </a:t>
            </a:r>
            <a:r>
              <a:rPr lang="ar-MA" sz="3200" b="1" dirty="0" err="1" smtClean="0">
                <a:solidFill>
                  <a:schemeClr val="accent6">
                    <a:lumMod val="50000"/>
                  </a:schemeClr>
                </a:solidFill>
              </a:rPr>
              <a:t>شعبان.</a:t>
            </a:r>
            <a:r>
              <a:rPr lang="ar-MA" sz="3200" b="1" dirty="0" smtClean="0">
                <a:solidFill>
                  <a:schemeClr val="accent6">
                    <a:lumMod val="50000"/>
                  </a:schemeClr>
                </a:solidFill>
              </a:rPr>
              <a:t> </a:t>
            </a:r>
            <a:r>
              <a:rPr lang="ar-MA" sz="3200" b="1" dirty="0" smtClean="0"/>
              <a:t>وفي رواية لأبي داود قالت</a:t>
            </a:r>
            <a:r>
              <a:rPr lang="ar-MA" sz="3200" b="1" dirty="0" smtClean="0">
                <a:solidFill>
                  <a:schemeClr val="accent6">
                    <a:lumMod val="75000"/>
                  </a:schemeClr>
                </a:solidFill>
              </a:rPr>
              <a:t>"كان أحبّ الشهور إلى رسول الله صلى الله عليه وسلم أنْ يصومَه شعبان، ثم يَصِله برمضان</a:t>
            </a:r>
            <a:r>
              <a:rPr lang="ar-MA" sz="2800" b="1" dirty="0" smtClean="0">
                <a:solidFill>
                  <a:schemeClr val="accent6">
                    <a:lumMod val="75000"/>
                  </a:schemeClr>
                </a:solidFill>
              </a:rPr>
              <a:t>“</a:t>
            </a:r>
            <a:endParaRPr lang="fr-FR" sz="28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rose-sep"/>
          <p:cNvPicPr/>
          <p:nvPr/>
        </p:nvPicPr>
        <p:blipFill>
          <a:blip r:embed="rId2" cstate="print"/>
          <a:srcRect/>
          <a:stretch>
            <a:fillRect/>
          </a:stretch>
        </p:blipFill>
        <p:spPr bwMode="auto">
          <a:xfrm>
            <a:off x="0" y="5733256"/>
            <a:ext cx="9144000" cy="1124744"/>
          </a:xfrm>
          <a:prstGeom prst="rect">
            <a:avLst/>
          </a:prstGeom>
          <a:noFill/>
          <a:ln w="9525">
            <a:noFill/>
            <a:miter lim="800000"/>
            <a:headEnd/>
            <a:tailEnd/>
          </a:ln>
        </p:spPr>
      </p:pic>
      <p:pic>
        <p:nvPicPr>
          <p:cNvPr id="15" name="Image 14" descr="rose-sep"/>
          <p:cNvPicPr/>
          <p:nvPr/>
        </p:nvPicPr>
        <p:blipFill>
          <a:blip r:embed="rId2" cstate="print"/>
          <a:srcRect/>
          <a:stretch>
            <a:fillRect/>
          </a:stretch>
        </p:blipFill>
        <p:spPr bwMode="auto">
          <a:xfrm>
            <a:off x="0" y="0"/>
            <a:ext cx="9144000" cy="1124744"/>
          </a:xfrm>
          <a:prstGeom prst="rect">
            <a:avLst/>
          </a:prstGeom>
          <a:noFill/>
          <a:ln w="9525">
            <a:noFill/>
            <a:miter lim="800000"/>
            <a:headEnd/>
            <a:tailEnd/>
          </a:ln>
        </p:spPr>
      </p:pic>
      <p:pic>
        <p:nvPicPr>
          <p:cNvPr id="14" name="Image 13" descr="rose-sep"/>
          <p:cNvPicPr/>
          <p:nvPr/>
        </p:nvPicPr>
        <p:blipFill>
          <a:blip r:embed="rId2" cstate="print"/>
          <a:srcRect/>
          <a:stretch>
            <a:fillRect/>
          </a:stretch>
        </p:blipFill>
        <p:spPr bwMode="auto">
          <a:xfrm rot="5400000">
            <a:off x="-2835188" y="2835188"/>
            <a:ext cx="6858000" cy="1187624"/>
          </a:xfrm>
          <a:prstGeom prst="rect">
            <a:avLst/>
          </a:prstGeom>
          <a:noFill/>
          <a:ln w="9525">
            <a:noFill/>
            <a:miter lim="800000"/>
            <a:headEnd/>
            <a:tailEnd/>
          </a:ln>
        </p:spPr>
      </p:pic>
      <p:pic>
        <p:nvPicPr>
          <p:cNvPr id="12" name="Image 11" descr="rose-sep"/>
          <p:cNvPicPr/>
          <p:nvPr/>
        </p:nvPicPr>
        <p:blipFill>
          <a:blip r:embed="rId2" cstate="print"/>
          <a:srcRect/>
          <a:stretch>
            <a:fillRect/>
          </a:stretch>
        </p:blipFill>
        <p:spPr bwMode="auto">
          <a:xfrm rot="5400000">
            <a:off x="5301208" y="3015208"/>
            <a:ext cx="6858000" cy="827584"/>
          </a:xfrm>
          <a:prstGeom prst="rect">
            <a:avLst/>
          </a:prstGeom>
          <a:noFill/>
          <a:ln w="9525">
            <a:noFill/>
            <a:miter lim="800000"/>
            <a:headEnd/>
            <a:tailEnd/>
          </a:ln>
        </p:spPr>
      </p:pic>
      <p:sp>
        <p:nvSpPr>
          <p:cNvPr id="2" name="Rectangle 1"/>
          <p:cNvSpPr/>
          <p:nvPr/>
        </p:nvSpPr>
        <p:spPr>
          <a:xfrm>
            <a:off x="3131840" y="2852936"/>
            <a:ext cx="3096344" cy="1008112"/>
          </a:xfrm>
          <a:prstGeom prst="rect">
            <a:avLst/>
          </a:prstGeom>
          <a:solidFill>
            <a:schemeClr val="bg1"/>
          </a:solidFill>
          <a:ln>
            <a:noFill/>
          </a:ln>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3600" b="1" dirty="0" smtClean="0">
                <a:ln>
                  <a:solidFill>
                    <a:srgbClr val="020A03"/>
                  </a:solidFill>
                </a:ln>
                <a:solidFill>
                  <a:srgbClr val="020A03"/>
                </a:solidFill>
                <a:cs typeface="+mj-cs"/>
              </a:rPr>
              <a:t>كيف تحب أن يرفع عملك</a:t>
            </a:r>
            <a:endParaRPr lang="fr-FR" sz="3600" b="1" dirty="0">
              <a:ln>
                <a:solidFill>
                  <a:srgbClr val="020A03"/>
                </a:solidFill>
              </a:ln>
              <a:solidFill>
                <a:srgbClr val="020A03"/>
              </a:solidFill>
              <a:cs typeface="+mj-cs"/>
            </a:endParaRPr>
          </a:p>
        </p:txBody>
      </p:sp>
      <p:sp>
        <p:nvSpPr>
          <p:cNvPr id="3" name="Flèche droite 2"/>
          <p:cNvSpPr/>
          <p:nvPr/>
        </p:nvSpPr>
        <p:spPr>
          <a:xfrm>
            <a:off x="6084168" y="3284984"/>
            <a:ext cx="432048" cy="21602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gauche 4"/>
          <p:cNvSpPr/>
          <p:nvPr/>
        </p:nvSpPr>
        <p:spPr>
          <a:xfrm>
            <a:off x="2267744" y="3212976"/>
            <a:ext cx="546360" cy="216024"/>
          </a:xfrm>
          <a:prstGeom prst="lef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vers le bas 5"/>
          <p:cNvSpPr/>
          <p:nvPr/>
        </p:nvSpPr>
        <p:spPr>
          <a:xfrm>
            <a:off x="4211960" y="3861048"/>
            <a:ext cx="216024" cy="43204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haut 6"/>
          <p:cNvSpPr/>
          <p:nvPr/>
        </p:nvSpPr>
        <p:spPr>
          <a:xfrm flipH="1">
            <a:off x="4427984" y="2492896"/>
            <a:ext cx="144016" cy="50405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Cœur 7"/>
          <p:cNvSpPr/>
          <p:nvPr/>
        </p:nvSpPr>
        <p:spPr>
          <a:xfrm>
            <a:off x="3851920" y="1268760"/>
            <a:ext cx="1296144" cy="1224136"/>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400" b="1" dirty="0" smtClean="0">
                <a:solidFill>
                  <a:schemeClr val="tx1"/>
                </a:solidFill>
              </a:rPr>
              <a:t>الحب</a:t>
            </a:r>
          </a:p>
          <a:p>
            <a:pPr algn="ctr"/>
            <a:r>
              <a:rPr lang="ar-MA" sz="2400" b="1" dirty="0" smtClean="0">
                <a:solidFill>
                  <a:schemeClr val="tx1"/>
                </a:solidFill>
              </a:rPr>
              <a:t>التودد</a:t>
            </a:r>
            <a:endParaRPr lang="fr-FR" sz="2400" b="1" dirty="0">
              <a:solidFill>
                <a:schemeClr val="tx1"/>
              </a:solidFill>
            </a:endParaRPr>
          </a:p>
        </p:txBody>
      </p:sp>
      <p:sp>
        <p:nvSpPr>
          <p:cNvPr id="10" name="Ellipse 9"/>
          <p:cNvSpPr/>
          <p:nvPr/>
        </p:nvSpPr>
        <p:spPr>
          <a:xfrm>
            <a:off x="3347864" y="4365104"/>
            <a:ext cx="2088232" cy="136815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400" b="1" dirty="0" smtClean="0">
                <a:solidFill>
                  <a:schemeClr val="tx1"/>
                </a:solidFill>
              </a:rPr>
              <a:t>الصيام</a:t>
            </a:r>
          </a:p>
          <a:p>
            <a:pPr algn="ctr"/>
            <a:r>
              <a:rPr lang="ar-MA" sz="2400" b="1" dirty="0" smtClean="0">
                <a:solidFill>
                  <a:schemeClr val="tx1"/>
                </a:solidFill>
              </a:rPr>
              <a:t>الذكر</a:t>
            </a:r>
            <a:endParaRPr lang="fr-FR" sz="2400" b="1" dirty="0">
              <a:solidFill>
                <a:schemeClr val="tx1"/>
              </a:solidFill>
            </a:endParaRPr>
          </a:p>
        </p:txBody>
      </p:sp>
      <p:sp>
        <p:nvSpPr>
          <p:cNvPr id="11" name="Losange 10"/>
          <p:cNvSpPr/>
          <p:nvPr/>
        </p:nvSpPr>
        <p:spPr>
          <a:xfrm>
            <a:off x="6588224" y="2204864"/>
            <a:ext cx="1872208" cy="1944216"/>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400" b="1" dirty="0" smtClean="0">
                <a:solidFill>
                  <a:schemeClr val="tx1"/>
                </a:solidFill>
              </a:rPr>
              <a:t>الشكر</a:t>
            </a:r>
          </a:p>
          <a:p>
            <a:pPr algn="ctr"/>
            <a:r>
              <a:rPr lang="ar-MA" sz="2400" b="1" dirty="0" smtClean="0">
                <a:solidFill>
                  <a:schemeClr val="tx1"/>
                </a:solidFill>
              </a:rPr>
              <a:t>الخوف</a:t>
            </a:r>
          </a:p>
        </p:txBody>
      </p:sp>
      <p:sp>
        <p:nvSpPr>
          <p:cNvPr id="13" name="Carré corné 12"/>
          <p:cNvSpPr/>
          <p:nvPr/>
        </p:nvSpPr>
        <p:spPr>
          <a:xfrm>
            <a:off x="1187624" y="2564904"/>
            <a:ext cx="1008112" cy="1656184"/>
          </a:xfrm>
          <a:prstGeom prst="foldedCorne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400" b="1" dirty="0" smtClean="0">
                <a:solidFill>
                  <a:schemeClr val="tx1"/>
                </a:solidFill>
              </a:rPr>
              <a:t>التوبة</a:t>
            </a:r>
          </a:p>
          <a:p>
            <a:pPr algn="ctr"/>
            <a:r>
              <a:rPr lang="ar-MA" sz="2400" b="1" dirty="0" smtClean="0">
                <a:solidFill>
                  <a:schemeClr val="tx1"/>
                </a:solidFill>
              </a:rPr>
              <a:t>التذلل</a:t>
            </a:r>
            <a:endParaRPr lang="fr-FR"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10"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esigns20130315162207.png"/>
          <p:cNvPicPr>
            <a:picLocks noChangeAspect="1"/>
          </p:cNvPicPr>
          <p:nvPr/>
        </p:nvPicPr>
        <p:blipFill>
          <a:blip r:embed="rId2" cstate="print"/>
          <a:stretch>
            <a:fillRect/>
          </a:stretch>
        </p:blipFill>
        <p:spPr>
          <a:xfrm>
            <a:off x="0" y="0"/>
            <a:ext cx="9144000" cy="6858000"/>
          </a:xfrm>
          <a:prstGeom prst="rect">
            <a:avLst/>
          </a:prstGeom>
        </p:spPr>
      </p:pic>
      <p:sp>
        <p:nvSpPr>
          <p:cNvPr id="2049" name="Rectangle 1"/>
          <p:cNvSpPr>
            <a:spLocks noChangeArrowheads="1"/>
          </p:cNvSpPr>
          <p:nvPr/>
        </p:nvSpPr>
        <p:spPr bwMode="auto">
          <a:xfrm>
            <a:off x="1547664" y="1875749"/>
            <a:ext cx="5832648" cy="2123658"/>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ar-SA" sz="4400" b="1" i="0" u="none" strike="noStrike" cap="none" normalizeH="0" baseline="0" dirty="0" smtClean="0">
                <a:ln>
                  <a:noFill/>
                </a:ln>
                <a:solidFill>
                  <a:srgbClr val="663300"/>
                </a:solidFill>
                <a:effectLst/>
                <a:latin typeface="Arial" pitchFamily="34" charset="0"/>
                <a:cs typeface="+mj-cs"/>
              </a:rPr>
              <a:t>إن الله ليطّلع في ليلة النصف من شعبان فيغفر لجميع خلقه إلا لمشرك أو مشاحن</a:t>
            </a:r>
            <a:endParaRPr kumimoji="0" lang="fr-FR" sz="1200" b="1" i="0" u="none" strike="noStrike" cap="none" normalizeH="0" baseline="0" dirty="0" smtClean="0">
              <a:ln>
                <a:noFill/>
              </a:ln>
              <a:solidFill>
                <a:srgbClr val="000000"/>
              </a:solidFill>
              <a:effectLst/>
              <a:latin typeface="Arial" pitchFamily="34" charset="0"/>
              <a:cs typeface="Arial" pitchFamily="34" charset="0"/>
            </a:endParaRPr>
          </a:p>
        </p:txBody>
      </p:sp>
      <p:sp>
        <p:nvSpPr>
          <p:cNvPr id="6" name="Rectangle 5"/>
          <p:cNvSpPr/>
          <p:nvPr/>
        </p:nvSpPr>
        <p:spPr>
          <a:xfrm>
            <a:off x="2530415" y="4437112"/>
            <a:ext cx="4674678" cy="400110"/>
          </a:xfrm>
          <a:prstGeom prst="rect">
            <a:avLst/>
          </a:prstGeom>
        </p:spPr>
        <p:txBody>
          <a:bodyPr wrap="square">
            <a:spAutoFit/>
          </a:bodyPr>
          <a:lstStyle/>
          <a:p>
            <a:r>
              <a:rPr lang="ar-MA" dirty="0" smtClean="0"/>
              <a:t> </a:t>
            </a:r>
            <a:r>
              <a:rPr lang="ar-MA" sz="2000" b="1" dirty="0" smtClean="0"/>
              <a:t>رواه ابن ماجه، وحسنه الألباني في السلسلة الصحيحة</a:t>
            </a:r>
            <a:endParaRPr lang="fr-FR"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5796135" cy="6857999"/>
          </a:xfrm>
          <a:prstGeom prst="rect">
            <a:avLst/>
          </a:prstGeom>
          <a:noFill/>
          <a:ln w="9525">
            <a:noFill/>
            <a:miter lim="800000"/>
            <a:headEnd/>
            <a:tailEnd/>
          </a:ln>
          <a:effectLst/>
        </p:spPr>
      </p:pic>
      <p:sp>
        <p:nvSpPr>
          <p:cNvPr id="4" name="ZoneTexte 3"/>
          <p:cNvSpPr txBox="1"/>
          <p:nvPr/>
        </p:nvSpPr>
        <p:spPr>
          <a:xfrm>
            <a:off x="5868144" y="-171400"/>
            <a:ext cx="3275856" cy="1512168"/>
          </a:xfrm>
          <a:prstGeom prst="rect">
            <a:avLst/>
          </a:prstGeom>
          <a:noFill/>
          <a:scene3d>
            <a:camera prst="orthographicFront"/>
            <a:lightRig rig="threePt" dir="t"/>
          </a:scene3d>
        </p:spPr>
        <p:txBody>
          <a:bodyPr wrap="square" rtlCol="0">
            <a:prstTxWarp prst="textArchDownPour">
              <a:avLst/>
            </a:prstTxWarp>
            <a:spAutoFit/>
            <a:sp3d extrusionH="57150">
              <a:bevelT w="69850" h="38100" prst="cross"/>
            </a:sp3d>
          </a:bodyPr>
          <a:lstStyle/>
          <a:p>
            <a:r>
              <a:rPr lang="ar-MA" sz="6600" b="1" dirty="0" smtClean="0">
                <a:solidFill>
                  <a:srgbClr val="00B050"/>
                </a:solidFill>
                <a:effectLst>
                  <a:glow rad="228600">
                    <a:schemeClr val="accent3">
                      <a:satMod val="175000"/>
                      <a:alpha val="40000"/>
                    </a:schemeClr>
                  </a:glow>
                </a:effectLst>
                <a:latin typeface="Andalus" pitchFamily="18" charset="-78"/>
                <a:cs typeface="Andalus" pitchFamily="18" charset="-78"/>
              </a:rPr>
              <a:t>تحويل القبلة</a:t>
            </a:r>
            <a:endParaRPr lang="fr-FR" sz="6600" b="1" dirty="0">
              <a:solidFill>
                <a:srgbClr val="00B050"/>
              </a:solidFill>
              <a:effectLst>
                <a:glow rad="228600">
                  <a:schemeClr val="accent3">
                    <a:satMod val="175000"/>
                    <a:alpha val="40000"/>
                  </a:schemeClr>
                </a:glow>
              </a:effectLst>
              <a:latin typeface="Andalus" pitchFamily="18" charset="-78"/>
              <a:cs typeface="Andalus" pitchFamily="18" charset="-78"/>
            </a:endParaRPr>
          </a:p>
        </p:txBody>
      </p:sp>
      <p:sp>
        <p:nvSpPr>
          <p:cNvPr id="6" name="Rectangle 5"/>
          <p:cNvSpPr/>
          <p:nvPr/>
        </p:nvSpPr>
        <p:spPr>
          <a:xfrm>
            <a:off x="5868144" y="1700808"/>
            <a:ext cx="3275856" cy="5016758"/>
          </a:xfrm>
          <a:prstGeom prst="rect">
            <a:avLst/>
          </a:prstGeom>
          <a:scene3d>
            <a:camera prst="isometricOffAxis2Right"/>
            <a:lightRig rig="threePt" dir="t"/>
          </a:scene3d>
        </p:spPr>
        <p:txBody>
          <a:bodyPr wrap="square">
            <a:spAutoFit/>
          </a:bodyPr>
          <a:lstStyle/>
          <a:p>
            <a:pPr algn="r" rtl="1"/>
            <a:r>
              <a:rPr lang="ar-MA" sz="3200" b="1" dirty="0" smtClean="0">
                <a:ln w="17780" cmpd="sng">
                  <a:solidFill>
                    <a:srgbClr val="FFFFFF"/>
                  </a:solidFill>
                  <a:prstDash val="solid"/>
                  <a:miter lim="800000"/>
                </a:ln>
                <a:solidFill>
                  <a:srgbClr val="92D050"/>
                </a:solidFill>
                <a:effectLst>
                  <a:glow rad="228600">
                    <a:schemeClr val="accent3">
                      <a:satMod val="175000"/>
                      <a:alpha val="40000"/>
                    </a:schemeClr>
                  </a:glow>
                  <a:outerShdw blurRad="50800" algn="tl" rotWithShape="0">
                    <a:srgbClr val="000000"/>
                  </a:outerShdw>
                </a:effectLst>
              </a:rPr>
              <a:t>قَدْ نَرَى تَقَلُّبَ وَجْهِكَ فِي السَّمَاء </a:t>
            </a:r>
            <a:r>
              <a:rPr lang="ar-MA" sz="3200" b="1" dirty="0" err="1" smtClean="0">
                <a:ln w="17780" cmpd="sng">
                  <a:solidFill>
                    <a:srgbClr val="FFFFFF"/>
                  </a:solidFill>
                  <a:prstDash val="solid"/>
                  <a:miter lim="800000"/>
                </a:ln>
                <a:solidFill>
                  <a:srgbClr val="92D050"/>
                </a:solidFill>
                <a:effectLst>
                  <a:glow rad="228600">
                    <a:schemeClr val="accent3">
                      <a:satMod val="175000"/>
                      <a:alpha val="40000"/>
                    </a:schemeClr>
                  </a:glow>
                  <a:outerShdw blurRad="50800" algn="tl" rotWithShape="0">
                    <a:srgbClr val="000000"/>
                  </a:outerShdw>
                </a:effectLst>
              </a:rPr>
              <a:t>فَلَنُوَلِّيَنَّكَ</a:t>
            </a:r>
            <a:r>
              <a:rPr lang="ar-MA" sz="3200" b="1" dirty="0" smtClean="0">
                <a:ln w="17780" cmpd="sng">
                  <a:solidFill>
                    <a:srgbClr val="FFFFFF"/>
                  </a:solidFill>
                  <a:prstDash val="solid"/>
                  <a:miter lim="800000"/>
                </a:ln>
                <a:solidFill>
                  <a:srgbClr val="92D050"/>
                </a:solidFill>
                <a:effectLst>
                  <a:glow rad="228600">
                    <a:schemeClr val="accent3">
                      <a:satMod val="175000"/>
                      <a:alpha val="40000"/>
                    </a:schemeClr>
                  </a:glow>
                  <a:outerShdw blurRad="50800" algn="tl" rotWithShape="0">
                    <a:srgbClr val="000000"/>
                  </a:outerShdw>
                </a:effectLst>
              </a:rPr>
              <a:t> قِبْلَةً تَرْضَاهَا فَوَلِّ وَجْهَكَ شَطْرَ الْمَسْجِدِ الْحَرَامِ وَحَيْثُ مَا كُنتُمْ فَوَلُّواْ وُجُوهَكُمْ شَطْرَهُ وَإِنَّ الَّذِينَ أُوتُواْ الْكِتَابَ لَيَعْلَمُونَ أَنَّهُ الْحَقُّ مِن رَّبِّهِمْ وَمَا اللَّهُ بِغَافِلٍ عَمَّا يَعْمَلُونَ</a:t>
            </a:r>
            <a:endParaRPr lang="ar-MA" sz="3200" b="1" dirty="0">
              <a:ln w="17780" cmpd="sng">
                <a:solidFill>
                  <a:srgbClr val="FFFFFF"/>
                </a:solidFill>
                <a:prstDash val="solid"/>
                <a:miter lim="800000"/>
              </a:ln>
              <a:solidFill>
                <a:srgbClr val="92D050"/>
              </a:solidFill>
              <a:effectLst>
                <a:glow rad="228600">
                  <a:schemeClr val="accent3">
                    <a:satMod val="175000"/>
                    <a:alpha val="40000"/>
                  </a:schemeClr>
                </a:glow>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1.jpg"/>
          <p:cNvPicPr>
            <a:picLocks noChangeAspect="1"/>
          </p:cNvPicPr>
          <p:nvPr/>
        </p:nvPicPr>
        <p:blipFill>
          <a:blip r:embed="rId2" cstate="print"/>
          <a:stretch>
            <a:fillRect/>
          </a:stretch>
        </p:blipFill>
        <p:spPr>
          <a:xfrm>
            <a:off x="9520" y="0"/>
            <a:ext cx="9124960" cy="685800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835696" y="2060848"/>
            <a:ext cx="6192688" cy="2123658"/>
          </a:xfrm>
          <a:prstGeom prst="rect">
            <a:avLst/>
          </a:prstGeom>
          <a:solidFill>
            <a:srgbClr val="FF0066"/>
          </a:solidFill>
          <a:ln>
            <a:noFill/>
          </a:ln>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algn="ctr" rtl="1"/>
            <a:r>
              <a:rPr lang="ar-MA"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إِنَّ اللَّهَ وَمَلائِكَتَهُ يُصَلُّونَ عَلَى النَّبِيِّ يَا أَيُّهَا الَّذِينَ آمَنُوا صَلُّوا عَلَيْهِ وَسَلِّمُوا تَسْلِيمًا</a:t>
            </a:r>
            <a:endParaRPr lang="ar-MA"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6.0zz0.com/2011/11/04/11/711408046.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rose-sep"/>
          <p:cNvPicPr/>
          <p:nvPr/>
        </p:nvPicPr>
        <p:blipFill>
          <a:blip r:embed="rId2" cstate="print"/>
          <a:srcRect/>
          <a:stretch>
            <a:fillRect/>
          </a:stretch>
        </p:blipFill>
        <p:spPr bwMode="auto">
          <a:xfrm>
            <a:off x="0" y="1"/>
            <a:ext cx="9144000" cy="1124744"/>
          </a:xfrm>
          <a:prstGeom prst="rect">
            <a:avLst/>
          </a:prstGeom>
          <a:noFill/>
          <a:ln w="9525">
            <a:noFill/>
            <a:miter lim="800000"/>
            <a:headEnd/>
            <a:tailEnd/>
          </a:ln>
        </p:spPr>
      </p:pic>
      <p:pic>
        <p:nvPicPr>
          <p:cNvPr id="5" name="Image 4" descr="rose-sep"/>
          <p:cNvPicPr/>
          <p:nvPr/>
        </p:nvPicPr>
        <p:blipFill>
          <a:blip r:embed="rId2" cstate="print"/>
          <a:srcRect/>
          <a:stretch>
            <a:fillRect/>
          </a:stretch>
        </p:blipFill>
        <p:spPr bwMode="auto">
          <a:xfrm>
            <a:off x="0" y="5589240"/>
            <a:ext cx="9144000" cy="1268760"/>
          </a:xfrm>
          <a:prstGeom prst="rect">
            <a:avLst/>
          </a:prstGeom>
          <a:noFill/>
          <a:ln w="9525">
            <a:noFill/>
            <a:miter lim="800000"/>
            <a:headEnd/>
            <a:tailEnd/>
          </a:ln>
        </p:spPr>
      </p:pic>
      <p:pic>
        <p:nvPicPr>
          <p:cNvPr id="6" name="Image 5" descr="rose-sep"/>
          <p:cNvPicPr/>
          <p:nvPr/>
        </p:nvPicPr>
        <p:blipFill>
          <a:blip r:embed="rId2" cstate="print"/>
          <a:srcRect/>
          <a:stretch>
            <a:fillRect/>
          </a:stretch>
        </p:blipFill>
        <p:spPr bwMode="auto">
          <a:xfrm rot="16200000">
            <a:off x="-2907194" y="2907194"/>
            <a:ext cx="6858002" cy="1043609"/>
          </a:xfrm>
          <a:prstGeom prst="rect">
            <a:avLst/>
          </a:prstGeom>
          <a:noFill/>
          <a:ln w="9525">
            <a:noFill/>
            <a:miter lim="800000"/>
            <a:headEnd/>
            <a:tailEnd/>
          </a:ln>
        </p:spPr>
      </p:pic>
      <p:pic>
        <p:nvPicPr>
          <p:cNvPr id="7" name="Image 6" descr="rose-sep"/>
          <p:cNvPicPr/>
          <p:nvPr/>
        </p:nvPicPr>
        <p:blipFill>
          <a:blip r:embed="rId2" cstate="print"/>
          <a:srcRect/>
          <a:stretch>
            <a:fillRect/>
          </a:stretch>
        </p:blipFill>
        <p:spPr bwMode="auto">
          <a:xfrm rot="5400000">
            <a:off x="5121188" y="2835188"/>
            <a:ext cx="6858000" cy="1187624"/>
          </a:xfrm>
          <a:prstGeom prst="rect">
            <a:avLst/>
          </a:prstGeom>
          <a:noFill/>
          <a:ln w="9525">
            <a:noFill/>
            <a:miter lim="800000"/>
            <a:headEnd/>
            <a:tailEnd/>
          </a:ln>
        </p:spPr>
      </p:pic>
      <p:sp>
        <p:nvSpPr>
          <p:cNvPr id="8" name="Rectangle 7"/>
          <p:cNvSpPr/>
          <p:nvPr/>
        </p:nvSpPr>
        <p:spPr>
          <a:xfrm>
            <a:off x="1835696" y="3244334"/>
            <a:ext cx="5904656" cy="923330"/>
          </a:xfrm>
          <a:prstGeom prst="rect">
            <a:avLst/>
          </a:prstGeom>
        </p:spPr>
        <p:txBody>
          <a:bodyPr wrap="square">
            <a:spAutoFit/>
          </a:bodyPr>
          <a:lstStyle/>
          <a:p>
            <a:r>
              <a:rPr lang="ar-SA" sz="5400" b="1" dirty="0" smtClean="0">
                <a:solidFill>
                  <a:schemeClr val="accent2">
                    <a:lumMod val="75000"/>
                  </a:schemeClr>
                </a:solidFill>
                <a:cs typeface="+mj-cs"/>
              </a:rPr>
              <a:t>تيَّقظ</a:t>
            </a:r>
            <a:r>
              <a:rPr lang="ar-MA" sz="5400" b="1" dirty="0" smtClean="0">
                <a:solidFill>
                  <a:schemeClr val="accent2">
                    <a:lumMod val="75000"/>
                  </a:schemeClr>
                </a:solidFill>
                <a:cs typeface="+mj-cs"/>
              </a:rPr>
              <a:t>ي</a:t>
            </a:r>
            <a:r>
              <a:rPr lang="ar-SA" sz="5400" b="1" dirty="0" smtClean="0">
                <a:solidFill>
                  <a:schemeClr val="accent2">
                    <a:lumMod val="75000"/>
                  </a:schemeClr>
                </a:solidFill>
                <a:cs typeface="+mj-cs"/>
              </a:rPr>
              <a:t> في شهر الغفلة</a:t>
            </a:r>
            <a:r>
              <a:rPr lang="ar-MA" sz="5400" b="1" dirty="0" smtClean="0">
                <a:solidFill>
                  <a:schemeClr val="accent2">
                    <a:lumMod val="75000"/>
                  </a:schemeClr>
                </a:solidFill>
                <a:cs typeface="+mj-cs"/>
              </a:rPr>
              <a:t>  </a:t>
            </a:r>
            <a:endParaRPr lang="fr-FR" sz="5400" dirty="0">
              <a:cs typeface="+mj-cs"/>
            </a:endParaRPr>
          </a:p>
        </p:txBody>
      </p:sp>
      <p:sp>
        <p:nvSpPr>
          <p:cNvPr id="9" name="ZoneTexte 8"/>
          <p:cNvSpPr txBox="1"/>
          <p:nvPr/>
        </p:nvSpPr>
        <p:spPr>
          <a:xfrm>
            <a:off x="2915816" y="4941168"/>
            <a:ext cx="3312368" cy="400110"/>
          </a:xfrm>
          <a:prstGeom prst="rect">
            <a:avLst/>
          </a:prstGeom>
          <a:noFill/>
        </p:spPr>
        <p:txBody>
          <a:bodyPr wrap="square" rtlCol="0">
            <a:spAutoFit/>
          </a:bodyPr>
          <a:lstStyle/>
          <a:p>
            <a:r>
              <a:rPr lang="ar-MA" sz="2000" b="1" dirty="0" smtClean="0"/>
              <a:t>      15-6-2013</a:t>
            </a:r>
            <a:endParaRPr lang="fr-FR" sz="2000" b="1" dirty="0"/>
          </a:p>
        </p:txBody>
      </p:sp>
      <p:pic>
        <p:nvPicPr>
          <p:cNvPr id="10" name="Image 9" descr="clip_image002.gif"/>
          <p:cNvPicPr>
            <a:picLocks noChangeAspect="1"/>
          </p:cNvPicPr>
          <p:nvPr/>
        </p:nvPicPr>
        <p:blipFill>
          <a:blip r:embed="rId3" cstate="print"/>
          <a:stretch>
            <a:fillRect/>
          </a:stretch>
        </p:blipFill>
        <p:spPr>
          <a:xfrm>
            <a:off x="0" y="0"/>
            <a:ext cx="1857375" cy="1266825"/>
          </a:xfrm>
          <a:prstGeom prst="rect">
            <a:avLst/>
          </a:prstGeom>
        </p:spPr>
      </p:pic>
      <p:sp>
        <p:nvSpPr>
          <p:cNvPr id="12" name="ZoneTexte 11"/>
          <p:cNvSpPr txBox="1"/>
          <p:nvPr/>
        </p:nvSpPr>
        <p:spPr>
          <a:xfrm>
            <a:off x="3635896" y="4581128"/>
            <a:ext cx="2376264" cy="400110"/>
          </a:xfrm>
          <a:prstGeom prst="rect">
            <a:avLst/>
          </a:prstGeom>
          <a:noFill/>
        </p:spPr>
        <p:txBody>
          <a:bodyPr wrap="square" rtlCol="0">
            <a:spAutoFit/>
          </a:bodyPr>
          <a:lstStyle/>
          <a:p>
            <a:r>
              <a:rPr lang="ar-MA" b="1" dirty="0" smtClean="0"/>
              <a:t>06</a:t>
            </a:r>
            <a:r>
              <a:rPr lang="ar-MA" sz="2000" b="1" dirty="0" smtClean="0"/>
              <a:t> شعبان</a:t>
            </a:r>
            <a:r>
              <a:rPr lang="ar-MA" b="1" dirty="0" smtClean="0"/>
              <a:t> 1434</a:t>
            </a:r>
            <a:endParaRPr lang="fr-FR"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7624" y="2690336"/>
            <a:ext cx="6768752" cy="1569660"/>
          </a:xfrm>
          <a:prstGeom prst="rect">
            <a:avLst/>
          </a:prstGeom>
          <a:ln>
            <a:noFill/>
          </a:ln>
          <a:effectLst>
            <a:glow rad="228600">
              <a:schemeClr val="accent6">
                <a:satMod val="175000"/>
                <a:alpha val="40000"/>
              </a:schemeClr>
            </a:glow>
            <a:outerShdw blurRad="190500" dist="228600" dir="2700000" algn="ctr">
              <a:srgbClr val="000000">
                <a:alpha val="30000"/>
              </a:srgbClr>
            </a:outerShdw>
          </a:effectLst>
          <a:scene3d>
            <a:camera prst="orthographicFront"/>
            <a:lightRig rig="threePt" dir="t"/>
          </a:scene3d>
          <a:sp3d>
            <a:bevelT w="139700" prst="cross"/>
          </a:sp3d>
        </p:spPr>
        <p:txBody>
          <a:bodyPr wrap="square">
            <a:spAutoFit/>
          </a:bodyPr>
          <a:lstStyle/>
          <a:p>
            <a:pPr algn="r"/>
            <a:r>
              <a:rPr lang="ar-MA" b="1" dirty="0"/>
              <a:t> </a:t>
            </a:r>
            <a:r>
              <a:rPr lang="ar-MA" sz="2400" b="1" dirty="0"/>
              <a:t>روى الترمذي والنسائي عن أسامة بن زيد، قَال: قُلتُ: يا رسول الله، لمْ أرَكَ تصوم شهْرًا من الشهور ما تصوم مِنْ </a:t>
            </a:r>
            <a:r>
              <a:rPr lang="ar-MA" sz="2400" b="1" dirty="0" smtClean="0"/>
              <a:t>شعبان قال«ذاك </a:t>
            </a:r>
            <a:r>
              <a:rPr lang="ar-MA" sz="2400" b="1" dirty="0"/>
              <a:t>شهْرٌ </a:t>
            </a:r>
            <a:r>
              <a:rPr lang="ar-MA" sz="2400" b="1" dirty="0">
                <a:solidFill>
                  <a:srgbClr val="FF0066"/>
                </a:solidFill>
              </a:rPr>
              <a:t>يغْفُل الناس عنْه </a:t>
            </a:r>
            <a:r>
              <a:rPr lang="ar-MA" sz="2400" b="1" dirty="0"/>
              <a:t>بيْن رجب ورمضان، وهو شهْرٌ </a:t>
            </a:r>
            <a:r>
              <a:rPr lang="ar-MA" sz="2400" b="1" dirty="0">
                <a:solidFill>
                  <a:srgbClr val="A50021"/>
                </a:solidFill>
              </a:rPr>
              <a:t>تُرْفَع فيه </a:t>
            </a:r>
            <a:r>
              <a:rPr lang="fr-FR" sz="2400" b="1" dirty="0" smtClean="0">
                <a:solidFill>
                  <a:srgbClr val="A50021"/>
                </a:solidFill>
              </a:rPr>
              <a:t>«</a:t>
            </a:r>
            <a:r>
              <a:rPr lang="ar-MA" sz="2400" b="1" dirty="0" smtClean="0">
                <a:solidFill>
                  <a:srgbClr val="A50021"/>
                </a:solidFill>
              </a:rPr>
              <a:t>الأعْمال </a:t>
            </a:r>
            <a:r>
              <a:rPr lang="ar-MA" sz="2400" b="1" dirty="0">
                <a:solidFill>
                  <a:srgbClr val="A50021"/>
                </a:solidFill>
              </a:rPr>
              <a:t>إلى ربِّ العالمين</a:t>
            </a:r>
            <a:r>
              <a:rPr lang="ar-MA" sz="2400" b="1" dirty="0">
                <a:solidFill>
                  <a:srgbClr val="FF0000"/>
                </a:solidFill>
              </a:rPr>
              <a:t>،</a:t>
            </a:r>
            <a:r>
              <a:rPr lang="ar-MA" sz="2400" b="1" dirty="0"/>
              <a:t> </a:t>
            </a:r>
            <a:r>
              <a:rPr lang="ar-MA" sz="2400" b="1" dirty="0">
                <a:solidFill>
                  <a:srgbClr val="FF0000"/>
                </a:solidFill>
              </a:rPr>
              <a:t>فأحبُّ أنْ يرْفعَ عملي وأنا </a:t>
            </a:r>
            <a:r>
              <a:rPr lang="ar-MA" sz="2400" b="1" dirty="0" smtClean="0">
                <a:solidFill>
                  <a:srgbClr val="FF0000"/>
                </a:solidFill>
              </a:rPr>
              <a:t>صائم</a:t>
            </a:r>
            <a:endParaRPr lang="fr-FR" sz="2400" b="1" dirty="0">
              <a:solidFill>
                <a:srgbClr val="FF0000"/>
              </a:solidFill>
            </a:endParaRPr>
          </a:p>
        </p:txBody>
      </p:sp>
      <p:pic>
        <p:nvPicPr>
          <p:cNvPr id="4" name="Image 3" descr="rose-sep"/>
          <p:cNvPicPr/>
          <p:nvPr/>
        </p:nvPicPr>
        <p:blipFill>
          <a:blip r:embed="rId2" cstate="print"/>
          <a:srcRect/>
          <a:stretch>
            <a:fillRect/>
          </a:stretch>
        </p:blipFill>
        <p:spPr bwMode="auto">
          <a:xfrm>
            <a:off x="0" y="-27384"/>
            <a:ext cx="9144000" cy="1124744"/>
          </a:xfrm>
          <a:prstGeom prst="rect">
            <a:avLst/>
          </a:prstGeom>
          <a:noFill/>
          <a:ln w="9525">
            <a:noFill/>
            <a:miter lim="800000"/>
            <a:headEnd/>
            <a:tailEnd/>
          </a:ln>
        </p:spPr>
      </p:pic>
      <p:pic>
        <p:nvPicPr>
          <p:cNvPr id="5" name="Image 4" descr="rose-sep"/>
          <p:cNvPicPr/>
          <p:nvPr/>
        </p:nvPicPr>
        <p:blipFill>
          <a:blip r:embed="rId2" cstate="print"/>
          <a:srcRect/>
          <a:stretch>
            <a:fillRect/>
          </a:stretch>
        </p:blipFill>
        <p:spPr bwMode="auto">
          <a:xfrm>
            <a:off x="0" y="5589240"/>
            <a:ext cx="9144000" cy="1268760"/>
          </a:xfrm>
          <a:prstGeom prst="rect">
            <a:avLst/>
          </a:prstGeom>
          <a:noFill/>
          <a:ln w="9525">
            <a:noFill/>
            <a:miter lim="800000"/>
            <a:headEnd/>
            <a:tailEnd/>
          </a:ln>
        </p:spPr>
      </p:pic>
      <p:pic>
        <p:nvPicPr>
          <p:cNvPr id="6" name="Image 5" descr="rose-sep"/>
          <p:cNvPicPr/>
          <p:nvPr/>
        </p:nvPicPr>
        <p:blipFill>
          <a:blip r:embed="rId2" cstate="print"/>
          <a:srcRect/>
          <a:stretch>
            <a:fillRect/>
          </a:stretch>
        </p:blipFill>
        <p:spPr bwMode="auto">
          <a:xfrm rot="16200000">
            <a:off x="-2907194" y="2907194"/>
            <a:ext cx="6858002" cy="1043609"/>
          </a:xfrm>
          <a:prstGeom prst="rect">
            <a:avLst/>
          </a:prstGeom>
          <a:noFill/>
          <a:ln w="9525">
            <a:noFill/>
            <a:miter lim="800000"/>
            <a:headEnd/>
            <a:tailEnd/>
          </a:ln>
        </p:spPr>
      </p:pic>
      <p:pic>
        <p:nvPicPr>
          <p:cNvPr id="7" name="Image 6" descr="rose-sep"/>
          <p:cNvPicPr/>
          <p:nvPr/>
        </p:nvPicPr>
        <p:blipFill>
          <a:blip r:embed="rId2" cstate="print"/>
          <a:srcRect/>
          <a:stretch>
            <a:fillRect/>
          </a:stretch>
        </p:blipFill>
        <p:spPr bwMode="auto">
          <a:xfrm rot="5400000">
            <a:off x="5121188" y="2835188"/>
            <a:ext cx="6858000" cy="1187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793662549.gif"/>
          <p:cNvPicPr>
            <a:picLocks noChangeAspect="1"/>
          </p:cNvPicPr>
          <p:nvPr/>
        </p:nvPicPr>
        <p:blipFill>
          <a:blip r:embed="rId2" cstate="print"/>
          <a:stretch>
            <a:fillRect/>
          </a:stretch>
        </p:blipFill>
        <p:spPr>
          <a:xfrm>
            <a:off x="0" y="-171400"/>
            <a:ext cx="9144000" cy="1268760"/>
          </a:xfrm>
          <a:prstGeom prst="rect">
            <a:avLst/>
          </a:prstGeom>
        </p:spPr>
      </p:pic>
      <p:pic>
        <p:nvPicPr>
          <p:cNvPr id="4" name="Image 3" descr="793662549.gif"/>
          <p:cNvPicPr>
            <a:picLocks noChangeAspect="1"/>
          </p:cNvPicPr>
          <p:nvPr/>
        </p:nvPicPr>
        <p:blipFill>
          <a:blip r:embed="rId2" cstate="print"/>
          <a:stretch>
            <a:fillRect/>
          </a:stretch>
        </p:blipFill>
        <p:spPr>
          <a:xfrm rot="5400000">
            <a:off x="5301207" y="3015210"/>
            <a:ext cx="6858002" cy="827584"/>
          </a:xfrm>
          <a:prstGeom prst="rect">
            <a:avLst/>
          </a:prstGeom>
        </p:spPr>
      </p:pic>
      <p:sp>
        <p:nvSpPr>
          <p:cNvPr id="6" name="Rectangle 5"/>
          <p:cNvSpPr/>
          <p:nvPr/>
        </p:nvSpPr>
        <p:spPr>
          <a:xfrm>
            <a:off x="611560" y="2780928"/>
            <a:ext cx="7776864" cy="1569660"/>
          </a:xfrm>
          <a:prstGeom prst="rect">
            <a:avLst/>
          </a:prstGeom>
        </p:spPr>
        <p:txBody>
          <a:bodyPr wrap="square">
            <a:spAutoFit/>
          </a:bodyPr>
          <a:lstStyle/>
          <a:p>
            <a:pPr algn="ctr"/>
            <a:r>
              <a:rPr lang="ar-SA" sz="4800" b="1" dirty="0" smtClean="0">
                <a:solidFill>
                  <a:schemeClr val="bg1">
                    <a:lumMod val="50000"/>
                  </a:schemeClr>
                </a:solidFill>
              </a:rPr>
              <a:t>وهو شهر ترفع فيه الأعمال إلى رب العالمين</a:t>
            </a:r>
            <a:r>
              <a:rPr lang="ar-SA" sz="4800" b="1" dirty="0" smtClean="0">
                <a:solidFill>
                  <a:srgbClr val="CC6600"/>
                </a:solidFill>
              </a:rPr>
              <a:t> </a:t>
            </a:r>
            <a:endParaRPr lang="fr-FR" sz="4800" b="1" dirty="0" smtClean="0">
              <a:solidFill>
                <a:srgbClr val="CC6600"/>
              </a:solidFill>
            </a:endParaRPr>
          </a:p>
        </p:txBody>
      </p:sp>
      <p:pic>
        <p:nvPicPr>
          <p:cNvPr id="3" name="Image 2" descr="793662549.gif"/>
          <p:cNvPicPr>
            <a:picLocks noChangeAspect="1"/>
          </p:cNvPicPr>
          <p:nvPr/>
        </p:nvPicPr>
        <p:blipFill>
          <a:blip r:embed="rId2" cstate="print"/>
          <a:stretch>
            <a:fillRect/>
          </a:stretch>
        </p:blipFill>
        <p:spPr>
          <a:xfrm>
            <a:off x="0" y="5589240"/>
            <a:ext cx="9144000" cy="1268760"/>
          </a:xfrm>
          <a:prstGeom prst="rect">
            <a:avLst/>
          </a:prstGeom>
        </p:spPr>
      </p:pic>
      <p:pic>
        <p:nvPicPr>
          <p:cNvPr id="2" name="Image 1" descr="793662549.gif"/>
          <p:cNvPicPr>
            <a:picLocks noChangeAspect="1"/>
          </p:cNvPicPr>
          <p:nvPr/>
        </p:nvPicPr>
        <p:blipFill>
          <a:blip r:embed="rId2" cstate="print"/>
          <a:stretch>
            <a:fillRect/>
          </a:stretch>
        </p:blipFill>
        <p:spPr>
          <a:xfrm rot="16200000">
            <a:off x="-2943200" y="2943200"/>
            <a:ext cx="6858000" cy="971600"/>
          </a:xfrm>
          <a:prstGeom prst="rect">
            <a:avLst/>
          </a:prstGeom>
        </p:spPr>
      </p:pic>
      <p:sp>
        <p:nvSpPr>
          <p:cNvPr id="5" name="Rectangle 4"/>
          <p:cNvSpPr/>
          <p:nvPr/>
        </p:nvSpPr>
        <p:spPr>
          <a:xfrm>
            <a:off x="539552" y="980728"/>
            <a:ext cx="7992888" cy="1569660"/>
          </a:xfrm>
          <a:prstGeom prst="rect">
            <a:avLst/>
          </a:prstGeom>
        </p:spPr>
        <p:txBody>
          <a:bodyPr wrap="square">
            <a:spAutoFit/>
          </a:bodyPr>
          <a:lstStyle/>
          <a:p>
            <a:pPr algn="ctr"/>
            <a:r>
              <a:rPr lang="ar-SA" sz="4800" b="1" dirty="0" smtClean="0">
                <a:solidFill>
                  <a:srgbClr val="FF00FF"/>
                </a:solidFill>
              </a:rPr>
              <a:t>ذاك شهر يغفل الناس عنه بين رجب ورمضان</a:t>
            </a:r>
            <a:endParaRPr lang="fr-FR" sz="4800" dirty="0">
              <a:solidFill>
                <a:srgbClr val="FF00FF"/>
              </a:solidFill>
            </a:endParaRPr>
          </a:p>
        </p:txBody>
      </p:sp>
      <p:sp>
        <p:nvSpPr>
          <p:cNvPr id="7" name="Rectangle 6"/>
          <p:cNvSpPr/>
          <p:nvPr/>
        </p:nvSpPr>
        <p:spPr>
          <a:xfrm>
            <a:off x="683568" y="4653136"/>
            <a:ext cx="7920880" cy="923330"/>
          </a:xfrm>
          <a:prstGeom prst="rect">
            <a:avLst/>
          </a:prstGeom>
        </p:spPr>
        <p:txBody>
          <a:bodyPr wrap="square">
            <a:spAutoFit/>
          </a:bodyPr>
          <a:lstStyle/>
          <a:p>
            <a:pPr algn="ctr"/>
            <a:r>
              <a:rPr lang="ar-SA" sz="5400" b="1" dirty="0" smtClean="0">
                <a:solidFill>
                  <a:srgbClr val="008000"/>
                </a:solidFill>
              </a:rPr>
              <a:t>وأحب أن يرفع عملي وأنا صائم</a:t>
            </a:r>
            <a:r>
              <a:rPr lang="ar-SA" sz="3200" b="1" dirty="0" smtClean="0">
                <a:solidFill>
                  <a:srgbClr val="008000"/>
                </a:solidFill>
              </a:rPr>
              <a:t> </a:t>
            </a:r>
            <a:endParaRPr lang="fr-FR" sz="6000" b="1" dirty="0">
              <a:solidFill>
                <a:srgbClr val="008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Designs20130315162126.pn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3059833" y="2924944"/>
            <a:ext cx="3816424" cy="2308324"/>
          </a:xfrm>
          <a:prstGeom prst="rect">
            <a:avLst/>
          </a:prstGeom>
        </p:spPr>
        <p:txBody>
          <a:bodyPr wrap="square">
            <a:spAutoFit/>
          </a:bodyPr>
          <a:lstStyle/>
          <a:p>
            <a:pPr algn="ctr"/>
            <a:r>
              <a:rPr lang="ar-SA" sz="4800" b="1" dirty="0" smtClean="0">
                <a:solidFill>
                  <a:srgbClr val="C00000"/>
                </a:solidFill>
              </a:rPr>
              <a:t>ذاك شهر يغفل الناس عنه بين رجب ورمضان</a:t>
            </a:r>
            <a:endParaRPr lang="fr-FR" sz="4800" b="1"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rose-sep"/>
          <p:cNvPicPr/>
          <p:nvPr/>
        </p:nvPicPr>
        <p:blipFill>
          <a:blip r:embed="rId2" cstate="print"/>
          <a:srcRect/>
          <a:stretch>
            <a:fillRect/>
          </a:stretch>
        </p:blipFill>
        <p:spPr bwMode="auto">
          <a:xfrm rot="16200000">
            <a:off x="-2907196" y="2907198"/>
            <a:ext cx="6858002" cy="1043609"/>
          </a:xfrm>
          <a:prstGeom prst="rect">
            <a:avLst/>
          </a:prstGeom>
          <a:noFill/>
          <a:ln w="9525">
            <a:noFill/>
            <a:miter lim="800000"/>
            <a:headEnd/>
            <a:tailEnd/>
          </a:ln>
        </p:spPr>
      </p:pic>
      <p:pic>
        <p:nvPicPr>
          <p:cNvPr id="4" name="Image 3" descr="rose-sep"/>
          <p:cNvPicPr/>
          <p:nvPr/>
        </p:nvPicPr>
        <p:blipFill>
          <a:blip r:embed="rId2" cstate="print"/>
          <a:srcRect/>
          <a:stretch>
            <a:fillRect/>
          </a:stretch>
        </p:blipFill>
        <p:spPr bwMode="auto">
          <a:xfrm rot="16200000">
            <a:off x="5157190" y="2871191"/>
            <a:ext cx="6858001" cy="1115619"/>
          </a:xfrm>
          <a:prstGeom prst="rect">
            <a:avLst/>
          </a:prstGeom>
          <a:noFill/>
          <a:ln w="9525">
            <a:noFill/>
            <a:miter lim="800000"/>
            <a:headEnd/>
            <a:tailEnd/>
          </a:ln>
        </p:spPr>
      </p:pic>
      <p:pic>
        <p:nvPicPr>
          <p:cNvPr id="5" name="Image 4" descr="rose-sep"/>
          <p:cNvPicPr/>
          <p:nvPr/>
        </p:nvPicPr>
        <p:blipFill>
          <a:blip r:embed="rId2" cstate="print"/>
          <a:srcRect/>
          <a:stretch>
            <a:fillRect/>
          </a:stretch>
        </p:blipFill>
        <p:spPr bwMode="auto">
          <a:xfrm>
            <a:off x="0" y="1"/>
            <a:ext cx="9144000" cy="1124744"/>
          </a:xfrm>
          <a:prstGeom prst="rect">
            <a:avLst/>
          </a:prstGeom>
          <a:noFill/>
          <a:ln w="9525">
            <a:noFill/>
            <a:miter lim="800000"/>
            <a:headEnd/>
            <a:tailEnd/>
          </a:ln>
        </p:spPr>
      </p:pic>
      <p:pic>
        <p:nvPicPr>
          <p:cNvPr id="6" name="Image 5" descr="rose-sep"/>
          <p:cNvPicPr/>
          <p:nvPr/>
        </p:nvPicPr>
        <p:blipFill>
          <a:blip r:embed="rId2" cstate="print"/>
          <a:srcRect/>
          <a:stretch>
            <a:fillRect/>
          </a:stretch>
        </p:blipFill>
        <p:spPr bwMode="auto">
          <a:xfrm>
            <a:off x="0" y="5733256"/>
            <a:ext cx="9144000" cy="1124743"/>
          </a:xfrm>
          <a:prstGeom prst="rect">
            <a:avLst/>
          </a:prstGeom>
          <a:noFill/>
          <a:ln w="9525">
            <a:noFill/>
            <a:miter lim="800000"/>
            <a:headEnd/>
            <a:tailEnd/>
          </a:ln>
        </p:spPr>
      </p:pic>
      <p:sp>
        <p:nvSpPr>
          <p:cNvPr id="7" name="Rectangle 6"/>
          <p:cNvSpPr/>
          <p:nvPr/>
        </p:nvSpPr>
        <p:spPr>
          <a:xfrm>
            <a:off x="1187624" y="1988840"/>
            <a:ext cx="6624736" cy="3416320"/>
          </a:xfrm>
          <a:prstGeom prst="rect">
            <a:avLst/>
          </a:prstGeom>
          <a:scene3d>
            <a:camera prst="perspectiveContrastingLeftFacing"/>
            <a:lightRig rig="threePt" dir="t"/>
          </a:scene3d>
        </p:spPr>
        <p:txBody>
          <a:bodyPr wrap="square">
            <a:spAutoFit/>
          </a:bodyPr>
          <a:lstStyle/>
          <a:p>
            <a:pPr algn="r"/>
            <a:r>
              <a:rPr lang="ar-MA" sz="2400" b="1" dirty="0" smtClean="0"/>
              <a:t>{وَلاَ تُطِعْ </a:t>
            </a:r>
            <a:r>
              <a:rPr lang="ar-MA" sz="2400" b="1" dirty="0" smtClean="0">
                <a:solidFill>
                  <a:srgbClr val="C00000"/>
                </a:solidFill>
              </a:rPr>
              <a:t>مَنْ أَغْفَلْنَا قَلْبَهُ </a:t>
            </a:r>
            <a:r>
              <a:rPr lang="ar-MA" sz="2400" b="1" dirty="0" smtClean="0"/>
              <a:t>عَن ذِكْرِنَا وَاتَّبَعَ هَوَاهُ وَكَانَ أَمْرُهُ فُرُطًا} الكهف: 28</a:t>
            </a:r>
          </a:p>
          <a:p>
            <a:pPr algn="r"/>
            <a:endParaRPr lang="ar-MA" sz="2400" b="1" dirty="0" smtClean="0"/>
          </a:p>
          <a:p>
            <a:pPr algn="r"/>
            <a:r>
              <a:rPr lang="ar-MA" sz="2400" b="1" dirty="0" smtClean="0"/>
              <a:t>وقوله </a:t>
            </a:r>
            <a:r>
              <a:rPr lang="ar-MA" sz="2400" b="1" dirty="0" err="1" smtClean="0"/>
              <a:t>تعالى:</a:t>
            </a:r>
            <a:r>
              <a:rPr lang="ar-MA" sz="2400" b="1" dirty="0" smtClean="0"/>
              <a:t>{وَاذْكُر رَّبَّكَ فِي نَفْسِكَ تَضَرُّعًا وَخِيفَةً وَدُونَ الجَهْرِ مِنَ القَوْلِ بِالْغُدُوِّ وَالآصَالِ </a:t>
            </a:r>
            <a:r>
              <a:rPr lang="ar-MA" sz="2400" b="1" dirty="0" smtClean="0">
                <a:solidFill>
                  <a:srgbClr val="C00000"/>
                </a:solidFill>
              </a:rPr>
              <a:t>وَلاَ تَكُن مِّنَ الغَافِلِينَ</a:t>
            </a:r>
            <a:r>
              <a:rPr lang="ar-MA" sz="2400" b="1" dirty="0" smtClean="0"/>
              <a:t>} الأعراف: 205</a:t>
            </a:r>
          </a:p>
          <a:p>
            <a:pPr algn="r"/>
            <a:r>
              <a:rPr lang="ar-MA" sz="2400" b="1" dirty="0" smtClean="0"/>
              <a:t> </a:t>
            </a:r>
          </a:p>
          <a:p>
            <a:pPr algn="r"/>
            <a:r>
              <a:rPr lang="ar-MA" sz="2400" b="1" dirty="0" smtClean="0"/>
              <a:t>وقوله </a:t>
            </a:r>
            <a:r>
              <a:rPr lang="ar-MA" sz="2400" b="1" dirty="0" err="1" smtClean="0"/>
              <a:t>تعالى:</a:t>
            </a:r>
            <a:r>
              <a:rPr lang="ar-MA" sz="2400" b="1" dirty="0" smtClean="0"/>
              <a:t>{لَهُمْ قُلُوبٌ لاَ يَفْقَهُونَ بِهَا وَلَهُمْ أَعْيُنٌ لاَ يُبْصِرُونَ بِهَا وَلَهُمْ آذَانٌ لاَ يَسْمَعُونَ بِهَا أُوْلَئِكَ كَالْأَنْعَامِ بَلْ هُمْ أَضَلُّ </a:t>
            </a:r>
            <a:r>
              <a:rPr lang="ar-MA" sz="2400" b="1" dirty="0" smtClean="0">
                <a:solidFill>
                  <a:srgbClr val="C00000"/>
                </a:solidFill>
              </a:rPr>
              <a:t>أُوْلَئِكَ هُمْ الْغَافِلُونَ</a:t>
            </a:r>
            <a:r>
              <a:rPr lang="ar-MA" sz="2400" b="1" dirty="0" smtClean="0"/>
              <a:t>} الأعراف: 179</a:t>
            </a:r>
            <a:endParaRPr lang="fr-FR"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esigns20130315162031.pn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2699792" y="1772816"/>
            <a:ext cx="4104455" cy="2585323"/>
          </a:xfrm>
          <a:prstGeom prst="rect">
            <a:avLst/>
          </a:prstGeom>
        </p:spPr>
        <p:txBody>
          <a:bodyPr wrap="square">
            <a:spAutoFit/>
          </a:bodyPr>
          <a:lstStyle/>
          <a:p>
            <a:pPr algn="ctr"/>
            <a:r>
              <a:rPr lang="ar-SA" sz="5400" b="1" dirty="0" smtClean="0">
                <a:solidFill>
                  <a:srgbClr val="008000"/>
                </a:solidFill>
              </a:rPr>
              <a:t>وهو شهر ترفع فيه الأعمال إلى رب العالمين</a:t>
            </a:r>
            <a:endParaRPr lang="fr-FR" sz="5400" dirty="0">
              <a:solidFill>
                <a:srgbClr val="008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7824" y="2708920"/>
            <a:ext cx="3600400" cy="914400"/>
          </a:xfrm>
          <a:prstGeom prst="rect">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3200" b="1" dirty="0" smtClean="0">
                <a:solidFill>
                  <a:schemeClr val="tx1"/>
                </a:solidFill>
              </a:rPr>
              <a:t>الحكمة من رفع الأعمال</a:t>
            </a:r>
            <a:endParaRPr lang="fr-FR" sz="3200" b="1" dirty="0">
              <a:solidFill>
                <a:schemeClr val="tx1"/>
              </a:solidFill>
            </a:endParaRPr>
          </a:p>
        </p:txBody>
      </p:sp>
      <p:sp>
        <p:nvSpPr>
          <p:cNvPr id="3" name="Flèche droite 2"/>
          <p:cNvSpPr/>
          <p:nvPr/>
        </p:nvSpPr>
        <p:spPr>
          <a:xfrm flipV="1">
            <a:off x="6588224" y="2996952"/>
            <a:ext cx="432048" cy="360039"/>
          </a:xfrm>
          <a:prstGeom prst="rightArrow">
            <a:avLst/>
          </a:prstGeom>
          <a:solidFill>
            <a:srgbClr val="FFCC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lèche gauche 3"/>
          <p:cNvSpPr/>
          <p:nvPr/>
        </p:nvSpPr>
        <p:spPr>
          <a:xfrm>
            <a:off x="2483768" y="2924944"/>
            <a:ext cx="504056" cy="484632"/>
          </a:xfrm>
          <a:prstGeom prst="leftArrow">
            <a:avLst/>
          </a:prstGeom>
          <a:solidFill>
            <a:srgbClr val="CCFF33"/>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vers le bas 4"/>
          <p:cNvSpPr/>
          <p:nvPr/>
        </p:nvSpPr>
        <p:spPr>
          <a:xfrm>
            <a:off x="4572000" y="3645024"/>
            <a:ext cx="504056" cy="360040"/>
          </a:xfrm>
          <a:prstGeom prst="down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vers le haut 5"/>
          <p:cNvSpPr/>
          <p:nvPr/>
        </p:nvSpPr>
        <p:spPr>
          <a:xfrm>
            <a:off x="4572000" y="2204864"/>
            <a:ext cx="484632" cy="432048"/>
          </a:xfrm>
          <a:prstGeom prst="upArrow">
            <a:avLst/>
          </a:prstGeom>
          <a:solidFill>
            <a:schemeClr val="accent6">
              <a:lumMod val="60000"/>
              <a:lumOff val="40000"/>
            </a:scheme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7092280" y="2708920"/>
            <a:ext cx="1440160" cy="914400"/>
          </a:xfrm>
          <a:prstGeom prst="roundRect">
            <a:avLst/>
          </a:prstGeom>
          <a:solidFill>
            <a:srgbClr val="FFCC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800" b="1" dirty="0" smtClean="0">
                <a:solidFill>
                  <a:schemeClr val="tx1"/>
                </a:solidFill>
              </a:rPr>
              <a:t>التدوين</a:t>
            </a:r>
            <a:endParaRPr lang="fr-FR" sz="2800" b="1" dirty="0">
              <a:solidFill>
                <a:schemeClr val="tx1"/>
              </a:solidFill>
            </a:endParaRPr>
          </a:p>
        </p:txBody>
      </p:sp>
      <p:sp>
        <p:nvSpPr>
          <p:cNvPr id="8" name="Rectangle à coins arrondis 7"/>
          <p:cNvSpPr/>
          <p:nvPr/>
        </p:nvSpPr>
        <p:spPr>
          <a:xfrm>
            <a:off x="4067944" y="1268760"/>
            <a:ext cx="1440160" cy="914400"/>
          </a:xfrm>
          <a:prstGeom prst="round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400" b="1" dirty="0" smtClean="0">
                <a:solidFill>
                  <a:schemeClr val="tx1"/>
                </a:solidFill>
              </a:rPr>
              <a:t>الشفاعة</a:t>
            </a:r>
            <a:endParaRPr lang="fr-FR" sz="2400" b="1" dirty="0" smtClean="0">
              <a:solidFill>
                <a:schemeClr val="tx1"/>
              </a:solidFill>
            </a:endParaRPr>
          </a:p>
          <a:p>
            <a:pPr algn="ctr"/>
            <a:endParaRPr lang="fr-FR" dirty="0"/>
          </a:p>
        </p:txBody>
      </p:sp>
      <p:sp>
        <p:nvSpPr>
          <p:cNvPr id="9" name="Rectangle à coins arrondis 8"/>
          <p:cNvSpPr/>
          <p:nvPr/>
        </p:nvSpPr>
        <p:spPr>
          <a:xfrm>
            <a:off x="827584" y="2708920"/>
            <a:ext cx="1584176" cy="936104"/>
          </a:xfrm>
          <a:prstGeom prst="roundRect">
            <a:avLst/>
          </a:prstGeom>
          <a:solidFill>
            <a:srgbClr val="CC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800" b="1" dirty="0" smtClean="0">
                <a:solidFill>
                  <a:schemeClr val="tx1"/>
                </a:solidFill>
              </a:rPr>
              <a:t>الملا الأعلى</a:t>
            </a:r>
            <a:endParaRPr lang="fr-FR" sz="2800" b="1" dirty="0">
              <a:solidFill>
                <a:schemeClr val="tx1"/>
              </a:solidFill>
            </a:endParaRPr>
          </a:p>
        </p:txBody>
      </p:sp>
      <p:sp>
        <p:nvSpPr>
          <p:cNvPr id="10" name="Rectangle à coins arrondis 9"/>
          <p:cNvSpPr/>
          <p:nvPr/>
        </p:nvSpPr>
        <p:spPr>
          <a:xfrm>
            <a:off x="4211960" y="4149080"/>
            <a:ext cx="1296144" cy="91440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400" b="1" dirty="0" smtClean="0">
                <a:solidFill>
                  <a:schemeClr val="tx1"/>
                </a:solidFill>
              </a:rPr>
              <a:t>المباهاة</a:t>
            </a:r>
            <a:endParaRPr lang="fr-FR" sz="2400" b="1" dirty="0">
              <a:solidFill>
                <a:schemeClr val="tx1"/>
              </a:solidFill>
            </a:endParaRPr>
          </a:p>
        </p:txBody>
      </p:sp>
      <p:sp>
        <p:nvSpPr>
          <p:cNvPr id="14" name="Flèche vers le haut 13"/>
          <p:cNvSpPr/>
          <p:nvPr/>
        </p:nvSpPr>
        <p:spPr>
          <a:xfrm>
            <a:off x="4644008" y="908720"/>
            <a:ext cx="216024" cy="288032"/>
          </a:xfrm>
          <a:prstGeom prst="upArrow">
            <a:avLst>
              <a:gd name="adj1" fmla="val 50000"/>
              <a:gd name="adj2" fmla="val 52903"/>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gauche 14"/>
          <p:cNvSpPr/>
          <p:nvPr/>
        </p:nvSpPr>
        <p:spPr>
          <a:xfrm>
            <a:off x="3635896" y="1628800"/>
            <a:ext cx="360040" cy="144016"/>
          </a:xfrm>
          <a:prstGeom prst="lef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a:off x="5580112" y="1628800"/>
            <a:ext cx="288032" cy="144016"/>
          </a:xfrm>
          <a:prstGeom prst="rightArrow">
            <a:avLst>
              <a:gd name="adj1" fmla="val 50000"/>
              <a:gd name="adj2" fmla="val 50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gauche 16"/>
          <p:cNvSpPr/>
          <p:nvPr/>
        </p:nvSpPr>
        <p:spPr>
          <a:xfrm>
            <a:off x="3419872" y="4509120"/>
            <a:ext cx="648072" cy="144016"/>
          </a:xfrm>
          <a:prstGeom prst="lef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droite 17"/>
          <p:cNvSpPr/>
          <p:nvPr/>
        </p:nvSpPr>
        <p:spPr>
          <a:xfrm>
            <a:off x="5580112" y="4509120"/>
            <a:ext cx="546360" cy="144016"/>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vers le bas 18"/>
          <p:cNvSpPr/>
          <p:nvPr/>
        </p:nvSpPr>
        <p:spPr>
          <a:xfrm>
            <a:off x="4716016" y="5085184"/>
            <a:ext cx="216024" cy="432048"/>
          </a:xfrm>
          <a:prstGeom prst="down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4067944" y="0"/>
            <a:ext cx="1224136" cy="90872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000" b="1" dirty="0" smtClean="0">
                <a:solidFill>
                  <a:schemeClr val="tx1"/>
                </a:solidFill>
              </a:rPr>
              <a:t>آية</a:t>
            </a:r>
            <a:endParaRPr lang="ar-MA" sz="2400" b="1" dirty="0" smtClean="0">
              <a:solidFill>
                <a:schemeClr val="tx1"/>
              </a:solidFill>
            </a:endParaRPr>
          </a:p>
          <a:p>
            <a:pPr algn="ctr"/>
            <a:r>
              <a:rPr lang="ar-MA" sz="2000" b="1" dirty="0" smtClean="0">
                <a:solidFill>
                  <a:schemeClr val="tx1"/>
                </a:solidFill>
              </a:rPr>
              <a:t>الكرسي</a:t>
            </a:r>
            <a:endParaRPr lang="fr-FR" b="1" dirty="0">
              <a:solidFill>
                <a:schemeClr val="tx1"/>
              </a:solidFill>
            </a:endParaRPr>
          </a:p>
        </p:txBody>
      </p:sp>
      <p:sp>
        <p:nvSpPr>
          <p:cNvPr id="21" name="Ellipse 20"/>
          <p:cNvSpPr/>
          <p:nvPr/>
        </p:nvSpPr>
        <p:spPr>
          <a:xfrm>
            <a:off x="5868144" y="1268760"/>
            <a:ext cx="914400" cy="914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000" b="1" dirty="0" smtClean="0">
                <a:solidFill>
                  <a:schemeClr val="tx1"/>
                </a:solidFill>
              </a:rPr>
              <a:t>الذكر</a:t>
            </a:r>
            <a:endParaRPr lang="fr-FR" sz="2000" b="1" dirty="0">
              <a:solidFill>
                <a:schemeClr val="tx1"/>
              </a:solidFill>
            </a:endParaRPr>
          </a:p>
        </p:txBody>
      </p:sp>
      <p:sp>
        <p:nvSpPr>
          <p:cNvPr id="22" name="Ellipse 21"/>
          <p:cNvSpPr/>
          <p:nvPr/>
        </p:nvSpPr>
        <p:spPr>
          <a:xfrm>
            <a:off x="2627784" y="1268760"/>
            <a:ext cx="936104" cy="914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000" b="1" dirty="0" smtClean="0">
                <a:solidFill>
                  <a:schemeClr val="tx1"/>
                </a:solidFill>
              </a:rPr>
              <a:t>سورة الملك</a:t>
            </a:r>
            <a:endParaRPr lang="fr-FR" sz="2000" b="1" dirty="0">
              <a:solidFill>
                <a:schemeClr val="tx1"/>
              </a:solidFill>
            </a:endParaRPr>
          </a:p>
        </p:txBody>
      </p:sp>
      <p:sp>
        <p:nvSpPr>
          <p:cNvPr id="23" name="Ellipse 22"/>
          <p:cNvSpPr/>
          <p:nvPr/>
        </p:nvSpPr>
        <p:spPr>
          <a:xfrm>
            <a:off x="6300192" y="4149080"/>
            <a:ext cx="1152128" cy="914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dirty="0" smtClean="0">
                <a:solidFill>
                  <a:schemeClr val="tx1"/>
                </a:solidFill>
              </a:rPr>
              <a:t>ا</a:t>
            </a:r>
            <a:r>
              <a:rPr lang="ar-MA" b="1" dirty="0" smtClean="0">
                <a:solidFill>
                  <a:schemeClr val="tx1"/>
                </a:solidFill>
              </a:rPr>
              <a:t>لصلاة</a:t>
            </a:r>
            <a:endParaRPr lang="fr-FR" b="1" dirty="0">
              <a:solidFill>
                <a:schemeClr val="tx1"/>
              </a:solidFill>
            </a:endParaRPr>
          </a:p>
        </p:txBody>
      </p:sp>
      <p:sp>
        <p:nvSpPr>
          <p:cNvPr id="24" name="Ellipse 23"/>
          <p:cNvSpPr/>
          <p:nvPr/>
        </p:nvSpPr>
        <p:spPr>
          <a:xfrm>
            <a:off x="4355976" y="5517232"/>
            <a:ext cx="914400" cy="914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000" b="1" dirty="0" smtClean="0">
                <a:solidFill>
                  <a:schemeClr val="tx1"/>
                </a:solidFill>
              </a:rPr>
              <a:t>قيام الليل</a:t>
            </a:r>
            <a:endParaRPr lang="fr-FR" sz="2000" b="1" dirty="0">
              <a:solidFill>
                <a:schemeClr val="tx1"/>
              </a:solidFill>
            </a:endParaRPr>
          </a:p>
        </p:txBody>
      </p:sp>
      <p:sp>
        <p:nvSpPr>
          <p:cNvPr id="25" name="Ellipse 24"/>
          <p:cNvSpPr/>
          <p:nvPr/>
        </p:nvSpPr>
        <p:spPr>
          <a:xfrm>
            <a:off x="2195736" y="4149080"/>
            <a:ext cx="1130424" cy="914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b="1" dirty="0" smtClean="0">
                <a:solidFill>
                  <a:schemeClr val="tx1"/>
                </a:solidFill>
              </a:rPr>
              <a:t>مجالس العلم</a:t>
            </a:r>
            <a:endParaRPr lang="fr-FR" b="1" dirty="0">
              <a:solidFill>
                <a:schemeClr val="tx1"/>
              </a:solidFill>
            </a:endParaRPr>
          </a:p>
        </p:txBody>
      </p:sp>
      <p:sp>
        <p:nvSpPr>
          <p:cNvPr id="11267" name="Rectangle 3"/>
          <p:cNvSpPr>
            <a:spLocks noChangeArrowheads="1"/>
          </p:cNvSpPr>
          <p:nvPr/>
        </p:nvSpPr>
        <p:spPr bwMode="auto">
          <a:xfrm>
            <a:off x="15875" y="-77300"/>
            <a:ext cx="9128125" cy="693530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1000" b="1" i="0" u="none" strike="noStrike" cap="none" normalizeH="0" baseline="0" dirty="0" smtClean="0">
                <a:ln>
                  <a:noFill/>
                </a:ln>
                <a:solidFill>
                  <a:srgbClr val="000000"/>
                </a:solidFill>
                <a:effectLst/>
                <a:latin typeface="Calibri"/>
                <a:ea typeface="Times New Roman" pitchFamily="18" charset="0"/>
                <a:cs typeface="Tahoma" pitchFamily="34" charset="0"/>
              </a:rPr>
              <a:t> </a:t>
            </a:r>
            <a:r>
              <a:rPr kumimoji="0" lang="ar-EG" sz="3600" b="1" i="0" u="none" strike="noStrike" cap="none" normalizeH="0" baseline="0" dirty="0" smtClean="0">
                <a:ln>
                  <a:noFill/>
                </a:ln>
                <a:solidFill>
                  <a:srgbClr val="09390E"/>
                </a:solidFill>
                <a:effectLst/>
                <a:latin typeface="Andalus" pitchFamily="18" charset="-78"/>
                <a:ea typeface="Times New Roman" pitchFamily="18" charset="0"/>
                <a:cs typeface="Andalus" pitchFamily="18" charset="-78"/>
              </a:rPr>
              <a:t>"إن لله ملائكة سيارة فضلاء يبتغون مجالس الذكر فإذا وجدوا مجلسا فيه ذكر قعدوا معهم وحف بعضهم بعضا بأجنحتهم حتى </a:t>
            </a:r>
            <a:r>
              <a:rPr kumimoji="0" lang="ar-EG" sz="3600" b="1" i="0" u="none" strike="noStrike" cap="none" normalizeH="0" baseline="0" dirty="0" err="1" smtClean="0">
                <a:ln>
                  <a:noFill/>
                </a:ln>
                <a:solidFill>
                  <a:srgbClr val="09390E"/>
                </a:solidFill>
                <a:effectLst/>
                <a:latin typeface="Andalus" pitchFamily="18" charset="-78"/>
                <a:ea typeface="Times New Roman" pitchFamily="18" charset="0"/>
                <a:cs typeface="Andalus" pitchFamily="18" charset="-78"/>
              </a:rPr>
              <a:t>يملأوا</a:t>
            </a:r>
            <a:r>
              <a:rPr kumimoji="0" lang="ar-EG" sz="3600" b="1" i="0" u="none" strike="noStrike" cap="none" normalizeH="0" baseline="0" dirty="0" smtClean="0">
                <a:ln>
                  <a:noFill/>
                </a:ln>
                <a:solidFill>
                  <a:srgbClr val="09390E"/>
                </a:solidFill>
                <a:effectLst/>
                <a:latin typeface="Andalus" pitchFamily="18" charset="-78"/>
                <a:ea typeface="Times New Roman" pitchFamily="18" charset="0"/>
                <a:cs typeface="Andalus" pitchFamily="18" charset="-78"/>
              </a:rPr>
              <a:t> ما بينهم وبين السماء الدنيا فإذا تفرقوا عرجوا وصعدوا إلى السماء قال فيسألهم الله وهو أعلم من أين </a:t>
            </a:r>
            <a:r>
              <a:rPr kumimoji="0" lang="ar-EG" sz="3600" b="1" i="0" u="none" strike="noStrike" cap="none" normalizeH="0" baseline="0" dirty="0" err="1" smtClean="0">
                <a:ln>
                  <a:noFill/>
                </a:ln>
                <a:solidFill>
                  <a:srgbClr val="09390E"/>
                </a:solidFill>
                <a:effectLst/>
                <a:latin typeface="Andalus" pitchFamily="18" charset="-78"/>
                <a:ea typeface="Times New Roman" pitchFamily="18" charset="0"/>
                <a:cs typeface="Andalus" pitchFamily="18" charset="-78"/>
              </a:rPr>
              <a:t>جئتم ؟</a:t>
            </a:r>
            <a:r>
              <a:rPr kumimoji="0" lang="ar-EG" sz="3600" b="1" i="0" u="none" strike="noStrike" cap="none" normalizeH="0" baseline="0" dirty="0" smtClean="0">
                <a:ln>
                  <a:noFill/>
                </a:ln>
                <a:solidFill>
                  <a:srgbClr val="09390E"/>
                </a:solidFill>
                <a:effectLst/>
                <a:latin typeface="Andalus" pitchFamily="18" charset="-78"/>
                <a:ea typeface="Times New Roman" pitchFamily="18" charset="0"/>
                <a:cs typeface="Andalus" pitchFamily="18" charset="-78"/>
              </a:rPr>
              <a:t> فيقولون جئنا من عند عبادك في الأرض يسبحونك ويكبرونك </a:t>
            </a:r>
            <a:r>
              <a:rPr kumimoji="0" lang="ar-EG" sz="3600" b="1" i="0" u="none" strike="noStrike" cap="none" normalizeH="0" baseline="0" dirty="0" err="1" smtClean="0">
                <a:ln>
                  <a:noFill/>
                </a:ln>
                <a:solidFill>
                  <a:srgbClr val="09390E"/>
                </a:solidFill>
                <a:effectLst/>
                <a:latin typeface="Andalus" pitchFamily="18" charset="-78"/>
                <a:ea typeface="Times New Roman" pitchFamily="18" charset="0"/>
                <a:cs typeface="Andalus" pitchFamily="18" charset="-78"/>
              </a:rPr>
              <a:t>ويهللونك</a:t>
            </a:r>
            <a:r>
              <a:rPr kumimoji="0" lang="ar-EG" sz="3600" b="1" i="0" u="none" strike="noStrike" cap="none" normalizeH="0" baseline="0" dirty="0" smtClean="0">
                <a:ln>
                  <a:noFill/>
                </a:ln>
                <a:solidFill>
                  <a:srgbClr val="09390E"/>
                </a:solidFill>
                <a:effectLst/>
                <a:latin typeface="Andalus" pitchFamily="18" charset="-78"/>
                <a:ea typeface="Times New Roman" pitchFamily="18" charset="0"/>
                <a:cs typeface="Andalus" pitchFamily="18" charset="-78"/>
              </a:rPr>
              <a:t> ويمجدونك ويحمدونك ويسألونك قال وماذا </a:t>
            </a:r>
            <a:r>
              <a:rPr kumimoji="0" lang="ar-EG" sz="3600" b="1" i="0" u="none" strike="noStrike" cap="none" normalizeH="0" baseline="0" dirty="0" err="1" smtClean="0">
                <a:ln>
                  <a:noFill/>
                </a:ln>
                <a:solidFill>
                  <a:srgbClr val="09390E"/>
                </a:solidFill>
                <a:effectLst/>
                <a:latin typeface="Andalus" pitchFamily="18" charset="-78"/>
                <a:ea typeface="Times New Roman" pitchFamily="18" charset="0"/>
                <a:cs typeface="Andalus" pitchFamily="18" charset="-78"/>
              </a:rPr>
              <a:t>يسألوني ؟</a:t>
            </a:r>
            <a:r>
              <a:rPr kumimoji="0" lang="ar-EG" sz="3600" b="1" i="0" u="none" strike="noStrike" cap="none" normalizeH="0" baseline="0" dirty="0" smtClean="0">
                <a:ln>
                  <a:noFill/>
                </a:ln>
                <a:solidFill>
                  <a:srgbClr val="09390E"/>
                </a:solidFill>
                <a:effectLst/>
                <a:latin typeface="Andalus" pitchFamily="18" charset="-78"/>
                <a:ea typeface="Times New Roman" pitchFamily="18" charset="0"/>
                <a:cs typeface="Andalus" pitchFamily="18" charset="-78"/>
              </a:rPr>
              <a:t> قالوا يسألونك جنتك قال وهل رأوا </a:t>
            </a:r>
            <a:r>
              <a:rPr kumimoji="0" lang="ar-EG" sz="3600" b="1" i="0" u="none" strike="noStrike" cap="none" normalizeH="0" baseline="0" dirty="0" err="1" smtClean="0">
                <a:ln>
                  <a:noFill/>
                </a:ln>
                <a:solidFill>
                  <a:srgbClr val="09390E"/>
                </a:solidFill>
                <a:effectLst/>
                <a:latin typeface="Andalus" pitchFamily="18" charset="-78"/>
                <a:ea typeface="Times New Roman" pitchFamily="18" charset="0"/>
                <a:cs typeface="Andalus" pitchFamily="18" charset="-78"/>
              </a:rPr>
              <a:t>جنتي ؟</a:t>
            </a:r>
            <a:r>
              <a:rPr kumimoji="0" lang="ar-EG" sz="3600" b="1" i="0" u="none" strike="noStrike" cap="none" normalizeH="0" baseline="0" dirty="0" smtClean="0">
                <a:ln>
                  <a:noFill/>
                </a:ln>
                <a:solidFill>
                  <a:srgbClr val="09390E"/>
                </a:solidFill>
                <a:effectLst/>
                <a:latin typeface="Andalus" pitchFamily="18" charset="-78"/>
                <a:ea typeface="Times New Roman" pitchFamily="18" charset="0"/>
                <a:cs typeface="Andalus" pitchFamily="18" charset="-78"/>
              </a:rPr>
              <a:t> قالوا لا أي رب قال وكيف لو رأوا </a:t>
            </a:r>
            <a:r>
              <a:rPr kumimoji="0" lang="ar-EG" sz="3600" b="1" i="0" u="none" strike="noStrike" cap="none" normalizeH="0" baseline="0" dirty="0" err="1" smtClean="0">
                <a:ln>
                  <a:noFill/>
                </a:ln>
                <a:solidFill>
                  <a:srgbClr val="09390E"/>
                </a:solidFill>
                <a:effectLst/>
                <a:latin typeface="Andalus" pitchFamily="18" charset="-78"/>
                <a:ea typeface="Times New Roman" pitchFamily="18" charset="0"/>
                <a:cs typeface="Andalus" pitchFamily="18" charset="-78"/>
              </a:rPr>
              <a:t>جنتي ؟</a:t>
            </a:r>
            <a:r>
              <a:rPr kumimoji="0" lang="ar-EG" sz="3600" b="1" i="0" u="none" strike="noStrike" cap="none" normalizeH="0" baseline="0" dirty="0" smtClean="0">
                <a:ln>
                  <a:noFill/>
                </a:ln>
                <a:solidFill>
                  <a:srgbClr val="09390E"/>
                </a:solidFill>
                <a:effectLst/>
                <a:latin typeface="Andalus" pitchFamily="18" charset="-78"/>
                <a:ea typeface="Times New Roman" pitchFamily="18" charset="0"/>
                <a:cs typeface="Andalus" pitchFamily="18" charset="-78"/>
              </a:rPr>
              <a:t> قالوا </a:t>
            </a:r>
            <a:r>
              <a:rPr kumimoji="0" lang="ar-EG" sz="3600" b="1" i="0" u="none" strike="noStrike" cap="none" normalizeH="0" baseline="0" dirty="0" err="1" smtClean="0">
                <a:ln>
                  <a:noFill/>
                </a:ln>
                <a:solidFill>
                  <a:srgbClr val="09390E"/>
                </a:solidFill>
                <a:effectLst/>
                <a:latin typeface="Andalus" pitchFamily="18" charset="-78"/>
                <a:ea typeface="Times New Roman" pitchFamily="18" charset="0"/>
                <a:cs typeface="Andalus" pitchFamily="18" charset="-78"/>
              </a:rPr>
              <a:t>ويستجيرونك</a:t>
            </a:r>
            <a:r>
              <a:rPr kumimoji="0" lang="ar-EG" sz="3600" b="1" i="0" u="none" strike="noStrike" cap="none" normalizeH="0" baseline="0" dirty="0" smtClean="0">
                <a:ln>
                  <a:noFill/>
                </a:ln>
                <a:solidFill>
                  <a:srgbClr val="09390E"/>
                </a:solidFill>
                <a:effectLst/>
                <a:latin typeface="Andalus" pitchFamily="18" charset="-78"/>
                <a:ea typeface="Times New Roman" pitchFamily="18" charset="0"/>
                <a:cs typeface="Andalus" pitchFamily="18" charset="-78"/>
              </a:rPr>
              <a:t> قال ومم </a:t>
            </a:r>
            <a:r>
              <a:rPr kumimoji="0" lang="ar-EG" sz="3600" b="1" i="0" u="none" strike="noStrike" cap="none" normalizeH="0" baseline="0" dirty="0" err="1" smtClean="0">
                <a:ln>
                  <a:noFill/>
                </a:ln>
                <a:solidFill>
                  <a:srgbClr val="09390E"/>
                </a:solidFill>
                <a:effectLst/>
                <a:latin typeface="Andalus" pitchFamily="18" charset="-78"/>
                <a:ea typeface="Times New Roman" pitchFamily="18" charset="0"/>
                <a:cs typeface="Andalus" pitchFamily="18" charset="-78"/>
              </a:rPr>
              <a:t>يستجيروني</a:t>
            </a:r>
            <a:r>
              <a:rPr kumimoji="0" lang="ar-EG" sz="3600" b="1" i="0" u="none" strike="noStrike" cap="none" normalizeH="0" baseline="0" dirty="0" smtClean="0">
                <a:ln>
                  <a:noFill/>
                </a:ln>
                <a:solidFill>
                  <a:srgbClr val="09390E"/>
                </a:solidFill>
                <a:effectLst/>
                <a:latin typeface="Andalus" pitchFamily="18" charset="-78"/>
                <a:ea typeface="Times New Roman" pitchFamily="18" charset="0"/>
                <a:cs typeface="Andalus" pitchFamily="18" charset="-78"/>
              </a:rPr>
              <a:t> </a:t>
            </a:r>
            <a:r>
              <a:rPr kumimoji="0" lang="ar-EG" sz="3600" b="1" i="0" u="none" strike="noStrike" cap="none" normalizeH="0" baseline="0" dirty="0" err="1" smtClean="0">
                <a:ln>
                  <a:noFill/>
                </a:ln>
                <a:solidFill>
                  <a:srgbClr val="09390E"/>
                </a:solidFill>
                <a:effectLst/>
                <a:latin typeface="Andalus" pitchFamily="18" charset="-78"/>
                <a:ea typeface="Times New Roman" pitchFamily="18" charset="0"/>
                <a:cs typeface="Andalus" pitchFamily="18" charset="-78"/>
              </a:rPr>
              <a:t>؟</a:t>
            </a:r>
            <a:r>
              <a:rPr kumimoji="0" lang="ar-EG" sz="3600" b="1" i="0" u="none" strike="noStrike" cap="none" normalizeH="0" baseline="0" dirty="0" smtClean="0">
                <a:ln>
                  <a:noFill/>
                </a:ln>
                <a:solidFill>
                  <a:srgbClr val="09390E"/>
                </a:solidFill>
                <a:effectLst/>
                <a:latin typeface="Andalus" pitchFamily="18" charset="-78"/>
                <a:ea typeface="Times New Roman" pitchFamily="18" charset="0"/>
                <a:cs typeface="Andalus" pitchFamily="18" charset="-78"/>
              </a:rPr>
              <a:t> قالوا من نارك قال وهل رأوا </a:t>
            </a:r>
            <a:r>
              <a:rPr kumimoji="0" lang="ar-EG" sz="3600" b="1" i="0" u="none" strike="noStrike" cap="none" normalizeH="0" baseline="0" dirty="0" err="1" smtClean="0">
                <a:ln>
                  <a:noFill/>
                </a:ln>
                <a:solidFill>
                  <a:srgbClr val="09390E"/>
                </a:solidFill>
                <a:effectLst/>
                <a:latin typeface="Andalus" pitchFamily="18" charset="-78"/>
                <a:ea typeface="Times New Roman" pitchFamily="18" charset="0"/>
                <a:cs typeface="Andalus" pitchFamily="18" charset="-78"/>
              </a:rPr>
              <a:t>ناري ؟</a:t>
            </a:r>
            <a:r>
              <a:rPr kumimoji="0" lang="ar-EG" sz="3600" b="1" i="0" u="none" strike="noStrike" cap="none" normalizeH="0" baseline="0" dirty="0" smtClean="0">
                <a:ln>
                  <a:noFill/>
                </a:ln>
                <a:solidFill>
                  <a:srgbClr val="09390E"/>
                </a:solidFill>
                <a:effectLst/>
                <a:latin typeface="Andalus" pitchFamily="18" charset="-78"/>
                <a:ea typeface="Times New Roman" pitchFamily="18" charset="0"/>
                <a:cs typeface="Andalus" pitchFamily="18" charset="-78"/>
              </a:rPr>
              <a:t> قالوا لا قال فكيف لو رأوا </a:t>
            </a:r>
            <a:r>
              <a:rPr kumimoji="0" lang="ar-EG" sz="3600" b="1" i="0" u="none" strike="noStrike" cap="none" normalizeH="0" baseline="0" dirty="0" err="1" smtClean="0">
                <a:ln>
                  <a:noFill/>
                </a:ln>
                <a:solidFill>
                  <a:srgbClr val="09390E"/>
                </a:solidFill>
                <a:effectLst/>
                <a:latin typeface="Andalus" pitchFamily="18" charset="-78"/>
                <a:ea typeface="Times New Roman" pitchFamily="18" charset="0"/>
                <a:cs typeface="Andalus" pitchFamily="18" charset="-78"/>
              </a:rPr>
              <a:t>ناري ؟</a:t>
            </a:r>
            <a:r>
              <a:rPr kumimoji="0" lang="ar-EG" sz="3600" b="1" i="0" u="none" strike="noStrike" cap="none" normalizeH="0" baseline="0" dirty="0" smtClean="0">
                <a:ln>
                  <a:noFill/>
                </a:ln>
                <a:solidFill>
                  <a:srgbClr val="09390E"/>
                </a:solidFill>
                <a:effectLst/>
                <a:latin typeface="Andalus" pitchFamily="18" charset="-78"/>
                <a:ea typeface="Times New Roman" pitchFamily="18" charset="0"/>
                <a:cs typeface="Andalus" pitchFamily="18" charset="-78"/>
              </a:rPr>
              <a:t> قالوا يستغفرونك</a:t>
            </a:r>
            <a:endParaRPr kumimoji="0" lang="ar-MA" sz="3600" b="1" i="0" u="none" strike="noStrike" cap="none" normalizeH="0" baseline="0" dirty="0" smtClean="0">
              <a:ln>
                <a:noFill/>
              </a:ln>
              <a:solidFill>
                <a:srgbClr val="09390E"/>
              </a:solidFill>
              <a:effectLst/>
              <a:latin typeface="Andalus" pitchFamily="18" charset="-78"/>
              <a:ea typeface="Times New Roman" pitchFamily="18" charset="0"/>
              <a:cs typeface="Andalus" pitchFamily="18"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EG" sz="3600" b="1" i="0" u="none" strike="noStrike" cap="none" normalizeH="0" baseline="0" dirty="0" smtClean="0">
                <a:ln>
                  <a:noFill/>
                </a:ln>
                <a:solidFill>
                  <a:srgbClr val="09390E"/>
                </a:solidFill>
                <a:effectLst/>
                <a:latin typeface="Andalus" pitchFamily="18" charset="-78"/>
                <a:ea typeface="Times New Roman" pitchFamily="18" charset="0"/>
                <a:cs typeface="Andalus" pitchFamily="18" charset="-78"/>
              </a:rPr>
              <a:t> قال فيقول قد غفرت لهم فأعطيتهم ما سألوا وأجرتهم مما استجاروا قال يقولون رب فيهم فلان عبد خطاء وإنما مر فجلس معهم قال فيقول وله غفرت هم القوم لا يشقى بهم </a:t>
            </a:r>
            <a:r>
              <a:rPr kumimoji="0" lang="ar-EG" sz="3600" b="1" i="0" u="none" strike="noStrike" cap="none" normalizeH="0" baseline="0" dirty="0" err="1" smtClean="0">
                <a:ln>
                  <a:noFill/>
                </a:ln>
                <a:solidFill>
                  <a:srgbClr val="09390E"/>
                </a:solidFill>
                <a:effectLst/>
                <a:latin typeface="Andalus" pitchFamily="18" charset="-78"/>
                <a:ea typeface="Times New Roman" pitchFamily="18" charset="0"/>
                <a:cs typeface="Andalus" pitchFamily="18" charset="-78"/>
              </a:rPr>
              <a:t>جليسهم"</a:t>
            </a:r>
            <a:r>
              <a:rPr kumimoji="0" lang="ar-EG" sz="3600" b="1" i="0" u="none" strike="noStrike" cap="none" normalizeH="0" baseline="0" dirty="0" smtClean="0">
                <a:ln>
                  <a:noFill/>
                </a:ln>
                <a:solidFill>
                  <a:srgbClr val="09390E"/>
                </a:solidFill>
                <a:effectLst/>
                <a:latin typeface="Andalus" pitchFamily="18" charset="-78"/>
                <a:ea typeface="Times New Roman" pitchFamily="18" charset="0"/>
                <a:cs typeface="Andalus" pitchFamily="18" charset="-78"/>
              </a:rPr>
              <a:t>[</a:t>
            </a:r>
            <a:r>
              <a:rPr kumimoji="0" lang="ar-EG" sz="3600" b="1" i="0" u="none" strike="noStrike" cap="none" normalizeH="0" baseline="0" dirty="0" smtClean="0">
                <a:ln>
                  <a:noFill/>
                </a:ln>
                <a:effectLst/>
                <a:latin typeface="Andalus" pitchFamily="18" charset="-78"/>
                <a:ea typeface="Times New Roman" pitchFamily="18" charset="0"/>
                <a:cs typeface="Andalus" pitchFamily="18" charset="-78"/>
              </a:rPr>
              <a:t>صحيح مسلم</a:t>
            </a:r>
            <a:r>
              <a:rPr kumimoji="0" lang="ar-EG" sz="3600" b="1" i="0" u="none" strike="noStrike" cap="none" normalizeH="0" baseline="0" dirty="0" err="1" smtClean="0">
                <a:ln>
                  <a:noFill/>
                </a:ln>
                <a:effectLst/>
                <a:latin typeface="Andalus" pitchFamily="18" charset="-78"/>
                <a:ea typeface="Times New Roman" pitchFamily="18" charset="0"/>
                <a:cs typeface="Andalus" pitchFamily="18" charset="-78"/>
              </a:rPr>
              <a:t>]</a:t>
            </a:r>
            <a:endParaRPr kumimoji="0" lang="ar-EG" sz="3600" b="0" i="0" u="none" strike="noStrike" cap="none" normalizeH="0" baseline="0" dirty="0" smtClean="0">
              <a:ln>
                <a:noFill/>
              </a:ln>
              <a:effectLst/>
              <a:latin typeface="Andalus" pitchFamily="18" charset="-78"/>
              <a:cs typeface="Andalus" pitchFamily="18" charset="-78"/>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down)">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00"/>
                                        <p:tgtEl>
                                          <p:spTgt spid="1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down)">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down)">
                                      <p:cBhvr>
                                        <p:cTn id="63" dur="500"/>
                                        <p:tgtEl>
                                          <p:spTgt spid="17"/>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1267"/>
                                        </p:tgtEl>
                                        <p:attrNameLst>
                                          <p:attrName>style.visibility</p:attrName>
                                        </p:attrNameLst>
                                      </p:cBhvr>
                                      <p:to>
                                        <p:strVal val="visible"/>
                                      </p:to>
                                    </p:set>
                                    <p:animEffect transition="in" filter="wipe(down)">
                                      <p:cBhvr>
                                        <p:cTn id="71" dur="500"/>
                                        <p:tgtEl>
                                          <p:spTgt spid="11267"/>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xit" presetSubtype="4" fill="hold" grpId="2" nodeType="clickEffect">
                                  <p:stCondLst>
                                    <p:cond delay="0"/>
                                  </p:stCondLst>
                                  <p:childTnLst>
                                    <p:anim calcmode="lin" valueType="num">
                                      <p:cBhvr additive="base">
                                        <p:cTn id="75" dur="500"/>
                                        <p:tgtEl>
                                          <p:spTgt spid="11267"/>
                                        </p:tgtEl>
                                        <p:attrNameLst>
                                          <p:attrName>ppt_x</p:attrName>
                                        </p:attrNameLst>
                                      </p:cBhvr>
                                      <p:tavLst>
                                        <p:tav tm="0">
                                          <p:val>
                                            <p:strVal val="ppt_x"/>
                                          </p:val>
                                        </p:tav>
                                        <p:tav tm="100000">
                                          <p:val>
                                            <p:strVal val="ppt_x"/>
                                          </p:val>
                                        </p:tav>
                                      </p:tavLst>
                                    </p:anim>
                                    <p:anim calcmode="lin" valueType="num">
                                      <p:cBhvr additive="base">
                                        <p:cTn id="76" dur="500"/>
                                        <p:tgtEl>
                                          <p:spTgt spid="11267"/>
                                        </p:tgtEl>
                                        <p:attrNameLst>
                                          <p:attrName>ppt_y</p:attrName>
                                        </p:attrNameLst>
                                      </p:cBhvr>
                                      <p:tavLst>
                                        <p:tav tm="0">
                                          <p:val>
                                            <p:strVal val="ppt_y"/>
                                          </p:val>
                                        </p:tav>
                                        <p:tav tm="100000">
                                          <p:val>
                                            <p:strVal val="1+ppt_h/2"/>
                                          </p:val>
                                        </p:tav>
                                      </p:tavLst>
                                    </p:anim>
                                    <p:set>
                                      <p:cBhvr>
                                        <p:cTn id="77" dur="1" fill="hold">
                                          <p:stCondLst>
                                            <p:cond delay="499"/>
                                          </p:stCondLst>
                                        </p:cTn>
                                        <p:tgtEl>
                                          <p:spTgt spid="1126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wipe(down)">
                                      <p:cBhvr>
                                        <p:cTn id="82" dur="500"/>
                                        <p:tgtEl>
                                          <p:spTgt spid="3"/>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wipe(down)">
                                      <p:cBhvr>
                                        <p:cTn id="85" dur="500"/>
                                        <p:tgtEl>
                                          <p:spTgt spid="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wipe(down)">
                                      <p:cBhvr>
                                        <p:cTn id="90" dur="500"/>
                                        <p:tgtEl>
                                          <p:spTgt spid="4"/>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wipe(down)">
                                      <p:cBhvr>
                                        <p:cTn id="9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11267" grpId="0" animBg="1"/>
      <p:bldP spid="11267"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Designs20130315162225.png"/>
          <p:cNvPicPr>
            <a:picLocks noChangeAspect="1"/>
          </p:cNvPicPr>
          <p:nvPr/>
        </p:nvPicPr>
        <p:blipFill>
          <a:blip r:embed="rId2" cstate="print"/>
          <a:stretch>
            <a:fillRect/>
          </a:stretch>
        </p:blipFill>
        <p:spPr>
          <a:xfrm>
            <a:off x="0" y="0"/>
            <a:ext cx="9144000" cy="6858000"/>
          </a:xfrm>
          <a:prstGeom prst="rect">
            <a:avLst/>
          </a:prstGeom>
        </p:spPr>
      </p:pic>
      <p:sp>
        <p:nvSpPr>
          <p:cNvPr id="2" name="Rectangle 1"/>
          <p:cNvSpPr/>
          <p:nvPr/>
        </p:nvSpPr>
        <p:spPr>
          <a:xfrm>
            <a:off x="2843808" y="2420888"/>
            <a:ext cx="4176464" cy="1569660"/>
          </a:xfrm>
          <a:prstGeom prst="rect">
            <a:avLst/>
          </a:prstGeom>
        </p:spPr>
        <p:txBody>
          <a:bodyPr wrap="square">
            <a:spAutoFit/>
          </a:bodyPr>
          <a:lstStyle/>
          <a:p>
            <a:pPr algn="ctr"/>
            <a:r>
              <a:rPr lang="ar-SA" sz="4800" b="1" dirty="0" smtClean="0">
                <a:solidFill>
                  <a:srgbClr val="FF00FF"/>
                </a:solidFill>
              </a:rPr>
              <a:t>وأحب أن يرفع عملي وأنا صائم</a:t>
            </a:r>
            <a:endParaRPr lang="fr-FR" sz="4800" dirty="0">
              <a:solidFill>
                <a:srgbClr val="FF00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2036</TotalTime>
  <Words>281</Words>
  <Application>Microsoft Office PowerPoint</Application>
  <PresentationFormat>Affichage à l'écran (4:3)</PresentationFormat>
  <Paragraphs>44</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user</dc:creator>
  <cp:lastModifiedBy>user</cp:lastModifiedBy>
  <cp:revision>102</cp:revision>
  <dcterms:created xsi:type="dcterms:W3CDTF">2013-06-07T17:48:05Z</dcterms:created>
  <dcterms:modified xsi:type="dcterms:W3CDTF">2013-06-15T06:55:01Z</dcterms:modified>
</cp:coreProperties>
</file>