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69" r:id="rId2"/>
    <p:sldId id="256" r:id="rId3"/>
    <p:sldId id="257" r:id="rId4"/>
    <p:sldId id="274" r:id="rId5"/>
    <p:sldId id="258" r:id="rId6"/>
    <p:sldId id="259" r:id="rId7"/>
    <p:sldId id="275" r:id="rId8"/>
    <p:sldId id="260" r:id="rId9"/>
    <p:sldId id="261" r:id="rId10"/>
    <p:sldId id="277" r:id="rId11"/>
    <p:sldId id="262" r:id="rId12"/>
    <p:sldId id="276" r:id="rId13"/>
    <p:sldId id="263" r:id="rId14"/>
    <p:sldId id="264" r:id="rId15"/>
    <p:sldId id="271" r:id="rId16"/>
    <p:sldId id="272" r:id="rId1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2BE4"/>
    <a:srgbClr val="FC2C3B"/>
    <a:srgbClr val="FC2C31"/>
    <a:srgbClr val="750F66"/>
    <a:srgbClr val="006600"/>
    <a:srgbClr val="AFB23C"/>
    <a:srgbClr val="FF7C80"/>
    <a:srgbClr val="FF505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2C719-1129-4555-897C-93E0CC09CEB9}" type="datetimeFigureOut">
              <a:rPr lang="fr-FR" smtClean="0"/>
              <a:t>08/02/2013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3DA5F9-CB11-4FC8-BD88-09E299A3974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427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A5F9-CB11-4FC8-BD88-09E299A3974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9659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3DA5F9-CB11-4FC8-BD88-09E299A3974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01091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79B1-AA85-4544-B7CC-3ABDC99ED07C}" type="datetimeFigureOut">
              <a:rPr lang="fr-FR" smtClean="0"/>
              <a:t>08/02/2013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740C-D666-49F2-8FC6-AED116CEF9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9577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79B1-AA85-4544-B7CC-3ABDC99ED07C}" type="datetimeFigureOut">
              <a:rPr lang="fr-FR" smtClean="0"/>
              <a:t>08/02/2013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740C-D666-49F2-8FC6-AED116CEF9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4198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79B1-AA85-4544-B7CC-3ABDC99ED07C}" type="datetimeFigureOut">
              <a:rPr lang="fr-FR" smtClean="0"/>
              <a:t>08/02/2013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740C-D666-49F2-8FC6-AED116CEF9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144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79B1-AA85-4544-B7CC-3ABDC99ED07C}" type="datetimeFigureOut">
              <a:rPr lang="fr-FR" smtClean="0"/>
              <a:t>08/02/2013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740C-D666-49F2-8FC6-AED116CEF9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893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79B1-AA85-4544-B7CC-3ABDC99ED07C}" type="datetimeFigureOut">
              <a:rPr lang="fr-FR" smtClean="0"/>
              <a:t>08/02/2013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740C-D666-49F2-8FC6-AED116CEF9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818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79B1-AA85-4544-B7CC-3ABDC99ED07C}" type="datetimeFigureOut">
              <a:rPr lang="fr-FR" smtClean="0"/>
              <a:t>08/02/2013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740C-D666-49F2-8FC6-AED116CEF9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3981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79B1-AA85-4544-B7CC-3ABDC99ED07C}" type="datetimeFigureOut">
              <a:rPr lang="fr-FR" smtClean="0"/>
              <a:t>08/02/2013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740C-D666-49F2-8FC6-AED116CEF9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5094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79B1-AA85-4544-B7CC-3ABDC99ED07C}" type="datetimeFigureOut">
              <a:rPr lang="fr-FR" smtClean="0"/>
              <a:t>08/02/2013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740C-D666-49F2-8FC6-AED116CEF9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97427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79B1-AA85-4544-B7CC-3ABDC99ED07C}" type="datetimeFigureOut">
              <a:rPr lang="fr-FR" smtClean="0"/>
              <a:t>08/02/2013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740C-D666-49F2-8FC6-AED116CEF9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3218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79B1-AA85-4544-B7CC-3ABDC99ED07C}" type="datetimeFigureOut">
              <a:rPr lang="fr-FR" smtClean="0"/>
              <a:t>08/02/2013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740C-D666-49F2-8FC6-AED116CEF9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2389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79B1-AA85-4544-B7CC-3ABDC99ED07C}" type="datetimeFigureOut">
              <a:rPr lang="fr-FR" smtClean="0"/>
              <a:t>08/02/2013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0740C-D666-49F2-8FC6-AED116CEF9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97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79B1-AA85-4544-B7CC-3ABDC99ED07C}" type="datetimeFigureOut">
              <a:rPr lang="fr-FR" smtClean="0"/>
              <a:t>08/02/2013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0740C-D666-49F2-8FC6-AED116CEF95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3814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D:\burau\خلفيات\frame-gif4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15" y="-31368"/>
            <a:ext cx="9149115" cy="688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>
          <a:xfrm>
            <a:off x="971600" y="1268760"/>
            <a:ext cx="6912768" cy="33055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 rtl="1">
              <a:buNone/>
            </a:pPr>
            <a:r>
              <a:rPr lang="ar-M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قال رسول الله صلى الله عليه و سلم :</a:t>
            </a:r>
          </a:p>
          <a:p>
            <a:pPr marL="0" indent="0" algn="ctr" rtl="1">
              <a:buNone/>
            </a:pPr>
            <a:r>
              <a:rPr lang="ar-M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رأيت قوما من أمتي على منابر من نور</a:t>
            </a:r>
          </a:p>
          <a:p>
            <a:pPr marL="0" indent="0" algn="ctr" rtl="1">
              <a:buNone/>
            </a:pPr>
            <a:r>
              <a:rPr lang="ar-M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يمرون على الصراط كالبرق الخاطف،</a:t>
            </a:r>
          </a:p>
          <a:p>
            <a:pPr marL="0" indent="0" algn="ctr" rtl="1">
              <a:buNone/>
            </a:pPr>
            <a:r>
              <a:rPr lang="ar-MA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نورهم تشخص منه الأبصار لا هم بالأنبياء</a:t>
            </a:r>
          </a:p>
          <a:p>
            <a:pPr marL="0" indent="0" algn="ctr" rtl="1">
              <a:buNone/>
            </a:pPr>
            <a:r>
              <a:rPr lang="ar-M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و لاهم بالصديقين و لا هم بالشهداء</a:t>
            </a:r>
            <a:r>
              <a:rPr lang="ar-MA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،</a:t>
            </a:r>
            <a:endParaRPr lang="ar-MA" sz="3600" b="1" cap="none" spc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1640" y="4581128"/>
            <a:ext cx="624562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MA" sz="3600" b="1" cap="all" spc="0" dirty="0" smtClean="0">
                <a:ln w="0"/>
                <a:solidFill>
                  <a:srgbClr val="FD2BE4"/>
                </a:solidFill>
                <a:effectLst>
                  <a:reflection blurRad="12700" stA="50000" endPos="50000" dist="5000" dir="5400000" sy="-100000" rotWithShape="0"/>
                </a:effectLst>
              </a:rPr>
              <a:t>إنهم قوم تقضى </a:t>
            </a:r>
            <a:r>
              <a:rPr lang="ar-MA" sz="3600" b="1" cap="all" dirty="0">
                <a:ln w="0"/>
                <a:solidFill>
                  <a:srgbClr val="FD2BE4"/>
                </a:solidFill>
                <a:effectLst>
                  <a:reflection blurRad="12700" stA="50000" endPos="50000" dist="5000" dir="5400000" sy="-100000" rotWithShape="0"/>
                </a:effectLst>
              </a:rPr>
              <a:t>على أيديهم</a:t>
            </a:r>
            <a:r>
              <a:rPr lang="ar-MA" sz="3600" b="1" cap="all" spc="0" dirty="0" smtClean="0">
                <a:ln w="0"/>
                <a:solidFill>
                  <a:srgbClr val="FD2BE4"/>
                </a:solidFill>
                <a:effectLst>
                  <a:reflection blurRad="12700" stA="50000" endPos="50000" dist="5000" dir="5400000" sy="-100000" rotWithShape="0"/>
                </a:effectLst>
              </a:rPr>
              <a:t> حوائج الناس</a:t>
            </a:r>
            <a:endParaRPr lang="fr-FR" sz="3600" b="1" cap="all" spc="0" dirty="0">
              <a:ln w="0"/>
              <a:solidFill>
                <a:srgbClr val="FD2BE4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353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burau\خلفيات\image-544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9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/>
          <a:lstStyle/>
          <a:p>
            <a:pPr algn="r" rtl="1">
              <a:buFontTx/>
              <a:buChar char="-"/>
            </a:pPr>
            <a:r>
              <a:rPr lang="ar-MA" b="1" dirty="0"/>
              <a:t>المن :		</a:t>
            </a:r>
            <a:endParaRPr lang="ar-MA" b="1" dirty="0" smtClean="0"/>
          </a:p>
          <a:p>
            <a:pPr algn="r" rtl="1">
              <a:buFontTx/>
              <a:buChar char="-"/>
            </a:pPr>
            <a:endParaRPr lang="ar-MA" b="1" dirty="0"/>
          </a:p>
          <a:p>
            <a:pPr marL="0" indent="0" algn="r" rtl="1">
              <a:buNone/>
            </a:pPr>
            <a:endParaRPr lang="ar-MA" b="1" dirty="0"/>
          </a:p>
          <a:p>
            <a:pPr marL="0" indent="0" algn="r" rtl="1">
              <a:buNone/>
            </a:pPr>
            <a:r>
              <a:rPr lang="ar-MA" b="1" dirty="0"/>
              <a:t>	</a:t>
            </a:r>
            <a:r>
              <a:rPr lang="ar-MA" b="1" dirty="0">
                <a:solidFill>
                  <a:schemeClr val="tx2">
                    <a:lumMod val="75000"/>
                  </a:schemeClr>
                </a:solidFill>
              </a:rPr>
              <a:t>أفسدت بالمن ما أسديت من عمل</a:t>
            </a:r>
          </a:p>
          <a:p>
            <a:pPr marL="0" indent="0" algn="r" rtl="1">
              <a:buNone/>
            </a:pPr>
            <a:r>
              <a:rPr lang="ar-MA" b="1" dirty="0">
                <a:solidFill>
                  <a:schemeClr val="tx2">
                    <a:lumMod val="75000"/>
                  </a:schemeClr>
                </a:solidFill>
              </a:rPr>
              <a:t>				ليس الكريم إذا أسدى بمنان</a:t>
            </a:r>
          </a:p>
          <a:p>
            <a:pPr algn="r" rtl="1">
              <a:buFontTx/>
              <a:buChar char="-"/>
            </a:pPr>
            <a:r>
              <a:rPr lang="ar-MA" b="1" dirty="0">
                <a:solidFill>
                  <a:srgbClr val="FC2C3B"/>
                </a:solidFill>
              </a:rPr>
              <a:t>«لا خير في معروف إذا أحصى</a:t>
            </a:r>
            <a:r>
              <a:rPr lang="ar-MA" b="1" dirty="0" smtClean="0">
                <a:solidFill>
                  <a:srgbClr val="FC2C3B"/>
                </a:solidFill>
              </a:rPr>
              <a:t>».</a:t>
            </a:r>
          </a:p>
          <a:p>
            <a:pPr algn="r" rtl="1">
              <a:buFontTx/>
              <a:buChar char="-"/>
            </a:pPr>
            <a:r>
              <a:rPr lang="ar-MA" b="1" dirty="0" smtClean="0"/>
              <a:t>الكلب يعود في قيئه.</a:t>
            </a:r>
            <a:endParaRPr lang="ar-MA" b="1" dirty="0"/>
          </a:p>
          <a:p>
            <a:pPr marL="0" indent="0" algn="r" rtl="1">
              <a:buNone/>
            </a:pPr>
            <a:endParaRPr lang="fr-FR" b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rtl="1"/>
            <a:r>
              <a:rPr lang="ar-MA" b="1" dirty="0" smtClean="0"/>
              <a:t>آدابها</a:t>
            </a:r>
            <a:endParaRPr lang="fr-FR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556792"/>
            <a:ext cx="1944216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231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D:\burau\خلفيات\image-544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9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922114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 rtl="1"/>
            <a:r>
              <a:rPr lang="ar-MA" b="1" dirty="0" smtClean="0"/>
              <a:t>آدابها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84576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ar-MA" b="1" dirty="0" smtClean="0"/>
              <a:t>	   </a:t>
            </a:r>
            <a:r>
              <a:rPr lang="ar-MA" b="1" dirty="0" smtClean="0">
                <a:solidFill>
                  <a:schemeClr val="accent1">
                    <a:lumMod val="50000"/>
                  </a:schemeClr>
                </a:solidFill>
              </a:rPr>
              <a:t>إتمام العمل :</a:t>
            </a:r>
          </a:p>
          <a:p>
            <a:pPr marL="0" indent="0" algn="r" rtl="1">
              <a:buNone/>
            </a:pPr>
            <a:r>
              <a:rPr lang="ar-MA" b="1" dirty="0" smtClean="0"/>
              <a:t>أحد السلف «رب العمل أشد من ابتدائه»</a:t>
            </a:r>
          </a:p>
          <a:p>
            <a:pPr marL="0" indent="0" algn="r" rtl="1">
              <a:buNone/>
            </a:pPr>
            <a:r>
              <a:rPr lang="ar-MA" b="1" dirty="0" smtClean="0"/>
              <a:t>«الابتداء بالمعروف نافلة و ربه فريضة»</a:t>
            </a:r>
          </a:p>
          <a:p>
            <a:pPr marL="0" indent="0" algn="r" rtl="1">
              <a:buNone/>
            </a:pPr>
            <a:r>
              <a:rPr lang="ar-MA" b="1" dirty="0"/>
              <a:t>	 </a:t>
            </a:r>
            <a:r>
              <a:rPr lang="ar-MA" b="1" dirty="0" smtClean="0"/>
              <a:t>  </a:t>
            </a:r>
            <a:r>
              <a:rPr lang="ar-MA" b="1" dirty="0" smtClean="0">
                <a:solidFill>
                  <a:schemeClr val="accent1">
                    <a:lumMod val="50000"/>
                  </a:schemeClr>
                </a:solidFill>
              </a:rPr>
              <a:t>طلب الحاجة من الكريم دون اللئيم : </a:t>
            </a:r>
          </a:p>
          <a:p>
            <a:pPr algn="r" rtl="1">
              <a:buFontTx/>
              <a:buChar char="-"/>
            </a:pPr>
            <a:r>
              <a:rPr lang="ar-MA" b="1" dirty="0" smtClean="0"/>
              <a:t>صلاة الحاجة.</a:t>
            </a:r>
          </a:p>
          <a:p>
            <a:pPr algn="r" rtl="1">
              <a:buFontTx/>
              <a:buChar char="-"/>
            </a:pPr>
            <a:r>
              <a:rPr lang="ar-MA" b="1" dirty="0" smtClean="0"/>
              <a:t>ابن عباس : ثلاثة لا أكافئهم.....</a:t>
            </a:r>
          </a:p>
          <a:p>
            <a:pPr marL="0" indent="0" algn="r" rtl="1">
              <a:buNone/>
            </a:pPr>
            <a:r>
              <a:rPr lang="ar-MA" b="1" dirty="0" smtClean="0"/>
              <a:t>-  قال </a:t>
            </a:r>
            <a:r>
              <a:rPr lang="ar-MA" b="1" dirty="0" smtClean="0"/>
              <a:t>الشاعر	</a:t>
            </a:r>
            <a:r>
              <a:rPr lang="fr-FR" b="1" dirty="0"/>
              <a:t> </a:t>
            </a:r>
            <a:r>
              <a:rPr lang="fr-FR" b="1" dirty="0" smtClean="0"/>
              <a:t>   </a:t>
            </a:r>
            <a:r>
              <a:rPr lang="ar-MA" b="1" dirty="0" smtClean="0"/>
              <a:t>و إذا طلبت إلى كريم حاجة</a:t>
            </a:r>
          </a:p>
          <a:p>
            <a:pPr marL="0" indent="0" algn="just" rtl="1">
              <a:buNone/>
            </a:pPr>
            <a:r>
              <a:rPr lang="ar-MA" b="1" dirty="0"/>
              <a:t>	</a:t>
            </a:r>
            <a:r>
              <a:rPr lang="ar-MA" b="1" dirty="0" smtClean="0"/>
              <a:t>				</a:t>
            </a:r>
            <a:r>
              <a:rPr lang="fr-FR" b="1" dirty="0"/>
              <a:t> </a:t>
            </a:r>
            <a:r>
              <a:rPr lang="fr-FR" b="1" dirty="0" smtClean="0"/>
              <a:t>   </a:t>
            </a:r>
            <a:r>
              <a:rPr lang="ar-MA" b="1" dirty="0" smtClean="0"/>
              <a:t>فلقاؤه يكفيك و التسلــــيم</a:t>
            </a:r>
          </a:p>
          <a:p>
            <a:pPr marL="0" indent="0" algn="r" rtl="1">
              <a:buNone/>
            </a:pPr>
            <a:r>
              <a:rPr lang="ar-MA" b="1" dirty="0" smtClean="0"/>
              <a:t>		</a:t>
            </a:r>
            <a:r>
              <a:rPr lang="fr-FR" b="1" dirty="0" smtClean="0"/>
              <a:t>    </a:t>
            </a:r>
            <a:r>
              <a:rPr lang="ar-MA" b="1" dirty="0" smtClean="0"/>
              <a:t>و إذا طلبت إلى لئيم حاجـة</a:t>
            </a:r>
          </a:p>
          <a:p>
            <a:pPr marL="0" indent="0"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				</a:t>
            </a:r>
            <a:r>
              <a:rPr lang="fr-FR" b="1" dirty="0" smtClean="0"/>
              <a:t>    </a:t>
            </a:r>
            <a:r>
              <a:rPr lang="ar-MA" b="1" dirty="0" smtClean="0"/>
              <a:t>فألح في رفق و أنت مديم</a:t>
            </a:r>
          </a:p>
          <a:p>
            <a:pPr marL="0" indent="0" algn="r" rtl="1">
              <a:buNone/>
            </a:pPr>
            <a:r>
              <a:rPr lang="ar-MA" b="1" dirty="0" smtClean="0"/>
              <a:t>	</a:t>
            </a:r>
            <a:endParaRPr lang="fr-FR" b="1" dirty="0"/>
          </a:p>
        </p:txBody>
      </p:sp>
      <p:sp>
        <p:nvSpPr>
          <p:cNvPr id="4" name="Flèche gauche 3"/>
          <p:cNvSpPr/>
          <p:nvPr/>
        </p:nvSpPr>
        <p:spPr>
          <a:xfrm>
            <a:off x="7596336" y="1484784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gauche 4"/>
          <p:cNvSpPr/>
          <p:nvPr/>
        </p:nvSpPr>
        <p:spPr>
          <a:xfrm>
            <a:off x="7596336" y="2852936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4000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burau\خلفيات\image-544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9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83357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algn="r" rtl="1">
              <a:buNone/>
            </a:pPr>
            <a:r>
              <a:rPr lang="ar-MA" b="1" dirty="0" smtClean="0"/>
              <a:t>	</a:t>
            </a:r>
            <a:r>
              <a:rPr lang="ar-MA" b="1" dirty="0" smtClean="0">
                <a:solidFill>
                  <a:schemeClr val="accent1">
                    <a:lumMod val="50000"/>
                  </a:schemeClr>
                </a:solidFill>
              </a:rPr>
              <a:t>الشكر </a:t>
            </a:r>
            <a:r>
              <a:rPr lang="ar-MA" b="1" dirty="0">
                <a:solidFill>
                  <a:schemeClr val="accent1">
                    <a:lumMod val="50000"/>
                  </a:schemeClr>
                </a:solidFill>
              </a:rPr>
              <a:t>و </a:t>
            </a:r>
            <a:r>
              <a:rPr lang="ar-MA" b="1" dirty="0" smtClean="0">
                <a:solidFill>
                  <a:schemeClr val="accent1">
                    <a:lumMod val="50000"/>
                  </a:schemeClr>
                </a:solidFill>
              </a:rPr>
              <a:t>الثناء</a:t>
            </a:r>
            <a:endParaRPr lang="ar-MA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 rtl="1">
              <a:buNone/>
            </a:pPr>
            <a:r>
              <a:rPr lang="ar-MA" b="1" dirty="0"/>
              <a:t>	</a:t>
            </a:r>
            <a:endParaRPr lang="ar-MA" b="1" dirty="0" smtClean="0"/>
          </a:p>
          <a:p>
            <a:pPr marL="0" indent="0" algn="r" rtl="1">
              <a:buNone/>
            </a:pPr>
            <a:endParaRPr lang="ar-MA" b="1" dirty="0"/>
          </a:p>
          <a:p>
            <a:pPr marL="0" indent="0" algn="r" rtl="1">
              <a:buNone/>
            </a:pPr>
            <a:endParaRPr lang="ar-MA" b="1" dirty="0" smtClean="0"/>
          </a:p>
          <a:p>
            <a:pPr marL="0" indent="0" algn="r" rtl="1">
              <a:buNone/>
            </a:pPr>
            <a:endParaRPr lang="ar-MA" b="1" dirty="0"/>
          </a:p>
          <a:p>
            <a:pPr marL="0" indent="0" algn="r" rtl="1">
              <a:buNone/>
            </a:pPr>
            <a:endParaRPr lang="ar-MA" b="1" dirty="0" smtClean="0"/>
          </a:p>
          <a:p>
            <a:pPr marL="0" indent="0" algn="r" rtl="1">
              <a:buNone/>
            </a:pPr>
            <a:endParaRPr lang="ar-MA" b="1" dirty="0" smtClean="0"/>
          </a:p>
          <a:p>
            <a:pPr marL="0" indent="0" algn="r" rtl="1">
              <a:buNone/>
            </a:pPr>
            <a:endParaRPr lang="ar-MA" b="1" dirty="0"/>
          </a:p>
          <a:p>
            <a:pPr marL="0" indent="0" algn="r" rtl="1">
              <a:buNone/>
            </a:pPr>
            <a:r>
              <a:rPr lang="ar-MA" b="1" dirty="0" smtClean="0"/>
              <a:t>	</a:t>
            </a:r>
            <a:r>
              <a:rPr lang="ar-MA" b="1" dirty="0" smtClean="0">
                <a:solidFill>
                  <a:schemeClr val="accent1">
                    <a:lumMod val="50000"/>
                  </a:schemeClr>
                </a:solidFill>
              </a:rPr>
              <a:t>لا </a:t>
            </a:r>
            <a:r>
              <a:rPr lang="ar-MA" b="1" dirty="0">
                <a:solidFill>
                  <a:schemeClr val="accent1">
                    <a:lumMod val="50000"/>
                  </a:schemeClr>
                </a:solidFill>
              </a:rPr>
              <a:t>إفراط و لا تفريط</a:t>
            </a:r>
            <a:endParaRPr lang="fr-FR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r" rtl="1">
              <a:buNone/>
            </a:pPr>
            <a:endParaRPr lang="fr-FR" b="1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5040560" cy="3561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èche gauche 4"/>
          <p:cNvSpPr/>
          <p:nvPr/>
        </p:nvSpPr>
        <p:spPr>
          <a:xfrm>
            <a:off x="7812360" y="5445224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 gauche 5"/>
          <p:cNvSpPr/>
          <p:nvPr/>
        </p:nvSpPr>
        <p:spPr>
          <a:xfrm>
            <a:off x="7807932" y="1844824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rtl="1"/>
            <a:r>
              <a:rPr lang="ar-MA" b="1" dirty="0" smtClean="0"/>
              <a:t>آدابها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8560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burau\خلفيات\image-544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9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MA" b="1" dirty="0" smtClean="0"/>
              <a:t>نماذج نتأسى بها في حياتنا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r>
              <a:rPr lang="ar-MA" b="1" dirty="0" smtClean="0"/>
              <a:t>	   </a:t>
            </a:r>
            <a:r>
              <a:rPr lang="ar-MA" b="1" dirty="0" smtClean="0">
                <a:solidFill>
                  <a:schemeClr val="accent1">
                    <a:lumMod val="50000"/>
                  </a:schemeClr>
                </a:solidFill>
              </a:rPr>
              <a:t>المثل الأعلى :</a:t>
            </a:r>
          </a:p>
          <a:p>
            <a:pPr marL="0" indent="0" algn="just" rtl="1">
              <a:buNone/>
            </a:pPr>
            <a:r>
              <a:rPr lang="ar-MA" b="1" dirty="0" smtClean="0"/>
              <a:t>شهادة السيد قطب : </a:t>
            </a:r>
            <a:r>
              <a:rPr lang="ar-MA" b="1" dirty="0" smtClean="0">
                <a:solidFill>
                  <a:srgbClr val="C00000"/>
                </a:solidFill>
              </a:rPr>
              <a:t>«الناس في حاجة إلى كنف رحيم و إلى رعاية فائقة و إلى بشاشة سمحة و إلى ود  يسعهم و حلم لا يضيق بجهلهم و ضعفهم و نقصهم، في حاجة إلى قلب كبير يعطيهم و لا يحتاج منهم إلى عطاء و يحمل همومهم و لا يعنيهم بهمه و يجدون عنده دائما الاهتمام و الرعاية و العطف و السماحة و الود و الرضا و هكذا كان قلب رسول الله صلى الله عليه و سلم</a:t>
            </a:r>
            <a:r>
              <a:rPr lang="ar-MA" b="1" dirty="0" smtClean="0">
                <a:solidFill>
                  <a:srgbClr val="C00000"/>
                </a:solidFill>
              </a:rPr>
              <a:t>».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10242" name="Picture 2" descr="D:\burau\قضاء الحاجة\almstba.com_1348603242_314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340768"/>
            <a:ext cx="1152128" cy="792088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330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D:\burau\خلفيات\image-544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9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MA" b="1" dirty="0" smtClean="0"/>
              <a:t>نماذج نتأسى بها في حياتنا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r" rtl="1">
              <a:buNone/>
            </a:pPr>
            <a:r>
              <a:rPr lang="ar-MA" b="1" dirty="0" smtClean="0"/>
              <a:t>	   أبو بكر الصديق.</a:t>
            </a:r>
          </a:p>
          <a:p>
            <a:pPr marL="0" indent="0"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   عمر ابن الخطاب.</a:t>
            </a:r>
          </a:p>
          <a:p>
            <a:pPr marL="0" indent="0"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   خدمة الإخوان : «كنا مع رسول الله صلى الله عليه </a:t>
            </a:r>
            <a:r>
              <a:rPr lang="fr-FR" b="1" dirty="0"/>
              <a:t> </a:t>
            </a:r>
            <a:r>
              <a:rPr lang="ar-MA" b="1" dirty="0" smtClean="0"/>
              <a:t>و سلم..........»</a:t>
            </a:r>
          </a:p>
          <a:p>
            <a:pPr marL="0" indent="0"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   صحب رجل قوما في الجهاد....</a:t>
            </a:r>
          </a:p>
          <a:p>
            <a:pPr marL="0" indent="0"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   مجاهد : صحبت ابن عمر في السفر....</a:t>
            </a:r>
          </a:p>
          <a:p>
            <a:pPr marL="0" indent="0"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   سليل بيت النبوة علي ابن الحسن.</a:t>
            </a:r>
          </a:p>
          <a:p>
            <a:pPr marL="0" indent="0"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   أحد الإخوة الشباب......</a:t>
            </a:r>
            <a:endParaRPr lang="fr-FR" b="1" dirty="0"/>
          </a:p>
        </p:txBody>
      </p:sp>
      <p:sp>
        <p:nvSpPr>
          <p:cNvPr id="6" name="Flèche gauche 5"/>
          <p:cNvSpPr/>
          <p:nvPr/>
        </p:nvSpPr>
        <p:spPr>
          <a:xfrm>
            <a:off x="7524328" y="1772816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Flèche gauche 6"/>
          <p:cNvSpPr/>
          <p:nvPr/>
        </p:nvSpPr>
        <p:spPr>
          <a:xfrm>
            <a:off x="7524328" y="2276872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Flèche gauche 7"/>
          <p:cNvSpPr/>
          <p:nvPr/>
        </p:nvSpPr>
        <p:spPr>
          <a:xfrm>
            <a:off x="7524328" y="2780928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Flèche gauche 8"/>
          <p:cNvSpPr/>
          <p:nvPr/>
        </p:nvSpPr>
        <p:spPr>
          <a:xfrm>
            <a:off x="7558817" y="3789040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Flèche gauche 9"/>
          <p:cNvSpPr/>
          <p:nvPr/>
        </p:nvSpPr>
        <p:spPr>
          <a:xfrm>
            <a:off x="7565597" y="4293096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Flèche gauche 10"/>
          <p:cNvSpPr/>
          <p:nvPr/>
        </p:nvSpPr>
        <p:spPr>
          <a:xfrm>
            <a:off x="7565597" y="4869160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gauche 11"/>
          <p:cNvSpPr/>
          <p:nvPr/>
        </p:nvSpPr>
        <p:spPr>
          <a:xfrm>
            <a:off x="7537888" y="5373216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3207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burau\خلفيات\image-544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9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burau\قضاء الحاجة\m0dy.net-314763_12197868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1340768"/>
            <a:ext cx="4713786" cy="453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burau\قضاء الحاجة\527157d906a0c1ceb740547019c4e66b.gif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845"/>
          <a:stretch/>
        </p:blipFill>
        <p:spPr bwMode="auto">
          <a:xfrm>
            <a:off x="3070239" y="3395154"/>
            <a:ext cx="1213729" cy="100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25683" y="3356992"/>
            <a:ext cx="1224676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M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تفريج</a:t>
            </a:r>
          </a:p>
          <a:p>
            <a:pPr algn="ctr"/>
            <a:r>
              <a:rPr lang="ar-MA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كربة</a:t>
            </a:r>
            <a:endParaRPr lang="fr-FR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8" name="Picture 4" descr="D:\burau\قضاء الحاجة\408164_378468498847815_1014484019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2"/>
          <a:stretch/>
        </p:blipFill>
        <p:spPr bwMode="auto">
          <a:xfrm>
            <a:off x="4405639" y="1340768"/>
            <a:ext cx="4702865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644008" y="3645024"/>
            <a:ext cx="137730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600" b="1" cap="none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السيئات</a:t>
            </a:r>
            <a:endParaRPr lang="fr-FR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398161" y="3645024"/>
            <a:ext cx="149431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ar-MA" sz="36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الحسنات</a:t>
            </a:r>
            <a:endParaRPr lang="fr-FR" sz="3600" b="1" cap="none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850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D:\burau\خلفيات\an3m1.com_135680229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r" rtl="1">
              <a:buNone/>
            </a:pPr>
            <a:endParaRPr lang="ar-MA" dirty="0"/>
          </a:p>
          <a:p>
            <a:pPr marL="0" indent="0" algn="r" rtl="1">
              <a:buNone/>
            </a:pP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4644008" y="2070853"/>
            <a:ext cx="345638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MA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اللهم بلغنا</a:t>
            </a:r>
          </a:p>
          <a:p>
            <a:pPr algn="ctr"/>
            <a:r>
              <a:rPr lang="ar-MA" sz="5400" b="1" cap="none" spc="0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عثرات </a:t>
            </a:r>
            <a:r>
              <a:rPr lang="ar-MA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الكرام</a:t>
            </a:r>
          </a:p>
          <a:p>
            <a:pPr algn="ctr"/>
            <a:r>
              <a:rPr lang="ar-MA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حتى </a:t>
            </a:r>
            <a:r>
              <a:rPr lang="ar-MA" sz="54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ن</a:t>
            </a:r>
            <a:r>
              <a:rPr lang="ar-MA" sz="54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قيمها</a:t>
            </a:r>
            <a:endParaRPr lang="fr-FR" sz="5400" b="1" cap="none" spc="0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4601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burau\خلفيات\image-544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9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1224136"/>
          </a:xfrm>
          <a:solidFill>
            <a:schemeClr val="accent6">
              <a:lumMod val="75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rtl="1"/>
            <a:r>
              <a:rPr lang="ar-MA" sz="5400" b="1" dirty="0" smtClean="0"/>
              <a:t>قضاء حوائج الناس فضل و نور</a:t>
            </a:r>
            <a:endParaRPr lang="fr-FR" sz="5400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7544" y="1844824"/>
            <a:ext cx="8280920" cy="4752528"/>
          </a:xfr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pPr marL="457200" indent="-457200" algn="r" rtl="1">
              <a:buFontTx/>
              <a:buChar char="-"/>
            </a:pPr>
            <a:r>
              <a:rPr lang="ar-MA" b="1" dirty="0" smtClean="0">
                <a:solidFill>
                  <a:schemeClr val="tx1"/>
                </a:solidFill>
              </a:rPr>
              <a:t>من الأخلاق السامية التي دعا إليها الإسلام :</a:t>
            </a:r>
          </a:p>
          <a:p>
            <a:pPr algn="r" rtl="1"/>
            <a:r>
              <a:rPr lang="ar-MA" b="1" dirty="0" smtClean="0">
                <a:solidFill>
                  <a:srgbClr val="006600"/>
                </a:solidFill>
              </a:rPr>
              <a:t>«و تعاونوا على البر و التقوى.........».</a:t>
            </a:r>
            <a:endParaRPr lang="ar-MA" b="1" dirty="0">
              <a:solidFill>
                <a:srgbClr val="006600"/>
              </a:solidFill>
            </a:endParaRPr>
          </a:p>
          <a:p>
            <a:pPr marL="457200" indent="-457200" algn="r" rtl="1">
              <a:buFontTx/>
              <a:buChar char="-"/>
            </a:pPr>
            <a:r>
              <a:rPr lang="ar-MA" b="1" dirty="0" smtClean="0">
                <a:solidFill>
                  <a:schemeClr val="tx1"/>
                </a:solidFill>
              </a:rPr>
              <a:t>عبادة نتقرب بها إلى الله تعالى </a:t>
            </a:r>
            <a:r>
              <a:rPr lang="ar-MA" b="1" dirty="0" smtClean="0">
                <a:solidFill>
                  <a:schemeClr val="tx1"/>
                </a:solidFill>
              </a:rPr>
              <a:t>:</a:t>
            </a:r>
            <a:endParaRPr lang="ar-MA" b="1" dirty="0" smtClean="0">
              <a:solidFill>
                <a:schemeClr val="tx1"/>
              </a:solidFill>
            </a:endParaRPr>
          </a:p>
          <a:p>
            <a:pPr marL="457200" indent="-457200" algn="r" rtl="1">
              <a:buFontTx/>
              <a:buChar char="-"/>
            </a:pPr>
            <a:r>
              <a:rPr lang="ar-MA" b="1" dirty="0" smtClean="0">
                <a:solidFill>
                  <a:schemeClr val="tx1"/>
                </a:solidFill>
              </a:rPr>
              <a:t>نوع </a:t>
            </a:r>
            <a:r>
              <a:rPr lang="ar-MA" b="1" dirty="0" smtClean="0">
                <a:solidFill>
                  <a:schemeClr val="tx1"/>
                </a:solidFill>
              </a:rPr>
              <a:t>من الإيثار.</a:t>
            </a:r>
          </a:p>
          <a:p>
            <a:pPr marL="457200" indent="-457200" algn="r" rtl="1">
              <a:buFontTx/>
              <a:buChar char="-"/>
            </a:pPr>
            <a:r>
              <a:rPr lang="ar-MA" b="1" dirty="0" smtClean="0">
                <a:solidFill>
                  <a:schemeClr val="tx1"/>
                </a:solidFill>
              </a:rPr>
              <a:t>نوع من الإحسان </a:t>
            </a:r>
            <a:r>
              <a:rPr lang="ar-MA" b="1" dirty="0" smtClean="0">
                <a:solidFill>
                  <a:schemeClr val="tx1"/>
                </a:solidFill>
              </a:rPr>
              <a:t>:</a:t>
            </a:r>
          </a:p>
          <a:p>
            <a:pPr algn="r" rtl="1"/>
            <a:r>
              <a:rPr lang="ar-MA" b="1" dirty="0" smtClean="0">
                <a:solidFill>
                  <a:srgbClr val="006600"/>
                </a:solidFill>
              </a:rPr>
              <a:t>«</a:t>
            </a:r>
            <a:r>
              <a:rPr lang="ar-MA" b="1" dirty="0">
                <a:solidFill>
                  <a:srgbClr val="006600"/>
                </a:solidFill>
              </a:rPr>
              <a:t>و أحسنوا إن الله يحب المحسنين».</a:t>
            </a:r>
            <a:endParaRPr lang="fr-FR" b="1" dirty="0">
              <a:solidFill>
                <a:srgbClr val="006600"/>
              </a:solidFill>
            </a:endParaRPr>
          </a:p>
          <a:p>
            <a:pPr algn="r" rtl="1"/>
            <a:endParaRPr lang="ar-MA" b="1" dirty="0" smtClean="0">
              <a:solidFill>
                <a:schemeClr val="tx1"/>
              </a:solidFill>
            </a:endParaRPr>
          </a:p>
        </p:txBody>
      </p:sp>
      <p:pic>
        <p:nvPicPr>
          <p:cNvPr id="4099" name="Picture 3" descr="D:\burau\قضاء الحاجة\3504_313323415448290_743862621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392307"/>
            <a:ext cx="2967825" cy="446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87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burau\خلفيات\image-544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9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MA" b="1" dirty="0" smtClean="0"/>
              <a:t>فضل قضاء حوائج الناس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3184" y="1600200"/>
            <a:ext cx="8507288" cy="4525963"/>
          </a:xfrm>
          <a:noFill/>
        </p:spPr>
        <p:txBody>
          <a:bodyPr>
            <a:normAutofit/>
          </a:bodyPr>
          <a:lstStyle/>
          <a:p>
            <a:pPr algn="r" rtl="1"/>
            <a:r>
              <a:rPr lang="ar-MA" b="1" dirty="0" smtClean="0"/>
              <a:t>«المسلم أخو المسلم لا يظلمه و لا يسلمه.....».</a:t>
            </a:r>
          </a:p>
          <a:p>
            <a:pPr algn="r" rtl="1"/>
            <a:r>
              <a:rPr lang="ar-MA" b="1" dirty="0" smtClean="0"/>
              <a:t>سأل </a:t>
            </a:r>
            <a:r>
              <a:rPr lang="ar-MA" b="1" dirty="0" smtClean="0"/>
              <a:t>رجل النبي صلى الله عليه و سلم : أي الناس أحب إلى الله ؟ و أي الأعمال أحب إلى الله ؟</a:t>
            </a:r>
          </a:p>
          <a:p>
            <a:pPr algn="r" rtl="1"/>
            <a:r>
              <a:rPr lang="ar-MA" b="1" dirty="0" smtClean="0"/>
              <a:t>مساعدة الآخرين أفضل أم ذكر الله </a:t>
            </a:r>
            <a:r>
              <a:rPr lang="ar-MA" b="1" dirty="0" smtClean="0"/>
              <a:t>؟</a:t>
            </a:r>
          </a:p>
          <a:p>
            <a:pPr algn="r" rtl="1"/>
            <a:r>
              <a:rPr lang="ar-MA" b="1" dirty="0" smtClean="0"/>
              <a:t>«الخلق عيال الله و أحبهم من أحسن إلى عياله».</a:t>
            </a:r>
            <a:endParaRPr lang="ar-MA" b="1" dirty="0" smtClean="0"/>
          </a:p>
        </p:txBody>
      </p:sp>
      <p:pic>
        <p:nvPicPr>
          <p:cNvPr id="9" name="Picture 2" descr="D:\burau\قضاء الحاجة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362" y="4581129"/>
            <a:ext cx="5608958" cy="207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70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burau\خلفيات\image-544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9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endParaRPr lang="ar-MA" b="1" dirty="0"/>
          </a:p>
          <a:p>
            <a:pPr algn="r" rtl="1"/>
            <a:r>
              <a:rPr lang="ar-MA" b="1" dirty="0">
                <a:solidFill>
                  <a:schemeClr val="accent4">
                    <a:lumMod val="50000"/>
                  </a:schemeClr>
                </a:solidFill>
              </a:rPr>
              <a:t>عند الله خزائن الخير و الشر مفاتيحها الرجال فطوبى لمن جعله مفتاحا للخير و مغلاقا للشر و ويل لمن جعله مفتاحا للشرو مغلاقا للخير.</a:t>
            </a:r>
          </a:p>
          <a:p>
            <a:pPr marL="0" indent="0" algn="r" rtl="1">
              <a:buNone/>
            </a:pPr>
            <a:endParaRPr lang="fr-FR" b="1" dirty="0"/>
          </a:p>
        </p:txBody>
      </p:sp>
      <p:sp>
        <p:nvSpPr>
          <p:cNvPr id="4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rtl="1"/>
            <a:r>
              <a:rPr lang="ar-MA" b="1" dirty="0" smtClean="0"/>
              <a:t>فضل قضاء حوائج الناس</a:t>
            </a:r>
            <a:endParaRPr lang="fr-FR" b="1" dirty="0"/>
          </a:p>
        </p:txBody>
      </p:sp>
      <p:pic>
        <p:nvPicPr>
          <p:cNvPr id="6151" name="Picture 7" descr="D:\burau\قضاء الحاجة\13378762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717032"/>
            <a:ext cx="4344568" cy="2982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759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D:\burau\خلفيات\image-544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9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44016"/>
            <a:ext cx="8229600" cy="980728"/>
          </a:xfrm>
          <a:solidFill>
            <a:schemeClr val="accent6">
              <a:lumMod val="75000"/>
            </a:schemeClr>
          </a:solid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rtl="1"/>
            <a:r>
              <a:rPr lang="ar-MA" b="1" dirty="0" smtClean="0"/>
              <a:t>أبوابها</a:t>
            </a:r>
            <a:endParaRPr lang="fr-FR" b="1" dirty="0"/>
          </a:p>
        </p:txBody>
      </p:sp>
      <p:sp>
        <p:nvSpPr>
          <p:cNvPr id="10" name="Ellipse 9"/>
          <p:cNvSpPr/>
          <p:nvPr/>
        </p:nvSpPr>
        <p:spPr>
          <a:xfrm>
            <a:off x="6372200" y="3861048"/>
            <a:ext cx="2232248" cy="122413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rgbClr val="FFC000"/>
                </a:solidFill>
              </a:rPr>
              <a:t>إماطة الأذى</a:t>
            </a:r>
          </a:p>
          <a:p>
            <a:pPr algn="ctr" rtl="1"/>
            <a:r>
              <a:rPr lang="ar-MA" sz="2800" b="1" dirty="0" smtClean="0">
                <a:solidFill>
                  <a:srgbClr val="FFC000"/>
                </a:solidFill>
              </a:rPr>
              <a:t>عن الطريق</a:t>
            </a:r>
            <a:endParaRPr lang="fr-FR" sz="2800" b="1" dirty="0">
              <a:solidFill>
                <a:srgbClr val="FFC000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376423" y="2564904"/>
            <a:ext cx="2232248" cy="122413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rgbClr val="FFC000"/>
                </a:solidFill>
              </a:rPr>
              <a:t>الرأفة بالحيوان</a:t>
            </a:r>
            <a:endParaRPr lang="fr-FR" sz="2800" b="1" dirty="0">
              <a:solidFill>
                <a:srgbClr val="FFC000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5762360" y="1268760"/>
            <a:ext cx="2232248" cy="122413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rgbClr val="FFC000"/>
                </a:solidFill>
              </a:rPr>
              <a:t>المال</a:t>
            </a:r>
            <a:endParaRPr lang="fr-FR" sz="2800" b="1" dirty="0">
              <a:solidFill>
                <a:srgbClr val="FFC0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5724128" y="5157192"/>
            <a:ext cx="2232248" cy="122413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rgbClr val="FFC000"/>
                </a:solidFill>
              </a:rPr>
              <a:t>إصلاح ذات البين</a:t>
            </a:r>
            <a:endParaRPr lang="fr-FR" sz="2800" b="1" dirty="0">
              <a:solidFill>
                <a:srgbClr val="FFC000"/>
              </a:solidFill>
            </a:endParaRPr>
          </a:p>
        </p:txBody>
      </p:sp>
      <p:sp>
        <p:nvSpPr>
          <p:cNvPr id="17" name="Ellipse 16"/>
          <p:cNvSpPr/>
          <p:nvPr/>
        </p:nvSpPr>
        <p:spPr>
          <a:xfrm>
            <a:off x="3347864" y="1273665"/>
            <a:ext cx="2232248" cy="122413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rgbClr val="FFC000"/>
                </a:solidFill>
              </a:rPr>
              <a:t>العلم</a:t>
            </a:r>
            <a:endParaRPr lang="fr-FR" sz="2800" b="1" dirty="0">
              <a:solidFill>
                <a:srgbClr val="FFC000"/>
              </a:solidFill>
            </a:endParaRPr>
          </a:p>
        </p:txBody>
      </p:sp>
      <p:sp>
        <p:nvSpPr>
          <p:cNvPr id="18" name="Ellipse 17"/>
          <p:cNvSpPr/>
          <p:nvPr/>
        </p:nvSpPr>
        <p:spPr>
          <a:xfrm>
            <a:off x="3309632" y="5162097"/>
            <a:ext cx="2232248" cy="122413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rgbClr val="FFC000"/>
                </a:solidFill>
              </a:rPr>
              <a:t>السلطان</a:t>
            </a:r>
            <a:endParaRPr lang="fr-FR" sz="2800" b="1" dirty="0">
              <a:solidFill>
                <a:srgbClr val="FFC000"/>
              </a:solidFill>
            </a:endParaRPr>
          </a:p>
        </p:txBody>
      </p:sp>
      <p:sp>
        <p:nvSpPr>
          <p:cNvPr id="19" name="Ellipse 18"/>
          <p:cNvSpPr/>
          <p:nvPr/>
        </p:nvSpPr>
        <p:spPr>
          <a:xfrm>
            <a:off x="971600" y="1340768"/>
            <a:ext cx="2232248" cy="122413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rgbClr val="FFC000"/>
                </a:solidFill>
              </a:rPr>
              <a:t>الرأي</a:t>
            </a:r>
            <a:endParaRPr lang="fr-FR" sz="2800" b="1" dirty="0">
              <a:solidFill>
                <a:srgbClr val="FFC000"/>
              </a:solidFill>
            </a:endParaRPr>
          </a:p>
        </p:txBody>
      </p:sp>
      <p:sp>
        <p:nvSpPr>
          <p:cNvPr id="20" name="Ellipse 19"/>
          <p:cNvSpPr/>
          <p:nvPr/>
        </p:nvSpPr>
        <p:spPr>
          <a:xfrm>
            <a:off x="933368" y="5229200"/>
            <a:ext cx="2232248" cy="122413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rgbClr val="FFC000"/>
                </a:solidFill>
              </a:rPr>
              <a:t>الجاه</a:t>
            </a:r>
            <a:endParaRPr lang="fr-FR" sz="2800" b="1" dirty="0">
              <a:solidFill>
                <a:srgbClr val="FFC000"/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463321" y="3933056"/>
            <a:ext cx="2232248" cy="122413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rgbClr val="FFC000"/>
                </a:solidFill>
              </a:rPr>
              <a:t>المشورة</a:t>
            </a:r>
            <a:endParaRPr lang="fr-FR" sz="2800" b="1" dirty="0">
              <a:solidFill>
                <a:srgbClr val="FFC000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467544" y="2636912"/>
            <a:ext cx="2232248" cy="1224136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2800" b="1" dirty="0" smtClean="0">
                <a:solidFill>
                  <a:srgbClr val="FFC000"/>
                </a:solidFill>
              </a:rPr>
              <a:t>النصيحة</a:t>
            </a:r>
            <a:endParaRPr lang="fr-FR" sz="2800" b="1" dirty="0">
              <a:solidFill>
                <a:srgbClr val="FFC000"/>
              </a:solidFill>
            </a:endParaRPr>
          </a:p>
        </p:txBody>
      </p:sp>
      <p:sp>
        <p:nvSpPr>
          <p:cNvPr id="23" name="Ellipse 22"/>
          <p:cNvSpPr/>
          <p:nvPr/>
        </p:nvSpPr>
        <p:spPr>
          <a:xfrm>
            <a:off x="2987824" y="2960948"/>
            <a:ext cx="3062568" cy="1692188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MA" sz="3600" b="1" dirty="0" smtClean="0">
                <a:solidFill>
                  <a:srgbClr val="FFC000"/>
                </a:solidFill>
              </a:rPr>
              <a:t>قضاء الحاجة</a:t>
            </a:r>
            <a:endParaRPr lang="fr-FR" sz="3600" b="1" dirty="0">
              <a:solidFill>
                <a:srgbClr val="FFC000"/>
              </a:solidFill>
            </a:endParaRPr>
          </a:p>
        </p:txBody>
      </p:sp>
      <p:sp>
        <p:nvSpPr>
          <p:cNvPr id="4" name="Flèche vers le bas 3"/>
          <p:cNvSpPr/>
          <p:nvPr/>
        </p:nvSpPr>
        <p:spPr>
          <a:xfrm>
            <a:off x="4425756" y="2564904"/>
            <a:ext cx="45719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Flèche droite 4"/>
          <p:cNvSpPr/>
          <p:nvPr/>
        </p:nvSpPr>
        <p:spPr>
          <a:xfrm rot="856016">
            <a:off x="2739573" y="3182571"/>
            <a:ext cx="4658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Flèche droite 24"/>
          <p:cNvSpPr/>
          <p:nvPr/>
        </p:nvSpPr>
        <p:spPr>
          <a:xfrm rot="20795180">
            <a:off x="2626734" y="4190683"/>
            <a:ext cx="4658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Flèche droite 25"/>
          <p:cNvSpPr/>
          <p:nvPr/>
        </p:nvSpPr>
        <p:spPr>
          <a:xfrm rot="11242084">
            <a:off x="6075230" y="4016100"/>
            <a:ext cx="4658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Flèche droite 26"/>
          <p:cNvSpPr/>
          <p:nvPr/>
        </p:nvSpPr>
        <p:spPr>
          <a:xfrm rot="9805251">
            <a:off x="5936992" y="3278485"/>
            <a:ext cx="465824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Flèche droite 27"/>
          <p:cNvSpPr/>
          <p:nvPr/>
        </p:nvSpPr>
        <p:spPr>
          <a:xfrm rot="7771799" flipV="1">
            <a:off x="5561045" y="2779857"/>
            <a:ext cx="771941" cy="590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Flèche droite 28"/>
          <p:cNvSpPr/>
          <p:nvPr/>
        </p:nvSpPr>
        <p:spPr>
          <a:xfrm rot="3054438">
            <a:off x="2853756" y="2751063"/>
            <a:ext cx="723136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Flèche droite 29"/>
          <p:cNvSpPr/>
          <p:nvPr/>
        </p:nvSpPr>
        <p:spPr>
          <a:xfrm rot="13755944">
            <a:off x="5431756" y="4928422"/>
            <a:ext cx="748724" cy="482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Flèche droite 30"/>
          <p:cNvSpPr/>
          <p:nvPr/>
        </p:nvSpPr>
        <p:spPr>
          <a:xfrm rot="19060992">
            <a:off x="2823208" y="4967679"/>
            <a:ext cx="952455" cy="465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Flèche droite 31"/>
          <p:cNvSpPr/>
          <p:nvPr/>
        </p:nvSpPr>
        <p:spPr>
          <a:xfrm rot="16200000" flipV="1">
            <a:off x="4264623" y="4905184"/>
            <a:ext cx="405798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933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4" grpId="0" animBg="1"/>
      <p:bldP spid="5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burau\خلفيات\image-544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9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rtl="1"/>
            <a:r>
              <a:rPr lang="ar-MA" b="1" dirty="0"/>
              <a:t>ث</a:t>
            </a:r>
            <a:r>
              <a:rPr lang="ar-MA" b="1" dirty="0" smtClean="0"/>
              <a:t>مارها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algn="r" rtl="1"/>
            <a:r>
              <a:rPr lang="ar-MA" b="1" dirty="0" smtClean="0"/>
              <a:t>حب الله عز و جل.</a:t>
            </a:r>
          </a:p>
          <a:p>
            <a:pPr algn="r" rtl="1"/>
            <a:r>
              <a:rPr lang="ar-MA" b="1" dirty="0" smtClean="0"/>
              <a:t>نور.</a:t>
            </a:r>
          </a:p>
          <a:p>
            <a:pPr algn="r" rtl="1"/>
            <a:r>
              <a:rPr lang="ar-MA" b="1" dirty="0" smtClean="0"/>
              <a:t>مغفرة الذنوب و تثبيت الأقدام على الصراط.</a:t>
            </a:r>
          </a:p>
          <a:p>
            <a:pPr algn="r" rtl="1"/>
            <a:r>
              <a:rPr lang="ar-MA" b="1" dirty="0" smtClean="0"/>
              <a:t>يخدمك الله عز و جل و يفرج عليك كرب الآخرة.</a:t>
            </a:r>
          </a:p>
          <a:p>
            <a:pPr algn="r" rtl="1"/>
            <a:r>
              <a:rPr lang="ar-MA" b="1" dirty="0" smtClean="0"/>
              <a:t>حفظ الله لك </a:t>
            </a:r>
            <a:r>
              <a:rPr lang="ar-MA" b="1" dirty="0" smtClean="0"/>
              <a:t>:</a:t>
            </a:r>
            <a:endParaRPr lang="ar-MA" b="1" dirty="0" smtClean="0"/>
          </a:p>
        </p:txBody>
      </p:sp>
      <p:pic>
        <p:nvPicPr>
          <p:cNvPr id="7175" name="Picture 7" descr="D:\burau\قضاء الحاجة\11032626686682304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70290"/>
            <a:ext cx="4333875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38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burau\خلفيات\image-544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9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896544"/>
          </a:xfrm>
        </p:spPr>
        <p:txBody>
          <a:bodyPr>
            <a:normAutofit/>
          </a:bodyPr>
          <a:lstStyle/>
          <a:p>
            <a:pPr algn="r" rtl="1"/>
            <a:r>
              <a:rPr lang="ar-MA" b="1" dirty="0"/>
              <a:t>الوقاية من مصارع السوء </a:t>
            </a:r>
            <a:r>
              <a:rPr lang="ar-MA" b="1" dirty="0" smtClean="0"/>
              <a:t>:</a:t>
            </a:r>
          </a:p>
          <a:p>
            <a:pPr algn="r" rtl="1"/>
            <a:endParaRPr lang="ar-MA" b="1" dirty="0"/>
          </a:p>
          <a:p>
            <a:pPr marL="0" indent="0" algn="r" rtl="1">
              <a:buNone/>
            </a:pPr>
            <a:endParaRPr lang="ar-MA" b="1" dirty="0" smtClean="0"/>
          </a:p>
          <a:p>
            <a:pPr algn="r" rtl="1"/>
            <a:endParaRPr lang="ar-MA" b="1" dirty="0"/>
          </a:p>
          <a:p>
            <a:pPr algn="r" rtl="1"/>
            <a:endParaRPr lang="ar-MA" b="1" dirty="0" smtClean="0"/>
          </a:p>
          <a:p>
            <a:pPr algn="r" rtl="1"/>
            <a:endParaRPr lang="ar-MA" b="1" dirty="0" smtClean="0"/>
          </a:p>
          <a:p>
            <a:pPr algn="r" rtl="1"/>
            <a:endParaRPr lang="ar-MA" b="1" dirty="0"/>
          </a:p>
          <a:p>
            <a:pPr algn="r" rtl="1"/>
            <a:r>
              <a:rPr lang="ar-MA" b="1" dirty="0"/>
              <a:t>ابن عباس : </a:t>
            </a:r>
            <a:r>
              <a:rPr lang="ar-MA" b="1" dirty="0">
                <a:solidFill>
                  <a:srgbClr val="C00000"/>
                </a:solidFill>
              </a:rPr>
              <a:t>صاحب المعروف لا يقع و إن وقع وجد متكئا.</a:t>
            </a:r>
            <a:endParaRPr lang="fr-FR" b="1" dirty="0">
              <a:solidFill>
                <a:srgbClr val="C00000"/>
              </a:solidFill>
            </a:endParaRPr>
          </a:p>
          <a:p>
            <a:pPr marL="0" indent="0" algn="r" rtl="1">
              <a:buNone/>
            </a:pPr>
            <a:endParaRPr lang="fr-FR" b="1" dirty="0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 rtl="1"/>
            <a:r>
              <a:rPr lang="ar-MA" b="1" dirty="0"/>
              <a:t>ث</a:t>
            </a:r>
            <a:r>
              <a:rPr lang="ar-MA" b="1" dirty="0" smtClean="0"/>
              <a:t>مارها</a:t>
            </a:r>
            <a:endParaRPr lang="fr-FR" b="1" dirty="0"/>
          </a:p>
        </p:txBody>
      </p:sp>
      <p:pic>
        <p:nvPicPr>
          <p:cNvPr id="7" name="Picture 5" descr="D:\burau\قضاء الحاجة\9689402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48" y="2267676"/>
            <a:ext cx="4716784" cy="353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527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burau\خلفيات\image-544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9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rtl="1"/>
            <a:r>
              <a:rPr lang="ar-MA" b="1" dirty="0" smtClean="0"/>
              <a:t>ثمارها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/>
          <a:lstStyle/>
          <a:p>
            <a:pPr algn="r" rtl="1"/>
            <a:r>
              <a:rPr lang="ar-MA" b="1" dirty="0" smtClean="0"/>
              <a:t>الآمنون من عذاب الله : </a:t>
            </a:r>
            <a:r>
              <a:rPr lang="ar-MA" b="1" dirty="0" smtClean="0">
                <a:solidFill>
                  <a:schemeClr val="accent4">
                    <a:lumMod val="50000"/>
                  </a:schemeClr>
                </a:solidFill>
              </a:rPr>
              <a:t>«إن لله خلقا خلقهم لقضاء حوائج الناس يفزع الناس إليهم في حوائجهم أولئك الآمنون من عذاب الله عز و جل».</a:t>
            </a:r>
          </a:p>
          <a:p>
            <a:pPr algn="r" rtl="1"/>
            <a:r>
              <a:rPr lang="ar-MA" b="1" dirty="0" smtClean="0"/>
              <a:t>عظم الأجر المترتب عليه.</a:t>
            </a:r>
          </a:p>
          <a:p>
            <a:pPr marL="0" indent="0" algn="r" rtl="1">
              <a:buNone/>
            </a:pPr>
            <a:r>
              <a:rPr lang="ar-MA" b="1" dirty="0" smtClean="0"/>
              <a:t>عن عمرو </a:t>
            </a:r>
            <a:r>
              <a:rPr lang="ar-MA" b="1" dirty="0" smtClean="0"/>
              <a:t>ابن العاص : </a:t>
            </a:r>
            <a:r>
              <a:rPr lang="ar-MA" b="1" dirty="0" smtClean="0">
                <a:solidFill>
                  <a:srgbClr val="C00000"/>
                </a:solidFill>
              </a:rPr>
              <a:t>في كل شيء سرف إلا في إيتاء المكارم أو إصناع المعروف أو إظهار مروءة.</a:t>
            </a:r>
            <a:endParaRPr lang="fr-F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4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burau\خلفيات\image-5445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79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pPr rtl="1"/>
            <a:r>
              <a:rPr lang="ar-MA" b="1" dirty="0" smtClean="0"/>
              <a:t>آدابها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5536" y="1600200"/>
            <a:ext cx="8291264" cy="4997152"/>
          </a:xfrm>
        </p:spPr>
        <p:txBody>
          <a:bodyPr>
            <a:normAutofit/>
          </a:bodyPr>
          <a:lstStyle/>
          <a:p>
            <a:pPr marL="0" indent="0" algn="r" rtl="1">
              <a:buNone/>
            </a:pPr>
            <a:r>
              <a:rPr lang="ar-MA" b="1" dirty="0" smtClean="0"/>
              <a:t>	  </a:t>
            </a:r>
            <a:r>
              <a:rPr lang="ar-MA" b="1" dirty="0" smtClean="0">
                <a:solidFill>
                  <a:schemeClr val="accent1">
                    <a:lumMod val="50000"/>
                  </a:schemeClr>
                </a:solidFill>
              </a:rPr>
              <a:t> الإخلاص و عدم المن فيها :</a:t>
            </a:r>
          </a:p>
          <a:p>
            <a:pPr algn="r" rtl="1">
              <a:buFontTx/>
              <a:buChar char="-"/>
            </a:pPr>
            <a:r>
              <a:rPr lang="ar-MA" b="1" dirty="0" smtClean="0"/>
              <a:t>عن عبد الله ابن عباس : </a:t>
            </a:r>
            <a:r>
              <a:rPr lang="ar-MA" b="1" dirty="0" smtClean="0">
                <a:solidFill>
                  <a:srgbClr val="C00000"/>
                </a:solidFill>
              </a:rPr>
              <a:t>لا يتم العمل إلا بثلاث : تعجيله </a:t>
            </a:r>
            <a:r>
              <a:rPr lang="fr-FR" b="1" dirty="0" smtClean="0">
                <a:solidFill>
                  <a:srgbClr val="C00000"/>
                </a:solidFill>
              </a:rPr>
              <a:t>       </a:t>
            </a:r>
            <a:r>
              <a:rPr lang="ar-MA" b="1" dirty="0" smtClean="0">
                <a:solidFill>
                  <a:srgbClr val="C00000"/>
                </a:solidFill>
              </a:rPr>
              <a:t>و تصغيره و ستره فإنه إذا عجله هنأه و إذا صغره عظمه </a:t>
            </a:r>
            <a:r>
              <a:rPr lang="fr-FR" b="1" dirty="0" smtClean="0">
                <a:solidFill>
                  <a:srgbClr val="C00000"/>
                </a:solidFill>
              </a:rPr>
              <a:t> </a:t>
            </a:r>
            <a:r>
              <a:rPr lang="ar-MA" b="1" dirty="0" smtClean="0">
                <a:solidFill>
                  <a:srgbClr val="C00000"/>
                </a:solidFill>
              </a:rPr>
              <a:t>و </a:t>
            </a:r>
            <a:r>
              <a:rPr lang="ar-MA" b="1" dirty="0" smtClean="0">
                <a:solidFill>
                  <a:srgbClr val="C00000"/>
                </a:solidFill>
              </a:rPr>
              <a:t>إذا ستره أتمه.</a:t>
            </a:r>
          </a:p>
          <a:p>
            <a:pPr algn="r" rtl="1">
              <a:buFontTx/>
              <a:buChar char="-"/>
            </a:pPr>
            <a:r>
              <a:rPr lang="ar-MA" b="1" dirty="0" smtClean="0"/>
              <a:t>قال رجل للرسول صلى الله عليه و سلم : إني أقف الموقف</a:t>
            </a:r>
            <a:r>
              <a:rPr lang="ar-MA" b="1" dirty="0" smtClean="0"/>
              <a:t>....</a:t>
            </a:r>
          </a:p>
          <a:p>
            <a:pPr marL="0" indent="0" algn="r" rtl="1">
              <a:buNone/>
            </a:pPr>
            <a:r>
              <a:rPr lang="ar-MA" b="1" dirty="0"/>
              <a:t>	</a:t>
            </a:r>
            <a:r>
              <a:rPr lang="ar-MA" b="1" dirty="0" smtClean="0"/>
              <a:t>			- استواء الذم = مدح</a:t>
            </a:r>
            <a:endParaRPr lang="ar-MA" b="1" dirty="0" smtClean="0"/>
          </a:p>
          <a:p>
            <a:pPr algn="r" rtl="1">
              <a:buFontTx/>
              <a:buChar char="-"/>
            </a:pPr>
            <a:r>
              <a:rPr lang="ar-MA" b="1" dirty="0" smtClean="0"/>
              <a:t>علامات الإخلاص </a:t>
            </a:r>
            <a:r>
              <a:rPr lang="ar-MA" b="1" dirty="0" smtClean="0"/>
              <a:t>		- نسيان رؤية الأعمال في الأعمال</a:t>
            </a:r>
          </a:p>
          <a:p>
            <a:pPr marL="3657600" lvl="8" indent="0" algn="r" rtl="1">
              <a:buNone/>
            </a:pPr>
            <a:r>
              <a:rPr lang="ar-MA" sz="3200" b="1" dirty="0" smtClean="0"/>
              <a:t>- اقتضاء الثواب في الآخرة</a:t>
            </a:r>
            <a:endParaRPr lang="ar-MA" sz="3200" b="1" dirty="0" smtClean="0"/>
          </a:p>
        </p:txBody>
      </p:sp>
      <p:sp>
        <p:nvSpPr>
          <p:cNvPr id="4" name="Flèche gauche 3"/>
          <p:cNvSpPr/>
          <p:nvPr/>
        </p:nvSpPr>
        <p:spPr>
          <a:xfrm>
            <a:off x="7524328" y="1700808"/>
            <a:ext cx="792088" cy="21602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Accolade fermante 4"/>
          <p:cNvSpPr/>
          <p:nvPr/>
        </p:nvSpPr>
        <p:spPr>
          <a:xfrm>
            <a:off x="5148064" y="4941168"/>
            <a:ext cx="576064" cy="1440160"/>
          </a:xfrm>
          <a:prstGeom prst="rightBrac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076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1574</TotalTime>
  <Words>324</Words>
  <Application>Microsoft Office PowerPoint</Application>
  <PresentationFormat>Affichage à l'écran (4:3)</PresentationFormat>
  <Paragraphs>110</Paragraphs>
  <Slides>16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17" baseType="lpstr">
      <vt:lpstr>Thème Office</vt:lpstr>
      <vt:lpstr>Présentation PowerPoint</vt:lpstr>
      <vt:lpstr>قضاء حوائج الناس فضل و نور</vt:lpstr>
      <vt:lpstr>فضل قضاء حوائج الناس</vt:lpstr>
      <vt:lpstr>فضل قضاء حوائج الناس</vt:lpstr>
      <vt:lpstr>أبوابها</vt:lpstr>
      <vt:lpstr>ثمارها</vt:lpstr>
      <vt:lpstr>ثمارها</vt:lpstr>
      <vt:lpstr>ثمارها</vt:lpstr>
      <vt:lpstr>آدابها</vt:lpstr>
      <vt:lpstr>آدابها</vt:lpstr>
      <vt:lpstr>آدابها</vt:lpstr>
      <vt:lpstr>آدابها</vt:lpstr>
      <vt:lpstr>نماذج نتأسى بها في حياتنا</vt:lpstr>
      <vt:lpstr>نماذج نتأسى بها في حياتنا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قضاء حوائج الناس : فضل و نور</dc:title>
  <dc:creator>aziz</dc:creator>
  <cp:lastModifiedBy>aziz</cp:lastModifiedBy>
  <cp:revision>89</cp:revision>
  <dcterms:created xsi:type="dcterms:W3CDTF">2013-02-04T06:40:18Z</dcterms:created>
  <dcterms:modified xsi:type="dcterms:W3CDTF">2013-02-08T17:08:47Z</dcterms:modified>
</cp:coreProperties>
</file>