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9" r:id="rId3"/>
    <p:sldId id="270" r:id="rId4"/>
    <p:sldId id="262" r:id="rId5"/>
    <p:sldId id="257" r:id="rId6"/>
    <p:sldId id="260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59" autoAdjust="0"/>
    <p:restoredTop sz="86387" autoAdjust="0"/>
  </p:normalViewPr>
  <p:slideViewPr>
    <p:cSldViewPr>
      <p:cViewPr>
        <p:scale>
          <a:sx n="66" d="100"/>
          <a:sy n="66" d="100"/>
        </p:scale>
        <p:origin x="-101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ar-S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D3F28-DFA9-4C5D-A00A-9E642350DEBC}" type="datetimeFigureOut">
              <a:rPr lang="ar-SA" smtClean="0"/>
              <a:pPr/>
              <a:t>20/01/1435</a:t>
            </a:fld>
            <a:endParaRPr lang="ar-S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S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S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ar-S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1F4DEC-86F5-48C6-B1EF-31F24444F1CC}" type="slidenum">
              <a:rPr lang="ar-SA" smtClean="0"/>
              <a:pPr/>
              <a:t>‹N°›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1577207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F4DEC-86F5-48C6-B1EF-31F24444F1CC}" type="slidenum">
              <a:rPr lang="ar-SA" smtClean="0"/>
              <a:pPr/>
              <a:t>1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2507408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F4DEC-86F5-48C6-B1EF-31F24444F1CC}" type="slidenum">
              <a:rPr lang="ar-SA" smtClean="0"/>
              <a:pPr/>
              <a:t>7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1977880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F4DEC-86F5-48C6-B1EF-31F24444F1CC}" type="slidenum">
              <a:rPr lang="ar-SA" smtClean="0"/>
              <a:pPr/>
              <a:t>10</a:t>
            </a:fld>
            <a:endParaRPr lang="ar-S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t</a:t>
            </a:r>
            <a:endParaRPr lang="ar-S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F4DEC-86F5-48C6-B1EF-31F24444F1CC}" type="slidenum">
              <a:rPr lang="ar-SA" smtClean="0"/>
              <a:pPr/>
              <a:t>12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189793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ar-S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ar-S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72037-BCA7-486E-A13F-516A6579BC34}" type="datetimeFigureOut">
              <a:rPr lang="ar-SA" smtClean="0"/>
              <a:pPr/>
              <a:t>20/01/1435</a:t>
            </a:fld>
            <a:endParaRPr lang="ar-S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ABF23-656D-45A7-BAB5-32D9C0F4D30F}" type="slidenum">
              <a:rPr lang="ar-SA" smtClean="0"/>
              <a:pPr/>
              <a:t>‹N°›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811518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ar-S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S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72037-BCA7-486E-A13F-516A6579BC34}" type="datetimeFigureOut">
              <a:rPr lang="ar-SA" smtClean="0"/>
              <a:pPr/>
              <a:t>20/01/1435</a:t>
            </a:fld>
            <a:endParaRPr lang="ar-S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ABF23-656D-45A7-BAB5-32D9C0F4D30F}" type="slidenum">
              <a:rPr lang="ar-SA" smtClean="0"/>
              <a:pPr/>
              <a:t>‹N°›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3548165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ar-S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S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72037-BCA7-486E-A13F-516A6579BC34}" type="datetimeFigureOut">
              <a:rPr lang="ar-SA" smtClean="0"/>
              <a:pPr/>
              <a:t>20/01/1435</a:t>
            </a:fld>
            <a:endParaRPr lang="ar-S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ABF23-656D-45A7-BAB5-32D9C0F4D30F}" type="slidenum">
              <a:rPr lang="ar-SA" smtClean="0"/>
              <a:pPr/>
              <a:t>‹N°›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1122200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ar-S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S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72037-BCA7-486E-A13F-516A6579BC34}" type="datetimeFigureOut">
              <a:rPr lang="ar-SA" smtClean="0"/>
              <a:pPr/>
              <a:t>20/01/1435</a:t>
            </a:fld>
            <a:endParaRPr lang="ar-S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ABF23-656D-45A7-BAB5-32D9C0F4D30F}" type="slidenum">
              <a:rPr lang="ar-SA" smtClean="0"/>
              <a:pPr/>
              <a:t>‹N°›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296442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ar-S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72037-BCA7-486E-A13F-516A6579BC34}" type="datetimeFigureOut">
              <a:rPr lang="ar-SA" smtClean="0"/>
              <a:pPr/>
              <a:t>20/01/1435</a:t>
            </a:fld>
            <a:endParaRPr lang="ar-S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ABF23-656D-45A7-BAB5-32D9C0F4D30F}" type="slidenum">
              <a:rPr lang="ar-SA" smtClean="0"/>
              <a:pPr/>
              <a:t>‹N°›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3648853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ar-S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S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S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72037-BCA7-486E-A13F-516A6579BC34}" type="datetimeFigureOut">
              <a:rPr lang="ar-SA" smtClean="0"/>
              <a:pPr/>
              <a:t>20/01/1435</a:t>
            </a:fld>
            <a:endParaRPr lang="ar-S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ABF23-656D-45A7-BAB5-32D9C0F4D30F}" type="slidenum">
              <a:rPr lang="ar-SA" smtClean="0"/>
              <a:pPr/>
              <a:t>‹N°›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3710037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ar-S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S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S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72037-BCA7-486E-A13F-516A6579BC34}" type="datetimeFigureOut">
              <a:rPr lang="ar-SA" smtClean="0"/>
              <a:pPr/>
              <a:t>20/01/1435</a:t>
            </a:fld>
            <a:endParaRPr lang="ar-S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ABF23-656D-45A7-BAB5-32D9C0F4D30F}" type="slidenum">
              <a:rPr lang="ar-SA" smtClean="0"/>
              <a:pPr/>
              <a:t>‹N°›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1952152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ar-S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72037-BCA7-486E-A13F-516A6579BC34}" type="datetimeFigureOut">
              <a:rPr lang="ar-SA" smtClean="0"/>
              <a:pPr/>
              <a:t>20/01/1435</a:t>
            </a:fld>
            <a:endParaRPr lang="ar-S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ABF23-656D-45A7-BAB5-32D9C0F4D30F}" type="slidenum">
              <a:rPr lang="ar-SA" smtClean="0"/>
              <a:pPr/>
              <a:t>‹N°›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1842932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72037-BCA7-486E-A13F-516A6579BC34}" type="datetimeFigureOut">
              <a:rPr lang="ar-SA" smtClean="0"/>
              <a:pPr/>
              <a:t>20/01/1435</a:t>
            </a:fld>
            <a:endParaRPr lang="ar-S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ABF23-656D-45A7-BAB5-32D9C0F4D30F}" type="slidenum">
              <a:rPr lang="ar-SA" smtClean="0"/>
              <a:pPr/>
              <a:t>‹N°›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476215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ar-S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S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72037-BCA7-486E-A13F-516A6579BC34}" type="datetimeFigureOut">
              <a:rPr lang="ar-SA" smtClean="0"/>
              <a:pPr/>
              <a:t>20/01/1435</a:t>
            </a:fld>
            <a:endParaRPr lang="ar-S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ABF23-656D-45A7-BAB5-32D9C0F4D30F}" type="slidenum">
              <a:rPr lang="ar-SA" smtClean="0"/>
              <a:pPr/>
              <a:t>‹N°›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3868138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ar-S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72037-BCA7-486E-A13F-516A6579BC34}" type="datetimeFigureOut">
              <a:rPr lang="ar-SA" smtClean="0"/>
              <a:pPr/>
              <a:t>20/01/1435</a:t>
            </a:fld>
            <a:endParaRPr lang="ar-S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ABF23-656D-45A7-BAB5-32D9C0F4D30F}" type="slidenum">
              <a:rPr lang="ar-SA" smtClean="0"/>
              <a:pPr/>
              <a:t>‹N°›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674365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ar-S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S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72037-BCA7-486E-A13F-516A6579BC34}" type="datetimeFigureOut">
              <a:rPr lang="ar-SA" smtClean="0"/>
              <a:pPr/>
              <a:t>20/01/1435</a:t>
            </a:fld>
            <a:endParaRPr lang="ar-S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ABF23-656D-45A7-BAB5-32D9C0F4D30F}" type="slidenum">
              <a:rPr lang="ar-SA" smtClean="0"/>
              <a:pPr/>
              <a:t>‹N°›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1221544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ZoneTexte 6"/>
          <p:cNvSpPr txBox="1"/>
          <p:nvPr/>
        </p:nvSpPr>
        <p:spPr>
          <a:xfrm>
            <a:off x="4788024" y="128333"/>
            <a:ext cx="4071966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MA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جمعية سراج للأعمال الاجتماعية </a:t>
            </a:r>
            <a:endParaRPr lang="en-US" sz="2800" b="1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algn="r"/>
            <a:r>
              <a:rPr lang="ar-MA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فرع الدار البيضاء</a:t>
            </a:r>
            <a:endParaRPr lang="en-US" sz="2800" b="1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algn="r"/>
            <a:endParaRPr lang="ar-MA" sz="2800" dirty="0">
              <a:solidFill>
                <a:srgbClr val="0033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043608" y="2586764"/>
            <a:ext cx="4835410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MA" sz="6600" b="1" dirty="0" smtClean="0">
                <a:solidFill>
                  <a:srgbClr val="C00000"/>
                </a:solidFill>
                <a:latin typeface="AngsanaUPC" pitchFamily="18" charset="-34"/>
                <a:cs typeface="Arabic Transparent" pitchFamily="2" charset="-78"/>
              </a:rPr>
              <a:t>قوة الإرادة </a:t>
            </a:r>
            <a:endParaRPr lang="ar-MA" sz="6600" dirty="0">
              <a:solidFill>
                <a:srgbClr val="C0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899592" y="6182701"/>
            <a:ext cx="36004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MA" sz="2800" b="1" dirty="0" smtClean="0">
                <a:solidFill>
                  <a:schemeClr val="bg2">
                    <a:lumMod val="10000"/>
                  </a:schemeClr>
                </a:solidFill>
                <a:cs typeface="+mj-cs"/>
              </a:rPr>
              <a:t>البيضاء 23 نونبر 2013 </a:t>
            </a:r>
            <a:endParaRPr lang="ar-MA" sz="2800" b="1" dirty="0">
              <a:solidFill>
                <a:schemeClr val="bg2">
                  <a:lumMod val="10000"/>
                </a:schemeClr>
              </a:solidFill>
              <a:cs typeface="+mj-cs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131681"/>
            <a:ext cx="2699792" cy="2699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99655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15509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251521" y="188640"/>
            <a:ext cx="6264696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endParaRPr lang="ar-MA" sz="3200" b="1" dirty="0" smtClean="0">
              <a:solidFill>
                <a:srgbClr val="C00000"/>
              </a:solidFill>
              <a:cs typeface="+mj-cs"/>
            </a:endParaRPr>
          </a:p>
          <a:p>
            <a:pPr algn="ctr" rtl="1"/>
            <a:r>
              <a:rPr lang="ar-MA" sz="3200" b="1" dirty="0" smtClean="0">
                <a:solidFill>
                  <a:srgbClr val="C00000"/>
                </a:solidFill>
                <a:cs typeface="+mj-cs"/>
              </a:rPr>
              <a:t>لماذا يعجز الإنسان ؟؟؟؟</a:t>
            </a:r>
          </a:p>
          <a:p>
            <a:pPr marL="514350" indent="-514350" algn="r" rtl="1">
              <a:buFont typeface="Wingdings" panose="05000000000000000000" pitchFamily="2" charset="2"/>
              <a:buChar char="ü"/>
            </a:pPr>
            <a:r>
              <a:rPr lang="ar-MA" sz="2800" dirty="0" smtClean="0">
                <a:solidFill>
                  <a:schemeClr val="bg2"/>
                </a:solidFill>
                <a:cs typeface="+mj-cs"/>
              </a:rPr>
              <a:t>التربية. </a:t>
            </a:r>
          </a:p>
          <a:p>
            <a:pPr marL="514350" indent="-514350" algn="r" rtl="1">
              <a:buFont typeface="Wingdings" panose="05000000000000000000" pitchFamily="2" charset="2"/>
              <a:buChar char="ü"/>
            </a:pPr>
            <a:r>
              <a:rPr lang="ar-MA" sz="2800" dirty="0" smtClean="0">
                <a:solidFill>
                  <a:srgbClr val="FFFF00"/>
                </a:solidFill>
                <a:cs typeface="+mj-cs"/>
              </a:rPr>
              <a:t>حب</a:t>
            </a:r>
            <a:r>
              <a:rPr lang="ar-MA" sz="2800" dirty="0" smtClean="0">
                <a:solidFill>
                  <a:schemeClr val="bg2"/>
                </a:solidFill>
                <a:cs typeface="+mj-cs"/>
              </a:rPr>
              <a:t> الدنيا.</a:t>
            </a:r>
          </a:p>
          <a:p>
            <a:pPr marL="514350" indent="-514350" algn="r" rtl="1">
              <a:buFont typeface="Wingdings" panose="05000000000000000000" pitchFamily="2" charset="2"/>
              <a:buChar char="ü"/>
            </a:pPr>
            <a:r>
              <a:rPr lang="ar-MA" sz="2800" dirty="0" smtClean="0">
                <a:solidFill>
                  <a:schemeClr val="bg2"/>
                </a:solidFill>
                <a:cs typeface="+mj-cs"/>
              </a:rPr>
              <a:t>فقدان </a:t>
            </a:r>
            <a:r>
              <a:rPr lang="ar-MA" sz="2800" dirty="0" smtClean="0">
                <a:solidFill>
                  <a:srgbClr val="FFFF00"/>
                </a:solidFill>
                <a:cs typeface="+mj-cs"/>
              </a:rPr>
              <a:t>الهدف</a:t>
            </a:r>
            <a:r>
              <a:rPr lang="ar-MA" sz="2800" dirty="0" smtClean="0">
                <a:solidFill>
                  <a:schemeClr val="bg2"/>
                </a:solidFill>
                <a:cs typeface="+mj-cs"/>
              </a:rPr>
              <a:t> الريادي.</a:t>
            </a:r>
          </a:p>
          <a:p>
            <a:pPr marL="514350" indent="-514350" algn="r" rtl="1">
              <a:buFont typeface="Wingdings" panose="05000000000000000000" pitchFamily="2" charset="2"/>
              <a:buChar char="ü"/>
            </a:pPr>
            <a:r>
              <a:rPr lang="ar-MA" sz="2800" dirty="0" smtClean="0">
                <a:solidFill>
                  <a:schemeClr val="bg2"/>
                </a:solidFill>
                <a:cs typeface="+mj-cs"/>
              </a:rPr>
              <a:t>غياب </a:t>
            </a:r>
            <a:r>
              <a:rPr lang="ar-MA" sz="2800" dirty="0" smtClean="0">
                <a:solidFill>
                  <a:srgbClr val="FFFF00"/>
                </a:solidFill>
                <a:cs typeface="+mj-cs"/>
              </a:rPr>
              <a:t>الحافز</a:t>
            </a:r>
            <a:r>
              <a:rPr lang="ar-MA" sz="2800" dirty="0" smtClean="0">
                <a:solidFill>
                  <a:schemeClr val="bg2"/>
                </a:solidFill>
                <a:cs typeface="+mj-cs"/>
              </a:rPr>
              <a:t>.</a:t>
            </a:r>
          </a:p>
          <a:p>
            <a:pPr marL="514350" indent="-514350" algn="r" rtl="1">
              <a:buFont typeface="Wingdings" panose="05000000000000000000" pitchFamily="2" charset="2"/>
              <a:buChar char="ü"/>
            </a:pPr>
            <a:r>
              <a:rPr lang="ar-MA" sz="2800" dirty="0" smtClean="0">
                <a:solidFill>
                  <a:srgbClr val="FFFF00"/>
                </a:solidFill>
                <a:cs typeface="+mj-cs"/>
              </a:rPr>
              <a:t>الكسل</a:t>
            </a:r>
            <a:r>
              <a:rPr lang="ar-MA" sz="2800" dirty="0" smtClean="0">
                <a:solidFill>
                  <a:schemeClr val="bg2"/>
                </a:solidFill>
                <a:cs typeface="+mj-cs"/>
              </a:rPr>
              <a:t> وحب الراحة.</a:t>
            </a:r>
          </a:p>
          <a:p>
            <a:pPr marL="514350" indent="-514350" algn="r" rtl="1">
              <a:buFont typeface="Wingdings" panose="05000000000000000000" pitchFamily="2" charset="2"/>
              <a:buChar char="ü"/>
            </a:pPr>
            <a:r>
              <a:rPr lang="ar-MA" sz="2800" dirty="0" smtClean="0">
                <a:solidFill>
                  <a:schemeClr val="bg2"/>
                </a:solidFill>
                <a:cs typeface="+mj-cs"/>
              </a:rPr>
              <a:t>التسويف.</a:t>
            </a:r>
          </a:p>
          <a:p>
            <a:pPr marL="514350" indent="-514350" algn="r" rtl="1">
              <a:buFont typeface="Wingdings" panose="05000000000000000000" pitchFamily="2" charset="2"/>
              <a:buChar char="ü"/>
            </a:pPr>
            <a:r>
              <a:rPr lang="ar-MA" sz="2800" dirty="0" smtClean="0">
                <a:solidFill>
                  <a:srgbClr val="FFFF00"/>
                </a:solidFill>
                <a:cs typeface="+mj-cs"/>
              </a:rPr>
              <a:t>مصاحبة</a:t>
            </a:r>
            <a:r>
              <a:rPr lang="ar-MA" sz="2800" dirty="0" smtClean="0">
                <a:solidFill>
                  <a:schemeClr val="bg2"/>
                </a:solidFill>
                <a:cs typeface="+mj-cs"/>
              </a:rPr>
              <a:t> ضعيف الهمة.</a:t>
            </a:r>
          </a:p>
          <a:p>
            <a:pPr marL="514350" indent="-514350" algn="r" rtl="1">
              <a:buFont typeface="Wingdings" panose="05000000000000000000" pitchFamily="2" charset="2"/>
              <a:buChar char="ü"/>
            </a:pPr>
            <a:r>
              <a:rPr lang="ar-MA" sz="2800" dirty="0" smtClean="0">
                <a:solidFill>
                  <a:schemeClr val="bg2"/>
                </a:solidFill>
                <a:cs typeface="+mj-cs"/>
              </a:rPr>
              <a:t>فقدان </a:t>
            </a:r>
            <a:r>
              <a:rPr lang="ar-MA" sz="2800" dirty="0" smtClean="0">
                <a:solidFill>
                  <a:srgbClr val="FFFF00"/>
                </a:solidFill>
                <a:cs typeface="+mj-cs"/>
              </a:rPr>
              <a:t>القدرات</a:t>
            </a:r>
            <a:r>
              <a:rPr lang="ar-MA" sz="2800" dirty="0" smtClean="0">
                <a:solidFill>
                  <a:schemeClr val="bg2"/>
                </a:solidFill>
                <a:cs typeface="+mj-cs"/>
              </a:rPr>
              <a:t> أو تهميشها.</a:t>
            </a:r>
          </a:p>
          <a:p>
            <a:pPr marL="514350" indent="-514350" algn="r" rtl="1">
              <a:buFont typeface="Wingdings" panose="05000000000000000000" pitchFamily="2" charset="2"/>
              <a:buChar char="ü"/>
            </a:pPr>
            <a:r>
              <a:rPr lang="ar-MA" sz="2800" dirty="0" smtClean="0">
                <a:solidFill>
                  <a:srgbClr val="FFFF00"/>
                </a:solidFill>
                <a:cs typeface="+mj-cs"/>
              </a:rPr>
              <a:t>الإكثار</a:t>
            </a:r>
            <a:r>
              <a:rPr lang="ar-MA" sz="2800" dirty="0" smtClean="0">
                <a:solidFill>
                  <a:schemeClr val="bg2"/>
                </a:solidFill>
                <a:cs typeface="+mj-cs"/>
              </a:rPr>
              <a:t> من المباحات.  </a:t>
            </a:r>
          </a:p>
          <a:p>
            <a:pPr marL="514350" indent="-514350" algn="r" rtl="1"/>
            <a:r>
              <a:rPr lang="ar-MA" sz="2800" dirty="0" smtClean="0">
                <a:solidFill>
                  <a:srgbClr val="FFFF00"/>
                </a:solidFill>
                <a:cs typeface="+mj-cs"/>
              </a:rPr>
              <a:t>        تثاقل</a:t>
            </a:r>
            <a:r>
              <a:rPr lang="ar-MA" sz="2800" dirty="0" smtClean="0">
                <a:solidFill>
                  <a:schemeClr val="bg2"/>
                </a:solidFill>
                <a:cs typeface="+mj-cs"/>
              </a:rPr>
              <a:t> إلى الأرض</a:t>
            </a:r>
          </a:p>
          <a:p>
            <a:pPr algn="r" rtl="1"/>
            <a:endParaRPr lang="ar-MA" sz="800" b="1" dirty="0" smtClean="0">
              <a:solidFill>
                <a:srgbClr val="FFC000"/>
              </a:solidFill>
              <a:cs typeface="+mj-cs"/>
            </a:endParaRPr>
          </a:p>
          <a:p>
            <a:pPr algn="r" rtl="1"/>
            <a:r>
              <a:rPr lang="ar-MA" sz="2800" b="1" dirty="0" smtClean="0">
                <a:solidFill>
                  <a:srgbClr val="FFC000"/>
                </a:solidFill>
                <a:cs typeface="+mj-cs"/>
              </a:rPr>
              <a:t>إجعلوا الدنيا في أيديكم لا في قلوبكم خذوها وإركبوها إلى الآخرة</a:t>
            </a:r>
          </a:p>
          <a:p>
            <a:pPr algn="r" rtl="1"/>
            <a:endParaRPr lang="ar-SA" sz="2800" dirty="0">
              <a:solidFill>
                <a:schemeClr val="bg2"/>
              </a:solidFill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556792"/>
            <a:ext cx="2032546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70834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1367644" y="332656"/>
            <a:ext cx="640871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MA" sz="3200" dirty="0" err="1" smtClean="0">
                <a:solidFill>
                  <a:schemeClr val="accent2">
                    <a:lumMod val="75000"/>
                  </a:schemeClr>
                </a:solidFill>
                <a:cs typeface="+mj-cs"/>
              </a:rPr>
              <a:t>إبن</a:t>
            </a:r>
            <a:r>
              <a:rPr lang="ar-MA" sz="3200" dirty="0" smtClean="0">
                <a:solidFill>
                  <a:schemeClr val="accent2">
                    <a:lumMod val="75000"/>
                  </a:schemeClr>
                </a:solidFill>
                <a:cs typeface="+mj-cs"/>
              </a:rPr>
              <a:t> القيم : </a:t>
            </a:r>
            <a:r>
              <a:rPr lang="ar-MA" sz="3200" dirty="0" smtClean="0">
                <a:solidFill>
                  <a:srgbClr val="002060"/>
                </a:solidFill>
                <a:cs typeface="+mj-cs"/>
              </a:rPr>
              <a:t>معركة المراغمة من 6 جولات</a:t>
            </a:r>
            <a:r>
              <a:rPr lang="ar-MA" sz="3200" dirty="0" smtClean="0">
                <a:solidFill>
                  <a:srgbClr val="002060"/>
                </a:solidFill>
                <a:cs typeface="+mj-cs"/>
              </a:rPr>
              <a:t>...</a:t>
            </a:r>
            <a:endParaRPr lang="fr-FR" sz="3200" dirty="0" smtClean="0">
              <a:solidFill>
                <a:srgbClr val="002060"/>
              </a:solidFill>
              <a:cs typeface="+mj-cs"/>
            </a:endParaRPr>
          </a:p>
          <a:p>
            <a:pPr algn="r" rtl="1"/>
            <a:endParaRPr lang="ar-MA" sz="3200" dirty="0" smtClean="0">
              <a:solidFill>
                <a:srgbClr val="002060"/>
              </a:solidFill>
              <a:cs typeface="+mj-cs"/>
            </a:endParaRPr>
          </a:p>
          <a:p>
            <a:pPr marL="1428750" lvl="2" indent="-514350" algn="r" rtl="1">
              <a:buFont typeface="+mj-lt"/>
              <a:buAutoNum type="arabicPeriod"/>
            </a:pPr>
            <a:r>
              <a:rPr lang="ar-MA" sz="3200" dirty="0" smtClean="0">
                <a:solidFill>
                  <a:schemeClr val="accent3">
                    <a:lumMod val="50000"/>
                  </a:schemeClr>
                </a:solidFill>
                <a:cs typeface="+mj-cs"/>
              </a:rPr>
              <a:t>الشرك و</a:t>
            </a:r>
            <a:r>
              <a:rPr lang="ar-MA" sz="3200" b="1" dirty="0" smtClean="0">
                <a:solidFill>
                  <a:srgbClr val="7030A0"/>
                </a:solidFill>
                <a:cs typeface="+mj-cs"/>
              </a:rPr>
              <a:t>الكفر</a:t>
            </a:r>
            <a:r>
              <a:rPr lang="ar-MA" sz="3200" dirty="0" smtClean="0">
                <a:solidFill>
                  <a:schemeClr val="accent3">
                    <a:lumMod val="50000"/>
                  </a:schemeClr>
                </a:solidFill>
                <a:cs typeface="+mj-cs"/>
              </a:rPr>
              <a:t>20 في المائة فقط.</a:t>
            </a:r>
          </a:p>
          <a:p>
            <a:pPr marL="1428750" lvl="2" indent="-514350" algn="r" rtl="1">
              <a:buFont typeface="+mj-lt"/>
              <a:buAutoNum type="arabicPeriod"/>
            </a:pPr>
            <a:r>
              <a:rPr lang="ar-MA" sz="3200" b="1" dirty="0" smtClean="0">
                <a:solidFill>
                  <a:srgbClr val="7030A0"/>
                </a:solidFill>
                <a:cs typeface="+mj-cs"/>
              </a:rPr>
              <a:t>بدع</a:t>
            </a:r>
            <a:r>
              <a:rPr lang="ar-MA" sz="3200" dirty="0" smtClean="0">
                <a:solidFill>
                  <a:schemeClr val="accent3">
                    <a:lumMod val="50000"/>
                  </a:schemeClr>
                </a:solidFill>
                <a:cs typeface="+mj-cs"/>
              </a:rPr>
              <a:t> العقيدة.</a:t>
            </a:r>
          </a:p>
          <a:p>
            <a:pPr marL="1428750" lvl="2" indent="-514350" algn="r" rtl="1">
              <a:buFont typeface="+mj-lt"/>
              <a:buAutoNum type="arabicPeriod"/>
            </a:pPr>
            <a:r>
              <a:rPr lang="ar-MA" sz="3200" b="1" dirty="0" smtClean="0">
                <a:solidFill>
                  <a:srgbClr val="7030A0"/>
                </a:solidFill>
                <a:cs typeface="+mj-cs"/>
              </a:rPr>
              <a:t>الكبائر .</a:t>
            </a:r>
          </a:p>
          <a:p>
            <a:pPr marL="1428750" lvl="2" indent="-514350" algn="r" rtl="1">
              <a:buFont typeface="+mj-lt"/>
              <a:buAutoNum type="arabicPeriod"/>
            </a:pPr>
            <a:r>
              <a:rPr lang="ar-MA" sz="3200" dirty="0" smtClean="0">
                <a:solidFill>
                  <a:schemeClr val="accent3">
                    <a:lumMod val="50000"/>
                  </a:schemeClr>
                </a:solidFill>
                <a:cs typeface="+mj-cs"/>
              </a:rPr>
              <a:t>الإكثار من </a:t>
            </a:r>
            <a:r>
              <a:rPr lang="ar-MA" sz="3200" b="1" dirty="0" smtClean="0">
                <a:solidFill>
                  <a:srgbClr val="7030A0"/>
                </a:solidFill>
                <a:cs typeface="+mj-cs"/>
              </a:rPr>
              <a:t>الصغائر.</a:t>
            </a:r>
          </a:p>
          <a:p>
            <a:pPr marL="1428750" lvl="2" indent="-514350" algn="r" rtl="1">
              <a:buFont typeface="+mj-lt"/>
              <a:buAutoNum type="arabicPeriod"/>
            </a:pPr>
            <a:r>
              <a:rPr lang="ar-MA" sz="3200" dirty="0" smtClean="0">
                <a:solidFill>
                  <a:schemeClr val="accent3">
                    <a:lumMod val="50000"/>
                  </a:schemeClr>
                </a:solidFill>
                <a:cs typeface="+mj-cs"/>
              </a:rPr>
              <a:t>الإكثار من </a:t>
            </a:r>
            <a:r>
              <a:rPr lang="ar-MA" sz="3200" b="1" dirty="0" smtClean="0">
                <a:solidFill>
                  <a:srgbClr val="7030A0"/>
                </a:solidFill>
                <a:cs typeface="+mj-cs"/>
              </a:rPr>
              <a:t>الحلال. </a:t>
            </a:r>
          </a:p>
          <a:p>
            <a:pPr marL="1428750" lvl="2" indent="-514350" algn="r" rtl="1">
              <a:buFont typeface="+mj-lt"/>
              <a:buAutoNum type="arabicPeriod"/>
            </a:pPr>
            <a:r>
              <a:rPr lang="ar-MA" sz="3200" b="1" dirty="0" smtClean="0">
                <a:solidFill>
                  <a:srgbClr val="7030A0"/>
                </a:solidFill>
                <a:cs typeface="+mj-cs"/>
              </a:rPr>
              <a:t>المفضول</a:t>
            </a:r>
            <a:r>
              <a:rPr lang="ar-MA" sz="3200" dirty="0" smtClean="0">
                <a:solidFill>
                  <a:schemeClr val="accent3">
                    <a:lumMod val="50000"/>
                  </a:schemeClr>
                </a:solidFill>
                <a:cs typeface="+mj-cs"/>
              </a:rPr>
              <a:t> على الأفضل.</a:t>
            </a:r>
            <a:endParaRPr lang="ar-SA" sz="3200" dirty="0">
              <a:solidFill>
                <a:schemeClr val="accent3">
                  <a:lumMod val="50000"/>
                </a:schemeClr>
              </a:solidFill>
              <a:cs typeface="+mj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" y="3909898"/>
            <a:ext cx="3714609" cy="2948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61529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1151620" y="548680"/>
            <a:ext cx="684076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MA" sz="3200" dirty="0" smtClean="0">
                <a:solidFill>
                  <a:srgbClr val="C00000"/>
                </a:solidFill>
              </a:rPr>
              <a:t>أ</a:t>
            </a:r>
            <a:r>
              <a:rPr lang="ar-MA" sz="3200" dirty="0" smtClean="0">
                <a:solidFill>
                  <a:srgbClr val="C00000"/>
                </a:solidFill>
                <a:cs typeface="+mj-cs"/>
              </a:rPr>
              <a:t>لبرت </a:t>
            </a:r>
            <a:r>
              <a:rPr lang="ar-MA" sz="3200" dirty="0" err="1" smtClean="0">
                <a:solidFill>
                  <a:srgbClr val="C00000"/>
                </a:solidFill>
                <a:cs typeface="+mj-cs"/>
              </a:rPr>
              <a:t>هينشتاين</a:t>
            </a:r>
            <a:r>
              <a:rPr lang="ar-MA" sz="3200" dirty="0" smtClean="0">
                <a:solidFill>
                  <a:srgbClr val="C00000"/>
                </a:solidFill>
                <a:cs typeface="+mj-cs"/>
              </a:rPr>
              <a:t>....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MA" sz="3200" b="1" dirty="0" smtClean="0">
                <a:solidFill>
                  <a:schemeClr val="accent3">
                    <a:lumMod val="50000"/>
                  </a:schemeClr>
                </a:solidFill>
                <a:cs typeface="+mj-cs"/>
              </a:rPr>
              <a:t>« </a:t>
            </a:r>
            <a:r>
              <a:rPr lang="ar-MA" sz="3200" b="1" dirty="0" err="1" smtClean="0">
                <a:solidFill>
                  <a:schemeClr val="accent3">
                    <a:lumMod val="50000"/>
                  </a:schemeClr>
                </a:solidFill>
                <a:cs typeface="+mj-cs"/>
              </a:rPr>
              <a:t>إبتغ</a:t>
            </a:r>
            <a:r>
              <a:rPr lang="ar-MA" sz="3200" b="1" dirty="0" smtClean="0">
                <a:solidFill>
                  <a:schemeClr val="accent3">
                    <a:lumMod val="50000"/>
                  </a:schemeClr>
                </a:solidFill>
                <a:cs typeface="+mj-cs"/>
              </a:rPr>
              <a:t> فيما آتاك الله الدار الآخرة » </a:t>
            </a:r>
          </a:p>
          <a:p>
            <a:pPr algn="r" rtl="1"/>
            <a:endParaRPr lang="ar-MA" sz="3200" b="1" dirty="0" smtClean="0">
              <a:solidFill>
                <a:schemeClr val="accent3">
                  <a:lumMod val="50000"/>
                </a:schemeClr>
              </a:solidFill>
              <a:cs typeface="+mj-cs"/>
            </a:endParaRPr>
          </a:p>
          <a:p>
            <a:pPr marL="457200" indent="-457200" algn="r" rtl="1">
              <a:buFont typeface="Wingdings" panose="05000000000000000000" pitchFamily="2" charset="2"/>
              <a:buChar char="q"/>
            </a:pPr>
            <a:r>
              <a:rPr lang="ar-MA" sz="3200" dirty="0" err="1" smtClean="0">
                <a:solidFill>
                  <a:srgbClr val="002060"/>
                </a:solidFill>
                <a:cs typeface="+mj-cs"/>
              </a:rPr>
              <a:t>إستشعار</a:t>
            </a:r>
            <a:r>
              <a:rPr lang="ar-MA" sz="3200" dirty="0" smtClean="0">
                <a:solidFill>
                  <a:srgbClr val="002060"/>
                </a:solidFill>
                <a:cs typeface="+mj-cs"/>
              </a:rPr>
              <a:t> ومسؤولية العمل </a:t>
            </a:r>
          </a:p>
          <a:p>
            <a:pPr marL="457200" indent="-457200" algn="r" rtl="1">
              <a:buFont typeface="Wingdings" panose="05000000000000000000" pitchFamily="2" charset="2"/>
              <a:buChar char="q"/>
            </a:pPr>
            <a:r>
              <a:rPr lang="ar-MA" sz="3200" dirty="0" smtClean="0">
                <a:solidFill>
                  <a:srgbClr val="002060"/>
                </a:solidFill>
                <a:cs typeface="+mj-cs"/>
              </a:rPr>
              <a:t>وضوح الهدف وسمو الرسالة</a:t>
            </a:r>
          </a:p>
          <a:p>
            <a:pPr marL="457200" indent="-457200" algn="r" rtl="1">
              <a:buFont typeface="Wingdings" panose="05000000000000000000" pitchFamily="2" charset="2"/>
              <a:buChar char="q"/>
            </a:pPr>
            <a:r>
              <a:rPr lang="ar-MA" sz="3200" dirty="0" smtClean="0">
                <a:solidFill>
                  <a:srgbClr val="002060"/>
                </a:solidFill>
                <a:cs typeface="+mj-cs"/>
              </a:rPr>
              <a:t>وجود الدافع للإنجاز</a:t>
            </a:r>
          </a:p>
          <a:p>
            <a:pPr marL="457200" indent="-457200" algn="r" rtl="1">
              <a:buFont typeface="Wingdings" panose="05000000000000000000" pitchFamily="2" charset="2"/>
              <a:buChar char="q"/>
            </a:pPr>
            <a:r>
              <a:rPr lang="ar-MA" sz="3200" dirty="0" smtClean="0">
                <a:solidFill>
                  <a:srgbClr val="002060"/>
                </a:solidFill>
                <a:cs typeface="+mj-cs"/>
              </a:rPr>
              <a:t>ترتيب الأولويات</a:t>
            </a:r>
          </a:p>
          <a:p>
            <a:pPr marL="457200" indent="-457200" algn="r" rtl="1">
              <a:buFont typeface="Wingdings" panose="05000000000000000000" pitchFamily="2" charset="2"/>
              <a:buChar char="q"/>
            </a:pPr>
            <a:r>
              <a:rPr lang="ar-MA" sz="3200" dirty="0" smtClean="0">
                <a:solidFill>
                  <a:srgbClr val="002060"/>
                </a:solidFill>
                <a:cs typeface="+mj-cs"/>
              </a:rPr>
              <a:t>معرفة قيمة الوقت </a:t>
            </a:r>
          </a:p>
          <a:p>
            <a:pPr marL="457200" indent="-457200" algn="r" rtl="1">
              <a:buFont typeface="Wingdings" panose="05000000000000000000" pitchFamily="2" charset="2"/>
              <a:buChar char="q"/>
            </a:pPr>
            <a:endParaRPr lang="fr-FR" sz="3200" dirty="0" smtClean="0">
              <a:solidFill>
                <a:srgbClr val="002060"/>
              </a:solidFill>
              <a:cs typeface="+mj-cs"/>
            </a:endParaRPr>
          </a:p>
          <a:p>
            <a:pPr rtl="1"/>
            <a:r>
              <a:rPr lang="fr-FR" sz="3200" b="1" dirty="0" err="1" smtClean="0">
                <a:solidFill>
                  <a:srgbClr val="7030A0"/>
                </a:solidFill>
                <a:cs typeface="+mj-cs"/>
              </a:rPr>
              <a:t>Think</a:t>
            </a:r>
            <a:r>
              <a:rPr lang="fr-FR" sz="3200" b="1" dirty="0" smtClean="0">
                <a:solidFill>
                  <a:srgbClr val="7030A0"/>
                </a:solidFill>
                <a:cs typeface="+mj-cs"/>
              </a:rPr>
              <a:t> long </a:t>
            </a:r>
            <a:r>
              <a:rPr lang="fr-FR" sz="3200" b="1" dirty="0" err="1" smtClean="0">
                <a:solidFill>
                  <a:srgbClr val="7030A0"/>
                </a:solidFill>
                <a:cs typeface="+mj-cs"/>
              </a:rPr>
              <a:t>term</a:t>
            </a:r>
            <a:r>
              <a:rPr lang="fr-FR" sz="3200" b="1" dirty="0" smtClean="0">
                <a:solidFill>
                  <a:srgbClr val="7030A0"/>
                </a:solidFill>
                <a:cs typeface="+mj-cs"/>
              </a:rPr>
              <a:t> </a:t>
            </a:r>
            <a:r>
              <a:rPr lang="fr-FR" sz="3200" b="1" dirty="0" err="1" smtClean="0">
                <a:solidFill>
                  <a:srgbClr val="7030A0"/>
                </a:solidFill>
                <a:cs typeface="+mj-cs"/>
              </a:rPr>
              <a:t>act</a:t>
            </a:r>
            <a:r>
              <a:rPr lang="fr-FR" sz="3200" b="1" dirty="0" smtClean="0">
                <a:solidFill>
                  <a:srgbClr val="7030A0"/>
                </a:solidFill>
                <a:cs typeface="+mj-cs"/>
              </a:rPr>
              <a:t> short </a:t>
            </a:r>
            <a:r>
              <a:rPr lang="fr-FR" sz="3200" b="1" dirty="0" err="1" smtClean="0">
                <a:solidFill>
                  <a:srgbClr val="7030A0"/>
                </a:solidFill>
                <a:cs typeface="+mj-cs"/>
              </a:rPr>
              <a:t>term</a:t>
            </a:r>
            <a:r>
              <a:rPr lang="ar-MA" sz="3200" b="1" dirty="0" smtClean="0">
                <a:solidFill>
                  <a:srgbClr val="7030A0"/>
                </a:solidFill>
                <a:cs typeface="+mj-cs"/>
              </a:rPr>
              <a:t>    </a:t>
            </a:r>
          </a:p>
          <a:p>
            <a:pPr algn="r" rtl="1"/>
            <a:r>
              <a:rPr lang="ar-MA" dirty="0" smtClean="0">
                <a:solidFill>
                  <a:schemeClr val="bg2"/>
                </a:solidFill>
              </a:rPr>
              <a:t> </a:t>
            </a:r>
            <a:endParaRPr lang="ar-SA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153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2051720" y="764703"/>
            <a:ext cx="640871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 algn="r" rtl="1">
              <a:buFont typeface="Wingdings" panose="05000000000000000000" pitchFamily="2" charset="2"/>
              <a:buChar char="v"/>
            </a:pPr>
            <a:r>
              <a:rPr lang="ar-MA" sz="3200" dirty="0" smtClean="0">
                <a:solidFill>
                  <a:srgbClr val="C00000"/>
                </a:solidFill>
                <a:cs typeface="+mj-cs"/>
              </a:rPr>
              <a:t>مجاهدة</a:t>
            </a:r>
            <a:r>
              <a:rPr lang="ar-MA" sz="3200" dirty="0" smtClean="0">
                <a:solidFill>
                  <a:srgbClr val="002060"/>
                </a:solidFill>
                <a:cs typeface="+mj-cs"/>
              </a:rPr>
              <a:t> النفس.</a:t>
            </a:r>
          </a:p>
          <a:p>
            <a:pPr marL="914400" lvl="1" indent="-457200" algn="r" rtl="1">
              <a:buFont typeface="Wingdings" panose="05000000000000000000" pitchFamily="2" charset="2"/>
              <a:buChar char="v"/>
            </a:pPr>
            <a:r>
              <a:rPr lang="ar-MA" sz="3200" dirty="0" smtClean="0">
                <a:solidFill>
                  <a:srgbClr val="C00000"/>
                </a:solidFill>
                <a:cs typeface="+mj-cs"/>
              </a:rPr>
              <a:t>مصاحبة</a:t>
            </a:r>
            <a:r>
              <a:rPr lang="ar-MA" sz="3200" dirty="0" smtClean="0">
                <a:solidFill>
                  <a:srgbClr val="002060"/>
                </a:solidFill>
                <a:cs typeface="+mj-cs"/>
              </a:rPr>
              <a:t> أهل العزائم. </a:t>
            </a:r>
          </a:p>
          <a:p>
            <a:pPr marL="914400" lvl="1" indent="-457200" algn="r" rtl="1">
              <a:buFont typeface="Wingdings" panose="05000000000000000000" pitchFamily="2" charset="2"/>
              <a:buChar char="v"/>
            </a:pPr>
            <a:r>
              <a:rPr lang="ar-MA" sz="3200" dirty="0" smtClean="0">
                <a:solidFill>
                  <a:srgbClr val="C00000"/>
                </a:solidFill>
                <a:cs typeface="+mj-cs"/>
              </a:rPr>
              <a:t>تطوير</a:t>
            </a:r>
            <a:r>
              <a:rPr lang="ar-MA" sz="3200" dirty="0" smtClean="0">
                <a:solidFill>
                  <a:srgbClr val="002060"/>
                </a:solidFill>
                <a:cs typeface="+mj-cs"/>
              </a:rPr>
              <a:t> القدرات والمهارات.</a:t>
            </a:r>
          </a:p>
          <a:p>
            <a:pPr marL="914400" lvl="1" indent="-457200" algn="r" rtl="1"/>
            <a:r>
              <a:rPr lang="fr-FR" sz="3200" dirty="0" smtClean="0">
                <a:solidFill>
                  <a:srgbClr val="002060"/>
                </a:solidFill>
                <a:cs typeface="+mj-cs"/>
              </a:rPr>
              <a:t>You do not </a:t>
            </a:r>
            <a:r>
              <a:rPr lang="fr-FR" sz="3200" dirty="0" err="1" smtClean="0">
                <a:solidFill>
                  <a:srgbClr val="002060"/>
                </a:solidFill>
                <a:cs typeface="+mj-cs"/>
              </a:rPr>
              <a:t>fail</a:t>
            </a:r>
            <a:r>
              <a:rPr lang="fr-FR" sz="3200" dirty="0" smtClean="0">
                <a:solidFill>
                  <a:srgbClr val="002060"/>
                </a:solidFill>
                <a:cs typeface="+mj-cs"/>
              </a:rPr>
              <a:t> </a:t>
            </a:r>
            <a:r>
              <a:rPr lang="fr-FR" sz="3200" dirty="0" err="1" smtClean="0">
                <a:solidFill>
                  <a:srgbClr val="002060"/>
                </a:solidFill>
                <a:cs typeface="+mj-cs"/>
              </a:rPr>
              <a:t>until</a:t>
            </a:r>
            <a:r>
              <a:rPr lang="fr-FR" sz="3200" dirty="0" smtClean="0">
                <a:solidFill>
                  <a:srgbClr val="002060"/>
                </a:solidFill>
                <a:cs typeface="+mj-cs"/>
              </a:rPr>
              <a:t> You </a:t>
            </a:r>
            <a:r>
              <a:rPr lang="fr-FR" sz="3200" dirty="0" err="1" smtClean="0">
                <a:solidFill>
                  <a:srgbClr val="002060"/>
                </a:solidFill>
                <a:cs typeface="+mj-cs"/>
              </a:rPr>
              <a:t>quit</a:t>
            </a:r>
            <a:r>
              <a:rPr lang="fr-FR" sz="3200" dirty="0" smtClean="0">
                <a:solidFill>
                  <a:srgbClr val="002060"/>
                </a:solidFill>
                <a:cs typeface="+mj-cs"/>
              </a:rPr>
              <a:t>          </a:t>
            </a:r>
            <a:endParaRPr lang="ar-MA" sz="3200" dirty="0" smtClean="0">
              <a:solidFill>
                <a:srgbClr val="002060"/>
              </a:solidFill>
              <a:cs typeface="+mj-cs"/>
            </a:endParaRPr>
          </a:p>
          <a:p>
            <a:pPr marL="914400" lvl="1" indent="-457200" algn="r" rtl="1">
              <a:buFont typeface="Wingdings" panose="05000000000000000000" pitchFamily="2" charset="2"/>
              <a:buChar char="v"/>
            </a:pPr>
            <a:r>
              <a:rPr lang="ar-MA" sz="3200" dirty="0" smtClean="0">
                <a:solidFill>
                  <a:srgbClr val="C00000"/>
                </a:solidFill>
                <a:cs typeface="+mj-cs"/>
              </a:rPr>
              <a:t>النظر</a:t>
            </a:r>
            <a:r>
              <a:rPr lang="ar-MA" sz="3200" dirty="0" smtClean="0">
                <a:solidFill>
                  <a:srgbClr val="002060"/>
                </a:solidFill>
                <a:cs typeface="+mj-cs"/>
              </a:rPr>
              <a:t> إلى عواقب الأمور.</a:t>
            </a:r>
            <a:endParaRPr lang="ar-MA" sz="3200" dirty="0" smtClean="0">
              <a:solidFill>
                <a:schemeClr val="bg2"/>
              </a:solidFill>
              <a:cs typeface="+mj-cs"/>
            </a:endParaRPr>
          </a:p>
          <a:p>
            <a:pPr algn="ctr" rtl="1"/>
            <a:r>
              <a:rPr lang="ar-MA" sz="4000" b="1" dirty="0" smtClean="0">
                <a:solidFill>
                  <a:srgbClr val="FFC000"/>
                </a:solidFill>
                <a:cs typeface="+mj-cs"/>
              </a:rPr>
              <a:t>وليكن همنا إرضاء الله وحبه </a:t>
            </a:r>
            <a:endParaRPr lang="ar-SA" sz="4000" b="1" dirty="0">
              <a:solidFill>
                <a:srgbClr val="FFC000"/>
              </a:solidFill>
              <a:cs typeface="+mj-cs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794" y="4190616"/>
            <a:ext cx="3561095" cy="2667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4440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oneTexte 5"/>
          <p:cNvSpPr txBox="1"/>
          <p:nvPr/>
        </p:nvSpPr>
        <p:spPr>
          <a:xfrm>
            <a:off x="1907704" y="1340768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ar-SA" dirty="0"/>
          </a:p>
        </p:txBody>
      </p:sp>
      <p:sp>
        <p:nvSpPr>
          <p:cNvPr id="7" name="ZoneTexte 6"/>
          <p:cNvSpPr txBox="1"/>
          <p:nvPr/>
        </p:nvSpPr>
        <p:spPr>
          <a:xfrm>
            <a:off x="359532" y="620688"/>
            <a:ext cx="842493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MA" sz="3200" dirty="0" smtClean="0">
                <a:solidFill>
                  <a:srgbClr val="C00000"/>
                </a:solidFill>
                <a:cs typeface="+mj-cs"/>
              </a:rPr>
              <a:t>النقطة الصغيرة </a:t>
            </a:r>
            <a:r>
              <a:rPr lang="ar-MA" sz="3200" dirty="0" smtClean="0">
                <a:cs typeface="+mj-cs"/>
              </a:rPr>
              <a:t>التي تمكث في </a:t>
            </a:r>
            <a:r>
              <a:rPr lang="ar-MA" sz="3200" dirty="0" smtClean="0">
                <a:solidFill>
                  <a:srgbClr val="C00000"/>
                </a:solidFill>
                <a:cs typeface="+mj-cs"/>
              </a:rPr>
              <a:t>عقلك الباطن </a:t>
            </a:r>
            <a:r>
              <a:rPr lang="ar-MA" sz="3200" dirty="0" smtClean="0">
                <a:cs typeface="+mj-cs"/>
              </a:rPr>
              <a:t>وتحركك إتجاه ما تريد وتعطيك </a:t>
            </a:r>
            <a:r>
              <a:rPr lang="ar-MA" sz="3200" dirty="0" smtClean="0">
                <a:solidFill>
                  <a:srgbClr val="C00000"/>
                </a:solidFill>
                <a:cs typeface="+mj-cs"/>
              </a:rPr>
              <a:t>الدافع والحافز </a:t>
            </a:r>
            <a:r>
              <a:rPr lang="ar-MA" sz="3200" dirty="0" smtClean="0">
                <a:cs typeface="+mj-cs"/>
              </a:rPr>
              <a:t>في إتجاه </a:t>
            </a:r>
            <a:r>
              <a:rPr lang="ar-MA" sz="3200" dirty="0" smtClean="0">
                <a:solidFill>
                  <a:srgbClr val="C00000"/>
                </a:solidFill>
                <a:cs typeface="+mj-cs"/>
              </a:rPr>
              <a:t>هدفك</a:t>
            </a:r>
            <a:r>
              <a:rPr lang="ar-MA" sz="3200" dirty="0" smtClean="0">
                <a:cs typeface="+mj-cs"/>
              </a:rPr>
              <a:t>.</a:t>
            </a:r>
          </a:p>
          <a:p>
            <a:pPr algn="r" rtl="1"/>
            <a:endParaRPr lang="ar-MA" sz="3200" dirty="0" smtClean="0">
              <a:cs typeface="+mj-cs"/>
            </a:endParaRP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MA" sz="3200" dirty="0" smtClean="0">
                <a:cs typeface="+mj-cs"/>
              </a:rPr>
              <a:t>الاتصاف بالقدرة على </a:t>
            </a:r>
            <a:r>
              <a:rPr lang="ar-MA" sz="3200" b="1" dirty="0" smtClean="0">
                <a:solidFill>
                  <a:schemeClr val="accent4">
                    <a:lumMod val="75000"/>
                  </a:schemeClr>
                </a:solidFill>
                <a:cs typeface="+mj-cs"/>
              </a:rPr>
              <a:t>تحمل الأذى.</a:t>
            </a:r>
          </a:p>
          <a:p>
            <a:pPr algn="r" rtl="1"/>
            <a:r>
              <a:rPr lang="ar-MA" sz="800" dirty="0" smtClean="0">
                <a:cs typeface="+mj-cs"/>
              </a:rPr>
              <a:t> 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MA" sz="3200" dirty="0" smtClean="0">
                <a:cs typeface="+mj-cs"/>
              </a:rPr>
              <a:t>التحلي بالصبر على </a:t>
            </a:r>
            <a:r>
              <a:rPr lang="ar-MA" sz="3200" b="1" dirty="0" smtClean="0">
                <a:solidFill>
                  <a:schemeClr val="accent4">
                    <a:lumMod val="75000"/>
                  </a:schemeClr>
                </a:solidFill>
                <a:cs typeface="+mj-cs"/>
              </a:rPr>
              <a:t>معوقات العمل.</a:t>
            </a:r>
          </a:p>
          <a:p>
            <a:pPr algn="r" rtl="1"/>
            <a:r>
              <a:rPr lang="ar-MA" sz="800" dirty="0" smtClean="0">
                <a:cs typeface="+mj-cs"/>
              </a:rPr>
              <a:t> 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MA" sz="3200" dirty="0" smtClean="0">
                <a:cs typeface="+mj-cs"/>
              </a:rPr>
              <a:t>الإستعلاء على كل </a:t>
            </a:r>
            <a:r>
              <a:rPr lang="ar-MA" sz="3200" b="1" dirty="0" smtClean="0">
                <a:solidFill>
                  <a:schemeClr val="accent4">
                    <a:lumMod val="75000"/>
                  </a:schemeClr>
                </a:solidFill>
                <a:cs typeface="+mj-cs"/>
              </a:rPr>
              <a:t>مظاهر الإغراء.</a:t>
            </a:r>
          </a:p>
          <a:p>
            <a:pPr algn="r" rtl="1"/>
            <a:endParaRPr lang="ar-MA" sz="800" dirty="0" smtClean="0">
              <a:cs typeface="+mj-cs"/>
            </a:endParaRP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MA" sz="3200" dirty="0" smtClean="0">
                <a:cs typeface="+mj-cs"/>
              </a:rPr>
              <a:t>التصدي لكل عوامل </a:t>
            </a:r>
            <a:r>
              <a:rPr lang="ar-MA" sz="3200" b="1" dirty="0" smtClean="0">
                <a:solidFill>
                  <a:schemeClr val="accent4">
                    <a:lumMod val="75000"/>
                  </a:schemeClr>
                </a:solidFill>
                <a:cs typeface="+mj-cs"/>
              </a:rPr>
              <a:t>الضعف وبث اليأس.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endParaRPr lang="ar-SA" sz="3200" dirty="0">
              <a:cs typeface="+mj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7886"/>
            <a:ext cx="2699792" cy="3762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40230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099" y="-1"/>
            <a:ext cx="9178099" cy="687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5425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5509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27902" y="764704"/>
            <a:ext cx="6631174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MA" sz="3200" dirty="0" smtClean="0">
                <a:solidFill>
                  <a:schemeClr val="bg1"/>
                </a:solidFill>
                <a:cs typeface="+mj-cs"/>
              </a:rPr>
              <a:t>الإنسان لديه طاقة كامنة وإرادة وعزيمة  تحتاج إلى من يحركها </a:t>
            </a:r>
          </a:p>
          <a:p>
            <a:pPr algn="ctr" rtl="1"/>
            <a:r>
              <a:rPr lang="ar-MA" sz="3200" b="1" dirty="0" smtClean="0">
                <a:solidFill>
                  <a:srgbClr val="92D050"/>
                </a:solidFill>
                <a:cs typeface="+mj-cs"/>
              </a:rPr>
              <a:t>« وفي أنفسكم أفلا تبصرون»</a:t>
            </a:r>
          </a:p>
          <a:p>
            <a:pPr algn="ctr" rtl="1"/>
            <a:endParaRPr lang="ar-MA" sz="3200" b="1" dirty="0" smtClean="0">
              <a:solidFill>
                <a:srgbClr val="92D050"/>
              </a:solidFill>
              <a:cs typeface="+mj-cs"/>
            </a:endParaRP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MA" sz="3200" b="1" dirty="0" smtClean="0">
                <a:solidFill>
                  <a:srgbClr val="00B0F0"/>
                </a:solidFill>
                <a:cs typeface="+mj-cs"/>
              </a:rPr>
              <a:t>الثقة بالله ثم بالنفس </a:t>
            </a:r>
            <a:r>
              <a:rPr lang="ar-MA" sz="3200" dirty="0" smtClean="0">
                <a:solidFill>
                  <a:schemeClr val="bg1"/>
                </a:solidFill>
                <a:cs typeface="+mj-cs"/>
              </a:rPr>
              <a:t>من المقومات الرئيسية لإستثمار الإنسان أفضل ما لديه من طاقات وإمكانات.</a:t>
            </a:r>
          </a:p>
          <a:p>
            <a:pPr algn="r" rtl="1"/>
            <a:endParaRPr lang="ar-MA" sz="3200" dirty="0" smtClean="0">
              <a:solidFill>
                <a:schemeClr val="bg1"/>
              </a:solidFill>
              <a:cs typeface="+mj-cs"/>
            </a:endParaRP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MA" sz="3200" dirty="0" smtClean="0">
                <a:solidFill>
                  <a:schemeClr val="bg1"/>
                </a:solidFill>
                <a:cs typeface="+mj-cs"/>
              </a:rPr>
              <a:t>صاحب الإرادة والعزيمة </a:t>
            </a:r>
            <a:r>
              <a:rPr lang="ar-MA" sz="3200" b="1" dirty="0" smtClean="0">
                <a:solidFill>
                  <a:srgbClr val="00B0F0"/>
                </a:solidFill>
                <a:cs typeface="+mj-cs"/>
              </a:rPr>
              <a:t>يصل إلى القمة </a:t>
            </a:r>
            <a:r>
              <a:rPr lang="ar-MA" sz="3200" dirty="0" smtClean="0">
                <a:solidFill>
                  <a:schemeClr val="bg1"/>
                </a:solidFill>
                <a:cs typeface="+mj-cs"/>
              </a:rPr>
              <a:t>والذي ليس له إرادة لا يتقدم ولو خطوة إلى الأمام.</a:t>
            </a:r>
            <a:endParaRPr lang="ar-MA" dirty="0" smtClean="0"/>
          </a:p>
          <a:p>
            <a:pPr algn="r" rtl="1"/>
            <a:endParaRPr lang="ar-MA" dirty="0"/>
          </a:p>
          <a:p>
            <a:pPr algn="r" rtl="1"/>
            <a:endParaRPr lang="ar-MA" dirty="0" smtClean="0"/>
          </a:p>
          <a:p>
            <a:pPr algn="r" rtl="1"/>
            <a:endParaRPr lang="ar-SA" dirty="0"/>
          </a:p>
        </p:txBody>
      </p:sp>
    </p:spTree>
    <p:extLst>
      <p:ext uri="{BB962C8B-B14F-4D97-AF65-F5344CB8AC3E}">
        <p14:creationId xmlns="" xmlns:p14="http://schemas.microsoft.com/office/powerpoint/2010/main" val="1724405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497914" y="363915"/>
            <a:ext cx="8136904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MA" sz="3200" dirty="0" err="1" smtClean="0">
                <a:solidFill>
                  <a:srgbClr val="C00000"/>
                </a:solidFill>
                <a:cs typeface="+mj-cs"/>
              </a:rPr>
              <a:t>إبن</a:t>
            </a:r>
            <a:r>
              <a:rPr lang="ar-MA" sz="3200" dirty="0" smtClean="0">
                <a:solidFill>
                  <a:srgbClr val="C00000"/>
                </a:solidFill>
                <a:cs typeface="+mj-cs"/>
              </a:rPr>
              <a:t> القيم رحمه الله </a:t>
            </a:r>
            <a:r>
              <a:rPr lang="ar-MA" sz="3200" dirty="0" smtClean="0">
                <a:solidFill>
                  <a:srgbClr val="002060"/>
                </a:solidFill>
                <a:cs typeface="+mj-cs"/>
              </a:rPr>
              <a:t>: النفس فيها قوتان : قوة الإقدام وقوة الإحجام 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MA" sz="3200" dirty="0" smtClean="0">
                <a:solidFill>
                  <a:srgbClr val="C00000"/>
                </a:solidFill>
                <a:cs typeface="+mj-cs"/>
              </a:rPr>
              <a:t>مفاتيح تقوية العزيمة  أو الإرادة :</a:t>
            </a:r>
          </a:p>
          <a:p>
            <a:pPr marL="1428750" lvl="2" indent="-514350" algn="r" rtl="1">
              <a:buFont typeface="Arial" pitchFamily="34" charset="0"/>
              <a:buChar char="•"/>
            </a:pPr>
            <a:r>
              <a:rPr lang="ar-MA" sz="3200" dirty="0" smtClean="0">
                <a:solidFill>
                  <a:srgbClr val="002060"/>
                </a:solidFill>
                <a:cs typeface="+mj-cs"/>
              </a:rPr>
              <a:t>الطاقة الروحانية</a:t>
            </a:r>
          </a:p>
          <a:p>
            <a:pPr marL="1428750" lvl="2" indent="-514350" algn="r" rtl="1">
              <a:buFont typeface="Arial" pitchFamily="34" charset="0"/>
              <a:buChar char="•"/>
            </a:pPr>
            <a:r>
              <a:rPr lang="ar-MA" sz="3200" dirty="0" smtClean="0">
                <a:solidFill>
                  <a:srgbClr val="002060"/>
                </a:solidFill>
                <a:cs typeface="+mj-cs"/>
              </a:rPr>
              <a:t>الطاقة العاطفية</a:t>
            </a:r>
          </a:p>
          <a:p>
            <a:pPr lvl="2" algn="r" rtl="1">
              <a:buFont typeface="Arial" pitchFamily="34" charset="0"/>
              <a:buChar char="•"/>
            </a:pPr>
            <a:r>
              <a:rPr lang="ar-MA" sz="3200" dirty="0" smtClean="0">
                <a:solidFill>
                  <a:srgbClr val="002060"/>
                </a:solidFill>
                <a:cs typeface="+mj-cs"/>
              </a:rPr>
              <a:t>    الإيجابية</a:t>
            </a:r>
          </a:p>
          <a:p>
            <a:pPr marL="1428750" lvl="2" indent="-514350" algn="r" rtl="1">
              <a:buFont typeface="Arial" pitchFamily="34" charset="0"/>
              <a:buChar char="•"/>
            </a:pPr>
            <a:r>
              <a:rPr lang="ar-MA" sz="3200" dirty="0" smtClean="0">
                <a:solidFill>
                  <a:srgbClr val="002060"/>
                </a:solidFill>
                <a:cs typeface="+mj-cs"/>
              </a:rPr>
              <a:t>الضمير المستيقظ</a:t>
            </a:r>
          </a:p>
          <a:p>
            <a:pPr marL="1428750" lvl="2" indent="-514350" algn="r" rtl="1">
              <a:buFont typeface="Arial" pitchFamily="34" charset="0"/>
              <a:buChar char="•"/>
            </a:pPr>
            <a:r>
              <a:rPr lang="ar-MA" sz="3200" dirty="0" smtClean="0">
                <a:solidFill>
                  <a:srgbClr val="002060"/>
                </a:solidFill>
                <a:cs typeface="+mj-cs"/>
              </a:rPr>
              <a:t>الصحبة المناسبة</a:t>
            </a:r>
          </a:p>
          <a:p>
            <a:pPr marL="1428750" lvl="2" indent="-514350" algn="r" rtl="1">
              <a:buFont typeface="Arial" pitchFamily="34" charset="0"/>
              <a:buChar char="•"/>
            </a:pPr>
            <a:r>
              <a:rPr lang="ar-MA" sz="3200" dirty="0" smtClean="0">
                <a:solidFill>
                  <a:srgbClr val="002060"/>
                </a:solidFill>
                <a:cs typeface="+mj-cs"/>
              </a:rPr>
              <a:t>عدم التسويف</a:t>
            </a:r>
          </a:p>
          <a:p>
            <a:pPr marL="1428750" lvl="2" indent="-514350" algn="r" rtl="1">
              <a:buFont typeface="Arial" pitchFamily="34" charset="0"/>
              <a:buChar char="•"/>
            </a:pPr>
            <a:r>
              <a:rPr lang="ar-MA" sz="3200" dirty="0" smtClean="0">
                <a:solidFill>
                  <a:srgbClr val="002060"/>
                </a:solidFill>
                <a:cs typeface="+mj-cs"/>
              </a:rPr>
              <a:t>تذكر دائما نجاحك وإنجازاتك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MA" sz="3200" b="1" dirty="0" smtClean="0">
                <a:solidFill>
                  <a:srgbClr val="0070C0"/>
                </a:solidFill>
                <a:cs typeface="+mj-cs"/>
              </a:rPr>
              <a:t>إحذر لصوص الطاقة : </a:t>
            </a:r>
            <a:r>
              <a:rPr lang="ar-MA" sz="3200" dirty="0" smtClean="0">
                <a:solidFill>
                  <a:srgbClr val="002060"/>
                </a:solidFill>
                <a:cs typeface="+mj-cs"/>
              </a:rPr>
              <a:t>الإحباط / القلق / تشتت الذهن </a:t>
            </a:r>
          </a:p>
          <a:p>
            <a:pPr algn="r" rtl="1"/>
            <a:r>
              <a:rPr lang="ar-MA" sz="3200" dirty="0">
                <a:solidFill>
                  <a:srgbClr val="002060"/>
                </a:solidFill>
                <a:cs typeface="+mj-cs"/>
              </a:rPr>
              <a:t> </a:t>
            </a:r>
            <a:r>
              <a:rPr lang="ar-MA" sz="3200" dirty="0" smtClean="0">
                <a:solidFill>
                  <a:srgbClr val="002060"/>
                </a:solidFill>
                <a:cs typeface="+mj-cs"/>
              </a:rPr>
              <a:t>     والتعب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ar-SA" sz="3200" dirty="0">
              <a:solidFill>
                <a:srgbClr val="002060"/>
              </a:solidFill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805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5509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323528" y="1166842"/>
            <a:ext cx="6336704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MA" sz="3200" dirty="0" smtClean="0">
                <a:solidFill>
                  <a:schemeClr val="bg2"/>
                </a:solidFill>
                <a:cs typeface="+mj-cs"/>
              </a:rPr>
              <a:t>رب عمل صغير </a:t>
            </a:r>
            <a:r>
              <a:rPr lang="ar-MA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+mj-cs"/>
              </a:rPr>
              <a:t>كبرته</a:t>
            </a:r>
            <a:r>
              <a:rPr lang="ar-MA" sz="3200" dirty="0" smtClean="0">
                <a:solidFill>
                  <a:schemeClr val="bg2"/>
                </a:solidFill>
                <a:cs typeface="+mj-cs"/>
              </a:rPr>
              <a:t> الإرادة ، ورب عمل عظيم </a:t>
            </a:r>
            <a:r>
              <a:rPr lang="ar-MA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+mj-cs"/>
              </a:rPr>
              <a:t>حقرته</a:t>
            </a:r>
            <a:r>
              <a:rPr lang="ar-MA" sz="3200" dirty="0" smtClean="0">
                <a:solidFill>
                  <a:schemeClr val="bg2"/>
                </a:solidFill>
                <a:cs typeface="+mj-cs"/>
              </a:rPr>
              <a:t> النية.</a:t>
            </a:r>
          </a:p>
          <a:p>
            <a:pPr algn="r" rtl="1"/>
            <a:endParaRPr lang="ar-MA" sz="800" dirty="0" smtClean="0">
              <a:solidFill>
                <a:schemeClr val="bg2"/>
              </a:solidFill>
              <a:cs typeface="+mj-cs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MA" sz="3200" dirty="0" smtClean="0">
                <a:solidFill>
                  <a:schemeClr val="bg2"/>
                </a:solidFill>
                <a:cs typeface="+mj-cs"/>
              </a:rPr>
              <a:t>يا لفضل الإرادة  </a:t>
            </a:r>
            <a:r>
              <a:rPr lang="ar-MA" sz="3200" b="1" dirty="0" smtClean="0">
                <a:solidFill>
                  <a:srgbClr val="00B050"/>
                </a:solidFill>
                <a:cs typeface="+mj-cs"/>
              </a:rPr>
              <a:t>« إنما الأعمال بالنيات»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ar-MA" sz="800" b="1" dirty="0" smtClean="0">
              <a:solidFill>
                <a:srgbClr val="00B050"/>
              </a:solidFill>
              <a:cs typeface="+mj-cs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MA" sz="3200" dirty="0" smtClean="0">
                <a:solidFill>
                  <a:schemeClr val="bg2"/>
                </a:solidFill>
                <a:cs typeface="+mj-cs"/>
              </a:rPr>
              <a:t>لو سلب المرء كل قوة يملكها عدا قوة الإرادة ، </a:t>
            </a:r>
            <a:r>
              <a:rPr lang="ar-MA" sz="3200" dirty="0" smtClean="0">
                <a:solidFill>
                  <a:srgbClr val="FFC000"/>
                </a:solidFill>
                <a:cs typeface="+mj-cs"/>
              </a:rPr>
              <a:t>لأعادت الإرادة كل ما سلب منه.</a:t>
            </a:r>
          </a:p>
          <a:p>
            <a:pPr marL="914400" lvl="1" indent="-457200" algn="r" rtl="1">
              <a:buFont typeface="Arial" panose="020B0604020202020204" pitchFamily="34" charset="0"/>
              <a:buChar char="•"/>
            </a:pPr>
            <a:r>
              <a:rPr lang="ar-MA" sz="3200" dirty="0" smtClean="0">
                <a:solidFill>
                  <a:schemeClr val="bg2"/>
                </a:solidFill>
                <a:cs typeface="+mj-cs"/>
              </a:rPr>
              <a:t>عندما تقول لا </a:t>
            </a:r>
            <a:r>
              <a:rPr lang="ar-MA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cs typeface="+mj-cs"/>
              </a:rPr>
              <a:t>أستطيع |ساعدتك </a:t>
            </a:r>
          </a:p>
          <a:p>
            <a:pPr marL="914400" lvl="1" indent="-457200" algn="r" rtl="1">
              <a:buFont typeface="Arial" panose="020B0604020202020204" pitchFamily="34" charset="0"/>
              <a:buChar char="•"/>
            </a:pPr>
            <a:r>
              <a:rPr lang="ar-MA" sz="3200" dirty="0" smtClean="0">
                <a:solidFill>
                  <a:schemeClr val="bg2"/>
                </a:solidFill>
                <a:cs typeface="+mj-cs"/>
              </a:rPr>
              <a:t>وعندما تقول </a:t>
            </a:r>
            <a:r>
              <a:rPr lang="ar-MA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cs typeface="+mj-cs"/>
              </a:rPr>
              <a:t>لا أعلم علمتك</a:t>
            </a:r>
          </a:p>
          <a:p>
            <a:pPr marL="914400" lvl="1" indent="-457200" algn="r" rtl="1">
              <a:buFont typeface="Arial" panose="020B0604020202020204" pitchFamily="34" charset="0"/>
              <a:buChar char="•"/>
            </a:pPr>
            <a:r>
              <a:rPr lang="ar-MA" sz="4400" b="1" dirty="0" smtClean="0">
                <a:solidFill>
                  <a:srgbClr val="FF0000"/>
                </a:solidFill>
                <a:cs typeface="+mj-cs"/>
              </a:rPr>
              <a:t>وعندما تقول لا أريد ودعتك</a:t>
            </a:r>
            <a:endParaRPr lang="ar-MA" sz="4400" b="1" dirty="0">
              <a:solidFill>
                <a:srgbClr val="FF0000"/>
              </a:solidFill>
              <a:cs typeface="+mj-cs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ar-SA" sz="3200" dirty="0">
              <a:solidFill>
                <a:schemeClr val="bg2"/>
              </a:solidFill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2331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15509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251520" y="674400"/>
            <a:ext cx="633670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MA" sz="3200" dirty="0" smtClean="0">
                <a:solidFill>
                  <a:schemeClr val="bg2"/>
                </a:solidFill>
                <a:cs typeface="+mj-cs"/>
              </a:rPr>
              <a:t> الإرادة والعزيمة الفولاذية هي الصفة التي </a:t>
            </a:r>
            <a:r>
              <a:rPr lang="ar-MA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cs typeface="+mj-cs"/>
              </a:rPr>
              <a:t>تميز البشر وتعطي الأفضلية</a:t>
            </a:r>
            <a:r>
              <a:rPr lang="ar-MA" sz="3200" dirty="0" smtClean="0">
                <a:solidFill>
                  <a:schemeClr val="bg2"/>
                </a:solidFill>
                <a:cs typeface="+mj-cs"/>
              </a:rPr>
              <a:t> لبعضهم عن الآخرين.</a:t>
            </a:r>
          </a:p>
          <a:p>
            <a:pPr algn="r" rtl="1"/>
            <a:endParaRPr lang="ar-MA" sz="3200" dirty="0" smtClean="0">
              <a:solidFill>
                <a:schemeClr val="bg2"/>
              </a:solidFill>
              <a:cs typeface="+mj-cs"/>
            </a:endParaRPr>
          </a:p>
          <a:p>
            <a:pPr algn="r" rtl="1"/>
            <a:r>
              <a:rPr lang="ar-MA" sz="3200" dirty="0" smtClean="0">
                <a:solidFill>
                  <a:srgbClr val="C00000"/>
                </a:solidFill>
                <a:cs typeface="+mj-cs"/>
              </a:rPr>
              <a:t>د. روبرت </a:t>
            </a:r>
            <a:r>
              <a:rPr lang="ar-MA" sz="3200" dirty="0" smtClean="0">
                <a:solidFill>
                  <a:schemeClr val="bg2"/>
                </a:solidFill>
                <a:cs typeface="+mj-cs"/>
              </a:rPr>
              <a:t>: يمكنك أن </a:t>
            </a:r>
            <a:r>
              <a:rPr lang="ar-MA" sz="3200" dirty="0" smtClean="0">
                <a:solidFill>
                  <a:srgbClr val="FFC000"/>
                </a:solidFill>
                <a:cs typeface="+mj-cs"/>
              </a:rPr>
              <a:t>تعمل</a:t>
            </a:r>
            <a:r>
              <a:rPr lang="ar-MA" sz="3200" dirty="0" smtClean="0">
                <a:solidFill>
                  <a:schemeClr val="bg2"/>
                </a:solidFill>
                <a:cs typeface="+mj-cs"/>
              </a:rPr>
              <a:t> فقط ما تعتقد أنك </a:t>
            </a:r>
            <a:r>
              <a:rPr lang="ar-MA" sz="3200" dirty="0" smtClean="0">
                <a:solidFill>
                  <a:srgbClr val="FFC000"/>
                </a:solidFill>
                <a:cs typeface="+mj-cs"/>
              </a:rPr>
              <a:t>تستطيع</a:t>
            </a:r>
            <a:r>
              <a:rPr lang="ar-MA" sz="3200" dirty="0" smtClean="0">
                <a:solidFill>
                  <a:schemeClr val="bg2"/>
                </a:solidFill>
                <a:cs typeface="+mj-cs"/>
              </a:rPr>
              <a:t> عمله ويمكنك أن تكون فقط من </a:t>
            </a:r>
            <a:r>
              <a:rPr lang="ar-MA" sz="3200" dirty="0" smtClean="0">
                <a:solidFill>
                  <a:srgbClr val="FFC000"/>
                </a:solidFill>
                <a:cs typeface="+mj-cs"/>
              </a:rPr>
              <a:t>تعتقد</a:t>
            </a:r>
            <a:r>
              <a:rPr lang="ar-MA" sz="3200" dirty="0" smtClean="0">
                <a:solidFill>
                  <a:schemeClr val="bg2"/>
                </a:solidFill>
                <a:cs typeface="+mj-cs"/>
              </a:rPr>
              <a:t> أنك قادر على </a:t>
            </a:r>
            <a:r>
              <a:rPr lang="ar-MA" sz="3200" dirty="0" smtClean="0">
                <a:solidFill>
                  <a:srgbClr val="FFC000"/>
                </a:solidFill>
                <a:cs typeface="+mj-cs"/>
              </a:rPr>
              <a:t>الحصول</a:t>
            </a:r>
            <a:r>
              <a:rPr lang="ar-MA" sz="3200" dirty="0" smtClean="0">
                <a:solidFill>
                  <a:schemeClr val="bg2"/>
                </a:solidFill>
                <a:cs typeface="+mj-cs"/>
              </a:rPr>
              <a:t> عليه.</a:t>
            </a:r>
          </a:p>
          <a:p>
            <a:pPr algn="r" rtl="1"/>
            <a:endParaRPr lang="ar-MA" sz="3200" dirty="0" smtClean="0">
              <a:solidFill>
                <a:schemeClr val="bg2"/>
              </a:solidFill>
              <a:cs typeface="+mj-cs"/>
            </a:endParaRPr>
          </a:p>
          <a:p>
            <a:pPr algn="r" rtl="1"/>
            <a:r>
              <a:rPr lang="ar-MA" sz="3200" dirty="0" smtClean="0">
                <a:solidFill>
                  <a:srgbClr val="C00000"/>
                </a:solidFill>
                <a:cs typeface="+mj-cs"/>
              </a:rPr>
              <a:t>علي </a:t>
            </a:r>
            <a:r>
              <a:rPr lang="ar-MA" sz="3200" dirty="0" err="1" smtClean="0">
                <a:solidFill>
                  <a:srgbClr val="C00000"/>
                </a:solidFill>
                <a:cs typeface="+mj-cs"/>
              </a:rPr>
              <a:t>إبن</a:t>
            </a:r>
            <a:r>
              <a:rPr lang="ar-MA" sz="3200" dirty="0" smtClean="0">
                <a:solidFill>
                  <a:srgbClr val="C00000"/>
                </a:solidFill>
                <a:cs typeface="+mj-cs"/>
              </a:rPr>
              <a:t> أبي طالب </a:t>
            </a:r>
            <a:r>
              <a:rPr lang="ar-MA" sz="3200" dirty="0" smtClean="0">
                <a:solidFill>
                  <a:schemeClr val="bg2"/>
                </a:solidFill>
                <a:cs typeface="+mj-cs"/>
              </a:rPr>
              <a:t>: ما رام إمرئ شيئا إلا وصل إليه أو دونه.</a:t>
            </a:r>
          </a:p>
          <a:p>
            <a:pPr algn="r" rtl="1"/>
            <a:endParaRPr lang="ar-MA" sz="3200" dirty="0" smtClean="0">
              <a:solidFill>
                <a:schemeClr val="bg2"/>
              </a:solidFill>
              <a:cs typeface="+mj-cs"/>
            </a:endParaRPr>
          </a:p>
          <a:p>
            <a:pPr algn="r" rtl="1"/>
            <a:r>
              <a:rPr lang="ar-MA" sz="3200" dirty="0" err="1" smtClean="0">
                <a:solidFill>
                  <a:srgbClr val="C00000"/>
                </a:solidFill>
                <a:cs typeface="+mj-cs"/>
              </a:rPr>
              <a:t>إبن</a:t>
            </a:r>
            <a:r>
              <a:rPr lang="ar-MA" sz="3200" dirty="0" smtClean="0">
                <a:solidFill>
                  <a:srgbClr val="C00000"/>
                </a:solidFill>
                <a:cs typeface="+mj-cs"/>
              </a:rPr>
              <a:t> القيم </a:t>
            </a:r>
            <a:r>
              <a:rPr lang="ar-MA" sz="3200" dirty="0" smtClean="0">
                <a:solidFill>
                  <a:schemeClr val="bg2"/>
                </a:solidFill>
                <a:cs typeface="+mj-cs"/>
              </a:rPr>
              <a:t>: لو أن رجلا وقف أمام جبل </a:t>
            </a:r>
            <a:r>
              <a:rPr lang="ar-MA" sz="3200" b="1" dirty="0" smtClean="0">
                <a:solidFill>
                  <a:srgbClr val="FFC000"/>
                </a:solidFill>
                <a:cs typeface="+mj-cs"/>
              </a:rPr>
              <a:t>وعزم</a:t>
            </a:r>
            <a:r>
              <a:rPr lang="ar-MA" sz="3200" dirty="0" smtClean="0">
                <a:solidFill>
                  <a:schemeClr val="bg2"/>
                </a:solidFill>
                <a:cs typeface="+mj-cs"/>
              </a:rPr>
              <a:t> على إزالته ، </a:t>
            </a:r>
            <a:r>
              <a:rPr lang="ar-MA" sz="3200" b="1" dirty="0" smtClean="0">
                <a:solidFill>
                  <a:srgbClr val="FFC000"/>
                </a:solidFill>
                <a:cs typeface="+mj-cs"/>
              </a:rPr>
              <a:t>لأزاله.</a:t>
            </a:r>
            <a:endParaRPr lang="ar-SA" sz="3200" b="1" dirty="0">
              <a:solidFill>
                <a:srgbClr val="FFC000"/>
              </a:solidFill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4274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755576" y="442541"/>
            <a:ext cx="8064896" cy="515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MA" sz="3200" dirty="0" smtClean="0">
                <a:solidFill>
                  <a:srgbClr val="002060"/>
                </a:solidFill>
                <a:cs typeface="+mj-cs"/>
              </a:rPr>
              <a:t>الحبيب المصطفى </a:t>
            </a:r>
          </a:p>
          <a:p>
            <a:pPr algn="r" rtl="1"/>
            <a:r>
              <a:rPr lang="ar-MA" sz="3200" dirty="0">
                <a:solidFill>
                  <a:schemeClr val="accent2">
                    <a:lumMod val="50000"/>
                  </a:schemeClr>
                </a:solidFill>
                <a:cs typeface="+mj-cs"/>
              </a:rPr>
              <a:t>	</a:t>
            </a:r>
            <a:r>
              <a:rPr lang="ar-MA" sz="3200" dirty="0" smtClean="0">
                <a:solidFill>
                  <a:schemeClr val="accent2">
                    <a:lumMod val="50000"/>
                  </a:schemeClr>
                </a:solidFill>
                <a:cs typeface="+mj-cs"/>
              </a:rPr>
              <a:t>	</a:t>
            </a:r>
            <a:r>
              <a:rPr lang="ar-MA" sz="3200" b="1" dirty="0" smtClean="0">
                <a:solidFill>
                  <a:srgbClr val="00B050"/>
                </a:solidFill>
                <a:cs typeface="+mj-cs"/>
              </a:rPr>
              <a:t>« فاصبر كما صبر أولوا العزم من الرسل »</a:t>
            </a:r>
          </a:p>
          <a:p>
            <a:pPr algn="r" rtl="1"/>
            <a:r>
              <a:rPr lang="ar-MA" sz="3200" dirty="0" smtClean="0">
                <a:solidFill>
                  <a:schemeClr val="accent2">
                    <a:lumMod val="50000"/>
                  </a:schemeClr>
                </a:solidFill>
                <a:cs typeface="+mj-cs"/>
              </a:rPr>
              <a:t>	.....غار حراء .... سراقة .... بدر.....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MA" sz="3200" dirty="0" smtClean="0">
                <a:solidFill>
                  <a:schemeClr val="accent2">
                    <a:lumMod val="50000"/>
                  </a:schemeClr>
                </a:solidFill>
                <a:cs typeface="+mj-cs"/>
              </a:rPr>
              <a:t>عمر </a:t>
            </a:r>
            <a:r>
              <a:rPr lang="ar-MA" sz="3200" dirty="0" err="1" smtClean="0">
                <a:solidFill>
                  <a:schemeClr val="accent2">
                    <a:lumMod val="50000"/>
                  </a:schemeClr>
                </a:solidFill>
                <a:cs typeface="+mj-cs"/>
              </a:rPr>
              <a:t>إبن</a:t>
            </a:r>
            <a:r>
              <a:rPr lang="ar-MA" sz="3200" dirty="0" smtClean="0">
                <a:solidFill>
                  <a:schemeClr val="accent2">
                    <a:lumMod val="50000"/>
                  </a:schemeClr>
                </a:solidFill>
                <a:cs typeface="+mj-cs"/>
              </a:rPr>
              <a:t> عبد العزيز ...</a:t>
            </a:r>
          </a:p>
          <a:p>
            <a:pPr algn="r" rtl="1"/>
            <a:endParaRPr lang="ar-MA" sz="800" dirty="0" smtClean="0">
              <a:solidFill>
                <a:schemeClr val="accent2">
                  <a:lumMod val="50000"/>
                </a:schemeClr>
              </a:solidFill>
              <a:cs typeface="+mj-cs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MA" sz="3200" dirty="0" smtClean="0">
                <a:solidFill>
                  <a:schemeClr val="accent2">
                    <a:lumMod val="50000"/>
                  </a:schemeClr>
                </a:solidFill>
                <a:cs typeface="+mj-cs"/>
              </a:rPr>
              <a:t>ربيعة بن كعب...</a:t>
            </a:r>
          </a:p>
          <a:p>
            <a:pPr algn="r" rtl="1"/>
            <a:endParaRPr lang="ar-MA" sz="800" dirty="0" smtClean="0">
              <a:solidFill>
                <a:schemeClr val="accent2">
                  <a:lumMod val="50000"/>
                </a:schemeClr>
              </a:solidFill>
              <a:cs typeface="+mj-cs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MA" sz="3200" dirty="0" smtClean="0">
                <a:solidFill>
                  <a:schemeClr val="accent2">
                    <a:lumMod val="50000"/>
                  </a:schemeClr>
                </a:solidFill>
                <a:cs typeface="+mj-cs"/>
              </a:rPr>
              <a:t>د إبراهيم الفقي...</a:t>
            </a:r>
          </a:p>
          <a:p>
            <a:pPr algn="r" rtl="1"/>
            <a:endParaRPr lang="ar-MA" sz="800" dirty="0" smtClean="0">
              <a:solidFill>
                <a:schemeClr val="accent2">
                  <a:lumMod val="50000"/>
                </a:schemeClr>
              </a:solidFill>
              <a:cs typeface="+mj-cs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MA" sz="3200" dirty="0" smtClean="0">
                <a:solidFill>
                  <a:schemeClr val="accent2">
                    <a:lumMod val="50000"/>
                  </a:schemeClr>
                </a:solidFill>
                <a:cs typeface="+mj-cs"/>
              </a:rPr>
              <a:t>روزا باركس...</a:t>
            </a:r>
          </a:p>
          <a:p>
            <a:pPr algn="r" rtl="1"/>
            <a:endParaRPr lang="ar-MA" sz="800" dirty="0" smtClean="0">
              <a:solidFill>
                <a:schemeClr val="accent2">
                  <a:lumMod val="50000"/>
                </a:schemeClr>
              </a:solidFill>
              <a:cs typeface="+mj-cs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MA" sz="3200" dirty="0" smtClean="0">
                <a:solidFill>
                  <a:schemeClr val="accent2">
                    <a:lumMod val="50000"/>
                  </a:schemeClr>
                </a:solidFill>
                <a:cs typeface="+mj-cs"/>
              </a:rPr>
              <a:t>زلزال أرمينيا...</a:t>
            </a:r>
          </a:p>
          <a:p>
            <a:pPr algn="r" rtl="1"/>
            <a:endParaRPr lang="ar-MA" sz="900" dirty="0" smtClean="0">
              <a:solidFill>
                <a:schemeClr val="accent2">
                  <a:lumMod val="50000"/>
                </a:schemeClr>
              </a:solidFill>
              <a:cs typeface="+mj-cs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MA" sz="3200" dirty="0" smtClean="0">
                <a:solidFill>
                  <a:schemeClr val="accent2">
                    <a:lumMod val="50000"/>
                  </a:schemeClr>
                </a:solidFill>
                <a:cs typeface="+mj-cs"/>
              </a:rPr>
              <a:t>السمكات الثلاث...</a:t>
            </a:r>
            <a:endParaRPr lang="ar-SA" sz="3200" dirty="0">
              <a:solidFill>
                <a:schemeClr val="accent2">
                  <a:lumMod val="50000"/>
                </a:schemeClr>
              </a:solidFill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993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496223" y="188640"/>
            <a:ext cx="813690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MA" sz="3200" b="1" dirty="0" smtClean="0">
                <a:solidFill>
                  <a:srgbClr val="00B050"/>
                </a:solidFill>
              </a:rPr>
              <a:t>« يا أيها الذين آمنوا ما لكم إذا قيل لكم إنفروا في سبيل الله إثاقلتم إلى الأرض أرضيتم بالحياة الدنيا من الآخرة فما متاع الحياة الدنيا في الآخرة إلا قليل.»</a:t>
            </a:r>
          </a:p>
          <a:p>
            <a:pPr algn="r" rtl="1"/>
            <a:endParaRPr lang="ar-MA" sz="3200" dirty="0">
              <a:solidFill>
                <a:schemeClr val="accent6">
                  <a:lumMod val="50000"/>
                </a:schemeClr>
              </a:solidFill>
            </a:endParaRPr>
          </a:p>
          <a:p>
            <a:pPr algn="r" rtl="1"/>
            <a:r>
              <a:rPr lang="ar-MA" sz="3200" b="1" dirty="0" smtClean="0">
                <a:solidFill>
                  <a:srgbClr val="C00000"/>
                </a:solidFill>
              </a:rPr>
              <a:t>« رضوا </a:t>
            </a:r>
            <a:r>
              <a:rPr lang="ar-MA" sz="3200" b="1" dirty="0">
                <a:solidFill>
                  <a:srgbClr val="C00000"/>
                </a:solidFill>
              </a:rPr>
              <a:t>بأن يكونوا من </a:t>
            </a:r>
            <a:r>
              <a:rPr lang="ar-MA" sz="3200" b="1" dirty="0" smtClean="0">
                <a:solidFill>
                  <a:srgbClr val="C00000"/>
                </a:solidFill>
              </a:rPr>
              <a:t>الخوالف.»</a:t>
            </a:r>
          </a:p>
          <a:p>
            <a:pPr algn="r" rtl="1"/>
            <a:endParaRPr lang="ar-MA" sz="3200" b="1" dirty="0">
              <a:solidFill>
                <a:srgbClr val="00B050"/>
              </a:solidFill>
            </a:endParaRPr>
          </a:p>
          <a:p>
            <a:pPr algn="r" rtl="1"/>
            <a:r>
              <a:rPr lang="ar-MA" sz="3200" b="1" dirty="0" smtClean="0">
                <a:solidFill>
                  <a:srgbClr val="00B050"/>
                </a:solidFill>
              </a:rPr>
              <a:t>« وفضل </a:t>
            </a:r>
            <a:r>
              <a:rPr lang="ar-MA" sz="3200" b="1" dirty="0">
                <a:solidFill>
                  <a:srgbClr val="00B050"/>
                </a:solidFill>
              </a:rPr>
              <a:t>الله المجاهدين على القاعدين أجرا </a:t>
            </a:r>
            <a:r>
              <a:rPr lang="ar-MA" sz="3200" b="1" dirty="0" smtClean="0">
                <a:solidFill>
                  <a:srgbClr val="00B050"/>
                </a:solidFill>
              </a:rPr>
              <a:t>عظيما.»</a:t>
            </a:r>
            <a:endParaRPr lang="ar-SA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86809"/>
            <a:ext cx="3419872" cy="2843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81185965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474</Words>
  <Application>Microsoft Office PowerPoint</Application>
  <PresentationFormat>Affichage à l'écran (4:3)</PresentationFormat>
  <Paragraphs>109</Paragraphs>
  <Slides>13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Agourram</dc:creator>
  <cp:lastModifiedBy>HP</cp:lastModifiedBy>
  <cp:revision>41</cp:revision>
  <dcterms:created xsi:type="dcterms:W3CDTF">2013-11-22T22:12:26Z</dcterms:created>
  <dcterms:modified xsi:type="dcterms:W3CDTF">2013-11-23T10:59:59Z</dcterms:modified>
</cp:coreProperties>
</file>