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FCAA9E4F-C13B-4BB0-8C38-5FB1A0E2DC59}" type="datetimeFigureOut">
              <a:rPr lang="fr-FR" smtClean="0"/>
              <a:t>20/07/2013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C5EA6C-1980-441F-B70F-C1AD6D3D5CFF}"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FCAA9E4F-C13B-4BB0-8C38-5FB1A0E2DC59}" type="datetimeFigureOut">
              <a:rPr lang="fr-FR" smtClean="0"/>
              <a:t>20/07/2013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C5EA6C-1980-441F-B70F-C1AD6D3D5CF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CAA9E4F-C13B-4BB0-8C38-5FB1A0E2DC59}" type="datetimeFigureOut">
              <a:rPr lang="fr-FR" smtClean="0"/>
              <a:t>20/07/2013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C5EA6C-1980-441F-B70F-C1AD6D3D5CFF}" type="slidenum">
              <a:rPr lang="fr-FR" smtClean="0"/>
              <a:t>‹N°›</a:t>
            </a:fld>
            <a:endParaRPr lang="fr-F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FCAA9E4F-C13B-4BB0-8C38-5FB1A0E2DC59}" type="datetimeFigureOut">
              <a:rPr lang="fr-FR" smtClean="0"/>
              <a:t>20/07/2013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C5EA6C-1980-441F-B70F-C1AD6D3D5CFF}" type="slidenum">
              <a:rPr lang="fr-FR" smtClean="0"/>
              <a:t>‹N°›</a:t>
            </a:fld>
            <a:endParaRPr lang="fr-FR"/>
          </a:p>
        </p:txBody>
      </p:sp>
      <p:sp>
        <p:nvSpPr>
          <p:cNvPr id="7" name="Title 6"/>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CAA9E4F-C13B-4BB0-8C38-5FB1A0E2DC59}" type="datetimeFigureOut">
              <a:rPr lang="fr-FR" smtClean="0"/>
              <a:t>20/07/2013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C5EA6C-1980-441F-B70F-C1AD6D3D5CFF}"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FCAA9E4F-C13B-4BB0-8C38-5FB1A0E2DC59}" type="datetimeFigureOut">
              <a:rPr lang="fr-FR" smtClean="0"/>
              <a:t>20/07/2013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3C5EA6C-1980-441F-B70F-C1AD6D3D5CFF}" type="slidenum">
              <a:rPr lang="fr-FR" smtClean="0"/>
              <a:t>‹N°›</a:t>
            </a:fld>
            <a:endParaRPr lang="fr-FR"/>
          </a:p>
        </p:txBody>
      </p:sp>
      <p:sp>
        <p:nvSpPr>
          <p:cNvPr id="9" name="Content Placeholder 8"/>
          <p:cNvSpPr>
            <a:spLocks noGrp="1"/>
          </p:cNvSpPr>
          <p:nvPr>
            <p:ph sz="quarter" idx="13"/>
          </p:nvPr>
        </p:nvSpPr>
        <p:spPr>
          <a:xfrm>
            <a:off x="676655" y="2679192"/>
            <a:ext cx="3822192" cy="34472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CAA9E4F-C13B-4BB0-8C38-5FB1A0E2DC59}" type="datetimeFigureOut">
              <a:rPr lang="fr-FR" smtClean="0"/>
              <a:t>20/07/2013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3C5EA6C-1980-441F-B70F-C1AD6D3D5CFF}"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FCAA9E4F-C13B-4BB0-8C38-5FB1A0E2DC59}" type="datetimeFigureOut">
              <a:rPr lang="fr-FR" smtClean="0"/>
              <a:t>20/07/2013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3C5EA6C-1980-441F-B70F-C1AD6D3D5CF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CAA9E4F-C13B-4BB0-8C38-5FB1A0E2DC59}" type="datetimeFigureOut">
              <a:rPr lang="fr-FR" smtClean="0"/>
              <a:t>20/07/2013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3C5EA6C-1980-441F-B70F-C1AD6D3D5CF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CAA9E4F-C13B-4BB0-8C38-5FB1A0E2DC59}" type="datetimeFigureOut">
              <a:rPr lang="fr-FR" smtClean="0"/>
              <a:t>20/07/2013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3C5EA6C-1980-441F-B70F-C1AD6D3D5CFF}" type="slidenum">
              <a:rPr lang="fr-FR" smtClean="0"/>
              <a:t>‹N°›</a:t>
            </a:fld>
            <a:endParaRPr lang="fr-F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CAA9E4F-C13B-4BB0-8C38-5FB1A0E2DC59}" type="datetimeFigureOut">
              <a:rPr lang="fr-FR" smtClean="0"/>
              <a:t>20/07/2013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3C5EA6C-1980-441F-B70F-C1AD6D3D5CFF}" type="slidenum">
              <a:rPr lang="fr-FR" smtClean="0"/>
              <a:t>‹N°›</a:t>
            </a:fld>
            <a:endParaRPr lang="fr-F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CAA9E4F-C13B-4BB0-8C38-5FB1A0E2DC59}" type="datetimeFigureOut">
              <a:rPr lang="fr-FR" smtClean="0"/>
              <a:t>20/07/2013</a:t>
            </a:fld>
            <a:endParaRPr lang="fr-F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r-F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3C5EA6C-1980-441F-B70F-C1AD6D3D5CFF}" type="slidenum">
              <a:rPr lang="fr-FR" smtClean="0"/>
              <a:t>‹N°›</a:t>
            </a:fld>
            <a:endParaRPr lang="fr-F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548680"/>
            <a:ext cx="7772400" cy="1470025"/>
          </a:xfrm>
        </p:spPr>
        <p:txBody>
          <a:bodyPr/>
          <a:lstStyle/>
          <a:p>
            <a:endParaRPr lang="fr-FR" dirty="0"/>
          </a:p>
        </p:txBody>
      </p:sp>
      <p:sp>
        <p:nvSpPr>
          <p:cNvPr id="3" name="Sous-titre 2"/>
          <p:cNvSpPr>
            <a:spLocks noGrp="1"/>
          </p:cNvSpPr>
          <p:nvPr>
            <p:ph type="subTitle" idx="1"/>
          </p:nvPr>
        </p:nvSpPr>
        <p:spPr>
          <a:xfrm>
            <a:off x="1043608" y="2420888"/>
            <a:ext cx="6400800" cy="1752600"/>
          </a:xfrm>
        </p:spPr>
        <p:txBody>
          <a:bodyPr/>
          <a:lstStyle/>
          <a:p>
            <a:endParaRPr lang="fr-FR" dirty="0"/>
          </a:p>
        </p:txBody>
      </p:sp>
      <p:pic>
        <p:nvPicPr>
          <p:cNvPr id="1026" name="Picture 2" descr="C:\Users\aziz\Desktop\كنوز\77_21312227708.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460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Font typeface="Wingdings" pitchFamily="2" charset="2"/>
              <a:buChar char="Ø"/>
            </a:pPr>
            <a:r>
              <a:rPr lang="ar-MA" sz="3200" b="1" dirty="0" smtClean="0"/>
              <a:t>من عطايا نور ليلة القدر :</a:t>
            </a:r>
          </a:p>
          <a:p>
            <a:pPr marL="0" indent="0" algn="r" rtl="1">
              <a:buNone/>
            </a:pPr>
            <a:r>
              <a:rPr lang="ar-MA" sz="3200" b="1" dirty="0"/>
              <a:t>	</a:t>
            </a:r>
            <a:r>
              <a:rPr lang="ar-MA" sz="3200" b="1" dirty="0" smtClean="0"/>
              <a:t>- تفتح له أبواب المعرفة الكونية بطريقة غريبة (تجاوز الحواس الخمس).</a:t>
            </a:r>
          </a:p>
          <a:p>
            <a:pPr marL="0" indent="0" algn="r" rtl="1">
              <a:buNone/>
            </a:pPr>
            <a:r>
              <a:rPr lang="ar-MA" sz="3200" b="1" dirty="0"/>
              <a:t>	</a:t>
            </a:r>
            <a:r>
              <a:rPr lang="ar-MA" sz="3200" b="1" dirty="0" smtClean="0"/>
              <a:t>- تغيير هذا الإنسان : حكمة و إحسان و هدوء و تيسير و تعامل إيجابي مع كل الظروف.</a:t>
            </a:r>
          </a:p>
          <a:p>
            <a:pPr marL="0" indent="0" algn="r" rtl="1">
              <a:buNone/>
            </a:pPr>
            <a:r>
              <a:rPr lang="ar-MA" sz="3200" b="1" dirty="0"/>
              <a:t>	</a:t>
            </a:r>
            <a:r>
              <a:rPr lang="ar-MA" sz="3200" b="1" dirty="0" smtClean="0"/>
              <a:t>- تغيير لما حول هذا الإنسان : البركة.</a:t>
            </a:r>
          </a:p>
          <a:p>
            <a:pPr marL="0" indent="0" algn="r" rtl="1">
              <a:buNone/>
            </a:pPr>
            <a:endParaRPr lang="fr-FR" sz="3200" b="1" dirty="0"/>
          </a:p>
        </p:txBody>
      </p:sp>
      <p:sp>
        <p:nvSpPr>
          <p:cNvPr id="2" name="Titre 1"/>
          <p:cNvSpPr>
            <a:spLocks noGrp="1"/>
          </p:cNvSpPr>
          <p:nvPr>
            <p:ph type="title"/>
          </p:nvPr>
        </p:nvSpPr>
        <p:spPr/>
        <p:txBody>
          <a:bodyPr>
            <a:normAutofit/>
          </a:bodyPr>
          <a:lstStyle/>
          <a:p>
            <a:pPr rtl="1"/>
            <a:r>
              <a:rPr lang="ar-MA" b="1" dirty="0" smtClean="0"/>
              <a:t>كنوز في رمضان من خلال علوم الطاقة</a:t>
            </a:r>
            <a:endParaRPr lang="fr-FR" b="1" dirty="0"/>
          </a:p>
        </p:txBody>
      </p:sp>
    </p:spTree>
    <p:extLst>
      <p:ext uri="{BB962C8B-B14F-4D97-AF65-F5344CB8AC3E}">
        <p14:creationId xmlns:p14="http://schemas.microsoft.com/office/powerpoint/2010/main" val="304462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2067" y="2492896"/>
            <a:ext cx="7408333" cy="3450696"/>
          </a:xfrm>
        </p:spPr>
        <p:txBody>
          <a:bodyPr>
            <a:noAutofit/>
          </a:bodyPr>
          <a:lstStyle/>
          <a:p>
            <a:pPr algn="r" rtl="1">
              <a:buFont typeface="Wingdings" pitchFamily="2" charset="2"/>
              <a:buChar char="Ø"/>
            </a:pPr>
            <a:r>
              <a:rPr lang="ar-MA" sz="2800" b="1" dirty="0" smtClean="0"/>
              <a:t>آداب نبوية :</a:t>
            </a:r>
          </a:p>
          <a:p>
            <a:pPr marL="0" indent="0" algn="r" rtl="1">
              <a:buNone/>
            </a:pPr>
            <a:r>
              <a:rPr lang="ar-MA" sz="2800" b="1" dirty="0"/>
              <a:t>	</a:t>
            </a:r>
            <a:r>
              <a:rPr lang="ar-MA" sz="2800" b="1" dirty="0" smtClean="0"/>
              <a:t>1- عجل بالإفطار «لا يزال الناس بخير ما عجلوا الفطر».</a:t>
            </a:r>
          </a:p>
          <a:p>
            <a:pPr marL="0" indent="0" algn="r" rtl="1">
              <a:buNone/>
            </a:pPr>
            <a:r>
              <a:rPr lang="ar-MA" sz="2800" b="1" dirty="0"/>
              <a:t>	</a:t>
            </a:r>
            <a:r>
              <a:rPr lang="ar-MA" sz="2800" b="1" dirty="0" smtClean="0"/>
              <a:t>2- أفطر على رطبات أو بضع ثمرات و ماء.</a:t>
            </a:r>
          </a:p>
          <a:p>
            <a:pPr marL="0" indent="0" algn="r" rtl="1">
              <a:buNone/>
            </a:pPr>
            <a:r>
              <a:rPr lang="ar-MA" sz="2800" b="1" dirty="0"/>
              <a:t>	</a:t>
            </a:r>
            <a:r>
              <a:rPr lang="ar-MA" sz="2800" b="1" dirty="0" smtClean="0"/>
              <a:t>3- أفطر على مرحلتين.</a:t>
            </a:r>
          </a:p>
          <a:p>
            <a:pPr marL="0" indent="0" algn="r" rtl="1">
              <a:buNone/>
            </a:pPr>
            <a:r>
              <a:rPr lang="ar-MA" sz="2800" b="1" dirty="0"/>
              <a:t>	</a:t>
            </a:r>
            <a:r>
              <a:rPr lang="ar-MA" sz="2800" b="1" dirty="0" smtClean="0"/>
              <a:t>4- تجنب الإفراط في الطعام : الإكثار من الفواكه و الخضر و تجنب السكريات و اللحوم.</a:t>
            </a:r>
          </a:p>
          <a:p>
            <a:pPr marL="0" indent="0" algn="r" rtl="1">
              <a:buNone/>
            </a:pPr>
            <a:r>
              <a:rPr lang="ar-MA" sz="2800" b="1" dirty="0"/>
              <a:t>	</a:t>
            </a:r>
            <a:r>
              <a:rPr lang="ar-MA" sz="2800" b="1" dirty="0" smtClean="0"/>
              <a:t>5- تجنب النوم بعد الإفطار. </a:t>
            </a:r>
            <a:endParaRPr lang="fr-FR" sz="2800" b="1" dirty="0"/>
          </a:p>
        </p:txBody>
      </p:sp>
      <p:sp>
        <p:nvSpPr>
          <p:cNvPr id="2" name="Titre 1"/>
          <p:cNvSpPr>
            <a:spLocks noGrp="1"/>
          </p:cNvSpPr>
          <p:nvPr>
            <p:ph type="title"/>
          </p:nvPr>
        </p:nvSpPr>
        <p:spPr/>
        <p:txBody>
          <a:bodyPr/>
          <a:lstStyle/>
          <a:p>
            <a:pPr rtl="1"/>
            <a:r>
              <a:rPr lang="ar-MA" b="1" dirty="0" smtClean="0"/>
              <a:t>صوم رمضان في أحسن حال</a:t>
            </a:r>
            <a:endParaRPr lang="fr-FR" b="1" dirty="0"/>
          </a:p>
        </p:txBody>
      </p:sp>
    </p:spTree>
    <p:extLst>
      <p:ext uri="{BB962C8B-B14F-4D97-AF65-F5344CB8AC3E}">
        <p14:creationId xmlns:p14="http://schemas.microsoft.com/office/powerpoint/2010/main" val="162166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Autofit/>
          </a:bodyPr>
          <a:lstStyle/>
          <a:p>
            <a:pPr algn="r" rtl="1">
              <a:buFont typeface="Wingdings" pitchFamily="2" charset="2"/>
              <a:buChar char="Ø"/>
            </a:pPr>
            <a:r>
              <a:rPr lang="ar-MA" sz="2800" b="1" dirty="0" smtClean="0"/>
              <a:t>آداب نبوية :</a:t>
            </a:r>
          </a:p>
          <a:p>
            <a:pPr marL="0" indent="0" algn="r" rtl="1">
              <a:buNone/>
            </a:pPr>
            <a:r>
              <a:rPr lang="ar-MA" sz="2800" b="1" dirty="0"/>
              <a:t>	</a:t>
            </a:r>
            <a:r>
              <a:rPr lang="ar-MA" sz="2800" b="1" dirty="0" smtClean="0"/>
              <a:t>7- </a:t>
            </a:r>
            <a:r>
              <a:rPr lang="ar-MA" sz="2800" b="1" dirty="0" err="1" smtClean="0"/>
              <a:t>إلزم</a:t>
            </a:r>
            <a:r>
              <a:rPr lang="ar-MA" sz="2800" b="1" dirty="0" smtClean="0"/>
              <a:t> صلاة التراويح.</a:t>
            </a:r>
          </a:p>
          <a:p>
            <a:pPr marL="0" indent="0" algn="r" rtl="1">
              <a:buNone/>
            </a:pPr>
            <a:r>
              <a:rPr lang="ar-MA" sz="2800" b="1" dirty="0"/>
              <a:t>	</a:t>
            </a:r>
            <a:r>
              <a:rPr lang="ar-MA" sz="2800" b="1" dirty="0" smtClean="0"/>
              <a:t>8- </a:t>
            </a:r>
            <a:r>
              <a:rPr lang="ar-MA" sz="2800" b="1" dirty="0" err="1" smtClean="0"/>
              <a:t>إنجز</a:t>
            </a:r>
            <a:r>
              <a:rPr lang="ar-MA" sz="2800" b="1" dirty="0" smtClean="0"/>
              <a:t> عملك بإتقان.</a:t>
            </a:r>
          </a:p>
          <a:p>
            <a:pPr marL="0" indent="0" algn="r" rtl="1">
              <a:buNone/>
            </a:pPr>
            <a:r>
              <a:rPr lang="ar-MA" sz="2800" b="1" dirty="0"/>
              <a:t>	</a:t>
            </a:r>
            <a:r>
              <a:rPr lang="ar-MA" sz="2800" b="1" dirty="0" smtClean="0"/>
              <a:t>9- </a:t>
            </a:r>
            <a:r>
              <a:rPr lang="ar-MA" sz="2800" b="1" dirty="0" err="1" smtClean="0"/>
              <a:t>إسأل</a:t>
            </a:r>
            <a:r>
              <a:rPr lang="ar-MA" sz="2800" b="1" dirty="0" smtClean="0"/>
              <a:t> الله العافية (قصة الأعرابي و الحجاج).</a:t>
            </a:r>
          </a:p>
          <a:p>
            <a:pPr marL="0" indent="0" algn="r" rtl="1">
              <a:buNone/>
            </a:pPr>
            <a:r>
              <a:rPr lang="ar-MA" sz="2800" b="1" dirty="0"/>
              <a:t>	</a:t>
            </a:r>
            <a:r>
              <a:rPr lang="ar-MA" sz="2800" b="1" dirty="0" smtClean="0"/>
              <a:t>10- صوم ستة أيام من شوال : </a:t>
            </a:r>
          </a:p>
          <a:p>
            <a:pPr marL="0" indent="0" algn="r" rtl="1">
              <a:buNone/>
            </a:pPr>
            <a:r>
              <a:rPr lang="ar-MA" sz="2800" b="1" dirty="0" smtClean="0"/>
              <a:t>صوم يوم يخلصنا من سموم عشرة أيام «ما صام رمضان و أتبعه بست من شوال كان كصوم الدهر.</a:t>
            </a:r>
            <a:endParaRPr lang="ar-MA" sz="2800" b="1" dirty="0" smtClean="0"/>
          </a:p>
          <a:p>
            <a:pPr marL="0" indent="0" algn="r" rtl="1">
              <a:buNone/>
            </a:pPr>
            <a:endParaRPr lang="fr-FR" sz="2800" b="1" dirty="0"/>
          </a:p>
        </p:txBody>
      </p:sp>
      <p:sp>
        <p:nvSpPr>
          <p:cNvPr id="2" name="Titre 1"/>
          <p:cNvSpPr>
            <a:spLocks noGrp="1"/>
          </p:cNvSpPr>
          <p:nvPr>
            <p:ph type="title"/>
          </p:nvPr>
        </p:nvSpPr>
        <p:spPr/>
        <p:txBody>
          <a:bodyPr/>
          <a:lstStyle/>
          <a:p>
            <a:pPr rtl="1"/>
            <a:r>
              <a:rPr lang="ar-MA" b="1" dirty="0" smtClean="0"/>
              <a:t>صوم رمضان في أحسن حال</a:t>
            </a:r>
            <a:endParaRPr lang="fr-FR" b="1" dirty="0"/>
          </a:p>
        </p:txBody>
      </p:sp>
    </p:spTree>
    <p:extLst>
      <p:ext uri="{BB962C8B-B14F-4D97-AF65-F5344CB8AC3E}">
        <p14:creationId xmlns:p14="http://schemas.microsoft.com/office/powerpoint/2010/main" val="42218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2067" y="2492896"/>
            <a:ext cx="7408333" cy="3450696"/>
          </a:xfrm>
        </p:spPr>
        <p:txBody>
          <a:bodyPr>
            <a:noAutofit/>
          </a:bodyPr>
          <a:lstStyle/>
          <a:p>
            <a:pPr algn="r" rtl="1">
              <a:buFont typeface="Wingdings" pitchFamily="2" charset="2"/>
              <a:buChar char="Ø"/>
            </a:pPr>
            <a:r>
              <a:rPr lang="ar-MA" sz="2800" b="1" dirty="0" smtClean="0"/>
              <a:t>حلفاؤنا ضد العطش :</a:t>
            </a:r>
          </a:p>
          <a:p>
            <a:pPr marL="0" indent="0" algn="r" rtl="1">
              <a:buNone/>
            </a:pPr>
            <a:r>
              <a:rPr lang="ar-MA" sz="2800" b="1" dirty="0"/>
              <a:t>	</a:t>
            </a:r>
            <a:r>
              <a:rPr lang="ar-MA" sz="2800" b="1" dirty="0" smtClean="0"/>
              <a:t>- الماء و المشروبات بجميع أنواعها (دون سكر).</a:t>
            </a:r>
          </a:p>
          <a:p>
            <a:pPr marL="0" indent="0" algn="r" rtl="1">
              <a:buNone/>
            </a:pPr>
            <a:r>
              <a:rPr lang="ar-MA" sz="2800" b="1" dirty="0"/>
              <a:t>	</a:t>
            </a:r>
            <a:r>
              <a:rPr lang="ar-MA" sz="2800" b="1" dirty="0" smtClean="0"/>
              <a:t>- الخضراوات و الفواكه الطازجة.</a:t>
            </a:r>
          </a:p>
          <a:p>
            <a:pPr marL="0" indent="0" algn="r" rtl="1">
              <a:buNone/>
            </a:pPr>
            <a:r>
              <a:rPr lang="ar-MA" sz="2800" b="1" dirty="0"/>
              <a:t>	</a:t>
            </a:r>
            <a:r>
              <a:rPr lang="ar-MA" sz="2800" b="1" dirty="0" smtClean="0"/>
              <a:t>- تأخير السحور.</a:t>
            </a:r>
          </a:p>
          <a:p>
            <a:pPr algn="r" rtl="1">
              <a:buFont typeface="Wingdings" pitchFamily="2" charset="2"/>
              <a:buChar char="Ø"/>
            </a:pPr>
            <a:r>
              <a:rPr lang="ar-MA" sz="2800" b="1" dirty="0" smtClean="0"/>
              <a:t>لصوص يسرقون ماء الجسم :</a:t>
            </a:r>
          </a:p>
          <a:p>
            <a:pPr marL="0" indent="0" algn="r" rtl="1">
              <a:buNone/>
            </a:pPr>
            <a:r>
              <a:rPr lang="ar-MA" sz="2800" b="1" dirty="0"/>
              <a:t>	</a:t>
            </a:r>
            <a:r>
              <a:rPr lang="ar-MA" sz="2800" b="1" dirty="0" smtClean="0"/>
              <a:t>- ملح الطعام و البهارات.</a:t>
            </a:r>
          </a:p>
          <a:p>
            <a:pPr marL="0" indent="0" algn="r" rtl="1">
              <a:buNone/>
            </a:pPr>
            <a:r>
              <a:rPr lang="ar-MA" sz="2800" b="1" dirty="0"/>
              <a:t>	</a:t>
            </a:r>
            <a:r>
              <a:rPr lang="ar-MA" sz="2800" b="1" dirty="0" smtClean="0"/>
              <a:t>- المنبهات و المشروبات الغازية.</a:t>
            </a:r>
          </a:p>
          <a:p>
            <a:pPr marL="0" indent="0" algn="r" rtl="1">
              <a:buNone/>
            </a:pPr>
            <a:r>
              <a:rPr lang="ar-MA" sz="2800" b="1" dirty="0"/>
              <a:t>	</a:t>
            </a:r>
            <a:r>
              <a:rPr lang="ar-MA" sz="2800" b="1" dirty="0" smtClean="0"/>
              <a:t>- التعرض المباشر لأشعة الشمس.</a:t>
            </a:r>
            <a:endParaRPr lang="fr-FR" sz="2800" b="1" dirty="0"/>
          </a:p>
        </p:txBody>
      </p:sp>
      <p:sp>
        <p:nvSpPr>
          <p:cNvPr id="2" name="Titre 1"/>
          <p:cNvSpPr>
            <a:spLocks noGrp="1"/>
          </p:cNvSpPr>
          <p:nvPr>
            <p:ph type="title"/>
          </p:nvPr>
        </p:nvSpPr>
        <p:spPr/>
        <p:txBody>
          <a:bodyPr/>
          <a:lstStyle/>
          <a:p>
            <a:pPr rtl="1"/>
            <a:r>
              <a:rPr lang="ar-MA" b="1" dirty="0" smtClean="0"/>
              <a:t>نصائح لتجنب العطش</a:t>
            </a:r>
            <a:endParaRPr lang="fr-FR" b="1" dirty="0"/>
          </a:p>
        </p:txBody>
      </p:sp>
    </p:spTree>
    <p:extLst>
      <p:ext uri="{BB962C8B-B14F-4D97-AF65-F5344CB8AC3E}">
        <p14:creationId xmlns:p14="http://schemas.microsoft.com/office/powerpoint/2010/main" val="141824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Font typeface="Wingdings" pitchFamily="2" charset="2"/>
              <a:buChar char="Ø"/>
            </a:pPr>
            <a:r>
              <a:rPr lang="ar-MA" sz="3200" b="1" dirty="0" smtClean="0"/>
              <a:t>تجربة طوم </a:t>
            </a:r>
            <a:r>
              <a:rPr lang="ar-MA" sz="3200" b="1" dirty="0" err="1" smtClean="0"/>
              <a:t>برنرز</a:t>
            </a:r>
            <a:r>
              <a:rPr lang="ar-MA" sz="3200" b="1" dirty="0" smtClean="0"/>
              <a:t> من مدرسة </a:t>
            </a:r>
            <a:r>
              <a:rPr lang="ar-MA" sz="3200" b="1" dirty="0" err="1" smtClean="0"/>
              <a:t>كلومبيا</a:t>
            </a:r>
            <a:r>
              <a:rPr lang="ar-MA" sz="3200" b="1" dirty="0" smtClean="0"/>
              <a:t> للصحافة : الصوم تجربة سمو روحي هائلة.</a:t>
            </a:r>
          </a:p>
          <a:p>
            <a:pPr algn="r" rtl="1">
              <a:buFont typeface="Wingdings" pitchFamily="2" charset="2"/>
              <a:buChar char="Ø"/>
            </a:pPr>
            <a:r>
              <a:rPr lang="ar-MA" sz="3200" b="1" dirty="0" smtClean="0"/>
              <a:t>شهادة سليمان روجرز من نيويورك : بعد إصابته بالتهابات مفاصل شديدة مدة ثلاث سنوات أصبح قادرا على الجري مسافات طويلة.</a:t>
            </a:r>
            <a:endParaRPr lang="fr-FR" sz="3200" b="1" dirty="0"/>
          </a:p>
        </p:txBody>
      </p:sp>
      <p:sp>
        <p:nvSpPr>
          <p:cNvPr id="2" name="Titre 1"/>
          <p:cNvSpPr>
            <a:spLocks noGrp="1"/>
          </p:cNvSpPr>
          <p:nvPr>
            <p:ph type="title"/>
          </p:nvPr>
        </p:nvSpPr>
        <p:spPr/>
        <p:txBody>
          <a:bodyPr/>
          <a:lstStyle/>
          <a:p>
            <a:pPr rtl="1"/>
            <a:r>
              <a:rPr lang="ar-MA" b="1" dirty="0" smtClean="0"/>
              <a:t>شهادات من غير مسلمين</a:t>
            </a:r>
            <a:endParaRPr lang="fr-FR" b="1" dirty="0"/>
          </a:p>
        </p:txBody>
      </p:sp>
    </p:spTree>
    <p:extLst>
      <p:ext uri="{BB962C8B-B14F-4D97-AF65-F5344CB8AC3E}">
        <p14:creationId xmlns:p14="http://schemas.microsoft.com/office/powerpoint/2010/main" val="2209639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r" rtl="1">
              <a:buNone/>
            </a:pPr>
            <a:endParaRPr lang="fr-FR" b="1" dirty="0"/>
          </a:p>
        </p:txBody>
      </p:sp>
      <p:sp>
        <p:nvSpPr>
          <p:cNvPr id="2" name="Titre 1"/>
          <p:cNvSpPr>
            <a:spLocks noGrp="1"/>
          </p:cNvSpPr>
          <p:nvPr>
            <p:ph type="title"/>
          </p:nvPr>
        </p:nvSpPr>
        <p:spPr/>
        <p:txBody>
          <a:bodyPr/>
          <a:lstStyle/>
          <a:p>
            <a:endParaRPr lang="fr-F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329" t="3168" r="3594" b="46692"/>
          <a:stretch/>
        </p:blipFill>
        <p:spPr bwMode="auto">
          <a:xfrm>
            <a:off x="107504" y="0"/>
            <a:ext cx="9036496"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09973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24744"/>
            <a:ext cx="8229600" cy="4525963"/>
          </a:xfrm>
        </p:spPr>
        <p:txBody>
          <a:bodyPr>
            <a:noAutofit/>
          </a:bodyPr>
          <a:lstStyle/>
          <a:p>
            <a:pPr marL="0" indent="0" algn="just" rtl="1">
              <a:buNone/>
            </a:pPr>
            <a:r>
              <a:rPr lang="ar-MA" sz="4400" b="1" dirty="0"/>
              <a:t>يَا أَيُّهَا الَّذِينَ آَمَنُوا كُتِبَ عَلَيْكُمُ الصِّيَامُ كَمَا كُتِبَ عَلَى الَّذِينَ مِنْ قَبْلِكُمْ لَعَلَّكُمْ تَتَّقُونَ (183) أَيَّامًا مَعْدُودَاتٍ فَمَنْ كَانَ مِنْكُمْ مَرِيضًا أَوْ عَلَى سَفَرٍ فَعِدَّةٌ مِنْ أَيَّامٍ أُخَرَ وَعَلَى الَّذِينَ يُطِيقُونَهُ فِدْيَةٌ طَعَامُ مِسْكِينٍ فَمَنْ تَطَوَّعَ خَيْرًا فَهُوَ خَيْرٌ لَهُ وَأَنْ تَصُومُوا خَيْرٌ لَكُمْ إِنْ كُنْتُمْ تَعْلَمُونَ (184) </a:t>
            </a:r>
            <a:endParaRPr lang="fr-FR" sz="4400" b="1" dirty="0"/>
          </a:p>
        </p:txBody>
      </p:sp>
      <p:sp>
        <p:nvSpPr>
          <p:cNvPr id="2" name="Titre 1"/>
          <p:cNvSpPr>
            <a:spLocks noGrp="1"/>
          </p:cNvSpPr>
          <p:nvPr>
            <p:ph type="title"/>
          </p:nvPr>
        </p:nvSpPr>
        <p:spPr/>
        <p:txBody>
          <a:bodyPr/>
          <a:lstStyle/>
          <a:p>
            <a:endParaRPr lang="fr-FR" dirty="0"/>
          </a:p>
        </p:txBody>
      </p:sp>
    </p:spTree>
    <p:extLst>
      <p:ext uri="{BB962C8B-B14F-4D97-AF65-F5344CB8AC3E}">
        <p14:creationId xmlns:p14="http://schemas.microsoft.com/office/powerpoint/2010/main" val="3931565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Font typeface="Wingdings" pitchFamily="2" charset="2"/>
              <a:buChar char="Ø"/>
            </a:pPr>
            <a:r>
              <a:rPr lang="ar-MA" b="1" dirty="0" smtClean="0"/>
              <a:t>ارتباط العبادة منذ القدم بأزمنة و أماكن محددة .</a:t>
            </a:r>
          </a:p>
          <a:p>
            <a:pPr marL="0" indent="0" algn="r" rtl="1">
              <a:buNone/>
            </a:pPr>
            <a:r>
              <a:rPr lang="ar-MA" b="1" dirty="0"/>
              <a:t>	</a:t>
            </a:r>
            <a:r>
              <a:rPr lang="ar-MA" b="1" dirty="0" smtClean="0"/>
              <a:t>- ملاحظة الطبيعة.</a:t>
            </a:r>
          </a:p>
          <a:p>
            <a:pPr marL="0" indent="0" algn="r" rtl="1">
              <a:buNone/>
            </a:pPr>
            <a:r>
              <a:rPr lang="ar-MA" b="1" dirty="0"/>
              <a:t>	</a:t>
            </a:r>
            <a:r>
              <a:rPr lang="ar-MA" b="1" dirty="0" smtClean="0"/>
              <a:t>- طاقة منظمة و خاصية شفاء كامل.</a:t>
            </a:r>
          </a:p>
          <a:p>
            <a:pPr marL="0" indent="0" algn="r" rtl="1">
              <a:buNone/>
            </a:pPr>
            <a:r>
              <a:rPr lang="ar-MA" b="1" dirty="0"/>
              <a:t>	</a:t>
            </a:r>
            <a:r>
              <a:rPr lang="ar-MA" b="1" dirty="0" smtClean="0"/>
              <a:t>- طاقة الثلث الأخير من الليل و الفجر.</a:t>
            </a:r>
          </a:p>
          <a:p>
            <a:pPr marL="0" indent="0" algn="r" rtl="1">
              <a:buNone/>
            </a:pPr>
            <a:r>
              <a:rPr lang="ar-MA" b="1" dirty="0"/>
              <a:t>	</a:t>
            </a:r>
            <a:r>
              <a:rPr lang="ar-MA" b="1" dirty="0" smtClean="0"/>
              <a:t>- تواجد هذه الطاقة في كل مكان دليل على زمن الطاقة.</a:t>
            </a:r>
          </a:p>
          <a:p>
            <a:pPr marL="0" indent="0" algn="r" rtl="1">
              <a:buNone/>
            </a:pPr>
            <a:r>
              <a:rPr lang="ar-MA" b="1" dirty="0"/>
              <a:t>	</a:t>
            </a:r>
            <a:r>
              <a:rPr lang="ar-MA" b="1" dirty="0" smtClean="0"/>
              <a:t>- حضارات مختلفة و احتفال بنفس الأزمنة.</a:t>
            </a:r>
          </a:p>
          <a:p>
            <a:pPr marL="0" indent="0" algn="r" rtl="1">
              <a:buNone/>
            </a:pPr>
            <a:r>
              <a:rPr lang="ar-MA" b="1" dirty="0"/>
              <a:t>	</a:t>
            </a:r>
            <a:r>
              <a:rPr lang="ar-MA" b="1" dirty="0" smtClean="0"/>
              <a:t>- زمن رمضان.</a:t>
            </a:r>
            <a:endParaRPr lang="ar-MA" b="1" dirty="0"/>
          </a:p>
          <a:p>
            <a:pPr algn="r" rtl="1">
              <a:buFont typeface="Wingdings" pitchFamily="2" charset="2"/>
              <a:buChar char="Ø"/>
            </a:pPr>
            <a:endParaRPr lang="fr-FR" b="1" dirty="0"/>
          </a:p>
        </p:txBody>
      </p:sp>
      <p:sp>
        <p:nvSpPr>
          <p:cNvPr id="2" name="Titre 1"/>
          <p:cNvSpPr>
            <a:spLocks noGrp="1"/>
          </p:cNvSpPr>
          <p:nvPr>
            <p:ph type="title"/>
          </p:nvPr>
        </p:nvSpPr>
        <p:spPr/>
        <p:txBody>
          <a:bodyPr>
            <a:normAutofit/>
          </a:bodyPr>
          <a:lstStyle/>
          <a:p>
            <a:pPr rtl="1"/>
            <a:r>
              <a:rPr lang="ar-MA" b="1" dirty="0" smtClean="0"/>
              <a:t>كنوز في رمضان من خلال علوم الطاقة</a:t>
            </a:r>
            <a:endParaRPr lang="fr-FR" b="1" dirty="0"/>
          </a:p>
        </p:txBody>
      </p:sp>
    </p:spTree>
    <p:extLst>
      <p:ext uri="{BB962C8B-B14F-4D97-AF65-F5344CB8AC3E}">
        <p14:creationId xmlns:p14="http://schemas.microsoft.com/office/powerpoint/2010/main" val="1590790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2067" y="2460029"/>
            <a:ext cx="7408333" cy="4209331"/>
          </a:xfrm>
        </p:spPr>
        <p:txBody>
          <a:bodyPr>
            <a:normAutofit/>
          </a:bodyPr>
          <a:lstStyle/>
          <a:p>
            <a:pPr algn="r" rtl="1">
              <a:buFont typeface="Wingdings" pitchFamily="2" charset="2"/>
              <a:buChar char="Ø"/>
            </a:pPr>
            <a:r>
              <a:rPr lang="ar-MA" b="1" dirty="0" smtClean="0"/>
              <a:t>خاصية الطاقة في رمضان :</a:t>
            </a:r>
          </a:p>
          <a:p>
            <a:pPr marL="0" indent="0" algn="r" rtl="1">
              <a:buNone/>
            </a:pPr>
            <a:r>
              <a:rPr lang="ar-MA" b="1" dirty="0"/>
              <a:t>	</a:t>
            </a:r>
            <a:r>
              <a:rPr lang="ar-MA" b="1" dirty="0" smtClean="0"/>
              <a:t>- العالم المدرك (الحواس الخمس) 1 في المائة من العالم المطلق.</a:t>
            </a:r>
          </a:p>
          <a:p>
            <a:pPr marL="0" indent="0" algn="r" rtl="1">
              <a:buNone/>
            </a:pPr>
            <a:r>
              <a:rPr lang="ar-MA" b="1" dirty="0"/>
              <a:t>	</a:t>
            </a:r>
            <a:r>
              <a:rPr lang="ar-MA" b="1" dirty="0" smtClean="0"/>
              <a:t>- الأشعة فوق البنفسجية و الأشعة تحت الحمراء.</a:t>
            </a:r>
          </a:p>
          <a:p>
            <a:pPr marL="0" indent="0" algn="r" rtl="1">
              <a:buNone/>
            </a:pPr>
            <a:r>
              <a:rPr lang="ar-MA" b="1" dirty="0"/>
              <a:t>	</a:t>
            </a:r>
            <a:r>
              <a:rPr lang="ar-MA" b="1" dirty="0" smtClean="0"/>
              <a:t>- سماء رمضان  كبوابة طاقة كبيرة (بين العالمين).</a:t>
            </a:r>
          </a:p>
          <a:p>
            <a:pPr marL="0" indent="0" algn="r" rtl="1">
              <a:buNone/>
            </a:pPr>
            <a:r>
              <a:rPr lang="ar-MA" b="1" dirty="0"/>
              <a:t>	</a:t>
            </a:r>
            <a:r>
              <a:rPr lang="ar-MA" b="1" dirty="0" smtClean="0"/>
              <a:t>- طاقة قابلة للقياس بأجهزة كمبيوتر و أجهزة أخرى.</a:t>
            </a:r>
          </a:p>
          <a:p>
            <a:pPr marL="0" indent="0" algn="r" rtl="1">
              <a:buNone/>
            </a:pPr>
            <a:r>
              <a:rPr lang="ar-MA" b="1" dirty="0"/>
              <a:t>	</a:t>
            </a:r>
            <a:r>
              <a:rPr lang="ar-MA" b="1" dirty="0" smtClean="0"/>
              <a:t>- الحاجة إلى مستويات روحية عليا و طاقات معينة تتدخل لتعطينا هذا التوازن.</a:t>
            </a:r>
          </a:p>
          <a:p>
            <a:pPr marL="0" indent="0" algn="r" rtl="1">
              <a:buNone/>
            </a:pPr>
            <a:r>
              <a:rPr lang="ar-MA" b="1" dirty="0"/>
              <a:t>	</a:t>
            </a:r>
            <a:r>
              <a:rPr lang="ar-MA" b="1" dirty="0" smtClean="0"/>
              <a:t>- معرفة كيفية التعامل مع هذه الطاقة شرط للاستفادة منها.</a:t>
            </a:r>
            <a:endParaRPr lang="fr-FR" b="1" dirty="0"/>
          </a:p>
        </p:txBody>
      </p:sp>
      <p:sp>
        <p:nvSpPr>
          <p:cNvPr id="2" name="Titre 1"/>
          <p:cNvSpPr>
            <a:spLocks noGrp="1"/>
          </p:cNvSpPr>
          <p:nvPr>
            <p:ph type="title"/>
          </p:nvPr>
        </p:nvSpPr>
        <p:spPr/>
        <p:txBody>
          <a:bodyPr>
            <a:normAutofit/>
          </a:bodyPr>
          <a:lstStyle/>
          <a:p>
            <a:pPr rtl="1"/>
            <a:r>
              <a:rPr lang="ar-MA" b="1" dirty="0" smtClean="0"/>
              <a:t>كنوز في رمضان من خلال علوم الطاقة</a:t>
            </a:r>
            <a:endParaRPr lang="fr-FR" b="1" dirty="0"/>
          </a:p>
        </p:txBody>
      </p:sp>
    </p:spTree>
    <p:extLst>
      <p:ext uri="{BB962C8B-B14F-4D97-AF65-F5344CB8AC3E}">
        <p14:creationId xmlns:p14="http://schemas.microsoft.com/office/powerpoint/2010/main" val="248416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79304" y="2506498"/>
            <a:ext cx="6264696" cy="4162861"/>
          </a:xfrm>
        </p:spPr>
        <p:txBody>
          <a:bodyPr>
            <a:normAutofit/>
          </a:bodyPr>
          <a:lstStyle/>
          <a:p>
            <a:pPr algn="r" rtl="1">
              <a:buFont typeface="Wingdings" pitchFamily="2" charset="2"/>
              <a:buChar char="Ø"/>
            </a:pPr>
            <a:r>
              <a:rPr lang="ar-MA" sz="3200" b="1" dirty="0" smtClean="0"/>
              <a:t>كيف أستفيد من طاقة رمضان.</a:t>
            </a:r>
          </a:p>
          <a:p>
            <a:pPr marL="0" indent="0" algn="r" rtl="1">
              <a:buNone/>
            </a:pPr>
            <a:r>
              <a:rPr lang="ar-MA" sz="3200" b="1" dirty="0"/>
              <a:t>	</a:t>
            </a:r>
            <a:r>
              <a:rPr lang="ar-MA" sz="3200" b="1" dirty="0" smtClean="0"/>
              <a:t>- ما هو العضو الذي </a:t>
            </a:r>
            <a:r>
              <a:rPr lang="ar-MA" sz="3200" b="1" dirty="0"/>
              <a:t>ي</a:t>
            </a:r>
            <a:r>
              <a:rPr lang="ar-MA" sz="3200" b="1" dirty="0" smtClean="0"/>
              <a:t>تعامل مع هذه الطاقة.</a:t>
            </a:r>
          </a:p>
          <a:p>
            <a:pPr marL="0" indent="0" algn="r" rtl="1">
              <a:buNone/>
            </a:pPr>
            <a:r>
              <a:rPr lang="ar-MA" sz="3200" b="1" dirty="0"/>
              <a:t>	</a:t>
            </a:r>
            <a:r>
              <a:rPr lang="ar-MA" sz="3200" b="1" dirty="0" smtClean="0"/>
              <a:t>- مركز قمة الرأس و العبادة (الصلاة).</a:t>
            </a:r>
          </a:p>
          <a:p>
            <a:pPr marL="0" indent="0" algn="r" rtl="1">
              <a:buNone/>
            </a:pPr>
            <a:r>
              <a:rPr lang="ar-MA" sz="3200" b="1" dirty="0"/>
              <a:t>	</a:t>
            </a:r>
            <a:r>
              <a:rPr lang="ar-MA" sz="3200" b="1" dirty="0" smtClean="0"/>
              <a:t>- مركز قمة الرأس في رمضان.</a:t>
            </a:r>
          </a:p>
          <a:p>
            <a:pPr marL="0" indent="0" algn="r" rtl="1">
              <a:buNone/>
            </a:pPr>
            <a:r>
              <a:rPr lang="ar-MA" sz="3200" b="1" dirty="0"/>
              <a:t>	</a:t>
            </a:r>
            <a:r>
              <a:rPr lang="ar-MA" sz="3200" b="1" dirty="0" smtClean="0"/>
              <a:t>- تاج الملوك.</a:t>
            </a:r>
          </a:p>
          <a:p>
            <a:pPr marL="0" indent="0" algn="r" rtl="1">
              <a:buNone/>
            </a:pPr>
            <a:r>
              <a:rPr lang="ar-MA" sz="3200" b="1" dirty="0"/>
              <a:t>	</a:t>
            </a:r>
            <a:endParaRPr lang="fr-FR" sz="3200" b="1" dirty="0"/>
          </a:p>
        </p:txBody>
      </p:sp>
      <p:sp>
        <p:nvSpPr>
          <p:cNvPr id="2" name="Titre 1"/>
          <p:cNvSpPr>
            <a:spLocks noGrp="1"/>
          </p:cNvSpPr>
          <p:nvPr>
            <p:ph type="title"/>
          </p:nvPr>
        </p:nvSpPr>
        <p:spPr/>
        <p:txBody>
          <a:bodyPr>
            <a:normAutofit/>
          </a:bodyPr>
          <a:lstStyle/>
          <a:p>
            <a:pPr rtl="1"/>
            <a:r>
              <a:rPr lang="ar-MA" b="1" dirty="0" smtClean="0"/>
              <a:t>كنوز في رمضان من خلال علوم الطاقة</a:t>
            </a:r>
            <a:endParaRPr lang="fr-F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1861026"/>
            <a:ext cx="3024336" cy="4952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2719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fltVal val="0"/>
                                          </p:val>
                                        </p:tav>
                                        <p:tav tm="100000">
                                          <p:val>
                                            <p:strVal val="#ppt_w"/>
                                          </p:val>
                                        </p:tav>
                                      </p:tavLst>
                                    </p:anim>
                                    <p:anim calcmode="lin" valueType="num">
                                      <p:cBhvr>
                                        <p:cTn id="8" dur="1000" fill="hold"/>
                                        <p:tgtEl>
                                          <p:spTgt spid="2050"/>
                                        </p:tgtEl>
                                        <p:attrNameLst>
                                          <p:attrName>ppt_h</p:attrName>
                                        </p:attrNameLst>
                                      </p:cBhvr>
                                      <p:tavLst>
                                        <p:tav tm="0">
                                          <p:val>
                                            <p:fltVal val="0"/>
                                          </p:val>
                                        </p:tav>
                                        <p:tav tm="100000">
                                          <p:val>
                                            <p:strVal val="#ppt_h"/>
                                          </p:val>
                                        </p:tav>
                                      </p:tavLst>
                                    </p:anim>
                                    <p:anim calcmode="lin" valueType="num">
                                      <p:cBhvr>
                                        <p:cTn id="9" dur="1000" fill="hold"/>
                                        <p:tgtEl>
                                          <p:spTgt spid="2050"/>
                                        </p:tgtEl>
                                        <p:attrNameLst>
                                          <p:attrName>style.rotation</p:attrName>
                                        </p:attrNameLst>
                                      </p:cBhvr>
                                      <p:tavLst>
                                        <p:tav tm="0">
                                          <p:val>
                                            <p:fltVal val="90"/>
                                          </p:val>
                                        </p:tav>
                                        <p:tav tm="100000">
                                          <p:val>
                                            <p:fltVal val="0"/>
                                          </p:val>
                                        </p:tav>
                                      </p:tavLst>
                                    </p:anim>
                                    <p:animEffect transition="in" filter="fade">
                                      <p:cBhvr>
                                        <p:cTn id="10" dur="1000"/>
                                        <p:tgtEl>
                                          <p:spTgt spid="205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down)">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wipe(down)">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wipe(down)">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wipe(down)">
                                      <p:cBhvr>
                                        <p:cTn id="4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2067" y="2420888"/>
            <a:ext cx="7408333" cy="3921885"/>
          </a:xfrm>
        </p:spPr>
        <p:txBody>
          <a:bodyPr>
            <a:noAutofit/>
          </a:bodyPr>
          <a:lstStyle/>
          <a:p>
            <a:pPr algn="r" rtl="1">
              <a:buFont typeface="Wingdings" pitchFamily="2" charset="2"/>
              <a:buChar char="Ø"/>
            </a:pPr>
            <a:r>
              <a:rPr lang="ar-MA" sz="2800" b="1" dirty="0" smtClean="0"/>
              <a:t>كيف أستفيد من طاقة رمضان :</a:t>
            </a:r>
          </a:p>
          <a:p>
            <a:pPr marL="0" indent="0" algn="r" rtl="1">
              <a:buNone/>
            </a:pPr>
            <a:r>
              <a:rPr lang="ar-MA" sz="2800" b="1" dirty="0"/>
              <a:t>	</a:t>
            </a:r>
            <a:r>
              <a:rPr lang="ar-MA" sz="2800" b="1" dirty="0" smtClean="0"/>
              <a:t>- فتح بوابة مركز قمة الرأس طول النهار : </a:t>
            </a:r>
            <a:r>
              <a:rPr lang="ar-MA" sz="2800" b="1" dirty="0" smtClean="0">
                <a:solidFill>
                  <a:srgbClr val="FF0000"/>
                </a:solidFill>
              </a:rPr>
              <a:t>الصيام</a:t>
            </a:r>
            <a:r>
              <a:rPr lang="ar-MA" sz="2800" b="1" dirty="0" smtClean="0"/>
              <a:t>.</a:t>
            </a:r>
          </a:p>
          <a:p>
            <a:pPr marL="0" indent="0" algn="r" rtl="1">
              <a:buNone/>
            </a:pPr>
            <a:r>
              <a:rPr lang="ar-MA" sz="2800" b="1" dirty="0"/>
              <a:t>	</a:t>
            </a:r>
            <a:r>
              <a:rPr lang="ar-MA" sz="2800" b="1" dirty="0" smtClean="0"/>
              <a:t>- فتح بوابة مركز قمة الرأس في الليل : </a:t>
            </a:r>
            <a:r>
              <a:rPr lang="ar-MA" sz="2800" b="1" dirty="0" smtClean="0">
                <a:solidFill>
                  <a:srgbClr val="FF0000"/>
                </a:solidFill>
              </a:rPr>
              <a:t>التراويح و القيام</a:t>
            </a:r>
            <a:r>
              <a:rPr lang="ar-MA" sz="2800" b="1" dirty="0" smtClean="0"/>
              <a:t>.</a:t>
            </a:r>
          </a:p>
          <a:p>
            <a:pPr marL="0" indent="0" algn="r" rtl="1">
              <a:buNone/>
            </a:pPr>
            <a:r>
              <a:rPr lang="ar-MA" sz="2800" b="1" dirty="0"/>
              <a:t>	</a:t>
            </a:r>
            <a:r>
              <a:rPr lang="ar-MA" sz="2800" b="1" dirty="0" smtClean="0"/>
              <a:t>- إدخال الطاقة المنظمة في كافة مجالات حياتي : </a:t>
            </a:r>
            <a:r>
              <a:rPr lang="ar-MA" sz="2800" b="1" dirty="0" smtClean="0">
                <a:solidFill>
                  <a:srgbClr val="FF0000"/>
                </a:solidFill>
              </a:rPr>
              <a:t>وجوب العمل في رمضان كالعمل في أيام الفطر.</a:t>
            </a:r>
          </a:p>
          <a:p>
            <a:pPr marL="0" indent="0" algn="r" rtl="1">
              <a:buNone/>
            </a:pPr>
            <a:r>
              <a:rPr lang="ar-MA" sz="2800" b="1" dirty="0" smtClean="0"/>
              <a:t>النوم ألذ أعدائك في رمضان.</a:t>
            </a:r>
          </a:p>
          <a:p>
            <a:pPr marL="0" indent="0" algn="r" rtl="1">
              <a:buNone/>
            </a:pPr>
            <a:r>
              <a:rPr lang="ar-MA" sz="2800" b="1" dirty="0"/>
              <a:t>	</a:t>
            </a:r>
            <a:r>
              <a:rPr lang="ar-MA" sz="2800" b="1" dirty="0" smtClean="0"/>
              <a:t>- حكمة في العمل : </a:t>
            </a:r>
            <a:r>
              <a:rPr lang="ar-MA" sz="2800" b="1" dirty="0" smtClean="0">
                <a:solidFill>
                  <a:srgbClr val="FF0000"/>
                </a:solidFill>
              </a:rPr>
              <a:t>إحسان، إتقان و صدق</a:t>
            </a:r>
            <a:r>
              <a:rPr lang="ar-MA" sz="2800" b="1" dirty="0" smtClean="0"/>
              <a:t>.</a:t>
            </a:r>
          </a:p>
          <a:p>
            <a:pPr marL="0" indent="0" algn="r" rtl="1">
              <a:buNone/>
            </a:pPr>
            <a:r>
              <a:rPr lang="ar-MA" sz="2800" b="1" dirty="0"/>
              <a:t>	</a:t>
            </a:r>
            <a:endParaRPr lang="ar-MA" sz="2800" b="1" dirty="0" smtClean="0"/>
          </a:p>
          <a:p>
            <a:pPr marL="0" indent="0" algn="r" rtl="1">
              <a:buNone/>
            </a:pPr>
            <a:r>
              <a:rPr lang="ar-MA" sz="2800" b="1" dirty="0"/>
              <a:t>	</a:t>
            </a:r>
            <a:endParaRPr lang="ar-MA" sz="2800" b="1" dirty="0" smtClean="0"/>
          </a:p>
          <a:p>
            <a:pPr marL="0" indent="0" algn="r" rtl="1">
              <a:buNone/>
            </a:pPr>
            <a:r>
              <a:rPr lang="ar-MA" sz="2800" b="1" dirty="0"/>
              <a:t>	</a:t>
            </a:r>
            <a:endParaRPr lang="ar-MA" sz="2800" b="1" dirty="0" smtClean="0"/>
          </a:p>
        </p:txBody>
      </p:sp>
      <p:sp>
        <p:nvSpPr>
          <p:cNvPr id="2" name="Titre 1"/>
          <p:cNvSpPr>
            <a:spLocks noGrp="1"/>
          </p:cNvSpPr>
          <p:nvPr>
            <p:ph type="title"/>
          </p:nvPr>
        </p:nvSpPr>
        <p:spPr/>
        <p:txBody>
          <a:bodyPr>
            <a:normAutofit/>
          </a:bodyPr>
          <a:lstStyle/>
          <a:p>
            <a:r>
              <a:rPr lang="ar-MA" b="1" dirty="0" smtClean="0"/>
              <a:t>كنوز في رمضان من خلال علوم الطاقة</a:t>
            </a:r>
            <a:endParaRPr lang="fr-FR" dirty="0"/>
          </a:p>
        </p:txBody>
      </p:sp>
    </p:spTree>
    <p:extLst>
      <p:ext uri="{BB962C8B-B14F-4D97-AF65-F5344CB8AC3E}">
        <p14:creationId xmlns:p14="http://schemas.microsoft.com/office/powerpoint/2010/main" val="3716981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2067" y="1844824"/>
            <a:ext cx="7408333" cy="3450696"/>
          </a:xfrm>
        </p:spPr>
        <p:txBody>
          <a:bodyPr>
            <a:noAutofit/>
          </a:bodyPr>
          <a:lstStyle/>
          <a:p>
            <a:pPr marL="0" indent="0" algn="r" rtl="1">
              <a:buNone/>
            </a:pPr>
            <a:endParaRPr lang="ar-MA" sz="3200" dirty="0" smtClean="0"/>
          </a:p>
          <a:p>
            <a:pPr marL="0" indent="0" algn="r" rtl="1">
              <a:buNone/>
            </a:pPr>
            <a:r>
              <a:rPr lang="ar-MA" sz="3200" b="1" dirty="0" smtClean="0"/>
              <a:t>	- هدف الصيام ليس مجرد القدرة على الامتناع عن الطعام بل القدرة على أن أكون في أحسن حال و أنا صائم.</a:t>
            </a:r>
          </a:p>
          <a:p>
            <a:pPr marL="0" indent="0" algn="r" rtl="1">
              <a:buNone/>
            </a:pPr>
            <a:r>
              <a:rPr lang="ar-MA" sz="3200" b="1" dirty="0"/>
              <a:t>	</a:t>
            </a:r>
            <a:r>
              <a:rPr lang="ar-MA" sz="3200" b="1" dirty="0" smtClean="0"/>
              <a:t>- الجهاد الأكبر ليس بمنع النفس فقط بل بالإحسان في كل عمل.</a:t>
            </a:r>
          </a:p>
          <a:p>
            <a:pPr marL="0" indent="0" algn="r" rtl="1">
              <a:buNone/>
            </a:pPr>
            <a:r>
              <a:rPr lang="ar-MA" sz="3200" b="1" dirty="0"/>
              <a:t>	</a:t>
            </a:r>
            <a:r>
              <a:rPr lang="ar-MA" sz="3200" b="1" dirty="0" smtClean="0"/>
              <a:t>- هدف كل الأديان عمل و معاملات.</a:t>
            </a:r>
          </a:p>
          <a:p>
            <a:pPr marL="0" indent="0" algn="r" rtl="1">
              <a:buNone/>
            </a:pPr>
            <a:r>
              <a:rPr lang="ar-MA" sz="3200" b="1" dirty="0" smtClean="0"/>
              <a:t>	- طاقة منظمة ثلاثون يوما كنز إذا عرفناه أخذنا منه و إذا جهلناه ضيعناه.</a:t>
            </a:r>
          </a:p>
          <a:p>
            <a:pPr marL="0" indent="0" algn="r" rtl="1">
              <a:buNone/>
            </a:pPr>
            <a:endParaRPr lang="fr-FR" sz="3200" dirty="0"/>
          </a:p>
        </p:txBody>
      </p:sp>
      <p:sp>
        <p:nvSpPr>
          <p:cNvPr id="2" name="Titre 1"/>
          <p:cNvSpPr>
            <a:spLocks noGrp="1"/>
          </p:cNvSpPr>
          <p:nvPr>
            <p:ph type="title"/>
          </p:nvPr>
        </p:nvSpPr>
        <p:spPr/>
        <p:txBody>
          <a:bodyPr>
            <a:normAutofit/>
          </a:bodyPr>
          <a:lstStyle/>
          <a:p>
            <a:pPr rtl="1"/>
            <a:r>
              <a:rPr lang="ar-MA" b="1" dirty="0" smtClean="0"/>
              <a:t>كنوز في رمضان من خلال علوم الطاقة</a:t>
            </a:r>
            <a:endParaRPr lang="fr-FR" b="1" dirty="0"/>
          </a:p>
        </p:txBody>
      </p:sp>
    </p:spTree>
    <p:extLst>
      <p:ext uri="{BB962C8B-B14F-4D97-AF65-F5344CB8AC3E}">
        <p14:creationId xmlns:p14="http://schemas.microsoft.com/office/powerpoint/2010/main" val="2801533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2067" y="2532037"/>
            <a:ext cx="7408333" cy="3993307"/>
          </a:xfrm>
        </p:spPr>
        <p:txBody>
          <a:bodyPr>
            <a:normAutofit/>
          </a:bodyPr>
          <a:lstStyle/>
          <a:p>
            <a:pPr algn="r" rtl="1">
              <a:buFont typeface="Wingdings" pitchFamily="2" charset="2"/>
              <a:buChar char="Ø"/>
            </a:pPr>
            <a:r>
              <a:rPr lang="ar-MA" sz="2800" b="1" dirty="0" smtClean="0"/>
              <a:t>أجهزة قياس الطاقة أثبتت خاصية القانون الثلاثي لطاقة رمضان.</a:t>
            </a:r>
          </a:p>
          <a:p>
            <a:pPr algn="r" rtl="1">
              <a:buFont typeface="Wingdings" pitchFamily="2" charset="2"/>
              <a:buChar char="Ø"/>
            </a:pPr>
            <a:r>
              <a:rPr lang="ar-MA" sz="2800" b="1" dirty="0" smtClean="0"/>
              <a:t>تبلغ هذه الطاقة أقصاها في العشر أيام الأخيرة من رمضان.</a:t>
            </a:r>
          </a:p>
          <a:p>
            <a:pPr algn="r" rtl="1">
              <a:buFont typeface="Wingdings" pitchFamily="2" charset="2"/>
              <a:buChar char="Ø"/>
            </a:pPr>
            <a:r>
              <a:rPr lang="ar-MA" sz="2800" b="1" dirty="0" smtClean="0"/>
              <a:t>في ليلة وترية تبلغ هذه الطاقة آلاف الأضعاف : فتحة نورية قوية جدا في السماء.</a:t>
            </a:r>
          </a:p>
          <a:p>
            <a:pPr algn="r" rtl="1">
              <a:buFont typeface="Wingdings" pitchFamily="2" charset="2"/>
              <a:buChar char="Ø"/>
            </a:pPr>
            <a:r>
              <a:rPr lang="ar-MA" sz="2800" b="1" dirty="0" smtClean="0"/>
              <a:t>على قدر شفط </a:t>
            </a:r>
            <a:r>
              <a:rPr lang="ar-MA" sz="2800" b="1" dirty="0"/>
              <a:t>ا</a:t>
            </a:r>
            <a:r>
              <a:rPr lang="ar-MA" sz="2800" b="1" dirty="0" smtClean="0"/>
              <a:t>لطاقة في العشرون يوما الأولى على قدر شفط الطاقة تلك الليلة.</a:t>
            </a:r>
          </a:p>
          <a:p>
            <a:pPr algn="r" rtl="1">
              <a:buFont typeface="Wingdings" pitchFamily="2" charset="2"/>
              <a:buChar char="Ø"/>
            </a:pPr>
            <a:r>
              <a:rPr lang="ar-MA" sz="2800" b="1" dirty="0" smtClean="0"/>
              <a:t>طاقة رهيبة : تصبح إنسانا آخر (توازن تام و حكمة).</a:t>
            </a:r>
            <a:endParaRPr lang="fr-FR" sz="2800" b="1" dirty="0"/>
          </a:p>
        </p:txBody>
      </p:sp>
      <p:sp>
        <p:nvSpPr>
          <p:cNvPr id="2" name="Titre 1"/>
          <p:cNvSpPr>
            <a:spLocks noGrp="1"/>
          </p:cNvSpPr>
          <p:nvPr>
            <p:ph type="title"/>
          </p:nvPr>
        </p:nvSpPr>
        <p:spPr/>
        <p:txBody>
          <a:bodyPr>
            <a:normAutofit/>
          </a:bodyPr>
          <a:lstStyle/>
          <a:p>
            <a:pPr rtl="1"/>
            <a:r>
              <a:rPr lang="ar-MA" b="1" dirty="0" smtClean="0"/>
              <a:t>كنوز في رمضان من خلال علوم الطاقة</a:t>
            </a:r>
            <a:endParaRPr lang="fr-FR" dirty="0"/>
          </a:p>
        </p:txBody>
      </p:sp>
    </p:spTree>
    <p:extLst>
      <p:ext uri="{BB962C8B-B14F-4D97-AF65-F5344CB8AC3E}">
        <p14:creationId xmlns:p14="http://schemas.microsoft.com/office/powerpoint/2010/main" val="3241424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27584" y="2492896"/>
            <a:ext cx="7408333" cy="3849877"/>
          </a:xfrm>
        </p:spPr>
        <p:txBody>
          <a:bodyPr>
            <a:noAutofit/>
          </a:bodyPr>
          <a:lstStyle/>
          <a:p>
            <a:pPr algn="r" rtl="1">
              <a:buFont typeface="Wingdings" pitchFamily="2" charset="2"/>
              <a:buChar char="Ø"/>
            </a:pPr>
            <a:r>
              <a:rPr lang="ar-MA" sz="2800" b="1" dirty="0" smtClean="0"/>
              <a:t>نور ليلة القدر يشرح القلب.</a:t>
            </a:r>
          </a:p>
          <a:p>
            <a:pPr marL="0" indent="0" algn="r" rtl="1">
              <a:buNone/>
            </a:pPr>
            <a:r>
              <a:rPr lang="ar-MA" sz="2800" b="1" dirty="0"/>
              <a:t>	</a:t>
            </a:r>
            <a:r>
              <a:rPr lang="ar-MA" sz="2800" b="1" dirty="0" smtClean="0"/>
              <a:t>- مضغة في القلب مسؤولة عن النبض الأساسي في القلب.</a:t>
            </a:r>
          </a:p>
          <a:p>
            <a:pPr marL="0" indent="0" algn="r" rtl="1">
              <a:buNone/>
            </a:pPr>
            <a:r>
              <a:rPr lang="ar-MA" sz="2800" b="1" dirty="0"/>
              <a:t>	</a:t>
            </a:r>
            <a:r>
              <a:rPr lang="ar-MA" sz="2800" b="1" dirty="0" smtClean="0"/>
              <a:t>- تكبير تخطيط القلب يعكس معلومات حول الإنسان كله و ليس فقط قلبه.</a:t>
            </a:r>
          </a:p>
          <a:p>
            <a:pPr marL="0" indent="0" algn="r" rtl="1">
              <a:buNone/>
            </a:pPr>
            <a:r>
              <a:rPr lang="ar-MA" sz="2800" b="1" dirty="0"/>
              <a:t>	</a:t>
            </a:r>
            <a:r>
              <a:rPr lang="ar-MA" sz="2800" b="1" dirty="0" smtClean="0"/>
              <a:t>- حياتنا مشفرة داخل دقات قلبنا.</a:t>
            </a:r>
          </a:p>
          <a:p>
            <a:pPr marL="0" indent="0" algn="r" rtl="1">
              <a:buNone/>
            </a:pPr>
            <a:r>
              <a:rPr lang="ar-MA" sz="2800" b="1" dirty="0"/>
              <a:t>	</a:t>
            </a:r>
            <a:r>
              <a:rPr lang="ar-MA" sz="2800" b="1" dirty="0" smtClean="0"/>
              <a:t>- سر ذبذبات القلب و إصلاح كل مشاكل الجسم. </a:t>
            </a:r>
          </a:p>
          <a:p>
            <a:pPr marL="0" indent="0" algn="r" rtl="1">
              <a:buNone/>
            </a:pPr>
            <a:r>
              <a:rPr lang="ar-MA" sz="2800" b="1" dirty="0"/>
              <a:t>	</a:t>
            </a:r>
            <a:r>
              <a:rPr lang="ar-MA" sz="2800" b="1" dirty="0" smtClean="0"/>
              <a:t>- نور ليلة القدر و ذبذبات هذه المضغة.</a:t>
            </a:r>
            <a:endParaRPr lang="fr-FR" sz="2800" b="1" dirty="0"/>
          </a:p>
        </p:txBody>
      </p:sp>
      <p:sp>
        <p:nvSpPr>
          <p:cNvPr id="2" name="Titre 1"/>
          <p:cNvSpPr>
            <a:spLocks noGrp="1"/>
          </p:cNvSpPr>
          <p:nvPr>
            <p:ph type="title"/>
          </p:nvPr>
        </p:nvSpPr>
        <p:spPr/>
        <p:txBody>
          <a:bodyPr>
            <a:normAutofit/>
          </a:bodyPr>
          <a:lstStyle/>
          <a:p>
            <a:pPr rtl="1"/>
            <a:r>
              <a:rPr lang="ar-MA" b="1" dirty="0" smtClean="0"/>
              <a:t>كنوز في رمضان من خلال علوم الطاقة</a:t>
            </a:r>
            <a:endParaRPr lang="fr-FR" b="1" dirty="0"/>
          </a:p>
        </p:txBody>
      </p:sp>
    </p:spTree>
    <p:extLst>
      <p:ext uri="{BB962C8B-B14F-4D97-AF65-F5344CB8AC3E}">
        <p14:creationId xmlns:p14="http://schemas.microsoft.com/office/powerpoint/2010/main" val="135957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gues">
  <a:themeElements>
    <a:clrScheme name="Vagues">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agues">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agues">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124</TotalTime>
  <Words>273</Words>
  <Application>Microsoft Office PowerPoint</Application>
  <PresentationFormat>Affichage à l'écran (4:3)</PresentationFormat>
  <Paragraphs>84</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Vagues</vt:lpstr>
      <vt:lpstr>Présentation PowerPoint</vt:lpstr>
      <vt:lpstr>Présentation PowerPoint</vt:lpstr>
      <vt:lpstr>كنوز في رمضان من خلال علوم الطاقة</vt:lpstr>
      <vt:lpstr>كنوز في رمضان من خلال علوم الطاقة</vt:lpstr>
      <vt:lpstr>كنوز في رمضان من خلال علوم الطاقة</vt:lpstr>
      <vt:lpstr>كنوز في رمضان من خلال علوم الطاقة</vt:lpstr>
      <vt:lpstr>كنوز في رمضان من خلال علوم الطاقة</vt:lpstr>
      <vt:lpstr>كنوز في رمضان من خلال علوم الطاقة</vt:lpstr>
      <vt:lpstr>كنوز في رمضان من خلال علوم الطاقة</vt:lpstr>
      <vt:lpstr>كنوز في رمضان من خلال علوم الطاقة</vt:lpstr>
      <vt:lpstr>صوم رمضان في أحسن حال</vt:lpstr>
      <vt:lpstr>صوم رمضان في أحسن حال</vt:lpstr>
      <vt:lpstr>نصائح لتجنب العطش</vt:lpstr>
      <vt:lpstr>شهادات من غير مسلمين</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aziz</dc:creator>
  <cp:lastModifiedBy>aziz</cp:lastModifiedBy>
  <cp:revision>24</cp:revision>
  <dcterms:created xsi:type="dcterms:W3CDTF">2013-07-20T07:41:08Z</dcterms:created>
  <dcterms:modified xsi:type="dcterms:W3CDTF">2013-07-20T09:45:23Z</dcterms:modified>
</cp:coreProperties>
</file>