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2"/>
  </p:notes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7" r:id="rId36"/>
    <p:sldId id="292" r:id="rId37"/>
    <p:sldId id="293" r:id="rId38"/>
    <p:sldId id="294" r:id="rId39"/>
    <p:sldId id="296" r:id="rId40"/>
    <p:sldId id="295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691D"/>
    <a:srgbClr val="403B24"/>
    <a:srgbClr val="CC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182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17F3B-5B99-4A7A-8BC3-CCFA3826A881}" type="datetimeFigureOut">
              <a:rPr lang="fr-FR" smtClean="0"/>
              <a:pPr/>
              <a:t>14/07/2013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BA8B3-4E4D-43C0-B736-B85C7074538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9648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BA8B3-4E4D-43C0-B736-B85C7074538F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71049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AAFA-C7A8-4630-ABB0-7D5F50EF8BF5}" type="datetimeFigureOut">
              <a:rPr lang="fr-FR" smtClean="0"/>
              <a:pPr/>
              <a:t>14/07/2013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923C6-E756-44A3-AE61-B4C7171211A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75681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AAFA-C7A8-4630-ABB0-7D5F50EF8BF5}" type="datetimeFigureOut">
              <a:rPr lang="fr-FR" smtClean="0"/>
              <a:pPr/>
              <a:t>14/07/2013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923C6-E756-44A3-AE61-B4C7171211A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40103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AAFA-C7A8-4630-ABB0-7D5F50EF8BF5}" type="datetimeFigureOut">
              <a:rPr lang="fr-FR" smtClean="0"/>
              <a:pPr/>
              <a:t>14/07/2013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923C6-E756-44A3-AE61-B4C7171211A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87557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AAFA-C7A8-4630-ABB0-7D5F50EF8BF5}" type="datetimeFigureOut">
              <a:rPr lang="fr-FR" smtClean="0"/>
              <a:pPr/>
              <a:t>14/07/2013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923C6-E756-44A3-AE61-B4C7171211A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3461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AAFA-C7A8-4630-ABB0-7D5F50EF8BF5}" type="datetimeFigureOut">
              <a:rPr lang="fr-FR" smtClean="0"/>
              <a:pPr/>
              <a:t>14/07/2013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923C6-E756-44A3-AE61-B4C7171211A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53711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AAFA-C7A8-4630-ABB0-7D5F50EF8BF5}" type="datetimeFigureOut">
              <a:rPr lang="fr-FR" smtClean="0"/>
              <a:pPr/>
              <a:t>14/07/2013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923C6-E756-44A3-AE61-B4C7171211A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92152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AAFA-C7A8-4630-ABB0-7D5F50EF8BF5}" type="datetimeFigureOut">
              <a:rPr lang="fr-FR" smtClean="0"/>
              <a:pPr/>
              <a:t>14/07/2013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923C6-E756-44A3-AE61-B4C7171211A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4640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AAFA-C7A8-4630-ABB0-7D5F50EF8BF5}" type="datetimeFigureOut">
              <a:rPr lang="fr-FR" smtClean="0"/>
              <a:pPr/>
              <a:t>14/07/2013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923C6-E756-44A3-AE61-B4C7171211A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3780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AAFA-C7A8-4630-ABB0-7D5F50EF8BF5}" type="datetimeFigureOut">
              <a:rPr lang="fr-FR" smtClean="0"/>
              <a:pPr/>
              <a:t>14/07/2013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923C6-E756-44A3-AE61-B4C7171211A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9839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AAFA-C7A8-4630-ABB0-7D5F50EF8BF5}" type="datetimeFigureOut">
              <a:rPr lang="fr-FR" smtClean="0"/>
              <a:pPr/>
              <a:t>14/07/2013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923C6-E756-44A3-AE61-B4C7171211A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3241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AAFA-C7A8-4630-ABB0-7D5F50EF8BF5}" type="datetimeFigureOut">
              <a:rPr lang="fr-FR" smtClean="0"/>
              <a:pPr/>
              <a:t>14/07/2013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923C6-E756-44A3-AE61-B4C7171211A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7080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2AAFA-C7A8-4630-ABB0-7D5F50EF8BF5}" type="datetimeFigureOut">
              <a:rPr lang="fr-FR" smtClean="0"/>
              <a:pPr/>
              <a:t>14/07/2013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923C6-E756-44A3-AE61-B4C7171211A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4393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wwwwwwwwwwwwwwwwwww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5037" y="-7855"/>
            <a:ext cx="185896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9345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b="1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3635896" y="2996952"/>
            <a:ext cx="1728192" cy="72008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B691D"/>
                </a:solidFill>
              </a:rPr>
              <a:t>ل</a:t>
            </a:r>
            <a:r>
              <a:rPr lang="ar-MA" sz="3600" b="1" dirty="0" smtClean="0">
                <a:solidFill>
                  <a:srgbClr val="0B691D"/>
                </a:solidFill>
              </a:rPr>
              <a:t>إحسانه</a:t>
            </a:r>
            <a:endParaRPr lang="fr-FR" sz="3600" b="1" dirty="0">
              <a:solidFill>
                <a:srgbClr val="0B691D"/>
              </a:solidFill>
            </a:endParaRPr>
          </a:p>
        </p:txBody>
      </p:sp>
      <p:sp>
        <p:nvSpPr>
          <p:cNvPr id="6" name="Arrondir un rectangle avec un coin diagonal 5"/>
          <p:cNvSpPr/>
          <p:nvPr/>
        </p:nvSpPr>
        <p:spPr>
          <a:xfrm>
            <a:off x="3644458" y="5085184"/>
            <a:ext cx="1728192" cy="720080"/>
          </a:xfrm>
          <a:prstGeom prst="round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 smtClean="0">
                <a:solidFill>
                  <a:srgbClr val="C00000"/>
                </a:solidFill>
              </a:rPr>
              <a:t>الحياء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7" name="Arrondir un rectangle avec un coin diagonal 6"/>
          <p:cNvSpPr/>
          <p:nvPr/>
        </p:nvSpPr>
        <p:spPr>
          <a:xfrm>
            <a:off x="6804248" y="2996952"/>
            <a:ext cx="1728192" cy="72008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 smtClean="0">
                <a:solidFill>
                  <a:srgbClr val="0B691D"/>
                </a:solidFill>
              </a:rPr>
              <a:t>لجماله</a:t>
            </a:r>
            <a:endParaRPr lang="fr-FR" sz="3600" b="1" dirty="0">
              <a:solidFill>
                <a:srgbClr val="0B691D"/>
              </a:solidFill>
            </a:endParaRPr>
          </a:p>
        </p:txBody>
      </p:sp>
      <p:sp>
        <p:nvSpPr>
          <p:cNvPr id="8" name="Arrondir un rectangle avec un coin diagonal 7"/>
          <p:cNvSpPr/>
          <p:nvPr/>
        </p:nvSpPr>
        <p:spPr>
          <a:xfrm>
            <a:off x="663574" y="3001322"/>
            <a:ext cx="1728192" cy="72008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 smtClean="0">
                <a:solidFill>
                  <a:srgbClr val="0B691D"/>
                </a:solidFill>
              </a:rPr>
              <a:t>لنعمه</a:t>
            </a:r>
            <a:endParaRPr lang="fr-FR" sz="3600" b="1" dirty="0">
              <a:solidFill>
                <a:srgbClr val="0B691D"/>
              </a:solidFill>
            </a:endParaRPr>
          </a:p>
        </p:txBody>
      </p:sp>
      <p:sp>
        <p:nvSpPr>
          <p:cNvPr id="9" name="Cœur 8"/>
          <p:cNvSpPr/>
          <p:nvPr/>
        </p:nvSpPr>
        <p:spPr>
          <a:xfrm>
            <a:off x="3408440" y="764704"/>
            <a:ext cx="1944216" cy="1296144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 smtClean="0"/>
              <a:t>الحب</a:t>
            </a:r>
            <a:endParaRPr lang="fr-FR" sz="3600" b="1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5004048" y="1700808"/>
            <a:ext cx="2664296" cy="122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1547664" y="1700808"/>
            <a:ext cx="2232248" cy="122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4400542" y="2060848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4508554" y="3721402"/>
            <a:ext cx="3159790" cy="12917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1331640" y="3721402"/>
            <a:ext cx="3068902" cy="12917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4427984" y="3721402"/>
            <a:ext cx="0" cy="12917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280987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018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189" r="76856"/>
          <a:stretch/>
        </p:blipFill>
        <p:spPr bwMode="auto">
          <a:xfrm>
            <a:off x="-108520" y="-60405"/>
            <a:ext cx="9252520" cy="691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MA" b="1" dirty="0" smtClean="0"/>
              <a:t>7- المفتاح السحري :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algn="r" rtl="1"/>
            <a:r>
              <a:rPr lang="ar-MA" b="1" dirty="0" smtClean="0"/>
              <a:t>غير صلاة الكثير من الناس.</a:t>
            </a:r>
          </a:p>
          <a:p>
            <a:pPr marL="0" indent="0" algn="r" rtl="1">
              <a:buNone/>
            </a:pPr>
            <a:endParaRPr lang="ar-MA" b="1" dirty="0" smtClean="0">
              <a:solidFill>
                <a:srgbClr val="0B691D"/>
              </a:solidFill>
            </a:endParaRPr>
          </a:p>
          <a:p>
            <a:pPr marL="0" indent="0" algn="r" rtl="1">
              <a:buNone/>
            </a:pPr>
            <a:endParaRPr lang="ar-MA" b="1" dirty="0">
              <a:solidFill>
                <a:srgbClr val="0B691D"/>
              </a:solidFill>
            </a:endParaRPr>
          </a:p>
          <a:p>
            <a:pPr marL="0" indent="0" algn="r" rtl="1">
              <a:buNone/>
            </a:pPr>
            <a:endParaRPr lang="ar-MA" b="1" dirty="0" smtClean="0">
              <a:solidFill>
                <a:srgbClr val="0B691D"/>
              </a:solidFill>
            </a:endParaRPr>
          </a:p>
          <a:p>
            <a:pPr marL="0" indent="0" algn="r" rtl="1">
              <a:buNone/>
            </a:pPr>
            <a:endParaRPr lang="ar-MA" b="1" dirty="0">
              <a:solidFill>
                <a:srgbClr val="0B691D"/>
              </a:solidFill>
            </a:endParaRPr>
          </a:p>
          <a:p>
            <a:pPr marL="0" indent="0" algn="r" rtl="1">
              <a:buNone/>
            </a:pPr>
            <a:endParaRPr lang="ar-MA" b="1" dirty="0" smtClean="0">
              <a:solidFill>
                <a:srgbClr val="0B691D"/>
              </a:solidFill>
            </a:endParaRPr>
          </a:p>
          <a:p>
            <a:pPr marL="0" indent="0" algn="r" rtl="1">
              <a:buNone/>
            </a:pPr>
            <a:endParaRPr lang="ar-MA" b="1" dirty="0">
              <a:solidFill>
                <a:srgbClr val="0B691D"/>
              </a:solidFill>
            </a:endParaRPr>
          </a:p>
          <a:p>
            <a:pPr marL="0" indent="0" algn="r" rtl="1">
              <a:buNone/>
            </a:pPr>
            <a:r>
              <a:rPr lang="ar-MA" b="1" dirty="0" smtClean="0">
                <a:solidFill>
                  <a:srgbClr val="0B691D"/>
                </a:solidFill>
              </a:rPr>
              <a:t>«إذا قام أحدكم يصلي فإنه يناجي ربه» </a:t>
            </a:r>
            <a:r>
              <a:rPr lang="ar-MA" b="1" dirty="0" smtClean="0"/>
              <a:t>حديث شريف.</a:t>
            </a:r>
          </a:p>
          <a:p>
            <a:pPr algn="r" rtl="1"/>
            <a:endParaRPr lang="fr-FR" b="1" dirty="0"/>
          </a:p>
        </p:txBody>
      </p:sp>
      <p:pic>
        <p:nvPicPr>
          <p:cNvPr id="1026" name="Picture 2" descr="C:\Users\aziz\Desktop\الصلاة\007.p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070"/>
          <a:stretch/>
        </p:blipFill>
        <p:spPr bwMode="auto">
          <a:xfrm>
            <a:off x="1779387" y="2204864"/>
            <a:ext cx="5744941" cy="349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456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/>
          <a:lstStyle/>
          <a:p>
            <a:pPr rtl="1"/>
            <a:r>
              <a:rPr lang="ar-MA" b="1" dirty="0" smtClean="0"/>
              <a:t>أقسام الناس في الصلاة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525963"/>
          </a:xfrm>
        </p:spPr>
        <p:txBody>
          <a:bodyPr/>
          <a:lstStyle/>
          <a:p>
            <a:pPr marL="0" indent="0" algn="ctr" rtl="1">
              <a:buNone/>
            </a:pPr>
            <a:r>
              <a:rPr lang="ar-MA" b="1" dirty="0" smtClean="0"/>
              <a:t>سؤال الملك</a:t>
            </a:r>
            <a:endParaRPr lang="fr-FR" b="1" dirty="0"/>
          </a:p>
        </p:txBody>
      </p:sp>
      <p:pic>
        <p:nvPicPr>
          <p:cNvPr id="2050" name="Picture 2" descr="C:\Users\aziz\Desktop\الصلاة\009.p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1" b="9487"/>
          <a:stretch/>
        </p:blipFill>
        <p:spPr bwMode="auto">
          <a:xfrm>
            <a:off x="1214414" y="2000240"/>
            <a:ext cx="6962698" cy="461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977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17024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5656" y="2025422"/>
            <a:ext cx="597666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MA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محطات عملية</a:t>
            </a:r>
          </a:p>
          <a:p>
            <a:pPr algn="ctr" rtl="1"/>
            <a:r>
              <a:rPr lang="ar-MA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تعيننا على الخشوع</a:t>
            </a:r>
            <a:endParaRPr lang="fr-FR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080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/>
              <a:t>أسرار الآذان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MA" b="1" dirty="0" smtClean="0"/>
              <a:t>يطرد الشيطان : </a:t>
            </a:r>
            <a:r>
              <a:rPr lang="ar-MA" b="1" dirty="0" smtClean="0">
                <a:solidFill>
                  <a:srgbClr val="0B691D"/>
                </a:solidFill>
              </a:rPr>
              <a:t>«إذا نودي للصلاة أدبر الشيطان و له </a:t>
            </a:r>
            <a:r>
              <a:rPr lang="ar-MA" b="1" dirty="0" err="1" smtClean="0">
                <a:solidFill>
                  <a:srgbClr val="0B691D"/>
                </a:solidFill>
              </a:rPr>
              <a:t>دراد</a:t>
            </a:r>
            <a:r>
              <a:rPr lang="ar-MA" b="1" dirty="0" smtClean="0">
                <a:solidFill>
                  <a:srgbClr val="0B691D"/>
                </a:solidFill>
              </a:rPr>
              <a:t> حتى لا يسمع التأذين».</a:t>
            </a:r>
          </a:p>
          <a:p>
            <a:pPr algn="r" rtl="1"/>
            <a:r>
              <a:rPr lang="ar-MA" b="1" dirty="0" smtClean="0"/>
              <a:t>فرصة لتضاعف أجر صلاتك : </a:t>
            </a:r>
            <a:r>
              <a:rPr lang="ar-MA" b="1" dirty="0" smtClean="0">
                <a:solidFill>
                  <a:srgbClr val="0B691D"/>
                </a:solidFill>
              </a:rPr>
              <a:t>«المؤذن يغفر له مد صوته و صدقه من سمعه من رطب و يابس و له أجر من صلى معه».</a:t>
            </a:r>
          </a:p>
          <a:p>
            <a:pPr algn="r" rtl="1"/>
            <a:r>
              <a:rPr lang="ar-MA" b="1" dirty="0" smtClean="0">
                <a:solidFill>
                  <a:srgbClr val="0B691D"/>
                </a:solidFill>
              </a:rPr>
              <a:t>«قل مثل ما يقول فلك مثل أجره».</a:t>
            </a:r>
          </a:p>
          <a:p>
            <a:pPr algn="r" rtl="1"/>
            <a:r>
              <a:rPr lang="ar-MA" b="1" dirty="0" smtClean="0"/>
              <a:t>نداء يدعوك للقاء الحبيب «أغلى حبيب».</a:t>
            </a:r>
            <a:endParaRPr lang="fr-FR" b="1" dirty="0"/>
          </a:p>
        </p:txBody>
      </p:sp>
      <p:pic>
        <p:nvPicPr>
          <p:cNvPr id="9218" name="Picture 2" descr="C:\Users\aziz\Desktop\الصلاة\الأذان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178"/>
          <a:stretch/>
        </p:blipFill>
        <p:spPr bwMode="auto">
          <a:xfrm>
            <a:off x="3577" y="-27384"/>
            <a:ext cx="2740833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830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/>
              <a:t>الوضوء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MA" b="1" dirty="0" smtClean="0"/>
              <a:t>الصلاة تبدأ قبل تكبيرة الإحرام بكثير</a:t>
            </a:r>
            <a:endParaRPr lang="fr-FR" b="1" dirty="0"/>
          </a:p>
        </p:txBody>
      </p:sp>
      <p:pic>
        <p:nvPicPr>
          <p:cNvPr id="10243" name="Picture 3" descr="C:\Users\aziz\Desktop\الصلاة\tashbee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354"/>
          <a:stretch/>
        </p:blipFill>
        <p:spPr bwMode="auto">
          <a:xfrm>
            <a:off x="1475656" y="2420888"/>
            <a:ext cx="6416111" cy="441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49" y="3175"/>
            <a:ext cx="2344626" cy="198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18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/>
          <a:lstStyle/>
          <a:p>
            <a:pPr rtl="1"/>
            <a:r>
              <a:rPr lang="ar-MA" b="1" dirty="0"/>
              <a:t>الوضوء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67944" y="1855365"/>
            <a:ext cx="4618856" cy="4525963"/>
          </a:xfrm>
        </p:spPr>
        <p:txBody>
          <a:bodyPr/>
          <a:lstStyle/>
          <a:p>
            <a:pPr algn="r" rtl="1"/>
            <a:r>
              <a:rPr lang="ar-MA" b="1" dirty="0" smtClean="0"/>
              <a:t>ضاعف الأجر بتعظيم النية :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- استباحة الصلاة.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- امتثال أمر الله عز و جل.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- الاقتداء بالحبيب 	المصطفى.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- تكفير السيئات.</a:t>
            </a:r>
            <a:endParaRPr lang="fr-FR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30" y="0"/>
            <a:ext cx="2261332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30" y="2204864"/>
            <a:ext cx="4054814" cy="429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7368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1456" y="341784"/>
            <a:ext cx="6059016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MA" b="1" dirty="0" smtClean="0"/>
              <a:t>استقبال القبلة و التزين لله عز و جل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19872" y="1816224"/>
            <a:ext cx="5266928" cy="4781128"/>
          </a:xfrm>
        </p:spPr>
        <p:txBody>
          <a:bodyPr>
            <a:normAutofit lnSpcReduction="10000"/>
          </a:bodyPr>
          <a:lstStyle/>
          <a:p>
            <a:pPr algn="r" rtl="1"/>
            <a:r>
              <a:rPr lang="ar-MA" b="1" dirty="0" smtClean="0"/>
              <a:t>اذكري ستر الله عليك.</a:t>
            </a:r>
          </a:p>
          <a:p>
            <a:pPr algn="r" rtl="1"/>
            <a:r>
              <a:rPr lang="ar-MA" b="1" dirty="0" smtClean="0"/>
              <a:t>تجملي لله عز و جل : إذا قابل الحبيب حبيبه، استعد له أحسن استعداد.</a:t>
            </a:r>
          </a:p>
          <a:p>
            <a:pPr algn="r" rtl="1"/>
            <a:r>
              <a:rPr lang="ar-MA" b="1" dirty="0" smtClean="0"/>
              <a:t>استقبال القبلة : ابن القيم </a:t>
            </a:r>
            <a:r>
              <a:rPr lang="ar-MA" b="1" dirty="0" smtClean="0">
                <a:solidFill>
                  <a:srgbClr val="C00000"/>
                </a:solidFill>
              </a:rPr>
              <a:t>«كيف تصح صلاة من يستقبل القبلة بجسده و ينصرف بقلبه عن رب القبلة».</a:t>
            </a:r>
          </a:p>
          <a:p>
            <a:pPr algn="r" rtl="1"/>
            <a:r>
              <a:rPr lang="ar-MA" b="1" dirty="0" smtClean="0"/>
              <a:t>اقتربنا من الدخول على مولانا.</a:t>
            </a:r>
          </a:p>
          <a:p>
            <a:pPr marL="0" indent="0" algn="r" rtl="1">
              <a:buNone/>
            </a:pPr>
            <a:r>
              <a:rPr lang="ar-MA" b="1" dirty="0" smtClean="0"/>
              <a:t>و قبل ذلك....</a:t>
            </a:r>
            <a:endParaRPr lang="fr-FR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66"/>
          <a:stretch/>
        </p:blipFill>
        <p:spPr bwMode="auto">
          <a:xfrm>
            <a:off x="356" y="2316312"/>
            <a:ext cx="3305706" cy="436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2738906" cy="165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3945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563" y="-30163"/>
            <a:ext cx="92551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avec flèche vers le bas 3"/>
          <p:cNvSpPr/>
          <p:nvPr/>
        </p:nvSpPr>
        <p:spPr>
          <a:xfrm>
            <a:off x="2483768" y="332656"/>
            <a:ext cx="3960440" cy="1656184"/>
          </a:xfrm>
          <a:prstGeom prst="downArrow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 smtClean="0">
                <a:solidFill>
                  <a:srgbClr val="FFFF00"/>
                </a:solidFill>
              </a:rPr>
              <a:t>تذكري أختي الحبيبة</a:t>
            </a:r>
            <a:endParaRPr lang="fr-FR" sz="4000" b="1" dirty="0">
              <a:solidFill>
                <a:srgbClr val="FFFF00"/>
              </a:solidFill>
            </a:endParaRPr>
          </a:p>
        </p:txBody>
      </p:sp>
      <p:sp>
        <p:nvSpPr>
          <p:cNvPr id="5" name="Parchemin vertical 4"/>
          <p:cNvSpPr/>
          <p:nvPr/>
        </p:nvSpPr>
        <p:spPr>
          <a:xfrm>
            <a:off x="1475656" y="1988840"/>
            <a:ext cx="5544616" cy="4464496"/>
          </a:xfrm>
          <a:prstGeom prst="verticalScrol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r" rtl="1">
              <a:buFontTx/>
              <a:buChar char="-"/>
            </a:pPr>
            <a:r>
              <a:rPr lang="ar-MA" sz="3200" b="1" dirty="0" smtClean="0">
                <a:solidFill>
                  <a:srgbClr val="FFFF00"/>
                </a:solidFill>
              </a:rPr>
              <a:t>انتظري الآذان.</a:t>
            </a:r>
          </a:p>
          <a:p>
            <a:pPr marL="457200" indent="-457200" algn="r" rtl="1">
              <a:buFontTx/>
              <a:buChar char="-"/>
            </a:pPr>
            <a:r>
              <a:rPr lang="ar-MA" sz="3200" b="1" dirty="0" smtClean="0">
                <a:solidFill>
                  <a:srgbClr val="FFFF00"/>
                </a:solidFill>
              </a:rPr>
              <a:t>توضئي لكل صلاة.</a:t>
            </a:r>
          </a:p>
          <a:p>
            <a:pPr marL="457200" indent="-457200" algn="r" rtl="1">
              <a:buFontTx/>
              <a:buChar char="-"/>
            </a:pPr>
            <a:r>
              <a:rPr lang="ar-MA" sz="3200" b="1" dirty="0" smtClean="0">
                <a:solidFill>
                  <a:srgbClr val="FFFF00"/>
                </a:solidFill>
              </a:rPr>
              <a:t>قرآن جديد.</a:t>
            </a:r>
          </a:p>
          <a:p>
            <a:pPr marL="457200" indent="-457200" algn="r" rtl="1">
              <a:buFontTx/>
              <a:buChar char="-"/>
            </a:pPr>
            <a:r>
              <a:rPr lang="ar-MA" sz="3200" b="1" dirty="0" smtClean="0">
                <a:solidFill>
                  <a:srgbClr val="FFFF00"/>
                </a:solidFill>
              </a:rPr>
              <a:t>ابتعدي عن الزخارف.</a:t>
            </a:r>
          </a:p>
          <a:p>
            <a:pPr marL="457200" indent="-457200" algn="r" rtl="1">
              <a:buFontTx/>
              <a:buChar char="-"/>
            </a:pPr>
            <a:r>
              <a:rPr lang="ar-MA" sz="3200" b="1" dirty="0" smtClean="0">
                <a:solidFill>
                  <a:srgbClr val="FFFF00"/>
                </a:solidFill>
              </a:rPr>
              <a:t>لا تصلي خلف نائم أو متكلم.</a:t>
            </a:r>
          </a:p>
          <a:p>
            <a:pPr marL="457200" indent="-457200" algn="r" rtl="1">
              <a:buFontTx/>
              <a:buChar char="-"/>
            </a:pPr>
            <a:r>
              <a:rPr lang="ar-MA" sz="3200" b="1" dirty="0" smtClean="0">
                <a:solidFill>
                  <a:srgbClr val="FFFF00"/>
                </a:solidFill>
              </a:rPr>
              <a:t>أغلقي هاتفك.</a:t>
            </a:r>
            <a:endParaRPr lang="fr-F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359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37520" y="274638"/>
            <a:ext cx="5410944" cy="1143000"/>
          </a:xfrm>
        </p:spPr>
        <p:txBody>
          <a:bodyPr/>
          <a:lstStyle/>
          <a:p>
            <a:pPr rtl="1"/>
            <a:r>
              <a:rPr lang="ar-MA" b="1" dirty="0" smtClean="0"/>
              <a:t>تكبيرة الإحرام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15816" y="1600200"/>
            <a:ext cx="5770984" cy="4525963"/>
          </a:xfrm>
        </p:spPr>
        <p:txBody>
          <a:bodyPr/>
          <a:lstStyle/>
          <a:p>
            <a:pPr algn="r" rtl="1"/>
            <a:r>
              <a:rPr lang="ar-MA" b="1" dirty="0" smtClean="0"/>
              <a:t>لماذا التكبير ؟ الله أكبر مما تفكر فيه.</a:t>
            </a:r>
          </a:p>
          <a:p>
            <a:pPr algn="r" rtl="1"/>
            <a:r>
              <a:rPr lang="ar-MA" b="1" dirty="0" smtClean="0"/>
              <a:t>لا تبدأ صلاتك بالكذب.</a:t>
            </a:r>
          </a:p>
          <a:p>
            <a:pPr algn="r" rtl="1"/>
            <a:r>
              <a:rPr lang="ar-MA" b="1" dirty="0" smtClean="0"/>
              <a:t>رفع اليد استسلام لله عز و جل</a:t>
            </a:r>
          </a:p>
          <a:p>
            <a:pPr algn="r" rtl="1"/>
            <a:r>
              <a:rPr lang="ar-MA" b="1" dirty="0" smtClean="0"/>
              <a:t>تكريرها : منبه</a:t>
            </a:r>
          </a:p>
          <a:p>
            <a:pPr algn="r" rtl="1"/>
            <a:r>
              <a:rPr lang="ar-MA" b="1" dirty="0" smtClean="0"/>
              <a:t>محطة مهمة : دخول في حالة نفسية فيسيولوجية روحية أخرى.</a:t>
            </a:r>
          </a:p>
          <a:p>
            <a:pPr marL="0" indent="0" algn="r" rtl="1">
              <a:buNone/>
            </a:pPr>
            <a:r>
              <a:rPr lang="ar-MA" b="1" dirty="0" smtClean="0">
                <a:solidFill>
                  <a:srgbClr val="0B691D"/>
                </a:solidFill>
              </a:rPr>
              <a:t>«مفتاح الصلاة الطهور و تحريمها التكبير و تحليها التسليم»</a:t>
            </a:r>
            <a:r>
              <a:rPr lang="ar-MA" b="1" dirty="0" smtClean="0"/>
              <a:t> حديث شريف.</a:t>
            </a:r>
          </a:p>
          <a:p>
            <a:pPr algn="r" rtl="1"/>
            <a:endParaRPr lang="fr-FR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74372"/>
            <a:ext cx="864096" cy="66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C:\Users\aziz\Desktop\الصلاة\images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33"/>
          <a:stretch/>
        </p:blipFill>
        <p:spPr bwMode="auto">
          <a:xfrm>
            <a:off x="-26509" y="2147078"/>
            <a:ext cx="3038595" cy="445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1" y="0"/>
            <a:ext cx="313372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8102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pPr rtl="1"/>
            <a:r>
              <a:rPr lang="ar-MA" b="1" dirty="0" smtClean="0"/>
              <a:t>حاجتنا للتلذذ بالصلاة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ar-MA" b="1" dirty="0" smtClean="0"/>
              <a:t>- ابن الجوزي : </a:t>
            </a:r>
            <a:r>
              <a:rPr lang="ar-MA" b="1" dirty="0" smtClean="0">
                <a:solidFill>
                  <a:srgbClr val="C00000"/>
                </a:solidFill>
              </a:rPr>
              <a:t>«إنا في روضة طعامنا فيها الخشوع، شرابنا فيها الدموع».</a:t>
            </a:r>
          </a:p>
          <a:p>
            <a:pPr marL="0" indent="0" algn="r" rtl="1">
              <a:buNone/>
            </a:pPr>
            <a:r>
              <a:rPr lang="ar-MA" b="1" dirty="0" smtClean="0"/>
              <a:t>- هل هذا للسابقين فقط ؟</a:t>
            </a:r>
          </a:p>
          <a:p>
            <a:pPr marL="0" indent="0" algn="r" rtl="1">
              <a:buNone/>
            </a:pPr>
            <a:endParaRPr lang="ar-MA" b="1" dirty="0"/>
          </a:p>
          <a:p>
            <a:pPr marL="0" indent="0" algn="r" rtl="1">
              <a:buNone/>
            </a:pPr>
            <a:endParaRPr lang="ar-MA" b="1" dirty="0" smtClean="0"/>
          </a:p>
          <a:p>
            <a:pPr marL="0" indent="0" algn="r" rtl="1">
              <a:buNone/>
            </a:pPr>
            <a:endParaRPr lang="ar-MA" b="1" dirty="0"/>
          </a:p>
          <a:p>
            <a:pPr marL="0" indent="0" algn="r" rtl="1">
              <a:buNone/>
            </a:pPr>
            <a:endParaRPr lang="ar-MA" b="1" dirty="0" smtClean="0"/>
          </a:p>
          <a:p>
            <a:pPr marL="0" indent="0" algn="r" rtl="1">
              <a:buNone/>
            </a:pPr>
            <a:endParaRPr lang="fr-FR" b="1" dirty="0"/>
          </a:p>
        </p:txBody>
      </p:sp>
      <p:sp>
        <p:nvSpPr>
          <p:cNvPr id="5" name="Ellipse 4"/>
          <p:cNvSpPr/>
          <p:nvPr/>
        </p:nvSpPr>
        <p:spPr>
          <a:xfrm>
            <a:off x="2555776" y="2636912"/>
            <a:ext cx="4104456" cy="122413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 smtClean="0">
                <a:solidFill>
                  <a:srgbClr val="0B691D"/>
                </a:solidFill>
              </a:rPr>
              <a:t>أهدافنا</a:t>
            </a:r>
            <a:endParaRPr lang="fr-FR" sz="3600" b="1" dirty="0">
              <a:solidFill>
                <a:srgbClr val="0B691D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275856" y="4655305"/>
            <a:ext cx="2808312" cy="172602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 smtClean="0">
                <a:solidFill>
                  <a:srgbClr val="0B691D"/>
                </a:solidFill>
              </a:rPr>
              <a:t>السعادة =</a:t>
            </a:r>
          </a:p>
          <a:p>
            <a:pPr algn="ctr" rtl="1"/>
            <a:r>
              <a:rPr lang="ar-MA" sz="3600" b="1" dirty="0" smtClean="0">
                <a:solidFill>
                  <a:srgbClr val="0B691D"/>
                </a:solidFill>
              </a:rPr>
              <a:t>وسيلة</a:t>
            </a:r>
          </a:p>
          <a:p>
            <a:pPr algn="ctr" rtl="1"/>
            <a:r>
              <a:rPr lang="ar-MA" sz="3600" b="1" dirty="0" smtClean="0">
                <a:solidFill>
                  <a:srgbClr val="0B691D"/>
                </a:solidFill>
              </a:rPr>
              <a:t>لل</a:t>
            </a:r>
            <a:r>
              <a:rPr lang="ar-MA" sz="3600" b="1" dirty="0">
                <a:solidFill>
                  <a:srgbClr val="0B691D"/>
                </a:solidFill>
              </a:rPr>
              <a:t>ا</a:t>
            </a:r>
            <a:r>
              <a:rPr lang="ar-MA" sz="3600" b="1" dirty="0" smtClean="0">
                <a:solidFill>
                  <a:srgbClr val="0B691D"/>
                </a:solidFill>
              </a:rPr>
              <a:t>سترخاء</a:t>
            </a:r>
            <a:endParaRPr lang="fr-FR" sz="3600" b="1" dirty="0">
              <a:solidFill>
                <a:srgbClr val="0B691D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228184" y="4509120"/>
            <a:ext cx="2520280" cy="158200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 smtClean="0">
                <a:solidFill>
                  <a:srgbClr val="0B691D"/>
                </a:solidFill>
              </a:rPr>
              <a:t>التغيير</a:t>
            </a:r>
            <a:endParaRPr lang="fr-FR" sz="3600" b="1" dirty="0">
              <a:solidFill>
                <a:srgbClr val="0B691D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323528" y="4509120"/>
            <a:ext cx="2520280" cy="158200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 smtClean="0">
                <a:solidFill>
                  <a:srgbClr val="0B691D"/>
                </a:solidFill>
              </a:rPr>
              <a:t>الفردوس</a:t>
            </a:r>
          </a:p>
          <a:p>
            <a:pPr algn="ctr" rtl="1"/>
            <a:r>
              <a:rPr lang="ar-MA" sz="3600" b="1" dirty="0" smtClean="0">
                <a:solidFill>
                  <a:srgbClr val="0B691D"/>
                </a:solidFill>
              </a:rPr>
              <a:t>الأعلى</a:t>
            </a:r>
            <a:endParaRPr lang="fr-FR" sz="3600" b="1" dirty="0">
              <a:solidFill>
                <a:srgbClr val="0B691D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2195736" y="3717032"/>
            <a:ext cx="936104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4499992" y="3861048"/>
            <a:ext cx="0" cy="7942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6084168" y="3717032"/>
            <a:ext cx="936104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6328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5915000" cy="1143000"/>
          </a:xfrm>
        </p:spPr>
        <p:txBody>
          <a:bodyPr/>
          <a:lstStyle/>
          <a:p>
            <a:pPr rtl="1"/>
            <a:r>
              <a:rPr lang="ar-MA" b="1" dirty="0" smtClean="0"/>
              <a:t>تكبيرة الإحرام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7688" y="1816224"/>
            <a:ext cx="8686800" cy="4493096"/>
          </a:xfrm>
        </p:spPr>
        <p:txBody>
          <a:bodyPr>
            <a:normAutofit/>
          </a:bodyPr>
          <a:lstStyle/>
          <a:p>
            <a:pPr algn="r" rtl="1"/>
            <a:r>
              <a:rPr lang="ar-MA" b="1" dirty="0" smtClean="0"/>
              <a:t>ماذا يقع ؟		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	     - الذنوب توضع على الرأس و العاتق.</a:t>
            </a:r>
          </a:p>
          <a:p>
            <a:pPr marL="0" indent="0" algn="r" rtl="1">
              <a:buNone/>
            </a:pPr>
            <a:r>
              <a:rPr lang="ar-MA" b="1" dirty="0" smtClean="0"/>
              <a:t>		     - ينصب الله وجهه لوجه عبده.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	     - يدخل على الخط شيطان متخصص (</a:t>
            </a:r>
            <a:r>
              <a:rPr lang="ar-MA" b="1" dirty="0" err="1" smtClean="0"/>
              <a:t>خنزب</a:t>
            </a:r>
            <a:r>
              <a:rPr lang="ar-MA" b="1" dirty="0" smtClean="0"/>
              <a:t>)</a:t>
            </a:r>
          </a:p>
          <a:p>
            <a:pPr algn="r" rtl="1"/>
            <a:r>
              <a:rPr lang="ar-MA" b="1" dirty="0" smtClean="0"/>
              <a:t>هل تعرف حجمك عندما تقول الله أكبر ؟</a:t>
            </a:r>
          </a:p>
          <a:p>
            <a:pPr algn="r" rtl="1"/>
            <a:r>
              <a:rPr lang="ar-MA" b="1" dirty="0" smtClean="0"/>
              <a:t>مثال : (المذيع خلف الكاميرا)</a:t>
            </a:r>
          </a:p>
          <a:p>
            <a:pPr marL="0" indent="0" algn="r" rtl="1">
              <a:buNone/>
            </a:pPr>
            <a:endParaRPr lang="fr-FR" b="1" dirty="0"/>
          </a:p>
          <a:p>
            <a:pPr marL="0" indent="0" algn="r" rtl="1">
              <a:buNone/>
            </a:pPr>
            <a:endParaRPr lang="ar-MA" b="1" dirty="0" smtClean="0"/>
          </a:p>
          <a:p>
            <a:pPr algn="r" rtl="1"/>
            <a:endParaRPr lang="ar-MA" b="1" dirty="0" smtClean="0"/>
          </a:p>
          <a:p>
            <a:pPr algn="r" rtl="1"/>
            <a:endParaRPr lang="ar-MA" b="1" dirty="0" smtClean="0"/>
          </a:p>
        </p:txBody>
      </p:sp>
      <p:sp>
        <p:nvSpPr>
          <p:cNvPr id="4" name="Accolade fermante 3"/>
          <p:cNvSpPr/>
          <p:nvPr/>
        </p:nvSpPr>
        <p:spPr>
          <a:xfrm>
            <a:off x="6588224" y="2564904"/>
            <a:ext cx="360040" cy="1440160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Virage 4"/>
          <p:cNvSpPr/>
          <p:nvPr/>
        </p:nvSpPr>
        <p:spPr>
          <a:xfrm rot="10800000">
            <a:off x="7092280" y="2564904"/>
            <a:ext cx="936104" cy="720080"/>
          </a:xfrm>
          <a:prstGeom prst="bentArrow">
            <a:avLst>
              <a:gd name="adj1" fmla="val 17440"/>
              <a:gd name="adj2" fmla="val 8720"/>
              <a:gd name="adj3" fmla="val 26895"/>
              <a:gd name="adj4" fmla="val 47541"/>
            </a:avLst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31840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3630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552727" cy="1143000"/>
          </a:xfrm>
        </p:spPr>
        <p:txBody>
          <a:bodyPr/>
          <a:lstStyle/>
          <a:p>
            <a:pPr rtl="1"/>
            <a:r>
              <a:rPr lang="ar-MA" b="1" dirty="0" smtClean="0"/>
              <a:t>طأطأة الرأس و وضع اليدين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MA" b="1" dirty="0" smtClean="0"/>
              <a:t>وقفة تليق بالعبد بين يدي سيده.</a:t>
            </a:r>
          </a:p>
          <a:p>
            <a:pPr algn="r" rtl="1"/>
            <a:r>
              <a:rPr lang="ar-MA" b="1" dirty="0" smtClean="0"/>
              <a:t>علامة المحبة : رميه بطرف بصره إلى الأرض (عمرو ابن العاص).</a:t>
            </a:r>
          </a:p>
          <a:p>
            <a:pPr algn="r" rtl="1"/>
            <a:r>
              <a:rPr lang="ar-MA" b="1" dirty="0" smtClean="0"/>
              <a:t>الإمام أحمد : هو ذل بين يدي ملك جبار عزيز.</a:t>
            </a:r>
          </a:p>
          <a:p>
            <a:pPr algn="r" rtl="1"/>
            <a:r>
              <a:rPr lang="ar-MA" b="1" dirty="0" smtClean="0"/>
              <a:t>التحية : دعاء الاستفتاح (تحيي ملك الملوك).</a:t>
            </a:r>
          </a:p>
          <a:p>
            <a:pPr algn="r" rtl="1"/>
            <a:endParaRPr lang="fr-FR" b="1" dirty="0"/>
          </a:p>
        </p:txBody>
      </p:sp>
      <p:pic>
        <p:nvPicPr>
          <p:cNvPr id="16386" name="Picture 2" descr="C:\Users\aziz\Desktop\الصلاة\5_8166110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579"/>
          <a:stretch/>
        </p:blipFill>
        <p:spPr bwMode="auto">
          <a:xfrm>
            <a:off x="33893" y="-16743"/>
            <a:ext cx="2233852" cy="229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52" t="56718"/>
          <a:stretch/>
        </p:blipFill>
        <p:spPr bwMode="auto">
          <a:xfrm>
            <a:off x="1475656" y="4464047"/>
            <a:ext cx="5904656" cy="206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8436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rtl="1"/>
            <a:r>
              <a:rPr lang="ar-MA" b="1" dirty="0" err="1" smtClean="0"/>
              <a:t>الاستعاذة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40597"/>
            <a:ext cx="8229600" cy="5589240"/>
          </a:xfrm>
        </p:spPr>
        <p:txBody>
          <a:bodyPr>
            <a:normAutofit fontScale="77500" lnSpcReduction="20000"/>
          </a:bodyPr>
          <a:lstStyle/>
          <a:p>
            <a:pPr algn="r" rtl="1"/>
            <a:r>
              <a:rPr lang="ar-MA" b="1" dirty="0" smtClean="0"/>
              <a:t>الشيطان كالذباب كلما ذب آب.</a:t>
            </a:r>
          </a:p>
          <a:p>
            <a:pPr algn="r" rtl="1"/>
            <a:r>
              <a:rPr lang="ar-MA" b="1" dirty="0" smtClean="0"/>
              <a:t>حل ممتاز للتخلص منه</a:t>
            </a:r>
          </a:p>
          <a:p>
            <a:pPr algn="r" rtl="1"/>
            <a:endParaRPr lang="ar-MA" b="1" dirty="0"/>
          </a:p>
          <a:p>
            <a:pPr algn="r" rtl="1"/>
            <a:endParaRPr lang="ar-MA" b="1" dirty="0" smtClean="0"/>
          </a:p>
          <a:p>
            <a:pPr algn="r" rtl="1"/>
            <a:endParaRPr lang="ar-MA" b="1" dirty="0" smtClean="0"/>
          </a:p>
          <a:p>
            <a:pPr algn="r" rtl="1"/>
            <a:endParaRPr lang="ar-MA" b="1" dirty="0"/>
          </a:p>
          <a:p>
            <a:pPr algn="r" rtl="1"/>
            <a:endParaRPr lang="ar-MA" b="1" dirty="0" smtClean="0"/>
          </a:p>
          <a:p>
            <a:pPr algn="r" rtl="1"/>
            <a:endParaRPr lang="ar-MA" b="1" dirty="0"/>
          </a:p>
          <a:p>
            <a:pPr algn="r" rtl="1"/>
            <a:endParaRPr lang="ar-MA" b="1" dirty="0" smtClean="0"/>
          </a:p>
          <a:p>
            <a:pPr algn="r" rtl="1"/>
            <a:endParaRPr lang="ar-MA" b="1" dirty="0"/>
          </a:p>
          <a:p>
            <a:pPr algn="r" rtl="1"/>
            <a:endParaRPr lang="ar-MA" b="1" dirty="0" smtClean="0"/>
          </a:p>
          <a:p>
            <a:pPr algn="r" rtl="1"/>
            <a:endParaRPr lang="ar-MA" b="1" dirty="0"/>
          </a:p>
          <a:p>
            <a:pPr algn="r" rtl="1"/>
            <a:r>
              <a:rPr lang="ar-MA" b="1" dirty="0" smtClean="0"/>
              <a:t>قصة الشيخ و التلميذ</a:t>
            </a:r>
          </a:p>
          <a:p>
            <a:pPr marL="0" indent="0" algn="r" rtl="1">
              <a:buNone/>
            </a:pPr>
            <a:r>
              <a:rPr lang="ar-MA" b="1" dirty="0" smtClean="0"/>
              <a:t> </a:t>
            </a:r>
            <a:endParaRPr lang="fr-FR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33" b="38459"/>
          <a:stretch/>
        </p:blipFill>
        <p:spPr bwMode="auto">
          <a:xfrm>
            <a:off x="1272886" y="2348880"/>
            <a:ext cx="684346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05000" cy="227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2759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err="1" smtClean="0"/>
              <a:t>الاستعاذة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55776" y="1600200"/>
            <a:ext cx="6131024" cy="4525963"/>
          </a:xfrm>
        </p:spPr>
        <p:txBody>
          <a:bodyPr/>
          <a:lstStyle/>
          <a:p>
            <a:pPr algn="r" rtl="1"/>
            <a:r>
              <a:rPr lang="ar-MA" b="1" dirty="0" smtClean="0"/>
              <a:t>آلية دخوله عليك : له باب إذا أغلق لا يدخل</a:t>
            </a:r>
          </a:p>
          <a:p>
            <a:pPr marL="0" indent="0" algn="r" rtl="1">
              <a:buNone/>
            </a:pPr>
            <a:r>
              <a:rPr lang="ar-MA" b="1" dirty="0" smtClean="0">
                <a:solidFill>
                  <a:srgbClr val="0B691D"/>
                </a:solidFill>
              </a:rPr>
              <a:t>«إذا قام العبد يصلي يقول ربنا ارفعوا الحجب إذا التفت العبد يقول عز و جل ارخوا الحجب».</a:t>
            </a:r>
          </a:p>
          <a:p>
            <a:pPr algn="r" rtl="1"/>
            <a:r>
              <a:rPr lang="ar-MA" b="1" dirty="0" smtClean="0"/>
              <a:t>قصة الرجل و الكنز</a:t>
            </a:r>
            <a:endParaRPr lang="ar-MA" b="1" dirty="0"/>
          </a:p>
          <a:p>
            <a:pPr algn="r" rtl="1"/>
            <a:endParaRPr lang="ar-MA" b="1" dirty="0" smtClean="0"/>
          </a:p>
          <a:p>
            <a:pPr algn="r" rtl="1"/>
            <a:endParaRPr lang="ar-MA" b="1" dirty="0"/>
          </a:p>
          <a:p>
            <a:pPr algn="r" rtl="1"/>
            <a:endParaRPr lang="ar-MA" b="1" dirty="0" smtClean="0"/>
          </a:p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2555776" cy="442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452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ar-MA" b="1" dirty="0" smtClean="0"/>
          </a:p>
          <a:p>
            <a:pPr algn="r" rtl="1"/>
            <a:r>
              <a:rPr lang="ar-MA" b="1" dirty="0" smtClean="0"/>
              <a:t>بداية الحوار الذي يبدأ بينك و بين حبيبك :</a:t>
            </a:r>
          </a:p>
        </p:txBody>
      </p:sp>
      <p:pic>
        <p:nvPicPr>
          <p:cNvPr id="19461" name="Picture 5" descr="C:\Users\aziz\Desktop\الصلاة\134464558929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838" y="116632"/>
            <a:ext cx="7596578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9" t="7380" r="9304" b="60345"/>
          <a:stretch/>
        </p:blipFill>
        <p:spPr bwMode="auto">
          <a:xfrm>
            <a:off x="1043608" y="3212977"/>
            <a:ext cx="7128816" cy="30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963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310"/>
          <a:stretch/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1885" y="419180"/>
            <a:ext cx="34820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Arabic Typesetting" pitchFamily="66" charset="-78"/>
                <a:cs typeface="Arabic Typesetting" pitchFamily="66" charset="-78"/>
              </a:rPr>
              <a:t>أسرار الفاتحة</a:t>
            </a:r>
            <a:endParaRPr lang="fr-FR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13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/>
              <a:t>الحمد لله رب العالمين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itchFamily="2" charset="2"/>
              <a:buChar char="v"/>
            </a:pPr>
            <a:r>
              <a:rPr lang="ar-MA" b="1" dirty="0"/>
              <a:t> </a:t>
            </a:r>
            <a:r>
              <a:rPr lang="ar-MA" b="1" dirty="0" smtClean="0"/>
              <a:t>إثبات الكمال مع المحبة.</a:t>
            </a:r>
          </a:p>
          <a:p>
            <a:pPr algn="r" rtl="1">
              <a:buFont typeface="Wingdings" pitchFamily="2" charset="2"/>
              <a:buChar char="v"/>
            </a:pPr>
            <a:r>
              <a:rPr lang="ar-MA" b="1" dirty="0"/>
              <a:t> </a:t>
            </a:r>
            <a:r>
              <a:rPr lang="ar-MA" b="1" dirty="0" smtClean="0"/>
              <a:t>الحمد لله الذي جعل الربوبية عنده.</a:t>
            </a:r>
          </a:p>
          <a:p>
            <a:pPr algn="r" rtl="1">
              <a:buFont typeface="Wingdings" pitchFamily="2" charset="2"/>
              <a:buChar char="v"/>
            </a:pPr>
            <a:r>
              <a:rPr lang="ar-MA" b="1" dirty="0"/>
              <a:t> </a:t>
            </a:r>
            <a:r>
              <a:rPr lang="ar-MA" b="1" dirty="0" smtClean="0"/>
              <a:t>العالمين : لا نهاية.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91"/>
          <a:stretch/>
        </p:blipFill>
        <p:spPr bwMode="auto">
          <a:xfrm>
            <a:off x="519112" y="3432175"/>
            <a:ext cx="8105775" cy="303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162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/>
              <a:t>الرحمان الرحيم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600200"/>
            <a:ext cx="7643192" cy="4525963"/>
          </a:xfrm>
        </p:spPr>
        <p:txBody>
          <a:bodyPr/>
          <a:lstStyle/>
          <a:p>
            <a:pPr algn="r" rtl="1">
              <a:buFont typeface="Wingdings" pitchFamily="2" charset="2"/>
              <a:buChar char="v"/>
            </a:pPr>
            <a:r>
              <a:rPr lang="ar-MA" b="1" dirty="0" smtClean="0"/>
              <a:t> بعد الحمد لله 	 ربوبية أخذ و انتقام أم ربوبية رحمة و أنعام.</a:t>
            </a:r>
          </a:p>
          <a:p>
            <a:pPr algn="r" rtl="1">
              <a:buFont typeface="Wingdings" pitchFamily="2" charset="2"/>
              <a:buChar char="v"/>
            </a:pPr>
            <a:r>
              <a:rPr lang="ar-MA" b="1" dirty="0"/>
              <a:t> </a:t>
            </a:r>
            <a:r>
              <a:rPr lang="ar-MA" b="1" dirty="0" smtClean="0"/>
              <a:t>الرحمان : الرحمة الواسعة.</a:t>
            </a:r>
          </a:p>
          <a:p>
            <a:pPr algn="r" rtl="1">
              <a:buFont typeface="Wingdings" pitchFamily="2" charset="2"/>
              <a:buChar char="v"/>
            </a:pPr>
            <a:r>
              <a:rPr lang="ar-MA" b="1" dirty="0"/>
              <a:t> </a:t>
            </a:r>
            <a:r>
              <a:rPr lang="ar-MA" b="1" dirty="0" smtClean="0"/>
              <a:t>الرحيم : يوصل الرحمة لعباده.</a:t>
            </a:r>
            <a:endParaRPr lang="fr-FR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5580112" y="1988840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4387" y="3789040"/>
            <a:ext cx="6175226" cy="29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28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/>
              <a:t>ملك يوم الدين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MA" b="1" dirty="0" smtClean="0"/>
              <a:t>و هو يوم عظيم.</a:t>
            </a:r>
          </a:p>
          <a:p>
            <a:pPr marL="0" indent="0" algn="r" rtl="1">
              <a:buNone/>
            </a:pPr>
            <a:r>
              <a:rPr lang="ar-MA" b="1" dirty="0" smtClean="0"/>
              <a:t>يملكه سبحانه ليؤنسهم.</a:t>
            </a:r>
            <a:endParaRPr lang="fr-FR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58"/>
          <a:stretch/>
        </p:blipFill>
        <p:spPr bwMode="auto">
          <a:xfrm>
            <a:off x="1897388" y="2996952"/>
            <a:ext cx="505087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29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/>
              <a:t>إياك نعبد و إياك نستعين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itchFamily="2" charset="2"/>
              <a:buChar char="v"/>
            </a:pPr>
            <a:r>
              <a:rPr lang="ar-MA" b="1" dirty="0" smtClean="0"/>
              <a:t> 100 كتاب	4 كتب		القرآن 	مفصل		أم الكتاب	إياك نعبد و إياك نستعين.</a:t>
            </a:r>
          </a:p>
          <a:p>
            <a:pPr algn="r" rtl="1">
              <a:buFont typeface="Wingdings" pitchFamily="2" charset="2"/>
              <a:buChar char="v"/>
            </a:pPr>
            <a:r>
              <a:rPr lang="ar-MA" b="1" dirty="0"/>
              <a:t> </a:t>
            </a:r>
            <a:r>
              <a:rPr lang="ar-MA" b="1" dirty="0" smtClean="0"/>
              <a:t>العبادة لله عز و جل و الاستعانة للعبد.</a:t>
            </a:r>
          </a:p>
          <a:p>
            <a:pPr algn="r" rtl="1">
              <a:buFont typeface="Wingdings" pitchFamily="2" charset="2"/>
              <a:buChar char="v"/>
            </a:pPr>
            <a:r>
              <a:rPr lang="ar-MA" b="1" dirty="0"/>
              <a:t> </a:t>
            </a:r>
            <a:r>
              <a:rPr lang="ar-MA" b="1" dirty="0" smtClean="0"/>
              <a:t>تشفيك من مرض الرياء و الكبرياء.</a:t>
            </a:r>
          </a:p>
          <a:p>
            <a:pPr algn="r" rtl="1">
              <a:buFont typeface="Wingdings" pitchFamily="2" charset="2"/>
              <a:buChar char="v"/>
            </a:pPr>
            <a:r>
              <a:rPr lang="ar-MA" b="1" dirty="0"/>
              <a:t> </a:t>
            </a:r>
            <a:r>
              <a:rPr lang="ar-MA" b="1" dirty="0" smtClean="0"/>
              <a:t>أحد  الصالحين.</a:t>
            </a:r>
            <a:endParaRPr lang="fr-FR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5940152" y="1916832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H="1">
            <a:off x="4139952" y="1916832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2339752" y="1916832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7740352" y="2420888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70789"/>
            <a:ext cx="3312368" cy="287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avec flèche 9"/>
          <p:cNvCxnSpPr/>
          <p:nvPr/>
        </p:nvCxnSpPr>
        <p:spPr>
          <a:xfrm flipH="1">
            <a:off x="5857884" y="2428868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820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/>
              <a:t>حاجتنا للتلذذ بالصلاة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لماذا لا نخشع ؟ لأنك غنية.</a:t>
            </a:r>
          </a:p>
          <a:p>
            <a:pPr marL="0" indent="0" algn="r" rtl="1">
              <a:buNone/>
            </a:pPr>
            <a:endParaRPr lang="ar-MA" b="1" dirty="0" smtClean="0"/>
          </a:p>
          <a:p>
            <a:pPr marL="0" indent="0" algn="r" rtl="1">
              <a:buNone/>
            </a:pPr>
            <a:endParaRPr lang="ar-MA" b="1" dirty="0" smtClean="0"/>
          </a:p>
          <a:p>
            <a:pPr marL="0" indent="0" algn="r" rtl="1">
              <a:buNone/>
            </a:pPr>
            <a:endParaRPr lang="ar-MA" b="1" dirty="0" smtClean="0"/>
          </a:p>
          <a:p>
            <a:pPr marL="0" indent="0" algn="r" rtl="1">
              <a:buNone/>
            </a:pPr>
            <a:endParaRPr lang="ar-MA" b="1" dirty="0" smtClean="0"/>
          </a:p>
          <a:p>
            <a:pPr marL="0" indent="0" algn="r" rtl="1">
              <a:buNone/>
            </a:pPr>
            <a:endParaRPr lang="ar-MA" b="1" dirty="0" smtClean="0"/>
          </a:p>
          <a:p>
            <a:pPr marL="0" indent="0" algn="r" rtl="1">
              <a:buNone/>
            </a:pPr>
            <a:endParaRPr lang="ar-MA" b="1" dirty="0" smtClean="0"/>
          </a:p>
          <a:p>
            <a:pPr marL="0" indent="0" algn="r" rtl="1">
              <a:buNone/>
            </a:pPr>
            <a:endParaRPr lang="ar-MA" b="1" dirty="0" smtClean="0"/>
          </a:p>
          <a:p>
            <a:pPr marL="0" indent="0" algn="r" rtl="1">
              <a:buNone/>
            </a:pPr>
            <a:r>
              <a:rPr lang="ar-MA" b="1" dirty="0"/>
              <a:t>	</a:t>
            </a:r>
            <a:endParaRPr lang="ar-MA" b="1" dirty="0" smtClean="0"/>
          </a:p>
          <a:p>
            <a:pPr marL="0" indent="0" algn="r" rtl="1">
              <a:buNone/>
            </a:pPr>
            <a:r>
              <a:rPr lang="ar-MA" b="1" dirty="0" smtClean="0"/>
              <a:t>	مثال : رجل يخشع 90 في المائة </a:t>
            </a:r>
            <a:r>
              <a:rPr lang="ar-MA" b="1" dirty="0" err="1" smtClean="0"/>
              <a:t>و</a:t>
            </a:r>
            <a:r>
              <a:rPr lang="ar-MA" b="1" dirty="0" smtClean="0"/>
              <a:t> رجل 10  </a:t>
            </a:r>
            <a:endParaRPr lang="fr-FR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7812360" y="1916832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H="1">
            <a:off x="4139952" y="2672916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50" name="Picture 2" descr="C:\Users\aziz\Desktop\الصلاة\0e3f404a63f20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6584" y="3071810"/>
            <a:ext cx="4904308" cy="312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ndir un rectangle avec un coin diagonal 6"/>
          <p:cNvSpPr/>
          <p:nvPr/>
        </p:nvSpPr>
        <p:spPr>
          <a:xfrm>
            <a:off x="5004048" y="2204864"/>
            <a:ext cx="3816424" cy="936104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 smtClean="0">
                <a:solidFill>
                  <a:srgbClr val="0B691D"/>
                </a:solidFill>
              </a:rPr>
              <a:t>ما يعيننا على الخشوع</a:t>
            </a:r>
            <a:endParaRPr lang="fr-FR" sz="3600" b="1" dirty="0">
              <a:solidFill>
                <a:srgbClr val="0B691D"/>
              </a:solidFill>
            </a:endParaRPr>
          </a:p>
        </p:txBody>
      </p:sp>
      <p:sp>
        <p:nvSpPr>
          <p:cNvPr id="9" name="Arrondir un rectangle avec un coin diagonal 8"/>
          <p:cNvSpPr/>
          <p:nvPr/>
        </p:nvSpPr>
        <p:spPr>
          <a:xfrm>
            <a:off x="251520" y="2184617"/>
            <a:ext cx="3816424" cy="936104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 smtClean="0">
                <a:solidFill>
                  <a:srgbClr val="0B691D"/>
                </a:solidFill>
              </a:rPr>
              <a:t>إدراك شيء مهم</a:t>
            </a:r>
            <a:endParaRPr lang="fr-FR" sz="3600" b="1" dirty="0">
              <a:solidFill>
                <a:srgbClr val="0B691D"/>
              </a:solidFill>
            </a:endParaRPr>
          </a:p>
        </p:txBody>
      </p:sp>
      <p:sp>
        <p:nvSpPr>
          <p:cNvPr id="12" name="Flèche à angle droit 11"/>
          <p:cNvSpPr/>
          <p:nvPr/>
        </p:nvSpPr>
        <p:spPr>
          <a:xfrm rot="5400000">
            <a:off x="1511660" y="3248980"/>
            <a:ext cx="864096" cy="1080120"/>
          </a:xfrm>
          <a:prstGeom prst="bentUpArrow">
            <a:avLst>
              <a:gd name="adj1" fmla="val 13776"/>
              <a:gd name="adj2" fmla="val 19388"/>
              <a:gd name="adj3" fmla="val 250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B691D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7964760" y="6357958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4326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err="1" smtClean="0"/>
              <a:t>إهدنا</a:t>
            </a:r>
            <a:r>
              <a:rPr lang="ar-MA" b="1" dirty="0" smtClean="0"/>
              <a:t> الصراط المستقيم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itchFamily="2" charset="2"/>
              <a:buChar char="v"/>
            </a:pPr>
            <a:r>
              <a:rPr lang="ar-MA" b="1" dirty="0" smtClean="0"/>
              <a:t> دعاء عظيم	يقين.</a:t>
            </a:r>
          </a:p>
          <a:p>
            <a:pPr algn="r" rtl="1">
              <a:buFont typeface="Wingdings" pitchFamily="2" charset="2"/>
              <a:buChar char="v"/>
            </a:pPr>
            <a:r>
              <a:rPr lang="ar-MA" b="1" dirty="0"/>
              <a:t> </a:t>
            </a:r>
            <a:r>
              <a:rPr lang="ar-MA" b="1" dirty="0" smtClean="0"/>
              <a:t>نعلم الطريق أولا نعلم	   نقدر أو لا نقدر	  إخلاص	متابعة		الثبات حتى الممات.</a:t>
            </a:r>
            <a:endParaRPr lang="fr-FR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5940152" y="1916832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H="1">
            <a:off x="4644008" y="2492896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2051720" y="2492896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7812360" y="2996952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6015660" y="2950453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C:\Users\aziz\Desktop\العتق\f210541f4de89f9bcbd18e68968854c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6973" y="3449235"/>
            <a:ext cx="4723299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391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/>
              <a:t>صراط الذين أنعمت عليهم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itchFamily="2" charset="2"/>
              <a:buChar char="v"/>
            </a:pPr>
            <a:r>
              <a:rPr lang="ar-MA" b="1" dirty="0" smtClean="0"/>
              <a:t> جعل الله عز و جل لعباده من نتسلى به حتى يخفف عنا وحشة الطريق.</a:t>
            </a:r>
            <a:endParaRPr lang="fr-FR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80928"/>
            <a:ext cx="6264696" cy="367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7460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ar-MA" b="1" dirty="0" smtClean="0"/>
              <a:t>غير المغضوب عليهم و لا الضالين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itchFamily="2" charset="2"/>
              <a:buChar char="v"/>
            </a:pPr>
            <a:r>
              <a:rPr lang="ar-MA" b="1" dirty="0" smtClean="0"/>
              <a:t>المغضوب عليهم : يعلمون الحق و لا يعملون به.</a:t>
            </a:r>
          </a:p>
          <a:p>
            <a:pPr algn="r" rtl="1">
              <a:buFont typeface="Wingdings" pitchFamily="2" charset="2"/>
              <a:buChar char="v"/>
            </a:pPr>
            <a:r>
              <a:rPr lang="ar-MA" b="1" dirty="0"/>
              <a:t> </a:t>
            </a:r>
            <a:r>
              <a:rPr lang="ar-MA" b="1" dirty="0" smtClean="0"/>
              <a:t>الضالين : يعملون بلا علم.</a:t>
            </a:r>
          </a:p>
          <a:p>
            <a:pPr algn="r" rtl="1">
              <a:buFont typeface="Wingdings" pitchFamily="2" charset="2"/>
              <a:buChar char="v"/>
            </a:pPr>
            <a:r>
              <a:rPr lang="ar-MA" b="1" dirty="0"/>
              <a:t> </a:t>
            </a:r>
            <a:r>
              <a:rPr lang="ar-MA" b="1" dirty="0" smtClean="0"/>
              <a:t>آمين : مغفرة ذنوب</a:t>
            </a:r>
          </a:p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4483" y="3717032"/>
            <a:ext cx="2837517" cy="269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2278" y="3717032"/>
            <a:ext cx="2808312" cy="268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8751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/>
              <a:t>قراءة سورة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itchFamily="2" charset="2"/>
              <a:buChar char="v"/>
            </a:pPr>
            <a:r>
              <a:rPr lang="ar-MA" b="1" dirty="0" smtClean="0">
                <a:solidFill>
                  <a:srgbClr val="0B691D"/>
                </a:solidFill>
              </a:rPr>
              <a:t> «إني نهيت أن أقرأ القرآن في الركوع و السجود»</a:t>
            </a:r>
            <a:endParaRPr lang="fr-FR" b="1" dirty="0" smtClean="0">
              <a:solidFill>
                <a:srgbClr val="0B691D"/>
              </a:solidFill>
            </a:endParaRPr>
          </a:p>
          <a:p>
            <a:pPr marL="0" indent="0" algn="r" rtl="1">
              <a:buNone/>
            </a:pPr>
            <a:r>
              <a:rPr lang="ar-MA" b="1" dirty="0" smtClean="0"/>
              <a:t>أشرف ذكر	     أشرف هيئة.</a:t>
            </a:r>
            <a:endParaRPr lang="fr-FR" b="1" dirty="0" smtClean="0"/>
          </a:p>
          <a:p>
            <a:pPr algn="r" rtl="1">
              <a:buFont typeface="Wingdings" pitchFamily="2" charset="2"/>
              <a:buChar char="v"/>
            </a:pPr>
            <a:endParaRPr lang="ar-MA" b="1" dirty="0" smtClean="0"/>
          </a:p>
          <a:p>
            <a:pPr algn="r" rtl="1">
              <a:buFont typeface="Wingdings" pitchFamily="2" charset="2"/>
              <a:buChar char="v"/>
            </a:pPr>
            <a:endParaRPr lang="fr-FR" b="1" dirty="0"/>
          </a:p>
        </p:txBody>
      </p:sp>
      <p:pic>
        <p:nvPicPr>
          <p:cNvPr id="2051" name="Picture 3" descr="C:\Users\aziz\Desktop\الصلاة\8908banner-mont-001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1364" y="3356992"/>
            <a:ext cx="4552636" cy="346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64" y="348833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H="1">
            <a:off x="6372200" y="2492896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5601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</p:spPr>
        <p:txBody>
          <a:bodyPr/>
          <a:lstStyle/>
          <a:p>
            <a:pPr rtl="1"/>
            <a:r>
              <a:rPr lang="ar-MA" b="1" dirty="0" smtClean="0"/>
              <a:t>جمال الركوع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46902" y="1495325"/>
            <a:ext cx="5117586" cy="5365850"/>
          </a:xfrm>
        </p:spPr>
        <p:txBody>
          <a:bodyPr>
            <a:normAutofit fontScale="92500" lnSpcReduction="10000"/>
          </a:bodyPr>
          <a:lstStyle/>
          <a:p>
            <a:pPr algn="r" rtl="1">
              <a:buFont typeface="Wingdings" pitchFamily="2" charset="2"/>
              <a:buChar char="v"/>
            </a:pPr>
            <a:r>
              <a:rPr lang="ar-MA" b="1" dirty="0"/>
              <a:t> </a:t>
            </a:r>
            <a:r>
              <a:rPr lang="ar-MA" b="1" dirty="0" smtClean="0"/>
              <a:t>أجمل ركوع.</a:t>
            </a:r>
          </a:p>
          <a:p>
            <a:pPr algn="r" rtl="1">
              <a:buFont typeface="Wingdings" pitchFamily="2" charset="2"/>
              <a:buChar char="v"/>
            </a:pPr>
            <a:r>
              <a:rPr lang="ar-MA" b="1" dirty="0"/>
              <a:t> </a:t>
            </a:r>
            <a:r>
              <a:rPr lang="ar-MA" b="1" dirty="0" smtClean="0"/>
              <a:t>رأى صلى الله عليه و سلم رجلا لا يتم ركوعه و ينقر في صلاته </a:t>
            </a:r>
            <a:r>
              <a:rPr lang="ar-MA" b="1" dirty="0" smtClean="0">
                <a:solidFill>
                  <a:srgbClr val="0B691D"/>
                </a:solidFill>
              </a:rPr>
              <a:t>«لو مات هذا على حاله هذه مات على غير ملة محمد صلى الله عليه و سلم».</a:t>
            </a:r>
          </a:p>
          <a:p>
            <a:pPr algn="r" rtl="1">
              <a:buFont typeface="Wingdings" pitchFamily="2" charset="2"/>
              <a:buChar char="v"/>
            </a:pPr>
            <a:r>
              <a:rPr lang="ar-MA" b="1" dirty="0"/>
              <a:t> </a:t>
            </a:r>
            <a:r>
              <a:rPr lang="ar-MA" b="1" dirty="0" smtClean="0"/>
              <a:t>سبحان ربي العظيم : ركن تعظيم </a:t>
            </a:r>
            <a:r>
              <a:rPr lang="fr-FR" b="1" dirty="0" smtClean="0"/>
              <a:t>     </a:t>
            </a:r>
            <a:r>
              <a:rPr lang="ar-MA" b="1" dirty="0" smtClean="0"/>
              <a:t>و إجلال.</a:t>
            </a:r>
          </a:p>
          <a:p>
            <a:pPr algn="r" rtl="1">
              <a:buFont typeface="Wingdings" pitchFamily="2" charset="2"/>
              <a:buChar char="v"/>
            </a:pPr>
            <a:r>
              <a:rPr lang="ar-MA" b="1" dirty="0"/>
              <a:t> </a:t>
            </a:r>
            <a:r>
              <a:rPr lang="ar-MA" b="1" dirty="0" smtClean="0"/>
              <a:t>الركوع يعطيك إشباع لرغبة العبادة.</a:t>
            </a:r>
          </a:p>
          <a:p>
            <a:pPr algn="r" rtl="1">
              <a:buFont typeface="Wingdings" pitchFamily="2" charset="2"/>
              <a:buChar char="v"/>
            </a:pPr>
            <a:r>
              <a:rPr lang="ar-MA" b="1" dirty="0"/>
              <a:t> </a:t>
            </a:r>
            <a:r>
              <a:rPr lang="ar-MA" b="1" dirty="0" smtClean="0"/>
              <a:t>17 ركعة		أحببت الله 	    </a:t>
            </a:r>
            <a:r>
              <a:rPr lang="fr-FR" b="1" dirty="0" smtClean="0"/>
              <a:t>	</a:t>
            </a:r>
            <a:r>
              <a:rPr lang="ar-MA" b="1" dirty="0" smtClean="0"/>
              <a:t>أحبك الله.</a:t>
            </a:r>
          </a:p>
          <a:p>
            <a:pPr algn="r" rtl="1">
              <a:buFont typeface="Wingdings" pitchFamily="2" charset="2"/>
              <a:buChar char="v"/>
            </a:pPr>
            <a:r>
              <a:rPr lang="ar-MA" b="1" dirty="0"/>
              <a:t> </a:t>
            </a:r>
            <a:r>
              <a:rPr lang="ar-MA" b="1" dirty="0" smtClean="0"/>
              <a:t>استعداد للخضوع الأكبر.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0" y="2852936"/>
            <a:ext cx="3838452" cy="39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H="1">
            <a:off x="6229479" y="544522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8028384" y="580526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7" name="Picture 3" descr="C:\Users\aziz\Desktop\الصلاة\261632_10150249409013081_224105388080_7342577_448781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0" y="0"/>
            <a:ext cx="2691342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038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1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75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25552" y="274638"/>
            <a:ext cx="5266928" cy="1143000"/>
          </a:xfrm>
        </p:spPr>
        <p:txBody>
          <a:bodyPr>
            <a:normAutofit/>
          </a:bodyPr>
          <a:lstStyle/>
          <a:p>
            <a:pPr rtl="1"/>
            <a:r>
              <a:rPr lang="ar-MA" b="1" dirty="0" smtClean="0"/>
              <a:t>سجود القلب في السجود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2132856"/>
            <a:ext cx="8229600" cy="4525963"/>
          </a:xfrm>
        </p:spPr>
        <p:txBody>
          <a:bodyPr>
            <a:normAutofit lnSpcReduction="10000"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MA" b="1" dirty="0" smtClean="0"/>
              <a:t>القلوب جوالة : </a:t>
            </a:r>
          </a:p>
          <a:p>
            <a:pPr algn="r" rtl="1">
              <a:buFont typeface="Wingdings" pitchFamily="2" charset="2"/>
              <a:buChar char="Ø"/>
            </a:pPr>
            <a:endParaRPr lang="ar-MA" b="1" dirty="0"/>
          </a:p>
          <a:p>
            <a:pPr algn="r" rtl="1">
              <a:buFont typeface="Wingdings" pitchFamily="2" charset="2"/>
              <a:buChar char="Ø"/>
            </a:pPr>
            <a:endParaRPr lang="ar-MA" b="1" dirty="0" smtClean="0"/>
          </a:p>
          <a:p>
            <a:pPr algn="r" rtl="1">
              <a:buFont typeface="Wingdings" pitchFamily="2" charset="2"/>
              <a:buChar char="Ø"/>
            </a:pPr>
            <a:endParaRPr lang="ar-MA" b="1" dirty="0"/>
          </a:p>
          <a:p>
            <a:pPr algn="r" rtl="1">
              <a:buFont typeface="Wingdings" pitchFamily="2" charset="2"/>
              <a:buChar char="Ø"/>
            </a:pPr>
            <a:endParaRPr lang="ar-MA" b="1" dirty="0" smtClean="0"/>
          </a:p>
          <a:p>
            <a:pPr algn="r" rtl="1">
              <a:buFont typeface="Wingdings" pitchFamily="2" charset="2"/>
              <a:buChar char="Ø"/>
            </a:pPr>
            <a:endParaRPr lang="ar-MA" b="1" dirty="0" smtClean="0"/>
          </a:p>
          <a:p>
            <a:pPr algn="r" rtl="1">
              <a:buFont typeface="Wingdings" pitchFamily="2" charset="2"/>
              <a:buChar char="Ø"/>
            </a:pPr>
            <a:endParaRPr lang="ar-MA" b="1" dirty="0"/>
          </a:p>
          <a:p>
            <a:pPr algn="r" rtl="1">
              <a:buFont typeface="Wingdings" pitchFamily="2" charset="2"/>
              <a:buChar char="Ø"/>
            </a:pPr>
            <a:r>
              <a:rPr lang="ar-MA" b="1" dirty="0" smtClean="0"/>
              <a:t>كيف أعرف هل سجد قلبي ؟ </a:t>
            </a:r>
            <a:r>
              <a:rPr lang="ar-MA" b="1" dirty="0" smtClean="0">
                <a:solidFill>
                  <a:srgbClr val="0B691D"/>
                </a:solidFill>
              </a:rPr>
              <a:t>«سيماهم على وجوههم»</a:t>
            </a:r>
          </a:p>
          <a:p>
            <a:pPr algn="r" rtl="1">
              <a:buFont typeface="Wingdings" pitchFamily="2" charset="2"/>
              <a:buChar char="Ø"/>
            </a:pPr>
            <a:endParaRPr lang="fr-FR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60"/>
          <a:stretch/>
        </p:blipFill>
        <p:spPr bwMode="auto">
          <a:xfrm>
            <a:off x="4163" y="-27384"/>
            <a:ext cx="389727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950"/>
          <a:stretch/>
        </p:blipFill>
        <p:spPr bwMode="auto">
          <a:xfrm>
            <a:off x="4487321" y="2885564"/>
            <a:ext cx="4431668" cy="281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477" y="2885564"/>
            <a:ext cx="4240335" cy="282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8384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/>
              <a:t>الجلوس بين السجدتين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9912" y="1783357"/>
            <a:ext cx="4906887" cy="4525963"/>
          </a:xfrm>
        </p:spPr>
        <p:txBody>
          <a:bodyPr/>
          <a:lstStyle/>
          <a:p>
            <a:pPr algn="just" rtl="1">
              <a:buFont typeface="Wingdings" pitchFamily="2" charset="2"/>
              <a:buChar char="Ø"/>
            </a:pPr>
            <a:r>
              <a:rPr lang="ar-MA" b="1" dirty="0" smtClean="0"/>
              <a:t>أذل جلسة : </a:t>
            </a:r>
            <a:r>
              <a:rPr lang="ar-MA" b="1" dirty="0" smtClean="0">
                <a:solidFill>
                  <a:srgbClr val="0B691D"/>
                </a:solidFill>
              </a:rPr>
              <a:t>«و ترى كل أمة جاثية».</a:t>
            </a:r>
          </a:p>
          <a:p>
            <a:pPr algn="just" rtl="1">
              <a:buFont typeface="Wingdings" pitchFamily="2" charset="2"/>
              <a:buChar char="Ø"/>
            </a:pPr>
            <a:r>
              <a:rPr lang="ar-MA" b="1" dirty="0" smtClean="0"/>
              <a:t>لماذا يكرر السجود : ابن القيم : </a:t>
            </a:r>
            <a:r>
              <a:rPr lang="ar-MA" b="1" dirty="0" smtClean="0">
                <a:solidFill>
                  <a:srgbClr val="C00000"/>
                </a:solidFill>
              </a:rPr>
              <a:t>«و لما كانت الصلاة أفضل أركانها الفعلية السجود شرع فيها بوصف التكرار و جعلت خاتمة الركعة».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53"/>
          <a:stretch/>
        </p:blipFill>
        <p:spPr bwMode="auto">
          <a:xfrm>
            <a:off x="12094" y="1400200"/>
            <a:ext cx="3735788" cy="51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650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rtl="1"/>
            <a:r>
              <a:rPr lang="ar-MA" b="1" dirty="0" smtClean="0"/>
              <a:t>التشهد و التحيات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35896" y="1268760"/>
            <a:ext cx="5061248" cy="5256584"/>
          </a:xfrm>
        </p:spPr>
        <p:txBody>
          <a:bodyPr>
            <a:normAutofit fontScale="92500"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MA" b="1" dirty="0" smtClean="0"/>
              <a:t>التحيات على الإطلاق لله عز و جل.</a:t>
            </a:r>
          </a:p>
          <a:p>
            <a:pPr algn="r" rtl="1">
              <a:buFont typeface="Wingdings" pitchFamily="2" charset="2"/>
              <a:buChar char="Ø"/>
            </a:pPr>
            <a:r>
              <a:rPr lang="ar-MA" b="1" dirty="0" smtClean="0"/>
              <a:t>الصلوات : الدعاء.</a:t>
            </a:r>
          </a:p>
          <a:p>
            <a:pPr algn="r" rtl="1">
              <a:buFont typeface="Wingdings" pitchFamily="2" charset="2"/>
              <a:buChar char="Ø"/>
            </a:pPr>
            <a:r>
              <a:rPr lang="ar-MA" b="1" dirty="0" smtClean="0"/>
              <a:t>الطيبات : الله طيب لا يقبل إلى طيبا.</a:t>
            </a:r>
          </a:p>
          <a:p>
            <a:pPr algn="r" rtl="1">
              <a:buFont typeface="Wingdings" pitchFamily="2" charset="2"/>
              <a:buChar char="Ø"/>
            </a:pPr>
            <a:r>
              <a:rPr lang="ar-MA" b="1" dirty="0" smtClean="0"/>
              <a:t>السلام عليك أيها النبي و رحمة الله </a:t>
            </a:r>
            <a:r>
              <a:rPr lang="fr-FR" b="1" dirty="0" smtClean="0"/>
              <a:t> </a:t>
            </a:r>
            <a:r>
              <a:rPr lang="ar-MA" b="1" dirty="0" smtClean="0"/>
              <a:t>و بركاته.</a:t>
            </a:r>
          </a:p>
          <a:p>
            <a:pPr algn="r" rtl="1">
              <a:buFont typeface="Wingdings" pitchFamily="2" charset="2"/>
              <a:buChar char="Ø"/>
            </a:pPr>
            <a:r>
              <a:rPr lang="ar-MA" b="1" dirty="0"/>
              <a:t> </a:t>
            </a:r>
            <a:r>
              <a:rPr lang="ar-MA" b="1" dirty="0" smtClean="0"/>
              <a:t>أشهد أن لا ألاه إلا الله و أشهد أن محمدا رسول الله.</a:t>
            </a:r>
          </a:p>
          <a:p>
            <a:pPr algn="r" rtl="1">
              <a:buFont typeface="Wingdings" pitchFamily="2" charset="2"/>
              <a:buChar char="Ø"/>
            </a:pPr>
            <a:r>
              <a:rPr lang="ar-MA" b="1" dirty="0" smtClean="0"/>
              <a:t>الصلاة على الرسول صلى الله عليه</a:t>
            </a:r>
            <a:r>
              <a:rPr lang="fr-FR" b="1" dirty="0" smtClean="0"/>
              <a:t> </a:t>
            </a:r>
            <a:r>
              <a:rPr lang="ar-MA" b="1" dirty="0" smtClean="0"/>
              <a:t> و سلم.</a:t>
            </a:r>
          </a:p>
          <a:p>
            <a:pPr algn="r" rtl="1">
              <a:buFont typeface="Wingdings" pitchFamily="2" charset="2"/>
              <a:buChar char="Ø"/>
            </a:pPr>
            <a:r>
              <a:rPr lang="ar-MA" b="1" dirty="0" smtClean="0"/>
              <a:t>دعاء قبل التسليم.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618"/>
          <a:stretch/>
        </p:blipFill>
        <p:spPr bwMode="auto">
          <a:xfrm>
            <a:off x="20340" y="1556792"/>
            <a:ext cx="383158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4320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49288" y="1340768"/>
            <a:ext cx="7427168" cy="2808312"/>
          </a:xfrm>
        </p:spPr>
        <p:txBody>
          <a:bodyPr/>
          <a:lstStyle/>
          <a:p>
            <a:pPr algn="r" rtl="1">
              <a:buFont typeface="Wingdings" pitchFamily="2" charset="2"/>
              <a:buChar char="Ø"/>
            </a:pPr>
            <a:r>
              <a:rPr lang="ar-MA" b="1" dirty="0" smtClean="0"/>
              <a:t>إياك و العجب : يهدم كلما سبق.</a:t>
            </a:r>
          </a:p>
          <a:p>
            <a:pPr algn="r" rtl="1">
              <a:buFont typeface="Wingdings" pitchFamily="2" charset="2"/>
              <a:buChar char="Ø"/>
            </a:pPr>
            <a:r>
              <a:rPr lang="ar-MA" b="1" dirty="0" smtClean="0">
                <a:solidFill>
                  <a:srgbClr val="0B691D"/>
                </a:solidFill>
              </a:rPr>
              <a:t>«صلى صلاة مودع كأنك تراه فإن كنت لا تراه فإنه يراك».</a:t>
            </a:r>
            <a:endParaRPr lang="fr-FR" b="1" dirty="0">
              <a:solidFill>
                <a:srgbClr val="0B691D"/>
              </a:solidFill>
            </a:endParaRPr>
          </a:p>
        </p:txBody>
      </p:sp>
      <p:pic>
        <p:nvPicPr>
          <p:cNvPr id="8195" name="Picture 3" descr="C:\Users\aziz\Desktop\الصلاة\image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24944"/>
            <a:ext cx="567062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525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9218" name="Picture 2" descr="C:\Users\aziz\Desktop\الصلاة\images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55776" y="908720"/>
            <a:ext cx="432305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MA" sz="9600" b="1" dirty="0" smtClean="0">
                <a:ln w="1905"/>
                <a:blipFill>
                  <a:blip r:embed="rId4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مفاتيح</a:t>
            </a:r>
            <a:endParaRPr lang="fr-FR" sz="9600" b="1" dirty="0">
              <a:ln w="1905"/>
              <a:blipFill>
                <a:blip r:embed="rId4"/>
                <a:tile tx="0" ty="0" sx="100000" sy="100000" flip="none" algn="tl"/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80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82"/>
          <a:stretch/>
        </p:blipFill>
        <p:spPr bwMode="auto">
          <a:xfrm>
            <a:off x="14455" y="0"/>
            <a:ext cx="91660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aziz\Desktop\الصلاة\flo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79475"/>
            <a:ext cx="32766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40098" y="1340768"/>
            <a:ext cx="558037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rtl="1"/>
            <a:r>
              <a:rPr lang="ar-MA" sz="8000" b="1" dirty="0" smtClean="0">
                <a:ln/>
                <a:solidFill>
                  <a:srgbClr val="C00000"/>
                </a:solidFill>
              </a:rPr>
              <a:t>رزقنا الله و إياكم</a:t>
            </a:r>
          </a:p>
          <a:p>
            <a:pPr algn="ctr" rtl="1"/>
            <a:r>
              <a:rPr lang="ar-MA" sz="8000" b="1" dirty="0" smtClean="0">
                <a:ln/>
                <a:solidFill>
                  <a:srgbClr val="C00000"/>
                </a:solidFill>
              </a:rPr>
              <a:t>التلذذ بالصلاة</a:t>
            </a:r>
            <a:endParaRPr lang="fr-FR" sz="80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931" y="404664"/>
            <a:ext cx="3253739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429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94" b="27609"/>
          <a:stretch/>
        </p:blipFill>
        <p:spPr bwMode="auto">
          <a:xfrm>
            <a:off x="-19050" y="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29600" cy="706090"/>
          </a:xfrm>
        </p:spPr>
        <p:txBody>
          <a:bodyPr>
            <a:normAutofit fontScale="90000"/>
          </a:bodyPr>
          <a:lstStyle/>
          <a:p>
            <a:pPr algn="r" rtl="1"/>
            <a:r>
              <a:rPr lang="ar-MA" b="1" dirty="0" smtClean="0"/>
              <a:t>1- حضور القلب :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Tx/>
              <a:buChar char="-"/>
            </a:pPr>
            <a:r>
              <a:rPr lang="ar-MA" b="1" dirty="0" smtClean="0"/>
              <a:t>حضور القلب ألذ و أعذب بكثير من لذة السرحان.</a:t>
            </a:r>
          </a:p>
          <a:p>
            <a:pPr algn="r" rtl="1">
              <a:buFontTx/>
              <a:buChar char="-"/>
            </a:pPr>
            <a:r>
              <a:rPr lang="ar-MA" b="1" dirty="0" smtClean="0"/>
              <a:t>50 دقيقة لله : أمسك نفسك.</a:t>
            </a:r>
            <a:endParaRPr lang="fr-FR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12976"/>
            <a:ext cx="3524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2006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ziz\Desktop\الصلاة\images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55" b="55269"/>
          <a:stretch/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pPr algn="r" rtl="1"/>
            <a:r>
              <a:rPr lang="ar-MA" b="1" dirty="0" smtClean="0"/>
              <a:t>2- الفهم : أكثر لذة :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Tx/>
              <a:buChar char="-"/>
            </a:pPr>
            <a:r>
              <a:rPr lang="ar-MA" b="1" dirty="0" smtClean="0"/>
              <a:t>أكبر منافس = عمود المنزل.</a:t>
            </a:r>
          </a:p>
          <a:p>
            <a:pPr algn="r" rtl="1">
              <a:buFontTx/>
              <a:buChar char="-"/>
            </a:pPr>
            <a:r>
              <a:rPr lang="ar-MA" b="1" dirty="0" smtClean="0"/>
              <a:t>مثال : الطالب في </a:t>
            </a:r>
            <a:r>
              <a:rPr lang="ar-MA" b="1" dirty="0" err="1" smtClean="0"/>
              <a:t>الإمتحان</a:t>
            </a:r>
            <a:r>
              <a:rPr lang="ar-MA" b="1" dirty="0" smtClean="0"/>
              <a:t> / مشاهدة المسلسلات.</a:t>
            </a:r>
            <a:endParaRPr lang="fr-FR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8854" y="3284985"/>
            <a:ext cx="4875634" cy="288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422" y="3284984"/>
            <a:ext cx="3888432" cy="288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4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MA" b="1" dirty="0" smtClean="0"/>
              <a:t>3- الرجاء :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>
            <a:normAutofit/>
          </a:bodyPr>
          <a:lstStyle/>
          <a:p>
            <a:pPr algn="r" rtl="1"/>
            <a:r>
              <a:rPr lang="ar-MA" b="1" dirty="0" smtClean="0"/>
              <a:t>أبو نواس رحمه الله.</a:t>
            </a:r>
          </a:p>
          <a:p>
            <a:pPr algn="r" rtl="1"/>
            <a:r>
              <a:rPr lang="ar-MA" b="1" dirty="0" smtClean="0"/>
              <a:t>عمق جديد = صلاة بمشاعر.</a:t>
            </a:r>
          </a:p>
          <a:p>
            <a:pPr algn="r" rtl="1"/>
            <a:r>
              <a:rPr lang="ar-MA" b="1" dirty="0" smtClean="0"/>
              <a:t>كيف نحس شعور الرجاء ؟</a:t>
            </a:r>
          </a:p>
          <a:p>
            <a:pPr algn="r" rtl="1"/>
            <a:endParaRPr lang="ar-MA" b="1" dirty="0"/>
          </a:p>
          <a:p>
            <a:pPr algn="r" rtl="1"/>
            <a:endParaRPr lang="ar-MA" b="1" dirty="0" smtClean="0"/>
          </a:p>
          <a:p>
            <a:pPr algn="r" rtl="1"/>
            <a:endParaRPr lang="ar-MA" b="1" dirty="0" smtClean="0"/>
          </a:p>
          <a:p>
            <a:pPr algn="r" rtl="1"/>
            <a:endParaRPr lang="ar-MA" b="1" dirty="0" smtClean="0"/>
          </a:p>
          <a:p>
            <a:pPr algn="r" rtl="1"/>
            <a:endParaRPr lang="ar-MA" b="1" dirty="0" smtClean="0"/>
          </a:p>
          <a:p>
            <a:pPr marL="0" indent="0" algn="r" rtl="1">
              <a:buNone/>
            </a:pPr>
            <a:r>
              <a:rPr lang="ar-MA" b="1" dirty="0" smtClean="0"/>
              <a:t>بشرط أن يكون رجاء 		أماني</a:t>
            </a:r>
          </a:p>
          <a:p>
            <a:pPr marL="0" indent="0" algn="r" rtl="1">
              <a:buNone/>
            </a:pPr>
            <a:endParaRPr lang="fr-FR" b="1" dirty="0"/>
          </a:p>
        </p:txBody>
      </p:sp>
      <p:sp>
        <p:nvSpPr>
          <p:cNvPr id="4" name="Rectangle avec flèche vers la gauche 3"/>
          <p:cNvSpPr/>
          <p:nvPr/>
        </p:nvSpPr>
        <p:spPr>
          <a:xfrm>
            <a:off x="5148064" y="2924944"/>
            <a:ext cx="2232248" cy="2880320"/>
          </a:xfrm>
          <a:prstGeom prst="left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 smtClean="0">
                <a:solidFill>
                  <a:srgbClr val="0B691D"/>
                </a:solidFill>
              </a:rPr>
              <a:t>كلما عرفت الله أكثر زاد رجاءك فيه أكثر</a:t>
            </a:r>
            <a:endParaRPr lang="fr-FR" sz="3200" b="1" dirty="0">
              <a:solidFill>
                <a:srgbClr val="0B691D"/>
              </a:solidFill>
            </a:endParaRPr>
          </a:p>
        </p:txBody>
      </p:sp>
      <p:sp>
        <p:nvSpPr>
          <p:cNvPr id="5" name="Arrondir un rectangle avec un coin diagonal 4"/>
          <p:cNvSpPr/>
          <p:nvPr/>
        </p:nvSpPr>
        <p:spPr>
          <a:xfrm>
            <a:off x="1475656" y="3828969"/>
            <a:ext cx="3312368" cy="1008112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 smtClean="0">
                <a:solidFill>
                  <a:srgbClr val="0B691D"/>
                </a:solidFill>
              </a:rPr>
              <a:t>حسن الظن بالله</a:t>
            </a:r>
            <a:endParaRPr lang="fr-FR" sz="3600" b="1" dirty="0">
              <a:solidFill>
                <a:srgbClr val="0B691D"/>
              </a:solidFill>
            </a:endParaRPr>
          </a:p>
        </p:txBody>
      </p:sp>
      <p:sp>
        <p:nvSpPr>
          <p:cNvPr id="6" name="Différent de 5"/>
          <p:cNvSpPr/>
          <p:nvPr/>
        </p:nvSpPr>
        <p:spPr>
          <a:xfrm>
            <a:off x="4211960" y="5949280"/>
            <a:ext cx="1296144" cy="432048"/>
          </a:xfrm>
          <a:prstGeom prst="mathNotEqual">
            <a:avLst>
              <a:gd name="adj1" fmla="val 20313"/>
              <a:gd name="adj2" fmla="val 6600000"/>
              <a:gd name="adj3" fmla="val 1176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667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34" b="27165"/>
          <a:stretch/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MA" b="1" dirty="0" smtClean="0"/>
              <a:t>4- الهيبة :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MA" b="1" dirty="0" smtClean="0"/>
              <a:t>علي ابن أبي طالب كرم الله وجهه.</a:t>
            </a:r>
          </a:p>
          <a:p>
            <a:pPr algn="r" rtl="1"/>
            <a:r>
              <a:rPr lang="ar-MA" b="1" dirty="0" smtClean="0"/>
              <a:t>التوازن مع الرجاء.</a:t>
            </a:r>
          </a:p>
          <a:p>
            <a:pPr algn="r" rtl="1"/>
            <a:r>
              <a:rPr lang="ar-MA" b="1" dirty="0" smtClean="0"/>
              <a:t>الفرق بين الخوف / الخشية / الهيبة.</a:t>
            </a:r>
          </a:p>
          <a:p>
            <a:pPr algn="r" rtl="1"/>
            <a:r>
              <a:rPr lang="ar-MA" b="1" dirty="0" smtClean="0"/>
              <a:t>كل شيء إذ خفته تفر منه إلا الله عز و جل تفر إليه </a:t>
            </a:r>
            <a:r>
              <a:rPr lang="ar-MA" b="1" dirty="0" smtClean="0">
                <a:solidFill>
                  <a:srgbClr val="0B691D"/>
                </a:solidFill>
              </a:rPr>
              <a:t>«ففروا إلى الله».</a:t>
            </a:r>
          </a:p>
          <a:p>
            <a:pPr algn="r" rtl="1"/>
            <a:r>
              <a:rPr lang="ar-MA" b="1" dirty="0" smtClean="0"/>
              <a:t>ما الذي يزيد هيبة الله في قلبك ؟</a:t>
            </a:r>
          </a:p>
          <a:p>
            <a:pPr algn="r" rtl="1"/>
            <a:r>
              <a:rPr lang="ar-MA" b="1" dirty="0" smtClean="0"/>
              <a:t>قال رجل للحسن البصري : إنا نصحب أقواما .....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329969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MA" b="1" dirty="0" smtClean="0"/>
              <a:t>5- الحب :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 marL="0" indent="0" algn="just" rtl="1">
              <a:buNone/>
            </a:pPr>
            <a:r>
              <a:rPr lang="ar-MA" b="1" dirty="0" smtClean="0"/>
              <a:t>ابن القيم : </a:t>
            </a:r>
            <a:r>
              <a:rPr lang="ar-MA" b="1" dirty="0" smtClean="0">
                <a:solidFill>
                  <a:srgbClr val="C00000"/>
                </a:solidFill>
              </a:rPr>
              <a:t>«هو الذي تنافس فيه المتنافسون و إليه شمر السابقون فهو غذاء الأرواح و قرة العيون، متى خلا القلب منه فهو كالجسد الذي لا روح فيه، فهو النور و هو الشفاء   و هو اللذة التي لم يظفر بها فعيشه كله هموم و </a:t>
            </a:r>
            <a:r>
              <a:rPr lang="ar-MA" b="1" dirty="0">
                <a:solidFill>
                  <a:srgbClr val="C00000"/>
                </a:solidFill>
              </a:rPr>
              <a:t>آ</a:t>
            </a:r>
            <a:r>
              <a:rPr lang="ar-MA" b="1" dirty="0" smtClean="0">
                <a:solidFill>
                  <a:srgbClr val="C00000"/>
                </a:solidFill>
              </a:rPr>
              <a:t>لام».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من وجد في قلبه، ذاق حلاة الإيمان.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كيف نصل إلى هذا الشعور ؟</a:t>
            </a:r>
            <a:endParaRPr lang="fr-FR" b="1" dirty="0"/>
          </a:p>
        </p:txBody>
      </p:sp>
      <p:pic>
        <p:nvPicPr>
          <p:cNvPr id="4099" name="Picture 3" descr="C:\Users\aziz\Desktop\الصلاة\25997_346260194284_805564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37111"/>
            <a:ext cx="4536504" cy="239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ziz\Desktop\الصلاة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882" y="0"/>
            <a:ext cx="1952625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611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1115</TotalTime>
  <Words>931</Words>
  <Application>Microsoft Office PowerPoint</Application>
  <PresentationFormat>Affichage à l'écran (4:3)</PresentationFormat>
  <Paragraphs>206</Paragraphs>
  <Slides>40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Thème Office</vt:lpstr>
      <vt:lpstr>wwwwwwwwwwwwwwwwwww</vt:lpstr>
      <vt:lpstr>حاجتنا للتلذذ بالصلاة</vt:lpstr>
      <vt:lpstr>حاجتنا للتلذذ بالصلاة</vt:lpstr>
      <vt:lpstr>Diapositive 4</vt:lpstr>
      <vt:lpstr>1- حضور القلب :</vt:lpstr>
      <vt:lpstr>2- الفهم : أكثر لذة :</vt:lpstr>
      <vt:lpstr>3- الرجاء :</vt:lpstr>
      <vt:lpstr>4- الهيبة :</vt:lpstr>
      <vt:lpstr>5- الحب :</vt:lpstr>
      <vt:lpstr>Diapositive 10</vt:lpstr>
      <vt:lpstr>7- المفتاح السحري :</vt:lpstr>
      <vt:lpstr>أقسام الناس في الصلاة</vt:lpstr>
      <vt:lpstr>Diapositive 13</vt:lpstr>
      <vt:lpstr>أسرار الآذان</vt:lpstr>
      <vt:lpstr>الوضوء</vt:lpstr>
      <vt:lpstr>الوضوء</vt:lpstr>
      <vt:lpstr>استقبال القبلة و التزين لله عز و جل</vt:lpstr>
      <vt:lpstr>Diapositive 18</vt:lpstr>
      <vt:lpstr>تكبيرة الإحرام</vt:lpstr>
      <vt:lpstr>تكبيرة الإحرام</vt:lpstr>
      <vt:lpstr>طأطأة الرأس و وضع اليدين</vt:lpstr>
      <vt:lpstr>الاستعاذة</vt:lpstr>
      <vt:lpstr>الاستعاذة</vt:lpstr>
      <vt:lpstr>Diapositive 24</vt:lpstr>
      <vt:lpstr>Diapositive 25</vt:lpstr>
      <vt:lpstr>الحمد لله رب العالمين</vt:lpstr>
      <vt:lpstr>الرحمان الرحيم</vt:lpstr>
      <vt:lpstr>ملك يوم الدين</vt:lpstr>
      <vt:lpstr>إياك نعبد و إياك نستعين</vt:lpstr>
      <vt:lpstr>إهدنا الصراط المستقيم</vt:lpstr>
      <vt:lpstr>صراط الذين أنعمت عليهم</vt:lpstr>
      <vt:lpstr>غير المغضوب عليهم و لا الضالين</vt:lpstr>
      <vt:lpstr>قراءة سورة</vt:lpstr>
      <vt:lpstr>جمال الركوع</vt:lpstr>
      <vt:lpstr>Diapositive 35</vt:lpstr>
      <vt:lpstr>سجود القلب في السجود</vt:lpstr>
      <vt:lpstr>الجلوس بين السجدتين</vt:lpstr>
      <vt:lpstr>التشهد و التحيات</vt:lpstr>
      <vt:lpstr>Diapositive 39</vt:lpstr>
      <vt:lpstr>Diapositive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aziz</dc:creator>
  <cp:lastModifiedBy>user</cp:lastModifiedBy>
  <cp:revision>105</cp:revision>
  <dcterms:created xsi:type="dcterms:W3CDTF">2013-07-10T04:49:44Z</dcterms:created>
  <dcterms:modified xsi:type="dcterms:W3CDTF">2013-07-14T17:02:38Z</dcterms:modified>
</cp:coreProperties>
</file>