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tags/tag16.xml" ContentType="application/vnd.openxmlformats-officedocument.presentationml.tag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Default Extension="wav" ContentType="audio/wav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8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ar-M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00FF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409" autoAdjust="0"/>
    <p:restoredTop sz="94667" autoAdjust="0"/>
  </p:normalViewPr>
  <p:slideViewPr>
    <p:cSldViewPr>
      <p:cViewPr varScale="1">
        <p:scale>
          <a:sx n="45" d="100"/>
          <a:sy n="45" d="100"/>
        </p:scale>
        <p:origin x="-103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70C8246-6286-4A38-A7A2-0DF1828F330A}" type="datetimeFigureOut">
              <a:rPr lang="ar-MA" smtClean="0"/>
              <a:pPr/>
              <a:t>04-02-1435</a:t>
            </a:fld>
            <a:endParaRPr lang="ar-M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M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ar-M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M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8796515-7250-4E65-A68C-798CA5C6860C}" type="slidenum">
              <a:rPr lang="ar-MA" smtClean="0"/>
              <a:pPr/>
              <a:t>‹N°›</a:t>
            </a:fld>
            <a:endParaRPr lang="ar-M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M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796515-7250-4E65-A68C-798CA5C6860C}" type="slidenum">
              <a:rPr lang="ar-MA" smtClean="0"/>
              <a:pPr/>
              <a:t>1</a:t>
            </a:fld>
            <a:endParaRPr lang="ar-MA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M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796515-7250-4E65-A68C-798CA5C6860C}" type="slidenum">
              <a:rPr lang="ar-MA" smtClean="0"/>
              <a:pPr/>
              <a:t>10</a:t>
            </a:fld>
            <a:endParaRPr lang="ar-MA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M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796515-7250-4E65-A68C-798CA5C6860C}" type="slidenum">
              <a:rPr lang="ar-MA" smtClean="0"/>
              <a:pPr/>
              <a:t>11</a:t>
            </a:fld>
            <a:endParaRPr lang="ar-MA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M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796515-7250-4E65-A68C-798CA5C6860C}" type="slidenum">
              <a:rPr lang="ar-MA" smtClean="0"/>
              <a:pPr/>
              <a:t>12</a:t>
            </a:fld>
            <a:endParaRPr lang="ar-MA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M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796515-7250-4E65-A68C-798CA5C6860C}" type="slidenum">
              <a:rPr lang="ar-MA" smtClean="0"/>
              <a:pPr/>
              <a:t>13</a:t>
            </a:fld>
            <a:endParaRPr lang="ar-M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M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796515-7250-4E65-A68C-798CA5C6860C}" type="slidenum">
              <a:rPr lang="ar-MA" smtClean="0"/>
              <a:pPr/>
              <a:t>14</a:t>
            </a:fld>
            <a:endParaRPr lang="ar-M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M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796515-7250-4E65-A68C-798CA5C6860C}" type="slidenum">
              <a:rPr lang="ar-MA" smtClean="0"/>
              <a:pPr/>
              <a:t>15</a:t>
            </a:fld>
            <a:endParaRPr lang="ar-M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M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796515-7250-4E65-A68C-798CA5C6860C}" type="slidenum">
              <a:rPr lang="ar-MA" smtClean="0"/>
              <a:pPr/>
              <a:t>16</a:t>
            </a:fld>
            <a:endParaRPr lang="ar-M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M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796515-7250-4E65-A68C-798CA5C6860C}" type="slidenum">
              <a:rPr lang="ar-MA" smtClean="0"/>
              <a:pPr/>
              <a:t>2</a:t>
            </a:fld>
            <a:endParaRPr lang="ar-M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M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796515-7250-4E65-A68C-798CA5C6860C}" type="slidenum">
              <a:rPr lang="ar-MA" smtClean="0"/>
              <a:pPr/>
              <a:t>3</a:t>
            </a:fld>
            <a:endParaRPr lang="ar-M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M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796515-7250-4E65-A68C-798CA5C6860C}" type="slidenum">
              <a:rPr lang="ar-MA" smtClean="0"/>
              <a:pPr/>
              <a:t>4</a:t>
            </a:fld>
            <a:endParaRPr lang="ar-M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M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796515-7250-4E65-A68C-798CA5C6860C}" type="slidenum">
              <a:rPr lang="ar-MA" smtClean="0"/>
              <a:pPr/>
              <a:t>5</a:t>
            </a:fld>
            <a:endParaRPr lang="ar-M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M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796515-7250-4E65-A68C-798CA5C6860C}" type="slidenum">
              <a:rPr lang="ar-MA" smtClean="0"/>
              <a:pPr/>
              <a:t>6</a:t>
            </a:fld>
            <a:endParaRPr lang="ar-M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M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796515-7250-4E65-A68C-798CA5C6860C}" type="slidenum">
              <a:rPr lang="ar-MA" smtClean="0"/>
              <a:pPr/>
              <a:t>7</a:t>
            </a:fld>
            <a:endParaRPr lang="ar-M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M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796515-7250-4E65-A68C-798CA5C6860C}" type="slidenum">
              <a:rPr lang="ar-MA" smtClean="0"/>
              <a:pPr/>
              <a:t>8</a:t>
            </a:fld>
            <a:endParaRPr lang="ar-MA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M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796515-7250-4E65-A68C-798CA5C6860C}" type="slidenum">
              <a:rPr lang="ar-MA" smtClean="0"/>
              <a:pPr/>
              <a:t>9</a:t>
            </a:fld>
            <a:endParaRPr lang="ar-M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A47EB0-4AE4-4F16-86CA-A212AA9554AD}" type="datetimeFigureOut">
              <a:rPr lang="ar-MA" smtClean="0"/>
              <a:pPr/>
              <a:t>04-02-1435</a:t>
            </a:fld>
            <a:endParaRPr lang="ar-MA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MA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539B-0B0F-4B1E-8287-6FC9AF13D315}" type="slidenum">
              <a:rPr lang="ar-MA" smtClean="0"/>
              <a:pPr/>
              <a:t>‹N°›</a:t>
            </a:fld>
            <a:endParaRPr lang="ar-MA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A47EB0-4AE4-4F16-86CA-A212AA9554AD}" type="datetimeFigureOut">
              <a:rPr lang="ar-MA" smtClean="0"/>
              <a:pPr/>
              <a:t>04-02-1435</a:t>
            </a:fld>
            <a:endParaRPr lang="ar-M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M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539B-0B0F-4B1E-8287-6FC9AF13D315}" type="slidenum">
              <a:rPr lang="ar-MA" smtClean="0"/>
              <a:pPr/>
              <a:t>‹N°›</a:t>
            </a:fld>
            <a:endParaRPr lang="ar-M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A47EB0-4AE4-4F16-86CA-A212AA9554AD}" type="datetimeFigureOut">
              <a:rPr lang="ar-MA" smtClean="0"/>
              <a:pPr/>
              <a:t>04-02-1435</a:t>
            </a:fld>
            <a:endParaRPr lang="ar-M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M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539B-0B0F-4B1E-8287-6FC9AF13D315}" type="slidenum">
              <a:rPr lang="ar-MA" smtClean="0"/>
              <a:pPr/>
              <a:t>‹N°›</a:t>
            </a:fld>
            <a:endParaRPr lang="ar-M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A47EB0-4AE4-4F16-86CA-A212AA9554AD}" type="datetimeFigureOut">
              <a:rPr lang="ar-MA" smtClean="0"/>
              <a:pPr/>
              <a:t>04-02-1435</a:t>
            </a:fld>
            <a:endParaRPr lang="ar-M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M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539B-0B0F-4B1E-8287-6FC9AF13D315}" type="slidenum">
              <a:rPr lang="ar-MA" smtClean="0"/>
              <a:pPr/>
              <a:t>‹N°›</a:t>
            </a:fld>
            <a:endParaRPr lang="ar-M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e lib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e lib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e lib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e lib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e lib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e lib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e lib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e lib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e lib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e lib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e lib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e lib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e lib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e lib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A47EB0-4AE4-4F16-86CA-A212AA9554AD}" type="datetimeFigureOut">
              <a:rPr lang="ar-MA" smtClean="0"/>
              <a:pPr/>
              <a:t>04-02-1435</a:t>
            </a:fld>
            <a:endParaRPr lang="ar-M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M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539B-0B0F-4B1E-8287-6FC9AF13D315}" type="slidenum">
              <a:rPr lang="ar-MA" smtClean="0"/>
              <a:pPr/>
              <a:t>‹N°›</a:t>
            </a:fld>
            <a:endParaRPr lang="ar-MA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A47EB0-4AE4-4F16-86CA-A212AA9554AD}" type="datetimeFigureOut">
              <a:rPr lang="ar-MA" smtClean="0"/>
              <a:pPr/>
              <a:t>04-02-1435</a:t>
            </a:fld>
            <a:endParaRPr lang="ar-M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M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539B-0B0F-4B1E-8287-6FC9AF13D315}" type="slidenum">
              <a:rPr lang="ar-MA" smtClean="0"/>
              <a:pPr/>
              <a:t>‹N°›</a:t>
            </a:fld>
            <a:endParaRPr lang="ar-M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A47EB0-4AE4-4F16-86CA-A212AA9554AD}" type="datetimeFigureOut">
              <a:rPr lang="ar-MA" smtClean="0"/>
              <a:pPr/>
              <a:t>04-02-1435</a:t>
            </a:fld>
            <a:endParaRPr lang="ar-M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M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539B-0B0F-4B1E-8287-6FC9AF13D315}" type="slidenum">
              <a:rPr lang="ar-MA" smtClean="0"/>
              <a:pPr/>
              <a:t>‹N°›</a:t>
            </a:fld>
            <a:endParaRPr lang="ar-MA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A47EB0-4AE4-4F16-86CA-A212AA9554AD}" type="datetimeFigureOut">
              <a:rPr lang="ar-MA" smtClean="0"/>
              <a:pPr/>
              <a:t>04-02-1435</a:t>
            </a:fld>
            <a:endParaRPr lang="ar-M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M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539B-0B0F-4B1E-8287-6FC9AF13D315}" type="slidenum">
              <a:rPr lang="ar-MA" smtClean="0"/>
              <a:pPr/>
              <a:t>‹N°›</a:t>
            </a:fld>
            <a:endParaRPr lang="ar-M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A47EB0-4AE4-4F16-86CA-A212AA9554AD}" type="datetimeFigureOut">
              <a:rPr lang="ar-MA" smtClean="0"/>
              <a:pPr/>
              <a:t>04-02-1435</a:t>
            </a:fld>
            <a:endParaRPr lang="ar-M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M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539B-0B0F-4B1E-8287-6FC9AF13D315}" type="slidenum">
              <a:rPr lang="ar-MA" smtClean="0"/>
              <a:pPr/>
              <a:t>‹N°›</a:t>
            </a:fld>
            <a:endParaRPr lang="ar-M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A47EB0-4AE4-4F16-86CA-A212AA9554AD}" type="datetimeFigureOut">
              <a:rPr lang="ar-MA" smtClean="0"/>
              <a:pPr/>
              <a:t>04-02-1435</a:t>
            </a:fld>
            <a:endParaRPr lang="ar-M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M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57539B-0B0F-4B1E-8287-6FC9AF13D315}" type="slidenum">
              <a:rPr lang="ar-MA" smtClean="0"/>
              <a:pPr/>
              <a:t>‹N°›</a:t>
            </a:fld>
            <a:endParaRPr lang="ar-M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e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necteur droit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necteur droit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grpSp>
        <p:nvGrpSpPr>
          <p:cNvPr id="14" name="Groupe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necteur droit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necteur droit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e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necteur droit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necteur droit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necteur droit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D9A47EB0-4AE4-4F16-86CA-A212AA9554AD}" type="datetimeFigureOut">
              <a:rPr lang="ar-MA" smtClean="0"/>
              <a:pPr/>
              <a:t>04-02-1435</a:t>
            </a:fld>
            <a:endParaRPr lang="ar-M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ar-M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C957539B-0B0F-4B1E-8287-6FC9AF13D315}" type="slidenum">
              <a:rPr lang="ar-MA" smtClean="0"/>
              <a:pPr/>
              <a:t>‹N°›</a:t>
            </a:fld>
            <a:endParaRPr lang="ar-M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D9A47EB0-4AE4-4F16-86CA-A212AA9554AD}" type="datetimeFigureOut">
              <a:rPr lang="ar-MA" smtClean="0"/>
              <a:pPr/>
              <a:t>04-02-1435</a:t>
            </a:fld>
            <a:endParaRPr lang="ar-M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ar-MA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C957539B-0B0F-4B1E-8287-6FC9AF13D315}" type="slidenum">
              <a:rPr lang="ar-MA" smtClean="0"/>
              <a:pPr/>
              <a:t>‹N°›</a:t>
            </a:fld>
            <a:endParaRPr lang="ar-M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r" rtl="1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r" rtl="1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r" rtl="1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r" rtl="1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r" rtl="1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rtl="1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4" Type="http://schemas.openxmlformats.org/officeDocument/2006/relationships/audio" Target="../media/audio1.wav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audio" Target="../media/audio1.wav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4" Type="http://schemas.openxmlformats.org/officeDocument/2006/relationships/audio" Target="../media/audio1.wav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Relationship Id="rId4" Type="http://schemas.openxmlformats.org/officeDocument/2006/relationships/audio" Target="../media/audio1.wav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Relationship Id="rId4" Type="http://schemas.openxmlformats.org/officeDocument/2006/relationships/audio" Target="../media/audio1.wav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Relationship Id="rId4" Type="http://schemas.openxmlformats.org/officeDocument/2006/relationships/audio" Target="../media/audio1.wav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Relationship Id="rId4" Type="http://schemas.openxmlformats.org/officeDocument/2006/relationships/audio" Target="../media/audio1.wav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Relationship Id="rId4" Type="http://schemas.openxmlformats.org/officeDocument/2006/relationships/audio" Target="../media/audio1.wav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4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63688" y="-243407"/>
            <a:ext cx="7992888" cy="5472607"/>
          </a:xfrm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txBody>
          <a:bodyPr>
            <a:noAutofit/>
          </a:bodyPr>
          <a:lstStyle/>
          <a:p>
            <a:r>
              <a:rPr lang="ar-MA" sz="19900" dirty="0" smtClean="0">
                <a:solidFill>
                  <a:srgbClr val="C00000"/>
                </a:solidFill>
                <a:latin typeface="Goudy Stout" pitchFamily="18" charset="0"/>
              </a:rPr>
              <a:t>كيف نتحاور</a:t>
            </a:r>
            <a:endParaRPr lang="ar-MA" sz="19900" dirty="0">
              <a:solidFill>
                <a:srgbClr val="C00000"/>
              </a:solidFill>
              <a:latin typeface="Goudy Stout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512" y="2852936"/>
            <a:ext cx="7776864" cy="1508760"/>
          </a:xfrm>
        </p:spPr>
        <p:txBody>
          <a:bodyPr/>
          <a:lstStyle/>
          <a:p>
            <a:endParaRPr lang="ar-MA" dirty="0"/>
          </a:p>
        </p:txBody>
      </p:sp>
    </p:spTree>
    <p:custDataLst>
      <p:tags r:id="rId1"/>
    </p:custDataLst>
  </p:cSld>
  <p:clrMapOvr>
    <a:masterClrMapping/>
  </p:clrMapOvr>
  <p:transition spd="slow" advClick="0" advTm="1000">
    <p:wheel spokes="8"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M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9"/>
            <a:ext cx="8229600" cy="5865515"/>
          </a:xfrm>
        </p:spPr>
        <p:txBody>
          <a:bodyPr/>
          <a:lstStyle/>
          <a:p>
            <a:pPr algn="ctr">
              <a:buNone/>
            </a:pPr>
            <a:r>
              <a:rPr lang="ar-MA" sz="8000" u="sng" dirty="0" smtClean="0">
                <a:solidFill>
                  <a:srgbClr val="C00000"/>
                </a:solidFill>
              </a:rPr>
              <a:t>آداب </a:t>
            </a:r>
            <a:r>
              <a:rPr lang="ar-MA" sz="8000" u="sng" dirty="0">
                <a:solidFill>
                  <a:srgbClr val="C00000"/>
                </a:solidFill>
              </a:rPr>
              <a:t>عامة</a:t>
            </a:r>
            <a:r>
              <a:rPr lang="fr-FR" sz="8000" u="sng" dirty="0">
                <a:solidFill>
                  <a:srgbClr val="C00000"/>
                </a:solidFill>
              </a:rPr>
              <a:t>:</a:t>
            </a:r>
            <a:r>
              <a:rPr lang="fr-FR" sz="5400" u="sng" dirty="0">
                <a:solidFill>
                  <a:srgbClr val="C00000"/>
                </a:solidFill>
              </a:rPr>
              <a:t> </a:t>
            </a:r>
            <a:endParaRPr lang="ar-MA" sz="5400" u="sng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ar-MA" sz="1600" u="sng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(1  </a:t>
            </a:r>
            <a:r>
              <a:rPr lang="ar-MA" dirty="0" smtClean="0">
                <a:solidFill>
                  <a:srgbClr val="00B050"/>
                </a:solidFill>
              </a:rPr>
              <a:t>- </a:t>
            </a:r>
            <a:r>
              <a:rPr lang="ar-MA" sz="4000" dirty="0" smtClean="0"/>
              <a:t>إخلاص </a:t>
            </a:r>
            <a:r>
              <a:rPr lang="ar-MA" sz="4000" dirty="0" smtClean="0"/>
              <a:t>المحاور النية لله </a:t>
            </a:r>
            <a:r>
              <a:rPr lang="ar-MA" sz="4000" dirty="0" smtClean="0"/>
              <a:t>تعالى</a:t>
            </a:r>
            <a:r>
              <a:rPr lang="fr-FR" sz="4000" dirty="0" smtClean="0"/>
              <a:t>.</a:t>
            </a:r>
            <a:endParaRPr lang="ar-MA" sz="4000" dirty="0" smtClean="0"/>
          </a:p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(2  </a:t>
            </a:r>
            <a:r>
              <a:rPr lang="ar-MA" dirty="0" smtClean="0">
                <a:solidFill>
                  <a:srgbClr val="00B050"/>
                </a:solidFill>
              </a:rPr>
              <a:t>- </a:t>
            </a:r>
            <a:r>
              <a:rPr lang="ar-MA" sz="4000" dirty="0" smtClean="0"/>
              <a:t>توفر العلم في </a:t>
            </a:r>
            <a:r>
              <a:rPr lang="ar-MA" sz="4000" dirty="0" smtClean="0"/>
              <a:t>المحاور</a:t>
            </a:r>
            <a:r>
              <a:rPr lang="fr-FR" sz="4000" dirty="0" smtClean="0"/>
              <a:t>.</a:t>
            </a:r>
            <a:endParaRPr lang="ar-MA" sz="4000" dirty="0" smtClean="0"/>
          </a:p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(3  </a:t>
            </a:r>
            <a:r>
              <a:rPr lang="ar-MA" dirty="0" smtClean="0">
                <a:solidFill>
                  <a:srgbClr val="00B050"/>
                </a:solidFill>
              </a:rPr>
              <a:t>- </a:t>
            </a:r>
            <a:r>
              <a:rPr lang="ar-MA" sz="3600" dirty="0" smtClean="0"/>
              <a:t>صدق </a:t>
            </a:r>
            <a:r>
              <a:rPr lang="ar-MA" sz="3600" dirty="0" smtClean="0"/>
              <a:t>المحاور</a:t>
            </a:r>
            <a:r>
              <a:rPr lang="fr-FR" sz="3600" dirty="0" smtClean="0"/>
              <a:t>.</a:t>
            </a:r>
            <a:endParaRPr lang="ar-MA" sz="3600" dirty="0" smtClean="0"/>
          </a:p>
          <a:p>
            <a:pPr>
              <a:buNone/>
            </a:pPr>
            <a:r>
              <a:rPr lang="fr-FR" b="1" dirty="0" smtClean="0">
                <a:solidFill>
                  <a:srgbClr val="00B050"/>
                </a:solidFill>
              </a:rPr>
              <a:t>-</a:t>
            </a:r>
            <a:r>
              <a:rPr lang="fr-FR" dirty="0" smtClean="0">
                <a:solidFill>
                  <a:srgbClr val="00B050"/>
                </a:solidFill>
              </a:rPr>
              <a:t>(4  </a:t>
            </a:r>
            <a:r>
              <a:rPr lang="ar-MA" dirty="0" smtClean="0"/>
              <a:t> </a:t>
            </a:r>
            <a:r>
              <a:rPr lang="ar-MA" sz="4000" dirty="0" smtClean="0"/>
              <a:t>الصبر </a:t>
            </a:r>
            <a:r>
              <a:rPr lang="ar-MA" sz="4000" dirty="0" smtClean="0"/>
              <a:t>والعلم</a:t>
            </a:r>
            <a:r>
              <a:rPr lang="fr-FR" sz="4000" dirty="0" smtClean="0"/>
              <a:t>.</a:t>
            </a:r>
            <a:endParaRPr lang="ar-MA" sz="4000" dirty="0" smtClean="0"/>
          </a:p>
          <a:p>
            <a:pPr>
              <a:buNone/>
            </a:pPr>
            <a:r>
              <a:rPr lang="ar-MA" dirty="0" smtClean="0">
                <a:solidFill>
                  <a:srgbClr val="00B050"/>
                </a:solidFill>
              </a:rPr>
              <a:t>  </a:t>
            </a:r>
            <a:r>
              <a:rPr lang="fr-FR" dirty="0" smtClean="0">
                <a:solidFill>
                  <a:srgbClr val="00B050"/>
                </a:solidFill>
              </a:rPr>
              <a:t>(5</a:t>
            </a:r>
            <a:r>
              <a:rPr lang="ar-MA" dirty="0" smtClean="0">
                <a:solidFill>
                  <a:srgbClr val="00B050"/>
                </a:solidFill>
              </a:rPr>
              <a:t>- </a:t>
            </a:r>
            <a:r>
              <a:rPr lang="ar-MA" sz="4000" dirty="0" smtClean="0"/>
              <a:t>الرحمة</a:t>
            </a:r>
            <a:r>
              <a:rPr lang="fr-FR" sz="4000" dirty="0" smtClean="0"/>
              <a:t>.</a:t>
            </a:r>
            <a:endParaRPr lang="ar-MA" sz="4000" dirty="0" smtClean="0"/>
          </a:p>
          <a:p>
            <a:pPr>
              <a:buNone/>
            </a:pPr>
            <a:r>
              <a:rPr lang="ar-MA" b="1" dirty="0" smtClean="0">
                <a:solidFill>
                  <a:srgbClr val="00B050"/>
                </a:solidFill>
              </a:rPr>
              <a:t>  </a:t>
            </a:r>
            <a:r>
              <a:rPr lang="fr-FR" b="1" dirty="0" smtClean="0">
                <a:solidFill>
                  <a:srgbClr val="00B050"/>
                </a:solidFill>
              </a:rPr>
              <a:t>-</a:t>
            </a:r>
            <a:r>
              <a:rPr lang="fr-FR" dirty="0" smtClean="0">
                <a:solidFill>
                  <a:srgbClr val="00B050"/>
                </a:solidFill>
              </a:rPr>
              <a:t>(6</a:t>
            </a:r>
            <a:r>
              <a:rPr lang="ar-MA" sz="4000" dirty="0" smtClean="0"/>
              <a:t> </a:t>
            </a:r>
            <a:r>
              <a:rPr lang="ar-MA" sz="4000" dirty="0" err="1" smtClean="0"/>
              <a:t>الإحترام</a:t>
            </a:r>
            <a:r>
              <a:rPr lang="fr-FR" sz="4000" dirty="0" smtClean="0"/>
              <a:t>.</a:t>
            </a:r>
            <a:endParaRPr lang="ar-MA" sz="4000" dirty="0"/>
          </a:p>
        </p:txBody>
      </p:sp>
    </p:spTree>
    <p:custDataLst>
      <p:tags r:id="rId1"/>
    </p:custDataLst>
  </p:cSld>
  <p:clrMapOvr>
    <a:masterClrMapping/>
  </p:clrMapOvr>
  <p:transition spd="slow" advClick="0" advTm="1000">
    <p:wheel spokes="8"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M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9"/>
            <a:ext cx="8229600" cy="5865515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ar-MA" sz="5400" u="sng" dirty="0" smtClean="0">
                <a:solidFill>
                  <a:srgbClr val="C00000"/>
                </a:solidFill>
              </a:rPr>
              <a:t>آداب </a:t>
            </a:r>
            <a:r>
              <a:rPr lang="ar-MA" sz="5400" u="sng" dirty="0" smtClean="0">
                <a:solidFill>
                  <a:srgbClr val="C00000"/>
                </a:solidFill>
              </a:rPr>
              <a:t>خلال الحوار</a:t>
            </a:r>
          </a:p>
          <a:p>
            <a:pPr algn="ctr">
              <a:buNone/>
            </a:pPr>
            <a:endParaRPr lang="ar-MA" sz="1600" u="sng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ar-MA" dirty="0" smtClean="0">
                <a:solidFill>
                  <a:srgbClr val="00B050"/>
                </a:solidFill>
              </a:rPr>
              <a:t>  </a:t>
            </a:r>
            <a:r>
              <a:rPr lang="fr-FR" dirty="0" smtClean="0">
                <a:solidFill>
                  <a:srgbClr val="00B050"/>
                </a:solidFill>
              </a:rPr>
              <a:t>-(1</a:t>
            </a:r>
            <a:r>
              <a:rPr lang="ar-MA" sz="4000" dirty="0" err="1" smtClean="0"/>
              <a:t>الإتفاق</a:t>
            </a:r>
            <a:r>
              <a:rPr lang="ar-MA" sz="4000" dirty="0" smtClean="0"/>
              <a:t> </a:t>
            </a:r>
            <a:r>
              <a:rPr lang="ar-MA" sz="4000" dirty="0" smtClean="0"/>
              <a:t>على </a:t>
            </a:r>
            <a:r>
              <a:rPr lang="ar-MA" sz="4000" dirty="0" smtClean="0"/>
              <a:t>أصول </a:t>
            </a:r>
            <a:r>
              <a:rPr lang="ar-MA" sz="4000" dirty="0" smtClean="0"/>
              <a:t>ثابتة ممكن الرجوع </a:t>
            </a:r>
            <a:r>
              <a:rPr lang="ar-MA" sz="4000" dirty="0" smtClean="0"/>
              <a:t>إليها</a:t>
            </a:r>
            <a:r>
              <a:rPr lang="fr-FR" sz="4000" dirty="0" smtClean="0"/>
              <a:t>.</a:t>
            </a:r>
            <a:endParaRPr lang="ar-MA" sz="4000" dirty="0" smtClean="0"/>
          </a:p>
          <a:p>
            <a:pPr>
              <a:buNone/>
            </a:pPr>
            <a:r>
              <a:rPr lang="ar-MA" dirty="0" smtClean="0">
                <a:solidFill>
                  <a:srgbClr val="00B050"/>
                </a:solidFill>
              </a:rPr>
              <a:t>  </a:t>
            </a:r>
            <a:r>
              <a:rPr lang="fr-FR" dirty="0" smtClean="0">
                <a:solidFill>
                  <a:srgbClr val="00B050"/>
                </a:solidFill>
              </a:rPr>
              <a:t>-(2</a:t>
            </a:r>
            <a:r>
              <a:rPr lang="ar-MA" sz="4000" dirty="0" smtClean="0"/>
              <a:t>ضبط </a:t>
            </a:r>
            <a:r>
              <a:rPr lang="ar-MA" sz="4000" dirty="0" smtClean="0"/>
              <a:t>النفس</a:t>
            </a:r>
            <a:r>
              <a:rPr lang="fr-FR" sz="4000" dirty="0" smtClean="0"/>
              <a:t>.</a:t>
            </a:r>
            <a:r>
              <a:rPr lang="ar-MA" sz="4000" dirty="0" smtClean="0"/>
              <a:t> </a:t>
            </a:r>
            <a:endParaRPr lang="ar-MA" sz="4000" dirty="0" smtClean="0"/>
          </a:p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-(3  </a:t>
            </a:r>
            <a:r>
              <a:rPr lang="ar-MA" sz="4000" dirty="0" smtClean="0"/>
              <a:t>البدء بنقاط </a:t>
            </a:r>
            <a:r>
              <a:rPr lang="ar-MA" sz="4000" dirty="0" err="1" smtClean="0"/>
              <a:t>الإتفاق</a:t>
            </a:r>
            <a:r>
              <a:rPr lang="fr-FR" sz="4000" dirty="0" smtClean="0"/>
              <a:t>.</a:t>
            </a:r>
            <a:r>
              <a:rPr lang="ar-MA" sz="4000" dirty="0" smtClean="0"/>
              <a:t> </a:t>
            </a:r>
            <a:endParaRPr lang="ar-MA" sz="4000" dirty="0" smtClean="0"/>
          </a:p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(4  </a:t>
            </a:r>
            <a:r>
              <a:rPr lang="ar-MA" dirty="0" smtClean="0">
                <a:solidFill>
                  <a:srgbClr val="00B050"/>
                </a:solidFill>
              </a:rPr>
              <a:t>-</a:t>
            </a:r>
            <a:r>
              <a:rPr lang="ar-MA" sz="4000" dirty="0" smtClean="0"/>
              <a:t>تحديد المصطلحات </a:t>
            </a:r>
            <a:r>
              <a:rPr lang="ar-MA" sz="4000" dirty="0" smtClean="0"/>
              <a:t>بدقة</a:t>
            </a:r>
            <a:r>
              <a:rPr lang="fr-FR" sz="4000" dirty="0" smtClean="0"/>
              <a:t>.</a:t>
            </a:r>
            <a:endParaRPr lang="ar-MA" sz="4000" dirty="0" smtClean="0"/>
          </a:p>
          <a:p>
            <a:pPr>
              <a:buNone/>
            </a:pPr>
            <a:r>
              <a:rPr lang="ar-MA" dirty="0" smtClean="0">
                <a:solidFill>
                  <a:srgbClr val="00B050"/>
                </a:solidFill>
              </a:rPr>
              <a:t> </a:t>
            </a:r>
            <a:r>
              <a:rPr lang="fr-FR" dirty="0" smtClean="0">
                <a:solidFill>
                  <a:srgbClr val="00B050"/>
                </a:solidFill>
              </a:rPr>
              <a:t>-(5 </a:t>
            </a:r>
            <a:r>
              <a:rPr lang="ar-MA" sz="4000" dirty="0" smtClean="0"/>
              <a:t>الأمانة العلمية</a:t>
            </a:r>
            <a:r>
              <a:rPr lang="fr-FR" sz="4000" dirty="0" smtClean="0"/>
              <a:t>.</a:t>
            </a:r>
            <a:r>
              <a:rPr lang="ar-MA" sz="4000" dirty="0" smtClean="0"/>
              <a:t> </a:t>
            </a:r>
            <a:endParaRPr lang="ar-MA" sz="4000" dirty="0" smtClean="0"/>
          </a:p>
          <a:p>
            <a:pPr>
              <a:buNone/>
            </a:pPr>
            <a:r>
              <a:rPr lang="ar-MA" dirty="0" smtClean="0">
                <a:solidFill>
                  <a:srgbClr val="00B050"/>
                </a:solidFill>
              </a:rPr>
              <a:t> </a:t>
            </a:r>
            <a:r>
              <a:rPr lang="fr-FR" dirty="0" smtClean="0">
                <a:solidFill>
                  <a:srgbClr val="00B050"/>
                </a:solidFill>
              </a:rPr>
              <a:t>(6 </a:t>
            </a:r>
            <a:r>
              <a:rPr lang="ar-MA" dirty="0" smtClean="0">
                <a:solidFill>
                  <a:srgbClr val="00B050"/>
                </a:solidFill>
              </a:rPr>
              <a:t>-</a:t>
            </a:r>
            <a:r>
              <a:rPr lang="ar-MA" sz="4000" dirty="0" err="1" smtClean="0"/>
              <a:t>الإلتزام</a:t>
            </a:r>
            <a:r>
              <a:rPr lang="ar-MA" sz="4000" dirty="0" smtClean="0"/>
              <a:t> بالأدلة</a:t>
            </a:r>
            <a:r>
              <a:rPr lang="fr-FR" sz="4000" dirty="0" smtClean="0"/>
              <a:t>.</a:t>
            </a:r>
            <a:endParaRPr lang="ar-MA" sz="4000" dirty="0" smtClean="0"/>
          </a:p>
        </p:txBody>
      </p:sp>
    </p:spTree>
    <p:custDataLst>
      <p:tags r:id="rId1"/>
    </p:custDataLst>
  </p:cSld>
  <p:clrMapOvr>
    <a:masterClrMapping/>
  </p:clrMapOvr>
  <p:transition spd="slow" advClick="0" advTm="1000">
    <p:wheel spokes="8"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endParaRPr lang="ar-M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36713"/>
            <a:ext cx="8229600" cy="528945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fr-FR" sz="3600" dirty="0" smtClean="0">
                <a:solidFill>
                  <a:srgbClr val="00B050"/>
                </a:solidFill>
              </a:rPr>
              <a:t>-(7  </a:t>
            </a:r>
            <a:r>
              <a:rPr lang="ar-MA" sz="4000" dirty="0" smtClean="0"/>
              <a:t>التدرج في </a:t>
            </a:r>
            <a:r>
              <a:rPr lang="ar-MA" sz="4000" dirty="0" smtClean="0"/>
              <a:t>الحوار</a:t>
            </a:r>
            <a:r>
              <a:rPr lang="fr-FR" sz="4000" dirty="0" smtClean="0"/>
              <a:t>.</a:t>
            </a:r>
            <a:endParaRPr lang="ar-MA" sz="4000" dirty="0" smtClean="0"/>
          </a:p>
          <a:p>
            <a:pPr>
              <a:buNone/>
            </a:pPr>
            <a:r>
              <a:rPr lang="fr-FR" sz="3600" dirty="0" smtClean="0">
                <a:solidFill>
                  <a:srgbClr val="00B050"/>
                </a:solidFill>
              </a:rPr>
              <a:t>-(8  </a:t>
            </a:r>
            <a:r>
              <a:rPr lang="ar-MA" sz="4000" dirty="0" err="1" smtClean="0"/>
              <a:t>إلتزام</a:t>
            </a:r>
            <a:r>
              <a:rPr lang="ar-MA" sz="4000" dirty="0" smtClean="0"/>
              <a:t> </a:t>
            </a:r>
            <a:r>
              <a:rPr lang="ar-MA" sz="4000" dirty="0" smtClean="0"/>
              <a:t>القول </a:t>
            </a:r>
            <a:r>
              <a:rPr lang="ar-MA" sz="4000" dirty="0" smtClean="0"/>
              <a:t>الحسن</a:t>
            </a:r>
            <a:r>
              <a:rPr lang="fr-FR" sz="4000" dirty="0" smtClean="0"/>
              <a:t>.</a:t>
            </a:r>
            <a:endParaRPr lang="ar-MA" sz="4000" dirty="0" smtClean="0"/>
          </a:p>
          <a:p>
            <a:pPr>
              <a:buNone/>
            </a:pPr>
            <a:r>
              <a:rPr lang="ar-MA" dirty="0" smtClean="0">
                <a:solidFill>
                  <a:srgbClr val="00B050"/>
                </a:solidFill>
              </a:rPr>
              <a:t>  </a:t>
            </a:r>
            <a:r>
              <a:rPr lang="fr-FR" dirty="0" smtClean="0">
                <a:solidFill>
                  <a:srgbClr val="00B050"/>
                </a:solidFill>
              </a:rPr>
              <a:t>9</a:t>
            </a:r>
            <a:r>
              <a:rPr lang="ar-MA" dirty="0" smtClean="0">
                <a:solidFill>
                  <a:srgbClr val="00B050"/>
                </a:solidFill>
              </a:rPr>
              <a:t>)-</a:t>
            </a:r>
            <a:r>
              <a:rPr lang="ar-MA" sz="4000" dirty="0" smtClean="0"/>
              <a:t>حسن </a:t>
            </a:r>
            <a:r>
              <a:rPr lang="ar-MA" sz="4000" dirty="0" err="1" smtClean="0"/>
              <a:t>الإستماع</a:t>
            </a:r>
            <a:r>
              <a:rPr lang="fr-FR" sz="4000" dirty="0" smtClean="0"/>
              <a:t>.</a:t>
            </a:r>
            <a:endParaRPr lang="ar-MA" sz="4000" dirty="0" smtClean="0"/>
          </a:p>
          <a:p>
            <a:pPr>
              <a:buNone/>
            </a:pPr>
            <a:r>
              <a:rPr lang="ar-MA" dirty="0" smtClean="0">
                <a:solidFill>
                  <a:srgbClr val="00B050"/>
                </a:solidFill>
              </a:rPr>
              <a:t>  </a:t>
            </a:r>
            <a:r>
              <a:rPr lang="fr-FR" dirty="0" smtClean="0">
                <a:solidFill>
                  <a:srgbClr val="00B050"/>
                </a:solidFill>
              </a:rPr>
              <a:t>-(10</a:t>
            </a:r>
            <a:r>
              <a:rPr lang="ar-MA" sz="4000" dirty="0" smtClean="0"/>
              <a:t>التركيز على الرأي لا على </a:t>
            </a:r>
            <a:r>
              <a:rPr lang="ar-MA" sz="4000" dirty="0" smtClean="0"/>
              <a:t>صاحبه</a:t>
            </a:r>
            <a:r>
              <a:rPr lang="fr-FR" sz="4000" dirty="0" smtClean="0"/>
              <a:t>.</a:t>
            </a:r>
            <a:endParaRPr lang="ar-MA" sz="4000" dirty="0" smtClean="0"/>
          </a:p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-(11  </a:t>
            </a:r>
            <a:r>
              <a:rPr lang="ar-MA" sz="4000" dirty="0" smtClean="0"/>
              <a:t>عدم السخرية من </a:t>
            </a:r>
            <a:r>
              <a:rPr lang="ar-MA" sz="4000" dirty="0" smtClean="0"/>
              <a:t>الخصم</a:t>
            </a:r>
            <a:r>
              <a:rPr lang="fr-FR" sz="4000" dirty="0" smtClean="0"/>
              <a:t>.</a:t>
            </a:r>
            <a:endParaRPr lang="ar-MA" sz="4000" dirty="0" smtClean="0"/>
          </a:p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-(12  </a:t>
            </a:r>
            <a:r>
              <a:rPr lang="ar-MA" sz="4000" dirty="0" err="1" smtClean="0"/>
              <a:t>الإلتزام</a:t>
            </a:r>
            <a:r>
              <a:rPr lang="ar-MA" sz="4000" dirty="0" smtClean="0"/>
              <a:t> </a:t>
            </a:r>
            <a:r>
              <a:rPr lang="ar-MA" sz="4000" dirty="0" smtClean="0"/>
              <a:t>بوقت </a:t>
            </a:r>
            <a:r>
              <a:rPr lang="ar-MA" sz="4000" dirty="0" smtClean="0"/>
              <a:t>محدد</a:t>
            </a:r>
            <a:r>
              <a:rPr lang="fr-FR" sz="4000" dirty="0" smtClean="0"/>
              <a:t>.</a:t>
            </a:r>
            <a:endParaRPr lang="ar-MA" sz="4000" dirty="0" smtClean="0"/>
          </a:p>
          <a:p>
            <a:pPr>
              <a:buNone/>
            </a:pPr>
            <a:r>
              <a:rPr lang="ar-MA" dirty="0" smtClean="0">
                <a:solidFill>
                  <a:srgbClr val="00B050"/>
                </a:solidFill>
              </a:rPr>
              <a:t>  </a:t>
            </a:r>
            <a:r>
              <a:rPr lang="fr-FR" dirty="0" smtClean="0">
                <a:solidFill>
                  <a:srgbClr val="00B050"/>
                </a:solidFill>
              </a:rPr>
              <a:t>-(13</a:t>
            </a:r>
            <a:r>
              <a:rPr lang="ar-MA" sz="4000" dirty="0" smtClean="0"/>
              <a:t>الرد على كل شبهة بما </a:t>
            </a:r>
            <a:r>
              <a:rPr lang="ar-MA" sz="4000" dirty="0" smtClean="0"/>
              <a:t>يناسبها</a:t>
            </a:r>
            <a:r>
              <a:rPr lang="fr-FR" sz="4000" dirty="0" smtClean="0"/>
              <a:t>.</a:t>
            </a:r>
            <a:r>
              <a:rPr lang="ar-MA" sz="4000" dirty="0" smtClean="0"/>
              <a:t> </a:t>
            </a:r>
            <a:endParaRPr lang="ar-MA" sz="4000" dirty="0" smtClean="0"/>
          </a:p>
        </p:txBody>
      </p:sp>
    </p:spTree>
    <p:custDataLst>
      <p:tags r:id="rId1"/>
    </p:custDataLst>
  </p:cSld>
  <p:clrMapOvr>
    <a:masterClrMapping/>
  </p:clrMapOvr>
  <p:transition spd="slow" advClick="0" advTm="1000">
    <p:wheel spokes="8"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M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9"/>
            <a:ext cx="8229600" cy="5865515"/>
          </a:xfrm>
        </p:spPr>
        <p:txBody>
          <a:bodyPr/>
          <a:lstStyle/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-(14  </a:t>
            </a:r>
            <a:r>
              <a:rPr lang="ar-MA" sz="4000" dirty="0" smtClean="0"/>
              <a:t>ضرب </a:t>
            </a:r>
            <a:r>
              <a:rPr lang="ar-MA" sz="4000" dirty="0" smtClean="0"/>
              <a:t>الأمثلة</a:t>
            </a:r>
            <a:r>
              <a:rPr lang="fr-FR" sz="4000" dirty="0" smtClean="0"/>
              <a:t>.</a:t>
            </a:r>
            <a:endParaRPr lang="ar-MA" sz="4000" dirty="0" smtClean="0"/>
          </a:p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-(15  </a:t>
            </a:r>
            <a:r>
              <a:rPr lang="ar-MA" sz="4000" dirty="0" smtClean="0"/>
              <a:t>ذكر </a:t>
            </a:r>
            <a:r>
              <a:rPr lang="ar-MA" sz="4000" dirty="0" smtClean="0"/>
              <a:t>المبررات</a:t>
            </a:r>
            <a:r>
              <a:rPr lang="fr-FR" sz="4000" dirty="0" smtClean="0"/>
              <a:t>.</a:t>
            </a:r>
            <a:endParaRPr lang="ar-MA" sz="4000" dirty="0" smtClean="0"/>
          </a:p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-(16  </a:t>
            </a:r>
            <a:r>
              <a:rPr lang="ar-MA" sz="4000" dirty="0" smtClean="0"/>
              <a:t>إشعار </a:t>
            </a:r>
            <a:r>
              <a:rPr lang="ar-MA" sz="4000" dirty="0" smtClean="0"/>
              <a:t>المحاور </a:t>
            </a:r>
            <a:r>
              <a:rPr lang="ar-MA" sz="4000" dirty="0" smtClean="0"/>
              <a:t>بالمحبة</a:t>
            </a:r>
            <a:r>
              <a:rPr lang="fr-FR" sz="4000" dirty="0" smtClean="0"/>
              <a:t>.</a:t>
            </a:r>
            <a:endParaRPr lang="ar-MA" sz="4000" dirty="0"/>
          </a:p>
          <a:p>
            <a:pPr>
              <a:buNone/>
            </a:pPr>
            <a:r>
              <a:rPr lang="ar-MA" dirty="0" smtClean="0">
                <a:solidFill>
                  <a:srgbClr val="00B050"/>
                </a:solidFill>
              </a:rPr>
              <a:t>  </a:t>
            </a:r>
            <a:r>
              <a:rPr lang="fr-FR" dirty="0" smtClean="0">
                <a:solidFill>
                  <a:srgbClr val="00B050"/>
                </a:solidFill>
              </a:rPr>
              <a:t>-(</a:t>
            </a:r>
            <a:r>
              <a:rPr lang="fr-FR" dirty="0" smtClean="0">
                <a:solidFill>
                  <a:srgbClr val="00B050"/>
                </a:solidFill>
              </a:rPr>
              <a:t>17</a:t>
            </a:r>
            <a:r>
              <a:rPr lang="ar-MA" sz="4000" dirty="0" smtClean="0"/>
              <a:t>إنهاء </a:t>
            </a:r>
            <a:r>
              <a:rPr lang="ar-MA" sz="4000" dirty="0" smtClean="0"/>
              <a:t>الحوار </a:t>
            </a:r>
            <a:r>
              <a:rPr lang="ar-MA" sz="4000" dirty="0" err="1" smtClean="0"/>
              <a:t>بأدب</a:t>
            </a:r>
            <a:r>
              <a:rPr lang="ar-MA" sz="4000" dirty="0" err="1" smtClean="0">
                <a:latin typeface="Tahoma"/>
                <a:ea typeface="Tahoma"/>
                <a:cs typeface="Tahoma"/>
              </a:rPr>
              <a:t>،</a:t>
            </a:r>
            <a:endParaRPr lang="ar-MA" sz="4000" dirty="0" smtClean="0"/>
          </a:p>
          <a:p>
            <a:pPr>
              <a:buNone/>
            </a:pPr>
            <a:r>
              <a:rPr lang="ar-MA" sz="4000" dirty="0" smtClean="0"/>
              <a:t>   قال رسول </a:t>
            </a:r>
            <a:r>
              <a:rPr lang="ar-MA" sz="4000" dirty="0" err="1" smtClean="0"/>
              <a:t>الله </a:t>
            </a:r>
            <a:r>
              <a:rPr lang="ar-MA" sz="4000" dirty="0"/>
              <a:t>(</a:t>
            </a:r>
            <a:r>
              <a:rPr lang="ar-MA" sz="4000" dirty="0" smtClean="0"/>
              <a:t>ص</a:t>
            </a:r>
            <a:r>
              <a:rPr lang="ar-MA" dirty="0" err="1" smtClean="0"/>
              <a:t>)</a:t>
            </a:r>
            <a:r>
              <a:rPr lang="fr-FR" dirty="0" smtClean="0"/>
              <a:t>:</a:t>
            </a:r>
            <a:endParaRPr lang="ar-MA" dirty="0" smtClean="0"/>
          </a:p>
          <a:p>
            <a:pPr>
              <a:buNone/>
            </a:pPr>
            <a:r>
              <a:rPr lang="ar-MA" dirty="0" smtClean="0"/>
              <a:t>   ”</a:t>
            </a:r>
            <a:r>
              <a:rPr lang="ar-MA" sz="6600" dirty="0" err="1" smtClean="0">
                <a:solidFill>
                  <a:srgbClr val="FF0000"/>
                </a:solidFill>
              </a:rPr>
              <a:t>لاتغضب</a:t>
            </a:r>
            <a:r>
              <a:rPr lang="ar-MA" sz="6600" dirty="0" smtClean="0">
                <a:solidFill>
                  <a:srgbClr val="FF0000"/>
                </a:solidFill>
              </a:rPr>
              <a:t> </a:t>
            </a:r>
            <a:r>
              <a:rPr lang="ar-MA" sz="6600" dirty="0" err="1" smtClean="0">
                <a:solidFill>
                  <a:srgbClr val="FF0000"/>
                </a:solidFill>
              </a:rPr>
              <a:t>لاتغضب</a:t>
            </a:r>
            <a:r>
              <a:rPr lang="ar-MA" sz="6600" dirty="0" smtClean="0">
                <a:solidFill>
                  <a:srgbClr val="FF0000"/>
                </a:solidFill>
              </a:rPr>
              <a:t> </a:t>
            </a:r>
            <a:r>
              <a:rPr lang="ar-MA" sz="6600" dirty="0" err="1" smtClean="0">
                <a:solidFill>
                  <a:srgbClr val="FF0000"/>
                </a:solidFill>
              </a:rPr>
              <a:t>لاتغضب</a:t>
            </a:r>
            <a:r>
              <a:rPr lang="ar-MA" dirty="0" err="1" smtClean="0"/>
              <a:t>“</a:t>
            </a:r>
            <a:endParaRPr lang="ar-MA" dirty="0"/>
          </a:p>
        </p:txBody>
      </p:sp>
    </p:spTree>
    <p:custDataLst>
      <p:tags r:id="rId1"/>
    </p:custDataLst>
  </p:cSld>
  <p:clrMapOvr>
    <a:masterClrMapping/>
  </p:clrMapOvr>
  <p:transition spd="slow" advClick="0" advTm="1000">
    <p:wheel spokes="8"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M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9"/>
            <a:ext cx="8229600" cy="5865515"/>
          </a:xfrm>
        </p:spPr>
        <p:txBody>
          <a:bodyPr/>
          <a:lstStyle/>
          <a:p>
            <a:pPr algn="ctr">
              <a:buNone/>
            </a:pPr>
            <a:r>
              <a:rPr lang="ar-MA" sz="5400" u="sng" dirty="0" smtClean="0">
                <a:solidFill>
                  <a:srgbClr val="C00000"/>
                </a:solidFill>
              </a:rPr>
              <a:t>آداب </a:t>
            </a:r>
            <a:r>
              <a:rPr lang="ar-MA" sz="5400" u="sng" dirty="0">
                <a:solidFill>
                  <a:srgbClr val="C00000"/>
                </a:solidFill>
              </a:rPr>
              <a:t>بعد الحوار</a:t>
            </a:r>
          </a:p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(1  </a:t>
            </a:r>
            <a:r>
              <a:rPr lang="ar-MA" dirty="0" smtClean="0">
                <a:solidFill>
                  <a:srgbClr val="00B050"/>
                </a:solidFill>
              </a:rPr>
              <a:t>-</a:t>
            </a:r>
            <a:r>
              <a:rPr lang="ar-MA" sz="4000" dirty="0" smtClean="0"/>
              <a:t>الرجوع </a:t>
            </a:r>
            <a:r>
              <a:rPr lang="ar-MA" sz="4000" dirty="0" smtClean="0"/>
              <a:t>إلى الحق</a:t>
            </a:r>
            <a:r>
              <a:rPr lang="fr-FR" sz="4000" dirty="0" smtClean="0"/>
              <a:t>.</a:t>
            </a:r>
            <a:endParaRPr lang="ar-MA" sz="4000" dirty="0" smtClean="0"/>
          </a:p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-(2  </a:t>
            </a:r>
            <a:r>
              <a:rPr lang="ar-MA" sz="4000" dirty="0" err="1" smtClean="0"/>
              <a:t>الإعتراف</a:t>
            </a:r>
            <a:r>
              <a:rPr lang="ar-MA" sz="4000" dirty="0" smtClean="0"/>
              <a:t> بالخطأ</a:t>
            </a:r>
            <a:r>
              <a:rPr lang="fr-FR" sz="4000" dirty="0" smtClean="0"/>
              <a:t>.</a:t>
            </a:r>
            <a:endParaRPr lang="ar-MA" sz="4000" dirty="0" smtClean="0"/>
          </a:p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-(3  </a:t>
            </a:r>
            <a:r>
              <a:rPr lang="ar-MA" sz="4000" dirty="0" err="1" smtClean="0"/>
              <a:t>إحترام</a:t>
            </a:r>
            <a:r>
              <a:rPr lang="ar-MA" sz="4000" dirty="0" smtClean="0"/>
              <a:t> </a:t>
            </a:r>
            <a:r>
              <a:rPr lang="ar-MA" sz="4000" dirty="0" smtClean="0"/>
              <a:t>الرأي </a:t>
            </a:r>
            <a:r>
              <a:rPr lang="ar-MA" sz="4000" dirty="0" smtClean="0"/>
              <a:t>المخالف</a:t>
            </a:r>
            <a:r>
              <a:rPr lang="fr-FR" sz="4000" dirty="0" smtClean="0"/>
              <a:t>.</a:t>
            </a:r>
            <a:endParaRPr lang="ar-MA" sz="4000" dirty="0" smtClean="0"/>
          </a:p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-(4  </a:t>
            </a:r>
            <a:r>
              <a:rPr lang="ar-MA" sz="4000" dirty="0" err="1" smtClean="0"/>
              <a:t>إجتناب</a:t>
            </a:r>
            <a:r>
              <a:rPr lang="ar-MA" sz="4000" dirty="0" smtClean="0"/>
              <a:t> الإعجاب بالنفس</a:t>
            </a:r>
            <a:r>
              <a:rPr lang="fr-FR" sz="4000" dirty="0" smtClean="0"/>
              <a:t>.</a:t>
            </a:r>
            <a:endParaRPr lang="ar-MA" sz="4000" dirty="0" smtClean="0"/>
          </a:p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-(5  </a:t>
            </a:r>
            <a:r>
              <a:rPr lang="ar-MA" sz="4000" dirty="0" smtClean="0"/>
              <a:t>تجنب </a:t>
            </a:r>
            <a:r>
              <a:rPr lang="ar-MA" sz="4000" dirty="0" smtClean="0"/>
              <a:t>الحسد</a:t>
            </a:r>
            <a:r>
              <a:rPr lang="fr-FR" sz="4000" dirty="0" smtClean="0"/>
              <a:t>.</a:t>
            </a:r>
            <a:endParaRPr lang="ar-MA" sz="4000" dirty="0" smtClean="0"/>
          </a:p>
          <a:p>
            <a:pPr>
              <a:buNone/>
            </a:pPr>
            <a:r>
              <a:rPr lang="ar-MA" dirty="0" smtClean="0">
                <a:solidFill>
                  <a:srgbClr val="00B050"/>
                </a:solidFill>
              </a:rPr>
              <a:t>  </a:t>
            </a:r>
            <a:r>
              <a:rPr lang="fr-FR" dirty="0" smtClean="0">
                <a:solidFill>
                  <a:srgbClr val="00B050"/>
                </a:solidFill>
              </a:rPr>
              <a:t>-(6</a:t>
            </a:r>
            <a:r>
              <a:rPr lang="ar-MA" sz="4000" dirty="0" err="1" smtClean="0"/>
              <a:t>الإبتعاد</a:t>
            </a:r>
            <a:r>
              <a:rPr lang="ar-MA" sz="4000" dirty="0" smtClean="0"/>
              <a:t> </a:t>
            </a:r>
            <a:r>
              <a:rPr lang="ar-MA" sz="4000" dirty="0" smtClean="0"/>
              <a:t>عن </a:t>
            </a:r>
            <a:r>
              <a:rPr lang="ar-MA" sz="4000" dirty="0" smtClean="0"/>
              <a:t>الغيبة</a:t>
            </a:r>
            <a:r>
              <a:rPr lang="fr-FR" sz="4000" dirty="0" smtClean="0"/>
              <a:t>.</a:t>
            </a:r>
            <a:endParaRPr lang="ar-MA" sz="4000" dirty="0"/>
          </a:p>
        </p:txBody>
      </p:sp>
    </p:spTree>
    <p:custDataLst>
      <p:tags r:id="rId1"/>
    </p:custDataLst>
  </p:cSld>
  <p:clrMapOvr>
    <a:masterClrMapping/>
  </p:clrMapOvr>
  <p:transition spd="slow" advClick="0" advTm="1000">
    <p:wheel spokes="8"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M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9"/>
            <a:ext cx="8229600" cy="5865515"/>
          </a:xfrm>
        </p:spPr>
        <p:txBody>
          <a:bodyPr>
            <a:normAutofit/>
          </a:bodyPr>
          <a:lstStyle/>
          <a:p>
            <a:pPr marL="342900" lvl="8" indent="-342900" algn="ctr">
              <a:buNone/>
            </a:pPr>
            <a:r>
              <a:rPr lang="ar-MA" sz="5800" u="sng" dirty="0">
                <a:solidFill>
                  <a:srgbClr val="C00000"/>
                </a:solidFill>
              </a:rPr>
              <a:t>قواعد الحوار</a:t>
            </a:r>
          </a:p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-(1  </a:t>
            </a:r>
            <a:r>
              <a:rPr lang="ar-MA" sz="4000" dirty="0" smtClean="0"/>
              <a:t>لا تهاجم </a:t>
            </a:r>
            <a:r>
              <a:rPr lang="ar-MA" sz="4000" dirty="0" smtClean="0"/>
              <a:t>شخصيا</a:t>
            </a:r>
            <a:r>
              <a:rPr lang="fr-FR" sz="4000" dirty="0" smtClean="0"/>
              <a:t>.</a:t>
            </a:r>
            <a:endParaRPr lang="ar-MA" sz="4000" dirty="0" smtClean="0"/>
          </a:p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-(2  </a:t>
            </a:r>
            <a:r>
              <a:rPr lang="ar-MA" sz="4000" dirty="0" err="1" smtClean="0"/>
              <a:t>إفترض</a:t>
            </a:r>
            <a:r>
              <a:rPr lang="ar-MA" sz="4000" dirty="0" smtClean="0"/>
              <a:t> </a:t>
            </a:r>
            <a:r>
              <a:rPr lang="ar-MA" sz="4000" dirty="0" smtClean="0"/>
              <a:t>حسن </a:t>
            </a:r>
            <a:r>
              <a:rPr lang="ar-MA" sz="4000" dirty="0" smtClean="0"/>
              <a:t>النية</a:t>
            </a:r>
            <a:r>
              <a:rPr lang="fr-FR" sz="4000" dirty="0" smtClean="0"/>
              <a:t>.</a:t>
            </a:r>
            <a:r>
              <a:rPr lang="ar-MA" sz="4000" dirty="0" smtClean="0"/>
              <a:t> </a:t>
            </a:r>
            <a:endParaRPr lang="ar-MA" sz="4000" dirty="0" smtClean="0"/>
          </a:p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-(3  </a:t>
            </a:r>
            <a:r>
              <a:rPr lang="ar-MA" sz="4000" dirty="0" smtClean="0"/>
              <a:t>كن لطيفا </a:t>
            </a:r>
            <a:r>
              <a:rPr lang="ar-MA" sz="4000" dirty="0" smtClean="0"/>
              <a:t>ومؤدبا</a:t>
            </a:r>
            <a:r>
              <a:rPr lang="fr-FR" sz="4000" dirty="0" smtClean="0"/>
              <a:t>.</a:t>
            </a:r>
            <a:endParaRPr lang="ar-MA" sz="4000" dirty="0" smtClean="0"/>
          </a:p>
          <a:p>
            <a:pPr>
              <a:buNone/>
            </a:pPr>
            <a:r>
              <a:rPr lang="ar-MA" dirty="0" smtClean="0">
                <a:solidFill>
                  <a:srgbClr val="00B050"/>
                </a:solidFill>
              </a:rPr>
              <a:t>  </a:t>
            </a:r>
            <a:r>
              <a:rPr lang="fr-FR" dirty="0" smtClean="0">
                <a:solidFill>
                  <a:srgbClr val="00B050"/>
                </a:solidFill>
              </a:rPr>
              <a:t>-(4</a:t>
            </a:r>
            <a:r>
              <a:rPr lang="ar-MA" sz="4000" dirty="0" smtClean="0"/>
              <a:t>لا تتجاهل </a:t>
            </a:r>
            <a:r>
              <a:rPr lang="ar-MA" sz="4000" dirty="0" smtClean="0"/>
              <a:t>الأسئلة</a:t>
            </a:r>
            <a:r>
              <a:rPr lang="fr-FR" sz="4000" dirty="0" smtClean="0"/>
              <a:t>.</a:t>
            </a:r>
            <a:endParaRPr lang="ar-MA" sz="4000" dirty="0" smtClean="0"/>
          </a:p>
          <a:p>
            <a:pPr>
              <a:buNone/>
            </a:pPr>
            <a:r>
              <a:rPr lang="ar-MA" dirty="0" smtClean="0">
                <a:solidFill>
                  <a:srgbClr val="00B050"/>
                </a:solidFill>
              </a:rPr>
              <a:t>  </a:t>
            </a:r>
            <a:r>
              <a:rPr lang="fr-FR" dirty="0" smtClean="0">
                <a:solidFill>
                  <a:srgbClr val="00B050"/>
                </a:solidFill>
              </a:rPr>
              <a:t>-(5</a:t>
            </a:r>
            <a:r>
              <a:rPr lang="ar-MA" sz="4000" dirty="0" smtClean="0"/>
              <a:t>ساعد </a:t>
            </a:r>
            <a:r>
              <a:rPr lang="ar-MA" sz="4000" dirty="0" smtClean="0"/>
              <a:t>الآخرين</a:t>
            </a:r>
            <a:r>
              <a:rPr lang="fr-FR" sz="4000" dirty="0" smtClean="0"/>
              <a:t>.</a:t>
            </a:r>
            <a:endParaRPr lang="ar-MA" sz="4000" dirty="0" smtClean="0"/>
          </a:p>
          <a:p>
            <a:pPr>
              <a:buNone/>
            </a:pPr>
            <a:r>
              <a:rPr lang="ar-MA" dirty="0" smtClean="0">
                <a:solidFill>
                  <a:srgbClr val="00B050"/>
                </a:solidFill>
              </a:rPr>
              <a:t>  </a:t>
            </a:r>
            <a:r>
              <a:rPr lang="fr-FR" dirty="0" smtClean="0">
                <a:solidFill>
                  <a:srgbClr val="00B050"/>
                </a:solidFill>
              </a:rPr>
              <a:t>-(</a:t>
            </a:r>
            <a:r>
              <a:rPr lang="fr-FR" dirty="0" smtClean="0">
                <a:solidFill>
                  <a:srgbClr val="00B050"/>
                </a:solidFill>
              </a:rPr>
              <a:t>6</a:t>
            </a:r>
            <a:r>
              <a:rPr lang="ar-MA" sz="4000" dirty="0" err="1" smtClean="0"/>
              <a:t>إبق</a:t>
            </a:r>
            <a:r>
              <a:rPr lang="ar-MA" sz="4000" dirty="0" smtClean="0"/>
              <a:t> هادئا</a:t>
            </a:r>
            <a:r>
              <a:rPr lang="fr-FR" sz="4000" dirty="0" smtClean="0"/>
              <a:t>.</a:t>
            </a:r>
            <a:endParaRPr lang="ar-MA" sz="4000" dirty="0" smtClean="0"/>
          </a:p>
          <a:p>
            <a:endParaRPr lang="ar-MA" dirty="0"/>
          </a:p>
        </p:txBody>
      </p:sp>
    </p:spTree>
    <p:custDataLst>
      <p:tags r:id="rId1"/>
    </p:custDataLst>
  </p:cSld>
  <p:clrMapOvr>
    <a:masterClrMapping/>
  </p:clrMapOvr>
  <p:transition spd="slow" advClick="0" advTm="1000">
    <p:wheel spokes="8"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14400" y="404664"/>
            <a:ext cx="8229600" cy="586551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-(7  </a:t>
            </a:r>
            <a:r>
              <a:rPr lang="ar-MA" sz="4000" dirty="0" smtClean="0"/>
              <a:t>كلنا هنا نعمل </a:t>
            </a:r>
            <a:r>
              <a:rPr lang="ar-MA" sz="4000" dirty="0" smtClean="0"/>
              <a:t>طواعية</a:t>
            </a:r>
            <a:r>
              <a:rPr lang="fr-FR" sz="4000" dirty="0" smtClean="0"/>
              <a:t>.</a:t>
            </a:r>
            <a:endParaRPr lang="ar-MA" sz="4000" dirty="0" smtClean="0"/>
          </a:p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-(8  </a:t>
            </a:r>
            <a:r>
              <a:rPr lang="ar-MA" sz="4000" dirty="0" smtClean="0"/>
              <a:t>كن </a:t>
            </a:r>
            <a:r>
              <a:rPr lang="ar-MA" sz="4000" dirty="0" smtClean="0"/>
              <a:t>شجاعا</a:t>
            </a:r>
            <a:r>
              <a:rPr lang="fr-FR" sz="4000" dirty="0" smtClean="0"/>
              <a:t>.</a:t>
            </a:r>
            <a:endParaRPr lang="ar-MA" sz="4000" dirty="0" smtClean="0"/>
          </a:p>
          <a:p>
            <a:pPr>
              <a:buNone/>
            </a:pPr>
            <a:r>
              <a:rPr lang="fr-FR" dirty="0" smtClean="0">
                <a:solidFill>
                  <a:srgbClr val="00B050"/>
                </a:solidFill>
              </a:rPr>
              <a:t>-(9  </a:t>
            </a:r>
            <a:r>
              <a:rPr lang="ar-MA" sz="4000" dirty="0" smtClean="0"/>
              <a:t>حاور </a:t>
            </a:r>
            <a:r>
              <a:rPr lang="ar-MA" sz="4000" dirty="0" smtClean="0"/>
              <a:t>مباشرة</a:t>
            </a:r>
            <a:r>
              <a:rPr lang="fr-FR" sz="4000" dirty="0" smtClean="0"/>
              <a:t>.</a:t>
            </a:r>
            <a:endParaRPr lang="ar-MA" sz="4000" dirty="0" smtClean="0"/>
          </a:p>
          <a:p>
            <a:pPr>
              <a:buNone/>
            </a:pPr>
            <a:r>
              <a:rPr lang="ar-MA" dirty="0" smtClean="0">
                <a:solidFill>
                  <a:srgbClr val="00B050"/>
                </a:solidFill>
              </a:rPr>
              <a:t>  </a:t>
            </a:r>
            <a:r>
              <a:rPr lang="fr-FR" dirty="0" smtClean="0">
                <a:solidFill>
                  <a:srgbClr val="00B050"/>
                </a:solidFill>
              </a:rPr>
              <a:t>-(10</a:t>
            </a:r>
            <a:r>
              <a:rPr lang="ar-MA" dirty="0" err="1" smtClean="0"/>
              <a:t>لاتنشر</a:t>
            </a:r>
            <a:r>
              <a:rPr lang="ar-MA" dirty="0" smtClean="0"/>
              <a:t> عراكك على </a:t>
            </a:r>
            <a:r>
              <a:rPr lang="ar-MA" dirty="0" smtClean="0"/>
              <a:t>الملأ</a:t>
            </a:r>
            <a:r>
              <a:rPr lang="fr-FR" dirty="0" smtClean="0"/>
              <a:t>.</a:t>
            </a:r>
            <a:endParaRPr lang="ar-MA" dirty="0" smtClean="0"/>
          </a:p>
          <a:p>
            <a:pPr>
              <a:buNone/>
            </a:pPr>
            <a:r>
              <a:rPr lang="ar-MA" dirty="0" smtClean="0">
                <a:solidFill>
                  <a:srgbClr val="00B050"/>
                </a:solidFill>
              </a:rPr>
              <a:t>  </a:t>
            </a:r>
            <a:r>
              <a:rPr lang="fr-FR" dirty="0" smtClean="0">
                <a:solidFill>
                  <a:srgbClr val="00B050"/>
                </a:solidFill>
              </a:rPr>
              <a:t>-(</a:t>
            </a:r>
            <a:r>
              <a:rPr lang="fr-FR" dirty="0" smtClean="0">
                <a:solidFill>
                  <a:srgbClr val="00B050"/>
                </a:solidFill>
              </a:rPr>
              <a:t>11</a:t>
            </a:r>
            <a:r>
              <a:rPr lang="ar-MA" sz="4000" dirty="0" err="1" smtClean="0"/>
              <a:t>إغفر</a:t>
            </a:r>
            <a:r>
              <a:rPr lang="ar-MA" sz="4000" dirty="0" smtClean="0"/>
              <a:t> وانسى</a:t>
            </a:r>
            <a:r>
              <a:rPr lang="fr-FR" sz="4000" dirty="0" smtClean="0"/>
              <a:t>.</a:t>
            </a:r>
            <a:endParaRPr lang="ar-MA" sz="4000" dirty="0" smtClean="0"/>
          </a:p>
          <a:p>
            <a:pPr>
              <a:buNone/>
            </a:pPr>
            <a:r>
              <a:rPr lang="ar-MA" dirty="0"/>
              <a:t> </a:t>
            </a:r>
            <a:r>
              <a:rPr lang="ar-MA" dirty="0" smtClean="0"/>
              <a:t> </a:t>
            </a:r>
            <a:r>
              <a:rPr lang="ar-MA" dirty="0" smtClean="0"/>
              <a:t>”</a:t>
            </a:r>
            <a:r>
              <a:rPr lang="ar-MA" sz="104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إذهبوا</a:t>
            </a:r>
            <a:r>
              <a:rPr lang="ar-MA" sz="104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أنتم </a:t>
            </a:r>
            <a:r>
              <a:rPr lang="ar-MA" sz="10400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الطلقاء</a:t>
            </a:r>
            <a:r>
              <a:rPr lang="ar-MA" dirty="0" err="1" smtClean="0"/>
              <a:t>“</a:t>
            </a:r>
            <a:endParaRPr lang="ar-MA" dirty="0" smtClean="0"/>
          </a:p>
          <a:p>
            <a:pPr>
              <a:buNone/>
            </a:pPr>
            <a:r>
              <a:rPr lang="ar-MA" dirty="0" smtClean="0"/>
              <a:t>  </a:t>
            </a:r>
            <a:r>
              <a:rPr lang="ar-MA" sz="1700" dirty="0" smtClean="0"/>
              <a:t>وصلي وسلم على </a:t>
            </a:r>
            <a:r>
              <a:rPr lang="ar-MA" sz="1700" dirty="0" smtClean="0"/>
              <a:t>أشرف </a:t>
            </a:r>
            <a:r>
              <a:rPr lang="ar-MA" sz="1700" dirty="0" smtClean="0"/>
              <a:t>الخلق سيدنا ونبينا محمد صلى الله عليه </a:t>
            </a:r>
            <a:r>
              <a:rPr lang="ar-MA" sz="1700" dirty="0" smtClean="0"/>
              <a:t>وسلم</a:t>
            </a:r>
            <a:r>
              <a:rPr lang="fr-FR" sz="1700" dirty="0" smtClean="0"/>
              <a:t>.</a:t>
            </a:r>
            <a:endParaRPr lang="ar-MA" sz="1700" dirty="0"/>
          </a:p>
        </p:txBody>
      </p:sp>
    </p:spTree>
    <p:custDataLst>
      <p:tags r:id="rId1"/>
    </p:custDataLst>
  </p:cSld>
  <p:clrMapOvr>
    <a:masterClrMapping/>
  </p:clrMapOvr>
  <p:transition spd="slow" advClick="0" advTm="1000">
    <p:wheel spokes="8"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M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9"/>
            <a:ext cx="8229600" cy="5865515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ar-MA" sz="5800" u="sng" dirty="0" smtClean="0">
                <a:solidFill>
                  <a:srgbClr val="C00000"/>
                </a:solidFill>
              </a:rPr>
              <a:t>تعريف الحوار</a:t>
            </a:r>
            <a:r>
              <a:rPr lang="fr-FR" sz="5400" dirty="0" smtClean="0">
                <a:solidFill>
                  <a:srgbClr val="C00000"/>
                </a:solidFill>
              </a:rPr>
              <a:t>:</a:t>
            </a:r>
            <a:endParaRPr lang="ar-MA" sz="5400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ar-MA" sz="3500" dirty="0" smtClean="0">
              <a:solidFill>
                <a:srgbClr val="C00000"/>
              </a:solidFill>
            </a:endParaRPr>
          </a:p>
          <a:p>
            <a:r>
              <a:rPr lang="ar-MA" sz="4800" dirty="0" smtClean="0">
                <a:solidFill>
                  <a:schemeClr val="accent3">
                    <a:lumMod val="50000"/>
                  </a:schemeClr>
                </a:solidFill>
              </a:rPr>
              <a:t>لغة</a:t>
            </a:r>
            <a:r>
              <a:rPr lang="ar-MA" sz="4800" dirty="0" smtClean="0"/>
              <a:t> </a:t>
            </a:r>
            <a:r>
              <a:rPr lang="fr-FR" sz="4800" dirty="0" smtClean="0"/>
              <a:t>:</a:t>
            </a:r>
            <a:r>
              <a:rPr lang="ar-MA" sz="4800" dirty="0" smtClean="0"/>
              <a:t> الرجوع و تراجع </a:t>
            </a:r>
            <a:r>
              <a:rPr lang="ar-MA" sz="4800" dirty="0" smtClean="0"/>
              <a:t>الكلام</a:t>
            </a:r>
            <a:r>
              <a:rPr lang="fr-FR" sz="4800" dirty="0" smtClean="0"/>
              <a:t>.</a:t>
            </a:r>
            <a:endParaRPr lang="ar-MA" sz="4800" dirty="0" smtClean="0"/>
          </a:p>
          <a:p>
            <a:r>
              <a:rPr lang="ar-MA" sz="4800" dirty="0" err="1" smtClean="0">
                <a:solidFill>
                  <a:schemeClr val="accent3">
                    <a:lumMod val="50000"/>
                  </a:schemeClr>
                </a:solidFill>
              </a:rPr>
              <a:t>إصطلاحا</a:t>
            </a:r>
            <a:r>
              <a:rPr lang="ar-MA" sz="4800" dirty="0" smtClean="0"/>
              <a:t> </a:t>
            </a:r>
            <a:r>
              <a:rPr lang="fr-FR" sz="4800" dirty="0" smtClean="0"/>
              <a:t>:</a:t>
            </a:r>
            <a:r>
              <a:rPr lang="ar-MA" sz="4800" dirty="0" smtClean="0"/>
              <a:t> مراجعة </a:t>
            </a:r>
            <a:r>
              <a:rPr lang="ar-MA" sz="4800" dirty="0" smtClean="0"/>
              <a:t>الكلام</a:t>
            </a:r>
            <a:r>
              <a:rPr lang="fr-FR" sz="4800" dirty="0" smtClean="0"/>
              <a:t>.</a:t>
            </a:r>
            <a:endParaRPr lang="ar-MA" sz="4800" dirty="0" smtClean="0"/>
          </a:p>
          <a:p>
            <a:r>
              <a:rPr lang="ar-MA" sz="4800" dirty="0" smtClean="0"/>
              <a:t>الجدال </a:t>
            </a:r>
            <a:r>
              <a:rPr lang="fr-FR" sz="4800" dirty="0" smtClean="0"/>
              <a:t>:</a:t>
            </a:r>
            <a:r>
              <a:rPr lang="ar-MA" sz="4800" dirty="0" smtClean="0"/>
              <a:t> من جدل الحبل </a:t>
            </a:r>
            <a:r>
              <a:rPr lang="ar-MA" sz="4800" dirty="0" smtClean="0"/>
              <a:t>أي </a:t>
            </a:r>
            <a:r>
              <a:rPr lang="ar-MA" sz="4800" dirty="0" smtClean="0"/>
              <a:t>فتله </a:t>
            </a:r>
            <a:r>
              <a:rPr lang="ar-MA" sz="4800" dirty="0" smtClean="0"/>
              <a:t>أو خاصم</a:t>
            </a:r>
            <a:r>
              <a:rPr lang="fr-FR" sz="4800" dirty="0" smtClean="0"/>
              <a:t>.</a:t>
            </a:r>
            <a:r>
              <a:rPr lang="ar-MA" sz="4800" dirty="0" smtClean="0"/>
              <a:t> </a:t>
            </a:r>
            <a:endParaRPr lang="ar-MA" sz="4800" dirty="0" smtClean="0"/>
          </a:p>
          <a:p>
            <a:r>
              <a:rPr lang="ar-MA" sz="4800" dirty="0" smtClean="0"/>
              <a:t>قال رسول </a:t>
            </a:r>
            <a:r>
              <a:rPr lang="ar-MA" sz="4800" dirty="0" err="1" smtClean="0"/>
              <a:t>الله </a:t>
            </a:r>
            <a:r>
              <a:rPr lang="ar-MA" sz="4800" dirty="0" smtClean="0"/>
              <a:t>(ص</a:t>
            </a:r>
            <a:r>
              <a:rPr lang="ar-MA" sz="4800" dirty="0" err="1" smtClean="0"/>
              <a:t>)</a:t>
            </a:r>
            <a:r>
              <a:rPr lang="ar-MA" sz="4800" dirty="0" smtClean="0"/>
              <a:t> </a:t>
            </a:r>
            <a:r>
              <a:rPr lang="fr-FR" sz="4800" dirty="0" smtClean="0"/>
              <a:t>:</a:t>
            </a:r>
            <a:r>
              <a:rPr lang="ar-MA" sz="4800" dirty="0" smtClean="0"/>
              <a:t>”</a:t>
            </a:r>
            <a:r>
              <a:rPr lang="ar-MA" sz="4800" dirty="0" smtClean="0">
                <a:solidFill>
                  <a:srgbClr val="FFFF00"/>
                </a:solidFill>
              </a:rPr>
              <a:t>أنا </a:t>
            </a:r>
            <a:r>
              <a:rPr lang="ar-MA" sz="4800" dirty="0" smtClean="0">
                <a:solidFill>
                  <a:srgbClr val="FFFF00"/>
                </a:solidFill>
              </a:rPr>
              <a:t>زعيم بيت في ربض الجنة لمن ترك الجدال ولو كان محقا</a:t>
            </a:r>
            <a:r>
              <a:rPr lang="ar-MA" sz="4800" dirty="0" smtClean="0">
                <a:solidFill>
                  <a:srgbClr val="FFFF00"/>
                </a:solidFill>
              </a:rPr>
              <a:t>“</a:t>
            </a:r>
            <a:r>
              <a:rPr lang="fr-FR" sz="4800" dirty="0" smtClean="0">
                <a:solidFill>
                  <a:srgbClr val="FFFF00"/>
                </a:solidFill>
              </a:rPr>
              <a:t>.</a:t>
            </a:r>
            <a:endParaRPr lang="ar-MA" sz="4800" dirty="0" smtClean="0">
              <a:solidFill>
                <a:srgbClr val="FFFF00"/>
              </a:solidFill>
            </a:endParaRPr>
          </a:p>
          <a:p>
            <a:r>
              <a:rPr lang="ar-MA" sz="4800" dirty="0" smtClean="0"/>
              <a:t>الآية الأولى </a:t>
            </a:r>
            <a:r>
              <a:rPr lang="ar-MA" sz="4800" dirty="0" smtClean="0"/>
              <a:t>من سورة </a:t>
            </a:r>
            <a:r>
              <a:rPr lang="ar-MA" sz="4800" dirty="0" smtClean="0"/>
              <a:t>المجادلة</a:t>
            </a:r>
            <a:r>
              <a:rPr lang="fr-FR" sz="4800" dirty="0" smtClean="0"/>
              <a:t>.</a:t>
            </a:r>
            <a:endParaRPr lang="ar-MA" sz="4800" dirty="0"/>
          </a:p>
        </p:txBody>
      </p:sp>
    </p:spTree>
    <p:custDataLst>
      <p:tags r:id="rId1"/>
    </p:custDataLst>
  </p:cSld>
  <p:clrMapOvr>
    <a:masterClrMapping/>
  </p:clrMapOvr>
  <p:transition spd="slow" advClick="0" advTm="1000">
    <p:wheel spokes="8"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M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9"/>
            <a:ext cx="8229600" cy="5865515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ar-MA" sz="5400" u="sng" dirty="0" smtClean="0">
                <a:solidFill>
                  <a:srgbClr val="C00000"/>
                </a:solidFill>
              </a:rPr>
              <a:t>غاية الحوار</a:t>
            </a:r>
            <a:r>
              <a:rPr lang="fr-FR" sz="5400" dirty="0" smtClean="0">
                <a:solidFill>
                  <a:srgbClr val="C00000"/>
                </a:solidFill>
              </a:rPr>
              <a:t>:</a:t>
            </a:r>
          </a:p>
          <a:p>
            <a:pPr algn="ctr">
              <a:buNone/>
            </a:pPr>
            <a:endParaRPr lang="ar-MA" sz="2000" dirty="0" smtClean="0">
              <a:solidFill>
                <a:srgbClr val="C00000"/>
              </a:solidFill>
            </a:endParaRPr>
          </a:p>
          <a:p>
            <a:r>
              <a:rPr lang="ar-MA" sz="4800" dirty="0" smtClean="0"/>
              <a:t>إظهار </a:t>
            </a:r>
            <a:r>
              <a:rPr lang="ar-MA" sz="4800" dirty="0" smtClean="0"/>
              <a:t>الحجة </a:t>
            </a:r>
            <a:r>
              <a:rPr lang="ar-MA" sz="4800" dirty="0" smtClean="0"/>
              <a:t>وإثبات الحق</a:t>
            </a:r>
            <a:r>
              <a:rPr lang="fr-FR" sz="4800" dirty="0" smtClean="0"/>
              <a:t>.</a:t>
            </a:r>
            <a:r>
              <a:rPr lang="ar-MA" sz="4800" dirty="0" smtClean="0"/>
              <a:t> </a:t>
            </a:r>
            <a:endParaRPr lang="ar-MA" sz="4800" dirty="0" smtClean="0"/>
          </a:p>
          <a:p>
            <a:r>
              <a:rPr lang="ar-MA" sz="4800" dirty="0" smtClean="0"/>
              <a:t>دفع الشبهة والفاسد من القول </a:t>
            </a:r>
            <a:r>
              <a:rPr lang="ar-MA" sz="4800" dirty="0" smtClean="0"/>
              <a:t>أو الرأي</a:t>
            </a:r>
            <a:r>
              <a:rPr lang="fr-FR" sz="4800" dirty="0" smtClean="0"/>
              <a:t>.</a:t>
            </a:r>
            <a:endParaRPr lang="ar-MA" sz="4800" dirty="0" smtClean="0"/>
          </a:p>
          <a:p>
            <a:r>
              <a:rPr lang="ar-MA" sz="4800" dirty="0" smtClean="0"/>
              <a:t>إيجاد </a:t>
            </a:r>
            <a:r>
              <a:rPr lang="ar-MA" sz="4800" dirty="0" smtClean="0"/>
              <a:t>حل وسط يرضي </a:t>
            </a:r>
            <a:r>
              <a:rPr lang="ar-MA" sz="4800" dirty="0" smtClean="0"/>
              <a:t>الأطراف</a:t>
            </a:r>
            <a:r>
              <a:rPr lang="fr-FR" sz="4800" dirty="0" smtClean="0"/>
              <a:t>.</a:t>
            </a:r>
            <a:r>
              <a:rPr lang="ar-MA" sz="4800" dirty="0" smtClean="0"/>
              <a:t> </a:t>
            </a:r>
            <a:endParaRPr lang="ar-MA" sz="4800" dirty="0" smtClean="0"/>
          </a:p>
          <a:p>
            <a:r>
              <a:rPr lang="ar-MA" sz="4800" dirty="0" smtClean="0"/>
              <a:t>التعرف على الطرف </a:t>
            </a:r>
            <a:r>
              <a:rPr lang="ar-MA" sz="4800" dirty="0" smtClean="0"/>
              <a:t>الآخر</a:t>
            </a:r>
            <a:r>
              <a:rPr lang="fr-FR" sz="4800" dirty="0" smtClean="0"/>
              <a:t>.</a:t>
            </a:r>
            <a:endParaRPr lang="ar-MA" sz="4800" dirty="0" smtClean="0"/>
          </a:p>
          <a:p>
            <a:r>
              <a:rPr lang="ar-MA" sz="4800" dirty="0" smtClean="0"/>
              <a:t>من </a:t>
            </a:r>
            <a:r>
              <a:rPr lang="ar-MA" sz="4800" dirty="0" smtClean="0"/>
              <a:t>أجل </a:t>
            </a:r>
            <a:r>
              <a:rPr lang="ar-MA" sz="4800" dirty="0" smtClean="0"/>
              <a:t>الوصول </a:t>
            </a:r>
            <a:r>
              <a:rPr lang="ar-MA" sz="4800" dirty="0" smtClean="0"/>
              <a:t>إلى </a:t>
            </a:r>
            <a:r>
              <a:rPr lang="ar-MA" sz="4800" dirty="0" smtClean="0"/>
              <a:t>نتائج </a:t>
            </a:r>
            <a:r>
              <a:rPr lang="ar-MA" sz="4800" dirty="0" smtClean="0"/>
              <a:t>أفضل</a:t>
            </a:r>
            <a:r>
              <a:rPr lang="fr-FR" sz="4800" dirty="0" smtClean="0"/>
              <a:t>.</a:t>
            </a:r>
            <a:endParaRPr lang="ar-MA" sz="4800" dirty="0"/>
          </a:p>
        </p:txBody>
      </p:sp>
    </p:spTree>
    <p:custDataLst>
      <p:tags r:id="rId1"/>
    </p:custDataLst>
  </p:cSld>
  <p:clrMapOvr>
    <a:masterClrMapping/>
  </p:clrMapOvr>
  <p:transition spd="slow" advClick="0" advTm="1000">
    <p:wheel spokes="8"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M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9"/>
            <a:ext cx="8229600" cy="5865515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ar-MA" sz="8000" u="sng" dirty="0" smtClean="0">
                <a:solidFill>
                  <a:srgbClr val="C00000"/>
                </a:solidFill>
              </a:rPr>
              <a:t>أهمية </a:t>
            </a:r>
            <a:r>
              <a:rPr lang="ar-MA" sz="8000" u="sng" dirty="0" smtClean="0">
                <a:solidFill>
                  <a:srgbClr val="C00000"/>
                </a:solidFill>
              </a:rPr>
              <a:t>الحوار</a:t>
            </a:r>
            <a:r>
              <a:rPr lang="fr-FR" sz="6600" dirty="0" smtClean="0">
                <a:solidFill>
                  <a:srgbClr val="C00000"/>
                </a:solidFill>
              </a:rPr>
              <a:t>:</a:t>
            </a:r>
            <a:endParaRPr lang="ar-MA" sz="6600" dirty="0" smtClean="0">
              <a:solidFill>
                <a:srgbClr val="C00000"/>
              </a:solidFill>
            </a:endParaRPr>
          </a:p>
          <a:p>
            <a:r>
              <a:rPr lang="ar-MA" sz="4800" dirty="0" smtClean="0"/>
              <a:t>من وسائل </a:t>
            </a:r>
            <a:r>
              <a:rPr lang="ar-MA" sz="4800" dirty="0" err="1" smtClean="0"/>
              <a:t>الإتصال</a:t>
            </a:r>
            <a:r>
              <a:rPr lang="ar-MA" sz="4800" dirty="0" smtClean="0"/>
              <a:t> الفعالة</a:t>
            </a:r>
            <a:r>
              <a:rPr lang="fr-FR" sz="4800" dirty="0" smtClean="0"/>
              <a:t>.</a:t>
            </a:r>
            <a:endParaRPr lang="ar-MA" sz="4800" dirty="0" smtClean="0"/>
          </a:p>
          <a:p>
            <a:r>
              <a:rPr lang="ar-MA" sz="4800" dirty="0" smtClean="0"/>
              <a:t>مطلب </a:t>
            </a:r>
            <a:r>
              <a:rPr lang="ar-MA" sz="4800" dirty="0" smtClean="0"/>
              <a:t>إنساني</a:t>
            </a:r>
            <a:r>
              <a:rPr lang="fr-FR" sz="4800" dirty="0" smtClean="0"/>
              <a:t>.</a:t>
            </a:r>
            <a:endParaRPr lang="ar-MA" sz="4800" dirty="0" smtClean="0"/>
          </a:p>
          <a:p>
            <a:r>
              <a:rPr lang="ar-MA" sz="4800" dirty="0" smtClean="0"/>
              <a:t>التواصل مع </a:t>
            </a:r>
            <a:r>
              <a:rPr lang="ar-MA" sz="4800" dirty="0" smtClean="0"/>
              <a:t>الآخرين </a:t>
            </a:r>
            <a:r>
              <a:rPr lang="ar-MA" sz="4800" dirty="0" smtClean="0"/>
              <a:t>يحقق </a:t>
            </a:r>
            <a:r>
              <a:rPr lang="ar-MA" sz="4800" dirty="0" smtClean="0"/>
              <a:t>التوازن</a:t>
            </a:r>
            <a:r>
              <a:rPr lang="fr-FR" sz="4800" dirty="0" smtClean="0"/>
              <a:t>.</a:t>
            </a:r>
            <a:endParaRPr lang="ar-MA" sz="4800" dirty="0" smtClean="0"/>
          </a:p>
          <a:p>
            <a:r>
              <a:rPr lang="ar-MA" sz="4800" dirty="0" smtClean="0"/>
              <a:t>الندوات المحاضرات </a:t>
            </a:r>
            <a:r>
              <a:rPr lang="ar-MA" sz="4800" dirty="0" smtClean="0"/>
              <a:t>المؤتمرات</a:t>
            </a:r>
            <a:r>
              <a:rPr lang="fr-FR" sz="4800" dirty="0" smtClean="0"/>
              <a:t>.</a:t>
            </a:r>
            <a:endParaRPr lang="ar-MA" sz="4800" dirty="0" smtClean="0"/>
          </a:p>
          <a:p>
            <a:r>
              <a:rPr lang="ar-MA" sz="4800" dirty="0" smtClean="0"/>
              <a:t>علاج القضايا </a:t>
            </a:r>
            <a:r>
              <a:rPr lang="ar-MA" sz="4800" dirty="0" smtClean="0"/>
              <a:t>والمشكلات</a:t>
            </a:r>
            <a:r>
              <a:rPr lang="fr-FR" sz="4800" dirty="0" smtClean="0"/>
              <a:t>.</a:t>
            </a:r>
            <a:endParaRPr lang="ar-MA" sz="4800" dirty="0"/>
          </a:p>
        </p:txBody>
      </p:sp>
    </p:spTree>
    <p:custDataLst>
      <p:tags r:id="rId1"/>
    </p:custDataLst>
  </p:cSld>
  <p:clrMapOvr>
    <a:masterClrMapping/>
  </p:clrMapOvr>
  <p:transition spd="slow" advClick="0" advTm="1000">
    <p:wheel spokes="8"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M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9"/>
            <a:ext cx="8229600" cy="5865515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ar-MA" sz="6600" u="sng" dirty="0" err="1" smtClean="0">
                <a:solidFill>
                  <a:srgbClr val="C00000"/>
                </a:solidFill>
              </a:rPr>
              <a:t>ماهي</a:t>
            </a:r>
            <a:r>
              <a:rPr lang="ar-MA" sz="6600" u="sng" dirty="0" smtClean="0">
                <a:solidFill>
                  <a:srgbClr val="C00000"/>
                </a:solidFill>
              </a:rPr>
              <a:t> ضرورات </a:t>
            </a:r>
            <a:r>
              <a:rPr lang="ar-MA" sz="6600" u="sng" dirty="0" err="1" smtClean="0">
                <a:solidFill>
                  <a:srgbClr val="C00000"/>
                </a:solidFill>
              </a:rPr>
              <a:t>الحوارالمؤثر</a:t>
            </a:r>
            <a:r>
              <a:rPr lang="fr-FR" sz="5400" dirty="0" smtClean="0">
                <a:solidFill>
                  <a:srgbClr val="C00000"/>
                </a:solidFill>
              </a:rPr>
              <a:t>:</a:t>
            </a:r>
          </a:p>
          <a:p>
            <a:pPr algn="ctr">
              <a:buNone/>
            </a:pPr>
            <a:endParaRPr lang="ar-MA" sz="1600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ar-MA" dirty="0" smtClean="0">
                <a:solidFill>
                  <a:srgbClr val="00B050"/>
                </a:solidFill>
              </a:rPr>
              <a:t>  ا</a:t>
            </a:r>
            <a:r>
              <a:rPr lang="fr-FR" dirty="0" smtClean="0">
                <a:solidFill>
                  <a:srgbClr val="00B050"/>
                </a:solidFill>
              </a:rPr>
              <a:t>( </a:t>
            </a:r>
            <a:r>
              <a:rPr lang="ar-MA" dirty="0" smtClean="0">
                <a:solidFill>
                  <a:srgbClr val="00B050"/>
                </a:solidFill>
              </a:rPr>
              <a:t>- </a:t>
            </a:r>
            <a:r>
              <a:rPr lang="ar-MA" sz="6000" dirty="0" smtClean="0"/>
              <a:t>المعرفة</a:t>
            </a:r>
            <a:r>
              <a:rPr lang="fr-FR" sz="6000" dirty="0" smtClean="0"/>
              <a:t>.</a:t>
            </a:r>
            <a:r>
              <a:rPr lang="ar-MA" dirty="0" smtClean="0"/>
              <a:t> </a:t>
            </a:r>
            <a:endParaRPr lang="ar-MA" dirty="0" smtClean="0"/>
          </a:p>
          <a:p>
            <a:pPr>
              <a:buNone/>
            </a:pPr>
            <a:endParaRPr lang="ar-MA" sz="800" dirty="0" smtClean="0"/>
          </a:p>
          <a:p>
            <a:pPr>
              <a:buNone/>
            </a:pPr>
            <a:r>
              <a:rPr lang="ar-MA" dirty="0" smtClean="0"/>
              <a:t> </a:t>
            </a:r>
            <a:r>
              <a:rPr lang="ar-MA" dirty="0" smtClean="0">
                <a:solidFill>
                  <a:srgbClr val="00B050"/>
                </a:solidFill>
              </a:rPr>
              <a:t>ب</a:t>
            </a:r>
            <a:r>
              <a:rPr lang="fr-FR" dirty="0" smtClean="0">
                <a:solidFill>
                  <a:srgbClr val="00B050"/>
                </a:solidFill>
              </a:rPr>
              <a:t>(</a:t>
            </a:r>
            <a:r>
              <a:rPr lang="ar-MA" dirty="0" smtClean="0">
                <a:solidFill>
                  <a:srgbClr val="00B050"/>
                </a:solidFill>
              </a:rPr>
              <a:t>- </a:t>
            </a:r>
            <a:r>
              <a:rPr lang="ar-MA" sz="6000" dirty="0" smtClean="0"/>
              <a:t>الاخلاص</a:t>
            </a:r>
            <a:r>
              <a:rPr lang="fr-FR" sz="6000" dirty="0" smtClean="0"/>
              <a:t>.</a:t>
            </a:r>
            <a:endParaRPr lang="ar-MA" sz="6000" dirty="0" smtClean="0"/>
          </a:p>
          <a:p>
            <a:pPr>
              <a:buNone/>
            </a:pPr>
            <a:endParaRPr lang="ar-MA" sz="1000" dirty="0" smtClean="0"/>
          </a:p>
          <a:p>
            <a:pPr>
              <a:buNone/>
            </a:pPr>
            <a:r>
              <a:rPr lang="ar-MA" dirty="0" smtClean="0">
                <a:solidFill>
                  <a:srgbClr val="00B050"/>
                </a:solidFill>
              </a:rPr>
              <a:t> ت</a:t>
            </a:r>
            <a:r>
              <a:rPr lang="fr-FR" dirty="0" smtClean="0">
                <a:solidFill>
                  <a:srgbClr val="00B050"/>
                </a:solidFill>
              </a:rPr>
              <a:t>(</a:t>
            </a:r>
            <a:r>
              <a:rPr lang="ar-MA" dirty="0" smtClean="0">
                <a:solidFill>
                  <a:srgbClr val="00B050"/>
                </a:solidFill>
              </a:rPr>
              <a:t>- </a:t>
            </a:r>
            <a:r>
              <a:rPr lang="ar-MA" sz="6000" dirty="0" smtClean="0"/>
              <a:t>الحماس</a:t>
            </a:r>
            <a:r>
              <a:rPr lang="fr-FR" sz="6000" dirty="0" smtClean="0"/>
              <a:t>.</a:t>
            </a:r>
            <a:endParaRPr lang="ar-MA" sz="6000" dirty="0" smtClean="0"/>
          </a:p>
          <a:p>
            <a:pPr>
              <a:buNone/>
            </a:pPr>
            <a:endParaRPr lang="ar-MA" sz="1000" dirty="0" smtClean="0"/>
          </a:p>
          <a:p>
            <a:pPr>
              <a:buNone/>
            </a:pPr>
            <a:r>
              <a:rPr lang="ar-MA" dirty="0" smtClean="0"/>
              <a:t> </a:t>
            </a:r>
            <a:r>
              <a:rPr lang="ar-MA" dirty="0" smtClean="0">
                <a:solidFill>
                  <a:srgbClr val="00B050"/>
                </a:solidFill>
              </a:rPr>
              <a:t>ث</a:t>
            </a:r>
            <a:r>
              <a:rPr lang="fr-FR" dirty="0" smtClean="0">
                <a:solidFill>
                  <a:srgbClr val="00B050"/>
                </a:solidFill>
              </a:rPr>
              <a:t>(</a:t>
            </a:r>
            <a:r>
              <a:rPr lang="ar-MA" dirty="0" smtClean="0">
                <a:solidFill>
                  <a:srgbClr val="00B050"/>
                </a:solidFill>
              </a:rPr>
              <a:t>- </a:t>
            </a:r>
            <a:r>
              <a:rPr lang="ar-MA" sz="6000" dirty="0" smtClean="0"/>
              <a:t>الممارسة</a:t>
            </a:r>
            <a:r>
              <a:rPr lang="fr-FR" sz="6000" dirty="0" smtClean="0"/>
              <a:t>.</a:t>
            </a:r>
            <a:endParaRPr lang="ar-MA" sz="6000" dirty="0"/>
          </a:p>
        </p:txBody>
      </p:sp>
    </p:spTree>
    <p:custDataLst>
      <p:tags r:id="rId1"/>
    </p:custDataLst>
  </p:cSld>
  <p:clrMapOvr>
    <a:masterClrMapping/>
  </p:clrMapOvr>
  <p:transition spd="slow" advClick="0" advTm="1000">
    <p:wheel spokes="8"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M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9"/>
            <a:ext cx="8229600" cy="6336703"/>
          </a:xfrm>
        </p:spPr>
        <p:txBody>
          <a:bodyPr>
            <a:normAutofit fontScale="40000" lnSpcReduction="20000"/>
          </a:bodyPr>
          <a:lstStyle/>
          <a:p>
            <a:pPr algn="ctr">
              <a:buNone/>
            </a:pPr>
            <a:r>
              <a:rPr lang="ar-MA" sz="15000" u="sng" dirty="0" smtClean="0">
                <a:solidFill>
                  <a:srgbClr val="C00000"/>
                </a:solidFill>
              </a:rPr>
              <a:t>فوائد الحوار</a:t>
            </a:r>
          </a:p>
          <a:p>
            <a:pPr>
              <a:buNone/>
            </a:pPr>
            <a:endParaRPr lang="ar-MA" sz="8000" u="sng" dirty="0" smtClean="0">
              <a:solidFill>
                <a:srgbClr val="C00000"/>
              </a:solidFill>
            </a:endParaRPr>
          </a:p>
          <a:p>
            <a:pPr>
              <a:buNone/>
            </a:pPr>
            <a:r>
              <a:rPr lang="ar-MA" sz="5200" b="1" dirty="0" smtClean="0">
                <a:solidFill>
                  <a:srgbClr val="00B050"/>
                </a:solidFill>
              </a:rPr>
              <a:t> ا </a:t>
            </a:r>
            <a:r>
              <a:rPr lang="fr-FR" sz="5200" b="1" dirty="0" smtClean="0">
                <a:solidFill>
                  <a:srgbClr val="00B050"/>
                </a:solidFill>
              </a:rPr>
              <a:t> - (</a:t>
            </a:r>
            <a:r>
              <a:rPr lang="ar-MA" sz="9800" dirty="0" smtClean="0"/>
              <a:t>الحوار التربوي</a:t>
            </a:r>
            <a:r>
              <a:rPr lang="fr-FR" sz="9800" dirty="0" smtClean="0"/>
              <a:t>:</a:t>
            </a:r>
            <a:endParaRPr lang="ar-MA" sz="9800" dirty="0"/>
          </a:p>
          <a:p>
            <a:pPr lvl="1">
              <a:buNone/>
            </a:pPr>
            <a:r>
              <a:rPr lang="ar-MA" sz="7400" dirty="0" smtClean="0"/>
              <a:t>  </a:t>
            </a:r>
            <a:r>
              <a:rPr lang="ar-MA" sz="8600" dirty="0" smtClean="0"/>
              <a:t>العائلة </a:t>
            </a:r>
            <a:r>
              <a:rPr lang="fr-FR" sz="8600" dirty="0" smtClean="0"/>
              <a:t> </a:t>
            </a:r>
            <a:r>
              <a:rPr lang="fr-FR" sz="8500" dirty="0" smtClean="0"/>
              <a:t>–</a:t>
            </a:r>
            <a:r>
              <a:rPr lang="ar-MA" sz="8600" dirty="0" smtClean="0"/>
              <a:t>المدرسة </a:t>
            </a:r>
            <a:r>
              <a:rPr lang="fr-FR" sz="8600" dirty="0" smtClean="0"/>
              <a:t>–</a:t>
            </a:r>
            <a:r>
              <a:rPr lang="ar-MA" sz="8600" dirty="0" smtClean="0"/>
              <a:t> المجتمع</a:t>
            </a:r>
            <a:r>
              <a:rPr lang="fr-FR" sz="8600" dirty="0" smtClean="0">
                <a:latin typeface="Tahoma"/>
                <a:ea typeface="Tahoma"/>
                <a:cs typeface="Tahoma"/>
              </a:rPr>
              <a:t>،</a:t>
            </a:r>
            <a:endParaRPr lang="ar-MA" sz="8600" dirty="0" smtClean="0"/>
          </a:p>
          <a:p>
            <a:pPr>
              <a:buNone/>
            </a:pPr>
            <a:r>
              <a:rPr lang="ar-MA" sz="8600" dirty="0"/>
              <a:t> </a:t>
            </a:r>
            <a:r>
              <a:rPr lang="ar-MA" sz="8600" dirty="0" smtClean="0"/>
              <a:t>     يقال </a:t>
            </a:r>
            <a:r>
              <a:rPr lang="fr-FR" sz="8600" dirty="0" smtClean="0"/>
              <a:t>:</a:t>
            </a:r>
            <a:r>
              <a:rPr lang="ar-MA" sz="8600" dirty="0" smtClean="0"/>
              <a:t>”</a:t>
            </a:r>
            <a:r>
              <a:rPr lang="ar-MA" sz="8600" dirty="0" smtClean="0">
                <a:solidFill>
                  <a:srgbClr val="FFFF00"/>
                </a:solidFill>
              </a:rPr>
              <a:t>خاطب </a:t>
            </a:r>
            <a:r>
              <a:rPr lang="ar-MA" sz="8600" dirty="0" err="1" smtClean="0">
                <a:solidFill>
                  <a:srgbClr val="FFFF00"/>
                </a:solidFill>
              </a:rPr>
              <a:t>إبنك</a:t>
            </a:r>
            <a:r>
              <a:rPr lang="ar-MA" sz="8600" dirty="0" smtClean="0">
                <a:solidFill>
                  <a:srgbClr val="FFFF00"/>
                </a:solidFill>
              </a:rPr>
              <a:t> </a:t>
            </a:r>
            <a:r>
              <a:rPr lang="ar-MA" sz="8600" dirty="0" smtClean="0">
                <a:solidFill>
                  <a:srgbClr val="FFFF00"/>
                </a:solidFill>
              </a:rPr>
              <a:t>بالكلمات لا باللكمات</a:t>
            </a:r>
            <a:r>
              <a:rPr lang="ar-MA" sz="8600" dirty="0" smtClean="0"/>
              <a:t>“</a:t>
            </a:r>
            <a:r>
              <a:rPr lang="fr-FR" sz="8600" dirty="0" smtClean="0"/>
              <a:t>.</a:t>
            </a:r>
            <a:endParaRPr lang="ar-MA" sz="5500" dirty="0" smtClean="0"/>
          </a:p>
          <a:p>
            <a:pPr>
              <a:buNone/>
            </a:pPr>
            <a:r>
              <a:rPr lang="ar-MA" sz="5500" b="1" dirty="0" smtClean="0">
                <a:solidFill>
                  <a:srgbClr val="00B050"/>
                </a:solidFill>
              </a:rPr>
              <a:t>ب </a:t>
            </a:r>
            <a:r>
              <a:rPr lang="fr-FR" sz="8600" b="1" dirty="0" smtClean="0">
                <a:solidFill>
                  <a:srgbClr val="00B050"/>
                </a:solidFill>
              </a:rPr>
              <a:t>-</a:t>
            </a:r>
            <a:r>
              <a:rPr lang="fr-FR" sz="8600" dirty="0" smtClean="0">
                <a:solidFill>
                  <a:srgbClr val="00B050"/>
                </a:solidFill>
              </a:rPr>
              <a:t>(</a:t>
            </a:r>
            <a:r>
              <a:rPr lang="ar-MA" sz="9800" dirty="0" smtClean="0"/>
              <a:t>الحوار </a:t>
            </a:r>
            <a:r>
              <a:rPr lang="ar-MA" sz="9800" dirty="0" smtClean="0"/>
              <a:t>الإصلاحي</a:t>
            </a:r>
            <a:r>
              <a:rPr lang="fr-FR" sz="8600" b="1" dirty="0" smtClean="0"/>
              <a:t>:</a:t>
            </a:r>
            <a:endParaRPr lang="ar-MA" sz="3100" b="1" dirty="0" smtClean="0"/>
          </a:p>
          <a:p>
            <a:pPr lvl="1"/>
            <a:r>
              <a:rPr lang="ar-MA" sz="8600" dirty="0" smtClean="0"/>
              <a:t>الرسل </a:t>
            </a:r>
            <a:r>
              <a:rPr lang="ar-MA" sz="8600" dirty="0" smtClean="0"/>
              <a:t>والأنبياء</a:t>
            </a:r>
            <a:r>
              <a:rPr lang="fr-FR" sz="8600" dirty="0" smtClean="0"/>
              <a:t>.</a:t>
            </a:r>
            <a:endParaRPr lang="ar-MA" sz="8600" dirty="0" smtClean="0"/>
          </a:p>
          <a:p>
            <a:pPr lvl="1"/>
            <a:r>
              <a:rPr lang="ar-MA" sz="8600" dirty="0" smtClean="0"/>
              <a:t>الصحابة </a:t>
            </a:r>
            <a:r>
              <a:rPr lang="ar-MA" sz="8600" dirty="0" smtClean="0"/>
              <a:t>والتابعين</a:t>
            </a:r>
            <a:r>
              <a:rPr lang="fr-FR" sz="8600" dirty="0" smtClean="0"/>
              <a:t>.</a:t>
            </a:r>
            <a:endParaRPr lang="ar-MA" sz="8600" dirty="0" smtClean="0"/>
          </a:p>
          <a:p>
            <a:pPr lvl="1"/>
            <a:r>
              <a:rPr lang="ar-MA" sz="7400" dirty="0" smtClean="0"/>
              <a:t>عبد الله بن عباس </a:t>
            </a:r>
            <a:r>
              <a:rPr lang="ar-MA" sz="7400" dirty="0" smtClean="0"/>
              <a:t>والخوارج</a:t>
            </a:r>
            <a:r>
              <a:rPr lang="fr-FR" sz="7400" dirty="0" smtClean="0"/>
              <a:t>.</a:t>
            </a:r>
            <a:endParaRPr lang="ar-MA" sz="7400" dirty="0" smtClean="0"/>
          </a:p>
          <a:p>
            <a:pPr lvl="1"/>
            <a:r>
              <a:rPr lang="ar-MA" sz="7400" dirty="0" smtClean="0"/>
              <a:t>الخوارج في عهد عمر بن عبد </a:t>
            </a:r>
            <a:r>
              <a:rPr lang="ar-MA" sz="7400" dirty="0" smtClean="0"/>
              <a:t>العزيز</a:t>
            </a:r>
            <a:r>
              <a:rPr lang="fr-FR" sz="7400" dirty="0" smtClean="0"/>
              <a:t>.</a:t>
            </a:r>
            <a:endParaRPr lang="ar-MA" sz="7400" dirty="0" smtClean="0"/>
          </a:p>
          <a:p>
            <a:pPr>
              <a:buNone/>
            </a:pPr>
            <a:r>
              <a:rPr lang="ar-MA" sz="8600" dirty="0" smtClean="0"/>
              <a:t> </a:t>
            </a:r>
          </a:p>
          <a:p>
            <a:pPr>
              <a:buNone/>
            </a:pPr>
            <a:r>
              <a:rPr lang="ar-MA" dirty="0" smtClean="0"/>
              <a:t> </a:t>
            </a:r>
            <a:endParaRPr lang="ar-MA" dirty="0"/>
          </a:p>
        </p:txBody>
      </p:sp>
    </p:spTree>
    <p:custDataLst>
      <p:tags r:id="rId1"/>
    </p:custDataLst>
  </p:cSld>
  <p:clrMapOvr>
    <a:masterClrMapping/>
  </p:clrMapOvr>
  <p:transition spd="slow" advClick="0" advTm="1000">
    <p:wheel spokes="8"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M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9"/>
            <a:ext cx="8229600" cy="5865515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ar-MA" sz="5400" u="sng" dirty="0" smtClean="0">
                <a:solidFill>
                  <a:srgbClr val="C00000"/>
                </a:solidFill>
              </a:rPr>
              <a:t>وقوع الخلاف بين الناس</a:t>
            </a:r>
            <a:r>
              <a:rPr lang="fr-FR" dirty="0" smtClean="0">
                <a:solidFill>
                  <a:srgbClr val="C00000"/>
                </a:solidFill>
              </a:rPr>
              <a:t>:</a:t>
            </a:r>
          </a:p>
          <a:p>
            <a:pPr>
              <a:buNone/>
            </a:pPr>
            <a:endParaRPr lang="ar-MA" dirty="0" smtClean="0"/>
          </a:p>
          <a:p>
            <a:r>
              <a:rPr lang="ar-MA" dirty="0" smtClean="0"/>
              <a:t>”</a:t>
            </a:r>
            <a:r>
              <a:rPr lang="ar-MA" sz="4000" dirty="0" smtClean="0">
                <a:solidFill>
                  <a:srgbClr val="92D050"/>
                </a:solidFill>
              </a:rPr>
              <a:t>ولو شاء ربك لجعل الناس </a:t>
            </a:r>
            <a:r>
              <a:rPr lang="ar-MA" sz="4000" dirty="0" smtClean="0">
                <a:solidFill>
                  <a:srgbClr val="92D050"/>
                </a:solidFill>
              </a:rPr>
              <a:t>أمة </a:t>
            </a:r>
            <a:r>
              <a:rPr lang="ar-MA" sz="4000" dirty="0" smtClean="0">
                <a:solidFill>
                  <a:srgbClr val="92D050"/>
                </a:solidFill>
              </a:rPr>
              <a:t>واحدة ولا يزالون مختلفين إلا من رحم ربك ولذلك خلقهم</a:t>
            </a:r>
            <a:r>
              <a:rPr lang="ar-MA" sz="4000" dirty="0" smtClean="0"/>
              <a:t>“</a:t>
            </a:r>
            <a:r>
              <a:rPr lang="fr-FR" sz="4000" dirty="0" smtClean="0"/>
              <a:t>.</a:t>
            </a:r>
            <a:endParaRPr lang="ar-MA" sz="4000" dirty="0" smtClean="0"/>
          </a:p>
          <a:p>
            <a:pPr>
              <a:buNone/>
            </a:pPr>
            <a:endParaRPr lang="ar-MA" sz="1000" dirty="0" smtClean="0"/>
          </a:p>
          <a:p>
            <a:r>
              <a:rPr lang="ar-MA" sz="4000" dirty="0" smtClean="0"/>
              <a:t>”</a:t>
            </a:r>
            <a:r>
              <a:rPr lang="ar-MA" sz="4000" dirty="0" smtClean="0">
                <a:solidFill>
                  <a:srgbClr val="00B0F0"/>
                </a:solidFill>
              </a:rPr>
              <a:t>فهدى الله الذين </a:t>
            </a:r>
            <a:r>
              <a:rPr lang="ar-MA" sz="4000" dirty="0" smtClean="0">
                <a:solidFill>
                  <a:srgbClr val="00B0F0"/>
                </a:solidFill>
              </a:rPr>
              <a:t>آمنوا </a:t>
            </a:r>
            <a:r>
              <a:rPr lang="ar-MA" sz="4000" dirty="0" smtClean="0">
                <a:solidFill>
                  <a:srgbClr val="00B0F0"/>
                </a:solidFill>
              </a:rPr>
              <a:t>لما اختلفوا فيه من الحق </a:t>
            </a:r>
            <a:r>
              <a:rPr lang="ar-MA" sz="4000" dirty="0" smtClean="0">
                <a:solidFill>
                  <a:srgbClr val="00B0F0"/>
                </a:solidFill>
              </a:rPr>
              <a:t>بإذنه</a:t>
            </a:r>
            <a:r>
              <a:rPr lang="ar-MA" sz="4000" dirty="0" smtClean="0"/>
              <a:t>“</a:t>
            </a:r>
            <a:r>
              <a:rPr lang="fr-FR" sz="4000" dirty="0" smtClean="0"/>
              <a:t>.</a:t>
            </a:r>
            <a:endParaRPr lang="ar-MA" sz="4000" dirty="0" smtClean="0"/>
          </a:p>
          <a:p>
            <a:pPr>
              <a:buNone/>
            </a:pPr>
            <a:endParaRPr lang="ar-MA" sz="1000" dirty="0" smtClean="0"/>
          </a:p>
          <a:p>
            <a:r>
              <a:rPr lang="ar-MA" sz="4000" dirty="0" smtClean="0"/>
              <a:t>تطويع </a:t>
            </a:r>
            <a:r>
              <a:rPr lang="ar-MA" sz="4000" dirty="0" smtClean="0"/>
              <a:t>الأهواء </a:t>
            </a:r>
            <a:r>
              <a:rPr lang="ar-MA" sz="4000" dirty="0" smtClean="0"/>
              <a:t>والشهوات </a:t>
            </a:r>
            <a:r>
              <a:rPr lang="ar-MA" sz="4000" dirty="0" smtClean="0"/>
              <a:t>والشبهات</a:t>
            </a:r>
            <a:r>
              <a:rPr lang="fr-FR" sz="4000" dirty="0" smtClean="0"/>
              <a:t>.</a:t>
            </a:r>
            <a:endParaRPr lang="ar-MA" sz="4000" dirty="0"/>
          </a:p>
        </p:txBody>
      </p:sp>
    </p:spTree>
    <p:custDataLst>
      <p:tags r:id="rId1"/>
    </p:custDataLst>
  </p:cSld>
  <p:clrMapOvr>
    <a:masterClrMapping/>
  </p:clrMapOvr>
  <p:transition spd="slow" advClick="0" advTm="1000">
    <p:wheel spokes="8"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M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9"/>
            <a:ext cx="8229600" cy="586551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ar-MA" sz="5400" u="sng" dirty="0" smtClean="0">
                <a:solidFill>
                  <a:srgbClr val="C00000"/>
                </a:solidFill>
              </a:rPr>
              <a:t>مواطن </a:t>
            </a:r>
            <a:r>
              <a:rPr lang="ar-MA" sz="5400" u="sng" dirty="0" err="1" smtClean="0">
                <a:solidFill>
                  <a:srgbClr val="C00000"/>
                </a:solidFill>
              </a:rPr>
              <a:t>الإتفاق</a:t>
            </a:r>
            <a:r>
              <a:rPr lang="fr-FR" sz="5400" u="sng" dirty="0" smtClean="0">
                <a:solidFill>
                  <a:srgbClr val="C00000"/>
                </a:solidFill>
              </a:rPr>
              <a:t>:</a:t>
            </a:r>
            <a:endParaRPr lang="ar-MA" sz="5400" u="sng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ar-MA" sz="2800" u="sng" dirty="0" smtClean="0">
              <a:solidFill>
                <a:srgbClr val="C00000"/>
              </a:solidFill>
            </a:endParaRPr>
          </a:p>
          <a:p>
            <a:r>
              <a:rPr lang="ar-MA" sz="4800" dirty="0" smtClean="0"/>
              <a:t>كسب الثقة وروح </a:t>
            </a:r>
            <a:r>
              <a:rPr lang="ar-MA" sz="4800" dirty="0" smtClean="0"/>
              <a:t>التفاهم</a:t>
            </a:r>
            <a:r>
              <a:rPr lang="fr-FR" sz="4800" dirty="0" smtClean="0"/>
              <a:t>.</a:t>
            </a:r>
            <a:endParaRPr lang="ar-MA" sz="4800" dirty="0" smtClean="0"/>
          </a:p>
          <a:p>
            <a:pPr>
              <a:buNone/>
            </a:pPr>
            <a:endParaRPr lang="ar-MA" sz="1200" dirty="0" smtClean="0"/>
          </a:p>
          <a:p>
            <a:pPr>
              <a:spcBef>
                <a:spcPts val="600"/>
              </a:spcBef>
              <a:buNone/>
            </a:pPr>
            <a:endParaRPr lang="ar-MA" sz="800" dirty="0" smtClean="0"/>
          </a:p>
          <a:p>
            <a:r>
              <a:rPr lang="ar-MA" sz="4800" dirty="0" smtClean="0"/>
              <a:t>فرص النجاح والوفاق </a:t>
            </a:r>
            <a:r>
              <a:rPr lang="ar-MA" sz="4800" dirty="0" smtClean="0"/>
              <a:t>أفضل</a:t>
            </a:r>
            <a:r>
              <a:rPr lang="fr-FR" sz="4800" dirty="0" smtClean="0">
                <a:latin typeface="Tahoma"/>
                <a:ea typeface="Tahoma"/>
                <a:cs typeface="Tahoma"/>
              </a:rPr>
              <a:t>،</a:t>
            </a:r>
            <a:endParaRPr lang="ar-MA" sz="4800" dirty="0" smtClean="0"/>
          </a:p>
          <a:p>
            <a:pPr>
              <a:buNone/>
            </a:pPr>
            <a:r>
              <a:rPr lang="ar-MA" sz="4800" dirty="0" smtClean="0"/>
              <a:t> يقول الشافعي</a:t>
            </a:r>
            <a:r>
              <a:rPr lang="fr-FR" sz="4800" dirty="0" smtClean="0"/>
              <a:t>:</a:t>
            </a:r>
            <a:r>
              <a:rPr lang="ar-MA" sz="4800" dirty="0" smtClean="0"/>
              <a:t> ”</a:t>
            </a:r>
            <a:r>
              <a:rPr lang="ar-MA" sz="4800" dirty="0" smtClean="0">
                <a:solidFill>
                  <a:srgbClr val="FFFF00"/>
                </a:solidFill>
              </a:rPr>
              <a:t>قولي صحيح يحتمل الخطأ وقول صاحبي </a:t>
            </a:r>
            <a:r>
              <a:rPr lang="ar-MA" sz="4800" dirty="0" smtClean="0">
                <a:solidFill>
                  <a:srgbClr val="FFFF00"/>
                </a:solidFill>
              </a:rPr>
              <a:t>خطأ </a:t>
            </a:r>
            <a:r>
              <a:rPr lang="ar-MA" sz="4800" dirty="0" smtClean="0">
                <a:solidFill>
                  <a:srgbClr val="FFFF00"/>
                </a:solidFill>
              </a:rPr>
              <a:t>يحتمل </a:t>
            </a:r>
            <a:r>
              <a:rPr lang="ar-MA" sz="4800" dirty="0" smtClean="0">
                <a:solidFill>
                  <a:srgbClr val="FFFF00"/>
                </a:solidFill>
              </a:rPr>
              <a:t>الصواب</a:t>
            </a:r>
            <a:r>
              <a:rPr lang="ar-MA" sz="4000" dirty="0" smtClean="0"/>
              <a:t>“</a:t>
            </a:r>
            <a:r>
              <a:rPr lang="fr-FR" sz="4000" dirty="0" smtClean="0"/>
              <a:t>.</a:t>
            </a:r>
            <a:endParaRPr lang="ar-MA" sz="4000" dirty="0"/>
          </a:p>
        </p:txBody>
      </p:sp>
    </p:spTree>
    <p:custDataLst>
      <p:tags r:id="rId1"/>
    </p:custDataLst>
  </p:cSld>
  <p:clrMapOvr>
    <a:masterClrMapping/>
  </p:clrMapOvr>
  <p:transition spd="slow" advClick="0" advTm="30000">
    <p:wheel spokes="8"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M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60649"/>
            <a:ext cx="8229600" cy="5865515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ar-MA" sz="9600" u="sng" dirty="0" smtClean="0">
                <a:solidFill>
                  <a:srgbClr val="C00000"/>
                </a:solidFill>
              </a:rPr>
              <a:t>آداب </a:t>
            </a:r>
            <a:r>
              <a:rPr lang="ar-MA" sz="9600" u="sng" dirty="0" smtClean="0">
                <a:solidFill>
                  <a:srgbClr val="C00000"/>
                </a:solidFill>
              </a:rPr>
              <a:t>الحوار</a:t>
            </a:r>
            <a:r>
              <a:rPr lang="fr-FR" sz="9600" u="sng" dirty="0" smtClean="0">
                <a:solidFill>
                  <a:srgbClr val="C00000"/>
                </a:solidFill>
              </a:rPr>
              <a:t>:</a:t>
            </a:r>
            <a:endParaRPr lang="ar-MA" sz="9600" u="sng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ar-MA" u="sng" dirty="0" smtClean="0">
              <a:solidFill>
                <a:srgbClr val="C00000"/>
              </a:solidFill>
            </a:endParaRPr>
          </a:p>
          <a:p>
            <a:r>
              <a:rPr lang="ar-MA" dirty="0" smtClean="0">
                <a:solidFill>
                  <a:srgbClr val="00B050"/>
                </a:solidFill>
              </a:rPr>
              <a:t>ا  </a:t>
            </a:r>
            <a:r>
              <a:rPr lang="fr-FR" dirty="0" smtClean="0">
                <a:solidFill>
                  <a:srgbClr val="00B050"/>
                </a:solidFill>
              </a:rPr>
              <a:t>(</a:t>
            </a:r>
            <a:r>
              <a:rPr lang="ar-MA" dirty="0" smtClean="0">
                <a:solidFill>
                  <a:srgbClr val="00B050"/>
                </a:solidFill>
              </a:rPr>
              <a:t>-</a:t>
            </a:r>
            <a:r>
              <a:rPr lang="ar-MA" dirty="0" smtClean="0"/>
              <a:t> </a:t>
            </a:r>
            <a:r>
              <a:rPr lang="ar-MA" sz="6600" dirty="0" smtClean="0"/>
              <a:t>آداب </a:t>
            </a:r>
            <a:r>
              <a:rPr lang="ar-MA" sz="6600" dirty="0" smtClean="0"/>
              <a:t>عامة </a:t>
            </a:r>
            <a:r>
              <a:rPr lang="ar-MA" sz="6600" dirty="0" smtClean="0"/>
              <a:t>للحوار</a:t>
            </a:r>
            <a:r>
              <a:rPr lang="fr-FR" sz="6600" dirty="0" smtClean="0"/>
              <a:t>.</a:t>
            </a:r>
            <a:endParaRPr lang="ar-MA" sz="6600" dirty="0" smtClean="0"/>
          </a:p>
          <a:p>
            <a:pPr>
              <a:buNone/>
            </a:pPr>
            <a:endParaRPr lang="ar-MA" sz="1400" dirty="0" smtClean="0"/>
          </a:p>
          <a:p>
            <a:r>
              <a:rPr lang="ar-MA" dirty="0" smtClean="0">
                <a:solidFill>
                  <a:srgbClr val="00B050"/>
                </a:solidFill>
              </a:rPr>
              <a:t>ب</a:t>
            </a:r>
            <a:r>
              <a:rPr lang="fr-FR" dirty="0" smtClean="0">
                <a:solidFill>
                  <a:srgbClr val="00B050"/>
                </a:solidFill>
              </a:rPr>
              <a:t>-(</a:t>
            </a:r>
            <a:r>
              <a:rPr lang="ar-MA" dirty="0" smtClean="0">
                <a:solidFill>
                  <a:srgbClr val="00B050"/>
                </a:solidFill>
              </a:rPr>
              <a:t> </a:t>
            </a:r>
            <a:r>
              <a:rPr lang="ar-MA" sz="6600" dirty="0" smtClean="0"/>
              <a:t>آداب </a:t>
            </a:r>
            <a:r>
              <a:rPr lang="ar-MA" sz="6600" dirty="0" smtClean="0"/>
              <a:t>خلال </a:t>
            </a:r>
            <a:r>
              <a:rPr lang="ar-MA" sz="6600" dirty="0" smtClean="0"/>
              <a:t>الحوار</a:t>
            </a:r>
            <a:r>
              <a:rPr lang="fr-FR" sz="6600" dirty="0" smtClean="0"/>
              <a:t>.</a:t>
            </a:r>
            <a:endParaRPr lang="ar-MA" sz="6600" dirty="0" smtClean="0"/>
          </a:p>
          <a:p>
            <a:pPr>
              <a:buNone/>
            </a:pPr>
            <a:endParaRPr lang="ar-MA" sz="1400" dirty="0" smtClean="0"/>
          </a:p>
          <a:p>
            <a:r>
              <a:rPr lang="ar-MA" dirty="0" smtClean="0">
                <a:solidFill>
                  <a:srgbClr val="00B050"/>
                </a:solidFill>
              </a:rPr>
              <a:t>ت</a:t>
            </a:r>
            <a:r>
              <a:rPr lang="fr-FR" dirty="0" smtClean="0">
                <a:solidFill>
                  <a:srgbClr val="00B050"/>
                </a:solidFill>
              </a:rPr>
              <a:t>(</a:t>
            </a:r>
            <a:r>
              <a:rPr lang="ar-MA" dirty="0" smtClean="0">
                <a:solidFill>
                  <a:srgbClr val="00B050"/>
                </a:solidFill>
              </a:rPr>
              <a:t>-</a:t>
            </a:r>
            <a:r>
              <a:rPr lang="ar-MA" dirty="0" smtClean="0"/>
              <a:t> </a:t>
            </a:r>
            <a:r>
              <a:rPr lang="ar-MA" sz="6600" dirty="0" smtClean="0"/>
              <a:t>آداب </a:t>
            </a:r>
            <a:r>
              <a:rPr lang="ar-MA" sz="6600" dirty="0" smtClean="0"/>
              <a:t>بعد </a:t>
            </a:r>
            <a:r>
              <a:rPr lang="ar-MA" sz="6600" dirty="0" smtClean="0"/>
              <a:t>الحوار</a:t>
            </a:r>
            <a:r>
              <a:rPr lang="fr-FR" sz="6600" dirty="0" smtClean="0"/>
              <a:t>.</a:t>
            </a:r>
            <a:endParaRPr lang="ar-MA" sz="6600" dirty="0"/>
          </a:p>
        </p:txBody>
      </p:sp>
    </p:spTree>
    <p:custDataLst>
      <p:tags r:id="rId1"/>
    </p:custDataLst>
  </p:cSld>
  <p:clrMapOvr>
    <a:masterClrMapping/>
  </p:clrMapOvr>
  <p:transition spd="slow" advClick="0" advTm="1000">
    <p:wheel spokes="8"/>
    <p:sndAc>
      <p:stSnd>
        <p:snd r:embed="rId4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2|4.5|3.6|4.3|8.3|6.8|5|4.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5|5.7|4|3.3|7.2|5.2|4.9|4.6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4.6|3.8|3.7|4.7|4.6|4.8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|4.6|3.5|2.8|3.1|6.8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2.9|3.6|4.9|3.1|4.3|4.7|3.5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4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1|8.7|6.5|5|5.7|5.7|8.8|4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8|5.4|4.2|5.6|5.6|4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5.4|4.3|3.5|3.4|4.2|3.1|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3.3|2.8|2.5|2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3.4|9|9|20.1|2.4|2.2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6|4.9|8.2|12.9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4|3.9|4.9|4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4.5|3.4|3.8|3.9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étro">
  <a:themeElements>
    <a:clrScheme name="Mé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é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é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667</TotalTime>
  <Words>612</Words>
  <Application>Microsoft Office PowerPoint</Application>
  <PresentationFormat>Affichage à l'écran (4:3)</PresentationFormat>
  <Paragraphs>130</Paragraphs>
  <Slides>16</Slides>
  <Notes>16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17" baseType="lpstr">
      <vt:lpstr>Métro</vt:lpstr>
      <vt:lpstr>كيف نتحاور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  </vt:lpstr>
      <vt:lpstr>Diapositive 13</vt:lpstr>
      <vt:lpstr>Diapositive 14</vt:lpstr>
      <vt:lpstr>Diapositive 15</vt:lpstr>
      <vt:lpstr>Diapositive 16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كيف نتحاور</dc:title>
  <dc:creator>fatima</dc:creator>
  <cp:lastModifiedBy>fatima</cp:lastModifiedBy>
  <cp:revision>216</cp:revision>
  <dcterms:created xsi:type="dcterms:W3CDTF">2013-12-05T10:17:17Z</dcterms:created>
  <dcterms:modified xsi:type="dcterms:W3CDTF">2013-12-07T11:07:40Z</dcterms:modified>
</cp:coreProperties>
</file>