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91" r:id="rId2"/>
    <p:sldId id="262" r:id="rId3"/>
    <p:sldId id="263" r:id="rId4"/>
    <p:sldId id="264" r:id="rId5"/>
    <p:sldId id="298" r:id="rId6"/>
    <p:sldId id="29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316" r:id="rId15"/>
    <p:sldId id="318" r:id="rId16"/>
    <p:sldId id="320" r:id="rId17"/>
    <p:sldId id="319" r:id="rId18"/>
    <p:sldId id="315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274" r:id="rId36"/>
    <p:sldId id="260" r:id="rId37"/>
    <p:sldId id="258" r:id="rId38"/>
    <p:sldId id="257" r:id="rId39"/>
    <p:sldId id="259" r:id="rId40"/>
    <p:sldId id="297" r:id="rId41"/>
    <p:sldId id="276" r:id="rId42"/>
    <p:sldId id="275" r:id="rId43"/>
    <p:sldId id="285" r:id="rId44"/>
    <p:sldId id="287" r:id="rId45"/>
    <p:sldId id="279" r:id="rId46"/>
    <p:sldId id="277" r:id="rId47"/>
    <p:sldId id="286" r:id="rId48"/>
    <p:sldId id="295" r:id="rId49"/>
    <p:sldId id="278" r:id="rId50"/>
    <p:sldId id="280" r:id="rId51"/>
    <p:sldId id="296" r:id="rId52"/>
    <p:sldId id="282" r:id="rId53"/>
    <p:sldId id="283" r:id="rId54"/>
    <p:sldId id="284" r:id="rId55"/>
    <p:sldId id="289" r:id="rId56"/>
    <p:sldId id="290" r:id="rId57"/>
    <p:sldId id="293" r:id="rId5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958" autoAdjust="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18158-B9FB-4C47-8A46-7D46282FEF91}" type="datetimeFigureOut">
              <a:rPr lang="fr-FR" smtClean="0"/>
              <a:pPr/>
              <a:t>14/07/2013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9EBE6-9F58-4CE7-A166-0D87D36E5E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6882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9EBE6-9F58-4CE7-A166-0D87D36E5E87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865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11B4-13F7-4D4B-A175-C9B4A96567D5}" type="datetimeFigureOut">
              <a:rPr lang="fr-FR" smtClean="0"/>
              <a:pPr/>
              <a:t>14/07/2013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2351-775D-4754-9456-B4010F1651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1630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11B4-13F7-4D4B-A175-C9B4A96567D5}" type="datetimeFigureOut">
              <a:rPr lang="fr-FR" smtClean="0"/>
              <a:pPr/>
              <a:t>14/07/2013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2351-775D-4754-9456-B4010F1651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8140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11B4-13F7-4D4B-A175-C9B4A96567D5}" type="datetimeFigureOut">
              <a:rPr lang="fr-FR" smtClean="0"/>
              <a:pPr/>
              <a:t>14/07/2013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2351-775D-4754-9456-B4010F1651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715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11B4-13F7-4D4B-A175-C9B4A96567D5}" type="datetimeFigureOut">
              <a:rPr lang="fr-FR" smtClean="0"/>
              <a:pPr/>
              <a:t>14/07/2013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2351-775D-4754-9456-B4010F1651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2236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11B4-13F7-4D4B-A175-C9B4A96567D5}" type="datetimeFigureOut">
              <a:rPr lang="fr-FR" smtClean="0"/>
              <a:pPr/>
              <a:t>14/07/2013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2351-775D-4754-9456-B4010F1651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9301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11B4-13F7-4D4B-A175-C9B4A96567D5}" type="datetimeFigureOut">
              <a:rPr lang="fr-FR" smtClean="0"/>
              <a:pPr/>
              <a:t>14/07/2013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2351-775D-4754-9456-B4010F1651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5381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11B4-13F7-4D4B-A175-C9B4A96567D5}" type="datetimeFigureOut">
              <a:rPr lang="fr-FR" smtClean="0"/>
              <a:pPr/>
              <a:t>14/07/2013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2351-775D-4754-9456-B4010F1651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2197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11B4-13F7-4D4B-A175-C9B4A96567D5}" type="datetimeFigureOut">
              <a:rPr lang="fr-FR" smtClean="0"/>
              <a:pPr/>
              <a:t>14/07/2013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2351-775D-4754-9456-B4010F1651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8271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11B4-13F7-4D4B-A175-C9B4A96567D5}" type="datetimeFigureOut">
              <a:rPr lang="fr-FR" smtClean="0"/>
              <a:pPr/>
              <a:t>14/07/2013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2351-775D-4754-9456-B4010F1651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0560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11B4-13F7-4D4B-A175-C9B4A96567D5}" type="datetimeFigureOut">
              <a:rPr lang="fr-FR" smtClean="0"/>
              <a:pPr/>
              <a:t>14/07/2013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2351-775D-4754-9456-B4010F1651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03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11B4-13F7-4D4B-A175-C9B4A96567D5}" type="datetimeFigureOut">
              <a:rPr lang="fr-FR" smtClean="0"/>
              <a:pPr/>
              <a:t>14/07/2013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2351-775D-4754-9456-B4010F1651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2899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C11B4-13F7-4D4B-A175-C9B4A96567D5}" type="datetimeFigureOut">
              <a:rPr lang="fr-FR" smtClean="0"/>
              <a:pPr/>
              <a:t>14/07/2013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92351-775D-4754-9456-B4010F1651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1621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ma/url?sa=i&amp;rct=j&amp;q=%D8%A7%D9%84%D9%85%D8%BA%D9%81%D8%B1%D8%A9+%D9%88+%D8%B1%D9%85%D8%B6%D8%A7%D9%86.PPT&amp;source=images&amp;cd=&amp;cad=rja&amp;docid=Rvtw2t8y-1YTRM&amp;tbnid=9iXsFeJH90kOPM:&amp;ved=0CAUQjRw&amp;url=http://forumed.sante-dz.org/f30/bon-ramadan-t25147/&amp;ei=yLnWUaeeCumo0QXdhYGQCg&amp;psig=AFQjCNH1hg8KCvacridDlnMsQgoBkDlPRw&amp;ust=137311278534697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ma/imgres?imgurl=http://sphotos-a.xx.fbcdn.net/hphotos-prn1/40487_434488100352_2691658_n.jpg&amp;imgrefurl=http://www.a7lalmah.com/vb/showthread.php?t=138028&amp;usg=__PvmlkhyKzAjy-M39qsD7xORqkiw=&amp;h=362&amp;w=456&amp;sz=24&amp;hl=ar&amp;start=8&amp;zoom=1&amp;tbnid=siDpWnFoJTkOKM:&amp;tbnh=102&amp;tbnw=128&amp;ei=MT7XUYb3BOrJ0QWVwoDwCg&amp;prev=/search?q=%D8%A7%D9%84%D9%85%D8%BA%D9%81%D8%B1%D8%A9+%D9%88%D8%A7%D9%84%D8%AA%D9%88%D8%A8%D8%A9&amp;um=1&amp;sa=N&amp;biw=1366&amp;bih=644&amp;hl=ar&amp;tbm=isch&amp;um=1&amp;itbs=1&amp;sa=X&amp;ved=0CDkQrQMwBw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www.google.co.ma/imgres?imgurl=http://ikhwanwayonline.files.wordpress.com/2011/04/sshot42.png&amp;imgrefurl=http://ikhwanwayonline.wordpress.com/2011/04/15/%D8%B9%D8%A8%D9%88%D8%AF%D9%8A%D8%A9-%D8%A7%D9%84%D8%B1%D9%83%D9%88%D8%B9-%D9%88%D8%A7%D9%84%D8%B3%D8%AC%D9%88%D8%AF-%D9%85%D9%86-%D8%A3%D8%B3%D8%B1%D8%A7%D8%B1-%D8%A7%D9%84%D8%B5%D9%84%D8%A7%D8%A9/&amp;usg=__AVk_CQB_aBdpPZ7Cb3CJLKdM80I=&amp;h=241&amp;w=357&amp;sz=64&amp;hl=ar&amp;start=16&amp;zoom=1&amp;tbnid=rQcaYp5uGlUyXM:&amp;tbnh=82&amp;tbnw=121&amp;ei=YkLXUejSNMqw0AW8qIHYAw&amp;prev=/search?q=%D8%A7%D9%84%D8%AA%D9%8E%D9%91%D8%A3%D9%8E%D9%85%D9%90%D9%8A%D9%86%D9%8F+%D9%81%D9%90%D9%8A+%D8%A7%D9%84%D8%B5%D9%8E%D9%91%D9%84%D8%A7%D9%8E%D8%A9%D9%90&amp;um=1&amp;biw=1366&amp;bih=644&amp;hl=ar&amp;tbm=isch&amp;um=1&amp;itbs=1&amp;sa=X&amp;ved=0CEkQrQMwDw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ma/imgres?imgurl=http://www.aleqt.com/a/268587_53583.jpg&amp;imgrefurl=http://www.al-mahd.net/vb/showthread.php?t=45811&amp;usg=__XHg8hxiyUoAWXaOeag3HV-6JxEo=&amp;h=338&amp;w=450&amp;sz=52&amp;hl=ar&amp;start=2&amp;zoom=1&amp;tbnid=Mas-6kKpHdlRMM:&amp;tbnh=95&amp;tbnw=127&amp;ei=BEHXUeKnNeTy0gXE_ICICQ&amp;prev=/search?q=%D8%AA%D9%81%D8%B7%D9%8A%D8%B1+%D8%A7%D9%84%D8%B5%D8%A7%D8%A6%D9%85%D9%8A%D9%86&amp;um=1&amp;biw=1366&amp;bih=644&amp;hl=ar&amp;tbm=isch&amp;um=1&amp;itbs=1&amp;sa=X&amp;ved=0CC0QrQMwAQ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ma/imgres?imgurl=http://www.egynews.net/wps/wcm/connect/869d0e004d4b1321995c99dabcc81588/Thumbmail2012-11-02+01:12:12.576X.jpg?MOD=AJPERES&amp;lmod=-1103159718&amp;imgrefurl=http://www.egynews.net/wps/portal/news?params=197504&amp;usg=__c9oLl7ThxCt737-I9bUzKauNCKM=&amp;h=240&amp;w=360&amp;sz=20&amp;hl=ar&amp;start=61&amp;zoom=1&amp;tbnid=rPkRQXVoqOZhNM:&amp;tbnh=81&amp;tbnw=121&amp;ei=vELXUdazLo2V0QXa3IHoBQ&amp;prev=/search?q=%D8%A7%D9%84%D8%AA%D9%8E%D9%91%D8%A3%D9%8E%D9%85%D9%90%D9%8A%D9%86%D9%8F+%D9%81%D9%90%D9%8A+%D8%A7%D9%84%D8%B5%D9%8E%D9%91%D9%84%D8%A7%D9%8E%D8%A9%D9%90&amp;start=60&amp;um=1&amp;sa=N&amp;biw=1366&amp;bih=644&amp;hl=ar&amp;tbm=isch&amp;um=1&amp;itbs=1&amp;sa=X&amp;ved=0CCsQrQMwADg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ma/imgres?imgurl=http://muhannadknol.files.wordpress.com/2010/09/azkar-wodo-salah00171.jpg&amp;imgrefurl=http://muhannadknol.wordpress.com/article/%D8%A3%D8%AF%D8%B9%D9%8A%D8%A9-%D9%88-%D8%A3%D8%B0%D9%83%D8%A7%D8%B1-%D8%A7%D9%84%D8%B5%D9%84%D8%A7%D8%A9-2zz6jo0ujg3x7-1442/&amp;usg=__hwI-Cu4kcfuIZFdzHMbHEqzV8Rg=&amp;h=425&amp;w=567&amp;sz=60&amp;hl=ar&amp;start=19&amp;zoom=1&amp;tbnid=QlxPU-hGc3OXOM:&amp;tbnh=100&amp;tbnw=134&amp;ei=90PXUcLOH4Ol0AWyzoC4DA&amp;prev=/search?q=%D8%A7%D9%84%D8%AF%D9%8F%D9%91%D8%B9%D9%8E%D8%A7%D8%A1%D9%8F+%D8%B9%D9%90%D9%86%D9%92%D8%AF%D9%8E+%D8%A7%D9%84%D8%B1%D9%8E%D9%91%D9%81%D9%92%D8%B9%D9%90+%D9%85%D9%90%D9%86%D9%8E+%D8%A7%D9%84%D8%B1%D9%8F%D9%91%D9%83%D9%8F%D9%88%D8%B9%D9%90&amp;um=1&amp;biw=1366&amp;bih=644&amp;hl=ar&amp;tbm=isch&amp;um=1&amp;itbs=1&amp;sa=X&amp;ved=0CE8QrQMwE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fr-FR" b="1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014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/>
              <a:t>مجالس الذكر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fr-FR" b="1" dirty="0"/>
          </a:p>
        </p:txBody>
      </p:sp>
      <p:pic>
        <p:nvPicPr>
          <p:cNvPr id="8194" name="Picture 2" descr="C:\Users\aziz\Desktop\العتق\ec804909cabeee09a6ae4c105114d9bb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162"/>
          <a:stretch>
            <a:fillRect/>
          </a:stretch>
        </p:blipFill>
        <p:spPr bwMode="auto">
          <a:xfrm>
            <a:off x="0" y="2000240"/>
            <a:ext cx="9144000" cy="485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00430" y="2214554"/>
            <a:ext cx="4929222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MA" sz="5400" b="1" dirty="0" smtClean="0">
                <a:ln/>
                <a:solidFill>
                  <a:schemeClr val="accent3"/>
                </a:solidFill>
              </a:rPr>
              <a:t>فضل مجالس الذكر</a:t>
            </a:r>
            <a:endParaRPr lang="fr-FR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20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/>
              <a:t>الاعتكاف الجزئي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MA" b="1" dirty="0" smtClean="0"/>
              <a:t>من بعد صلاة الفجر إلى الشروق أومن العصر إلى المغرب.</a:t>
            </a:r>
          </a:p>
          <a:p>
            <a:pPr marL="0" indent="0" algn="r" rtl="1">
              <a:buNone/>
            </a:pPr>
            <a:r>
              <a:rPr lang="ar-MA" b="1" dirty="0" smtClean="0">
                <a:solidFill>
                  <a:schemeClr val="accent2">
                    <a:lumMod val="75000"/>
                  </a:schemeClr>
                </a:solidFill>
              </a:rPr>
              <a:t>عن أبي هريرة أن رسول الله صلى الله عليه و سلم قال : «الملائكة تصلي على أحدكم ما دام في مصلاه الذي صلى فيه ما لم يحدث أو يقم اللهم اغفر له اللهم ارحمه» رواه أبو داوود و صححه الألباني.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53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/>
              <a:t>الإصلاح بين الإخوة المتخاصمين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fr-FR" b="1" dirty="0"/>
          </a:p>
        </p:txBody>
      </p:sp>
      <p:pic>
        <p:nvPicPr>
          <p:cNvPr id="9218" name="Picture 2" descr="C:\Users\aziz\Desktop\العتق\Ikhwa_9662486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229621" cy="476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461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6856" y="659829"/>
            <a:ext cx="8229600" cy="5721499"/>
          </a:xfrm>
        </p:spPr>
        <p:txBody>
          <a:bodyPr/>
          <a:lstStyle/>
          <a:p>
            <a:pPr marL="0" indent="0" algn="r" rtl="1">
              <a:buNone/>
            </a:pPr>
            <a:endParaRPr lang="fr-FR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419872" y="2708920"/>
            <a:ext cx="2232248" cy="1080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accent6">
                    <a:lumMod val="50000"/>
                  </a:schemeClr>
                </a:solidFill>
              </a:rPr>
              <a:t>الرحمة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948265" y="1628800"/>
            <a:ext cx="1872208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accent6">
                    <a:lumMod val="50000"/>
                  </a:schemeClr>
                </a:solidFill>
              </a:rPr>
              <a:t>القرآن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563888" y="404664"/>
            <a:ext cx="1872208" cy="7560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accent6">
                    <a:lumMod val="50000"/>
                  </a:schemeClr>
                </a:solidFill>
              </a:rPr>
              <a:t>التقوى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23528" y="1628800"/>
            <a:ext cx="1872208" cy="75852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accent6">
                    <a:lumMod val="50000"/>
                  </a:schemeClr>
                </a:solidFill>
              </a:rPr>
              <a:t>مجالس الذكر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935897" y="4015648"/>
            <a:ext cx="1872208" cy="7094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accent6">
                    <a:lumMod val="50000"/>
                  </a:schemeClr>
                </a:solidFill>
              </a:rPr>
              <a:t>قيام الليل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010383" y="5373216"/>
            <a:ext cx="2225913" cy="1080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accent6">
                    <a:lumMod val="50000"/>
                  </a:schemeClr>
                </a:solidFill>
              </a:rPr>
              <a:t>أعمال البر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195736" y="5661248"/>
            <a:ext cx="1944216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accent6">
                    <a:lumMod val="50000"/>
                  </a:schemeClr>
                </a:solidFill>
              </a:rPr>
              <a:t>الإصلاح بين المتخاصمين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55817" y="3933056"/>
            <a:ext cx="1839919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accent6">
                    <a:lumMod val="50000"/>
                  </a:schemeClr>
                </a:solidFill>
              </a:rPr>
              <a:t>الاعتكاف الجزئي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Flèche vers le haut 14"/>
          <p:cNvSpPr/>
          <p:nvPr/>
        </p:nvSpPr>
        <p:spPr>
          <a:xfrm>
            <a:off x="4283968" y="1268760"/>
            <a:ext cx="183131" cy="1440160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r-FR" sz="32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Flèche vers le bas 16"/>
          <p:cNvSpPr/>
          <p:nvPr/>
        </p:nvSpPr>
        <p:spPr>
          <a:xfrm rot="2017797">
            <a:off x="3496156" y="4119693"/>
            <a:ext cx="122732" cy="1545951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r-FR" sz="32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Flèche droite 18"/>
          <p:cNvSpPr/>
          <p:nvPr/>
        </p:nvSpPr>
        <p:spPr>
          <a:xfrm rot="3188854">
            <a:off x="4547450" y="4482376"/>
            <a:ext cx="1843354" cy="1556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 rot="19798516">
            <a:off x="5585934" y="2567706"/>
            <a:ext cx="1486226" cy="13402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r-FR" sz="32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Flèche droite 20"/>
          <p:cNvSpPr/>
          <p:nvPr/>
        </p:nvSpPr>
        <p:spPr>
          <a:xfrm rot="9788665">
            <a:off x="1620259" y="3571655"/>
            <a:ext cx="1813941" cy="16991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r-FR" sz="32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Flèche droite 21"/>
          <p:cNvSpPr/>
          <p:nvPr/>
        </p:nvSpPr>
        <p:spPr>
          <a:xfrm rot="11813381">
            <a:off x="1417962" y="2752411"/>
            <a:ext cx="2003527" cy="149649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r-FR" sz="32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Flèche droite 22"/>
          <p:cNvSpPr/>
          <p:nvPr/>
        </p:nvSpPr>
        <p:spPr>
          <a:xfrm rot="1219410">
            <a:off x="5488174" y="4017776"/>
            <a:ext cx="1505864" cy="15514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r-FR" sz="3200" b="1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2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5"/>
          <p:cNvSpPr/>
          <p:nvPr/>
        </p:nvSpPr>
        <p:spPr>
          <a:xfrm rot="19477702">
            <a:off x="5792333" y="4447639"/>
            <a:ext cx="3639918" cy="115212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-342900" algn="ctr" rtl="1">
              <a:spcBef>
                <a:spcPct val="20000"/>
              </a:spcBef>
              <a:defRPr/>
            </a:pPr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</a:rPr>
              <a:t>صلاة أربع ركعات قبل العصر</a:t>
            </a:r>
          </a:p>
        </p:txBody>
      </p:sp>
      <p:sp>
        <p:nvSpPr>
          <p:cNvPr id="7" name="Ellipse 6"/>
          <p:cNvSpPr/>
          <p:nvPr/>
        </p:nvSpPr>
        <p:spPr>
          <a:xfrm rot="2342571">
            <a:off x="6380289" y="1095814"/>
            <a:ext cx="3024336" cy="115212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</a:rPr>
              <a:t>برَّ الوالدين</a:t>
            </a:r>
            <a:endParaRPr lang="fr-FR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 rtl="1"/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 rot="19000105">
            <a:off x="207260" y="1237807"/>
            <a:ext cx="3024336" cy="115212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accent6">
                    <a:lumMod val="50000"/>
                  </a:schemeClr>
                </a:solidFill>
              </a:rPr>
              <a:t>اللين</a:t>
            </a:r>
            <a:r>
              <a:rPr lang="ar-MA" sz="3200" b="1" dirty="0" smtClean="0"/>
              <a:t> </a:t>
            </a:r>
            <a:r>
              <a:rPr lang="ar-MA" sz="3200" b="1" dirty="0" smtClean="0">
                <a:solidFill>
                  <a:schemeClr val="accent6">
                    <a:lumMod val="50000"/>
                  </a:schemeClr>
                </a:solidFill>
              </a:rPr>
              <a:t>في القول و المعاملة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 rot="404525">
            <a:off x="2605689" y="5681696"/>
            <a:ext cx="3024336" cy="115212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</a:rPr>
              <a:t>عيادة المرضى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 rot="5400000">
            <a:off x="3644893" y="4674917"/>
            <a:ext cx="1721865" cy="24702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fr-FR" sz="32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190738" y="214290"/>
            <a:ext cx="3024336" cy="115212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</a:rPr>
              <a:t>عيادة المرضى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Flèche droite 11"/>
          <p:cNvSpPr/>
          <p:nvPr/>
        </p:nvSpPr>
        <p:spPr>
          <a:xfrm rot="13878521">
            <a:off x="2240446" y="2244695"/>
            <a:ext cx="1182093" cy="26800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fr-FR" sz="32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Flèche droite 12"/>
          <p:cNvSpPr/>
          <p:nvPr/>
        </p:nvSpPr>
        <p:spPr>
          <a:xfrm rot="19216084">
            <a:off x="6276354" y="2307684"/>
            <a:ext cx="1273066" cy="24236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fr-FR" sz="32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 rot="3443678">
            <a:off x="-130572" y="4145470"/>
            <a:ext cx="2670928" cy="115212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</a:rPr>
              <a:t>طيب الكلام</a:t>
            </a:r>
            <a:endParaRPr lang="fr-FR" sz="3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Flèche droite 14"/>
          <p:cNvSpPr/>
          <p:nvPr/>
        </p:nvSpPr>
        <p:spPr>
          <a:xfrm rot="16200000">
            <a:off x="3929060" y="1928801"/>
            <a:ext cx="1357321" cy="21431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fr-FR" sz="32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Flèche droite 15"/>
          <p:cNvSpPr/>
          <p:nvPr/>
        </p:nvSpPr>
        <p:spPr>
          <a:xfrm rot="3436161">
            <a:off x="5656922" y="4304253"/>
            <a:ext cx="1309157" cy="21250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fr-FR" sz="32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Flèche droite 16"/>
          <p:cNvSpPr/>
          <p:nvPr/>
        </p:nvSpPr>
        <p:spPr>
          <a:xfrm rot="7505999">
            <a:off x="1663953" y="4295193"/>
            <a:ext cx="1721865" cy="24702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fr-FR" sz="32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2714612" y="2714620"/>
            <a:ext cx="3929090" cy="115212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ar-MA" sz="3200" b="1" dirty="0" smtClean="0">
                <a:solidFill>
                  <a:schemeClr val="accent6">
                    <a:lumMod val="50000"/>
                  </a:schemeClr>
                </a:solidFill>
              </a:rPr>
              <a:t>أعمال البر</a:t>
            </a:r>
            <a:endParaRPr lang="fr-FR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 rtl="1"/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3212976"/>
            <a:ext cx="9072594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123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صلاة أربع ركعات قبل العصر</a:t>
            </a:r>
          </a:p>
          <a:p>
            <a:pPr marL="342900" lvl="0" indent="-342900" algn="r" rtl="1">
              <a:spcBef>
                <a:spcPct val="20000"/>
              </a:spcBef>
            </a:pPr>
            <a:r>
              <a:rPr lang="ar-SA" sz="80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قال رسول الله </a:t>
            </a:r>
            <a:r>
              <a:rPr lang="ar-SA" sz="8000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صلى </a:t>
            </a:r>
            <a:r>
              <a:rPr lang="ar-SA" sz="80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ٱ</a:t>
            </a:r>
            <a:r>
              <a:rPr lang="ar-SA" sz="8000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للـّ</a:t>
            </a:r>
            <a:r>
              <a:rPr lang="ar-MA" sz="80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ه </a:t>
            </a:r>
            <a:r>
              <a:rPr lang="ar-SA" sz="80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عليه وسلم</a:t>
            </a:r>
            <a:r>
              <a:rPr lang="fr-FR" sz="80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) : </a:t>
            </a:r>
            <a:r>
              <a:rPr lang="ar-SA" sz="80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رحم الله </a:t>
            </a:r>
            <a:r>
              <a:rPr lang="ar-SA" sz="8000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امرء</a:t>
            </a:r>
            <a:r>
              <a:rPr lang="ar-SA" sz="80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صلى قبل العصر أربعا</a:t>
            </a:r>
            <a:r>
              <a:rPr lang="fr-FR" sz="80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 (</a:t>
            </a:r>
            <a:endParaRPr lang="ar-SA" sz="8000" b="1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80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صحيح الجامع الصغير</a:t>
            </a:r>
          </a:p>
          <a:p>
            <a:pPr marL="342900" indent="-342900" algn="r" rtl="1">
              <a:spcBef>
                <a:spcPct val="20000"/>
              </a:spcBef>
            </a:pPr>
            <a:endParaRPr lang="fr-FR" sz="3200" b="1" dirty="0" smtClean="0"/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55576" y="188640"/>
            <a:ext cx="82296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برَّ الوالدين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قال رسول الله صلى الله عليه وسلم "ر</a:t>
            </a:r>
            <a:r>
              <a:rPr lang="ar-SA" sz="3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ضا الرب في رضا الوالد 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وسخط الرب في سخط الوالد"</a:t>
            </a: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285720" y="214290"/>
            <a:ext cx="8643998" cy="62151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r" defTabSz="914400" rtl="1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r-SA" sz="57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اللين</a:t>
            </a:r>
            <a:r>
              <a:rPr kumimoji="0" lang="ar-SA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8B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SA" sz="57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في المعاملة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قال صلى ٱ</a:t>
            </a:r>
            <a:r>
              <a:rPr kumimoji="0" lang="ar-SA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للـّ</a:t>
            </a:r>
            <a:r>
              <a:rPr kumimoji="0" lang="ar-SA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ھ عليه وسلم</a:t>
            </a:r>
            <a:r>
              <a:rPr kumimoji="0" lang="fr-F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: </a:t>
            </a:r>
            <a:r>
              <a:rPr kumimoji="0" lang="ar-SA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رحم الله رجلا ، سمحا إذا باع ، </a:t>
            </a:r>
            <a:r>
              <a:rPr kumimoji="0" lang="ar-SA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rPr>
              <a:t>وإذا</a:t>
            </a:r>
            <a:endParaRPr kumimoji="0" lang="ar-SA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اشترى ، وإذا اقتضى</a:t>
            </a:r>
            <a:r>
              <a:rPr kumimoji="0" lang="fr-F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ar-SA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صحيح البخاري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r-SA" sz="57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عيادة</a:t>
            </a:r>
            <a:r>
              <a:rPr kumimoji="0" lang="ar-SA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8B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SA" sz="57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المرضى</a:t>
            </a:r>
            <a:endParaRPr lang="fr-FR" sz="57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يقول رسول الله صلى الله عليه وسلم "من عاد مريضا لم يزل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يخوض في الرحمة حتى يجلس فإذا جلس </a:t>
            </a:r>
            <a:r>
              <a:rPr kumimoji="0" lang="ar-SA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اغتمس</a:t>
            </a:r>
            <a:r>
              <a:rPr kumimoji="0" lang="ar-SA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فيها" رواه أحمد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وصححه الألباني</a:t>
            </a:r>
            <a:r>
              <a:rPr kumimoji="0" lang="fr-F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F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ar-SA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r-SA" sz="57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طيب</a:t>
            </a:r>
            <a:r>
              <a:rPr kumimoji="0" lang="ar-SA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8B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SA" sz="57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الكلام</a:t>
            </a:r>
            <a:endParaRPr lang="fr-FR" sz="57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قال صلى ٱ</a:t>
            </a:r>
            <a:r>
              <a:rPr kumimoji="0" lang="ar-SA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للـّ</a:t>
            </a:r>
            <a:r>
              <a:rPr kumimoji="0" lang="ar-SA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ھ عليه وسلم</a:t>
            </a:r>
            <a:r>
              <a:rPr kumimoji="0" lang="fr-F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: </a:t>
            </a:r>
            <a:r>
              <a:rPr kumimoji="0" lang="ar-SA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رحم الله </a:t>
            </a:r>
            <a:r>
              <a:rPr kumimoji="0" lang="ar-SA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امرءا</a:t>
            </a:r>
            <a:r>
              <a:rPr kumimoji="0" lang="ar-SA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قال خيرا أو صمت </a:t>
            </a:r>
            <a:r>
              <a:rPr kumimoji="0" lang="fr-F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endParaRPr kumimoji="0" lang="ar-SA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ar-SA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حديث صحيح</a:t>
            </a:r>
            <a:endParaRPr kumimoji="0" lang="fr-FR" sz="4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-32" y="428604"/>
            <a:ext cx="9001156" cy="5849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ومن هذه الأعمـــال أيضا</a:t>
            </a:r>
            <a:r>
              <a:rPr kumimoji="0" lang="fr-FR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ar-S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lvl="0" indent="-514350" algn="r" rtl="1">
              <a:spcBef>
                <a:spcPct val="20000"/>
              </a:spcBef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تفطير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الصائمين</a:t>
            </a:r>
            <a:r>
              <a:rPr lang="fr-FR" sz="3200" b="1" dirty="0" smtClean="0"/>
              <a:t> .</a:t>
            </a:r>
            <a:endParaRPr kumimoji="0" lang="ar-S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الصدقات الكثيرة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صلة الأرحــــام  و ذوي القربي  ابتغاء وجه الله.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قضاء مصالح الناس.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إدخال الفرح والبهجة على اليتامى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fr-FR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976" y="0"/>
            <a:ext cx="9197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415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 descr="http://i41.servimg.com/u/f41/11/21/05/53/9441871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27384"/>
            <a:ext cx="427672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14325" y="404664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MA" sz="4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معنى</a:t>
            </a:r>
            <a:r>
              <a:rPr lang="ar-MA" b="1" dirty="0" smtClean="0"/>
              <a:t> </a:t>
            </a:r>
            <a:r>
              <a:rPr lang="ar-MA" sz="4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كلمة</a:t>
            </a:r>
            <a:r>
              <a:rPr lang="ar-MA" b="1" dirty="0" smtClean="0"/>
              <a:t>  </a:t>
            </a:r>
            <a:r>
              <a:rPr lang="ar-MA" sz="4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رمضان</a:t>
            </a:r>
            <a:r>
              <a:rPr lang="ar-MA" b="1" dirty="0" smtClean="0"/>
              <a:t> </a:t>
            </a:r>
            <a:endParaRPr lang="fr-FR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3000" y="4589685"/>
            <a:ext cx="6286500" cy="10715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defRPr/>
            </a:pPr>
            <a:r>
              <a:rPr lang="ar-MA" sz="3200" b="1" dirty="0">
                <a:solidFill>
                  <a:schemeClr val="accent6">
                    <a:lumMod val="50000"/>
                  </a:schemeClr>
                </a:solidFill>
              </a:rPr>
              <a:t>رمضان يحرق </a:t>
            </a:r>
            <a:r>
              <a:rPr lang="fr-FR" sz="3200" b="1" dirty="0" err="1">
                <a:solidFill>
                  <a:schemeClr val="accent6">
                    <a:lumMod val="50000"/>
                  </a:schemeClr>
                </a:solidFill>
              </a:rPr>
              <a:t>الذنوب</a:t>
            </a:r>
            <a:r>
              <a:rPr lang="ar-MA" sz="3200" b="1" dirty="0">
                <a:solidFill>
                  <a:schemeClr val="accent6">
                    <a:lumMod val="50000"/>
                  </a:schemeClr>
                </a:solidFill>
              </a:rPr>
              <a:t> بالأعمال الصالحة 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357563" y="3018060"/>
            <a:ext cx="2357437" cy="128587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defRPr/>
            </a:pPr>
            <a:r>
              <a:rPr lang="ar-MA" sz="3200" b="1" dirty="0" err="1">
                <a:solidFill>
                  <a:schemeClr val="accent6">
                    <a:lumMod val="50000"/>
                  </a:schemeClr>
                </a:solidFill>
              </a:rPr>
              <a:t>يرمض</a:t>
            </a:r>
            <a:r>
              <a:rPr lang="ar-MA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Flèche vers le bas 7"/>
          <p:cNvSpPr/>
          <p:nvPr/>
        </p:nvSpPr>
        <p:spPr>
          <a:xfrm rot="16200000" flipV="1">
            <a:off x="6120606" y="3398267"/>
            <a:ext cx="117476" cy="50006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defRPr/>
            </a:pPr>
            <a:endParaRPr lang="fr-FR" sz="32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14313" y="2946623"/>
            <a:ext cx="2071687" cy="128587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defRPr/>
            </a:pPr>
            <a:r>
              <a:rPr lang="ar-MA" sz="3200" b="1" dirty="0">
                <a:solidFill>
                  <a:schemeClr val="accent6">
                    <a:lumMod val="50000"/>
                  </a:schemeClr>
                </a:solidFill>
              </a:rPr>
              <a:t>يحرق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572250" y="3160935"/>
            <a:ext cx="2357438" cy="128587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defRPr/>
            </a:pPr>
            <a:r>
              <a:rPr lang="ar-MA" sz="3200" b="1" dirty="0">
                <a:solidFill>
                  <a:schemeClr val="accent6">
                    <a:lumMod val="50000"/>
                  </a:schemeClr>
                </a:solidFill>
              </a:rPr>
              <a:t>رمضان 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Égal 10"/>
          <p:cNvSpPr/>
          <p:nvPr/>
        </p:nvSpPr>
        <p:spPr>
          <a:xfrm>
            <a:off x="2571750" y="3446685"/>
            <a:ext cx="571500" cy="357188"/>
          </a:xfrm>
          <a:prstGeom prst="mathEqua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defRPr/>
            </a:pPr>
            <a:endParaRPr lang="fr-FR" sz="3200" b="1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34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r-FR" b="1" dirty="0"/>
          </a:p>
        </p:txBody>
      </p:sp>
      <p:pic>
        <p:nvPicPr>
          <p:cNvPr id="2051" name="Picture 3" descr="C:\Users\aziz\Desktop\العتق\Q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08"/>
          <a:stretch>
            <a:fillRect/>
          </a:stretch>
        </p:blipFill>
        <p:spPr bwMode="auto">
          <a:xfrm>
            <a:off x="0" y="0"/>
            <a:ext cx="91258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37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6860" y="274638"/>
            <a:ext cx="6043612" cy="1143000"/>
          </a:xfrm>
        </p:spPr>
        <p:txBody>
          <a:bodyPr/>
          <a:lstStyle/>
          <a:p>
            <a:pPr rtl="1"/>
            <a:r>
              <a:rPr lang="ar-MA" sz="4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رمضان</a:t>
            </a:r>
            <a:r>
              <a:rPr lang="ar-MA" b="1" dirty="0"/>
              <a:t> </a:t>
            </a:r>
            <a:r>
              <a:rPr lang="ar-MA" sz="4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شهر</a:t>
            </a:r>
            <a:r>
              <a:rPr lang="ar-MA" b="1" dirty="0"/>
              <a:t> </a:t>
            </a:r>
            <a:r>
              <a:rPr lang="ar-MA" sz="4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المغفرة</a:t>
            </a:r>
            <a:endParaRPr lang="fr-FR" sz="4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" name="Picture 5" descr="http://44.img.v4.skyrock.net/8436/73338436/pics/2897762405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31840" cy="174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fr-F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41" name="Picture 1" descr="C:\Users\aziz\Desktop\العتق\يا ذا الذي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767"/>
          <a:stretch/>
        </p:blipFill>
        <p:spPr bwMode="auto">
          <a:xfrm>
            <a:off x="1331640" y="1741936"/>
            <a:ext cx="6989857" cy="44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275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err="1" smtClean="0"/>
              <a:t>الإستغفار</a:t>
            </a:r>
            <a:endParaRPr lang="fr-F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238"/>
          <a:stretch/>
        </p:blipFill>
        <p:spPr bwMode="auto">
          <a:xfrm>
            <a:off x="4572000" y="2852936"/>
            <a:ext cx="4608512" cy="377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184"/>
          <a:stretch/>
        </p:blipFill>
        <p:spPr bwMode="auto">
          <a:xfrm>
            <a:off x="-3979" y="2852936"/>
            <a:ext cx="4575979" cy="377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96" y="4202747"/>
            <a:ext cx="346441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أنين التائبين أحب إلى الله</a:t>
            </a:r>
          </a:p>
          <a:p>
            <a:pPr algn="ctr" rtl="1"/>
            <a:r>
              <a:rPr lang="ar-MA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من صراخ العابدين</a:t>
            </a:r>
            <a:endParaRPr lang="fr-FR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7" descr="http://t2.gstatic.com/images?q=tbn:ANd9GcS2PQYr-9nB_UQXo1S7_---YMbcInrLOew9GPu-nuFUXT5nzd-J9WusnQ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0262" y="-7416"/>
            <a:ext cx="2000250" cy="2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http://t1.gstatic.com/images?q=tbn:ANd9GcTrEo2zOcaXcFsEiI0O2kU9AHx80V8uDG1x_I9Puvr4XTTTrFb91EZvTw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00" y="32088"/>
            <a:ext cx="1857751" cy="224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428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sz="40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الإستغفار</a:t>
            </a:r>
            <a:r>
              <a:rPr lang="ar-MA" b="1" dirty="0" smtClean="0"/>
              <a:t> </a:t>
            </a:r>
            <a:r>
              <a:rPr lang="ar-MA" sz="4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و</a:t>
            </a:r>
            <a:r>
              <a:rPr lang="ar-MA" b="1" dirty="0" smtClean="0"/>
              <a:t> </a:t>
            </a:r>
            <a:r>
              <a:rPr lang="ar-MA" sz="4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التوبة</a:t>
            </a:r>
            <a:endParaRPr lang="fr-FR" sz="4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 marL="0" indent="0" algn="r" rtl="1">
              <a:buNone/>
            </a:pPr>
            <a:r>
              <a:rPr lang="ar-MA" b="1" dirty="0" smtClean="0"/>
              <a:t>قصة عن المغفرة</a:t>
            </a:r>
            <a:endParaRPr lang="fr-FR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702078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37"/>
          <a:stretch/>
        </p:blipFill>
        <p:spPr bwMode="auto">
          <a:xfrm>
            <a:off x="1043608" y="3356992"/>
            <a:ext cx="70207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6231" y="0"/>
            <a:ext cx="2468563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167"/>
          <a:stretch/>
        </p:blipFill>
        <p:spPr bwMode="auto">
          <a:xfrm>
            <a:off x="17097" y="1"/>
            <a:ext cx="1848490" cy="209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117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chemeClr val="accent6">
                    <a:lumMod val="50000"/>
                  </a:schemeClr>
                </a:solidFill>
              </a:rPr>
              <a:t>الصدقة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6"/>
            <a:ext cx="1619672" cy="150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:\العتق\13148983828229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735151"/>
            <a:ext cx="6357982" cy="4765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490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chemeClr val="accent6">
                    <a:lumMod val="50000"/>
                  </a:schemeClr>
                </a:solidFill>
              </a:rPr>
              <a:t>الصدقة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marL="0" indent="0" algn="r" rtl="1">
              <a:buNone/>
            </a:pPr>
            <a:r>
              <a:rPr lang="ar-MA" b="1" dirty="0"/>
              <a:t>« كان رسول صلى الله عليه وسلم الله أجود الناس، وكان أجود ما يكون في رمضان، كان أجود بالخير من الريح المرسلة » [متفق عليه</a:t>
            </a:r>
            <a:r>
              <a:rPr lang="ar-MA" b="1" dirty="0" smtClean="0"/>
              <a:t>]</a:t>
            </a:r>
            <a:endParaRPr lang="ar-MA" b="1" dirty="0"/>
          </a:p>
          <a:p>
            <a:pPr marL="0" indent="0" algn="r" rtl="1">
              <a:buNone/>
            </a:pPr>
            <a:endParaRPr lang="fr-F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01305"/>
            <a:ext cx="4824536" cy="334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0.gstatic.com/images?q=tbn:ANd9GcRy3H7JERjBBMt1yuO2JRvu6gAsinM2QWd6Tx2rPu6XDDC4acuiNHzH1k8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7886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://t3.gstatic.com/images?q=tbn:ANd9GcRisdwSdzSM23bbf8V61kqY_fF2V_b-NxpReM_q99r1xtSlAMlN8jNsyTj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5719"/>
            <a:ext cx="1928812" cy="152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566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sz="4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الصدقة</a:t>
            </a:r>
            <a:endParaRPr lang="fr-FR" sz="4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" name="Picture 11" descr="http://t2.gstatic.com/images?q=tbn:ANd9GcRYGPEKyeuzcgxSiF01pR4qUBa4h5CgTYdzmpHsBbBxPVA4q2l7mtwc4X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6945" y="2786058"/>
            <a:ext cx="4677055" cy="361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http://www.al-furqan.org/assets/images/280_1_13676041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10860"/>
            <a:ext cx="4429124" cy="37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MA" b="1" dirty="0" smtClean="0"/>
              <a:t>«</a:t>
            </a:r>
            <a:r>
              <a:rPr lang="ar-SA" b="1" dirty="0" smtClean="0"/>
              <a:t>الصدقة تطفئ غضب الرب</a:t>
            </a:r>
            <a:r>
              <a:rPr lang="ar-MA" b="1" dirty="0" smtClean="0"/>
              <a:t>» </a:t>
            </a:r>
            <a:r>
              <a:rPr lang="ar-MA" b="1" dirty="0"/>
              <a:t>[متفق عليه</a:t>
            </a:r>
            <a:r>
              <a:rPr lang="ar-MA" b="1" dirty="0" smtClean="0"/>
              <a:t>]</a:t>
            </a:r>
            <a:endParaRPr lang="ar-MA" b="1" dirty="0"/>
          </a:p>
          <a:p>
            <a:pPr marL="0" indent="0" algn="r" rtl="1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286310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fr-FR" b="1" dirty="0"/>
          </a:p>
        </p:txBody>
      </p:sp>
      <p:sp>
        <p:nvSpPr>
          <p:cNvPr id="5" name="Ellipse 4"/>
          <p:cNvSpPr/>
          <p:nvPr/>
        </p:nvSpPr>
        <p:spPr>
          <a:xfrm>
            <a:off x="2857500" y="1285875"/>
            <a:ext cx="3357563" cy="192881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defRPr/>
            </a:pPr>
            <a:r>
              <a:rPr lang="ar-MA" sz="3200" b="1" dirty="0">
                <a:solidFill>
                  <a:schemeClr val="accent6">
                    <a:lumMod val="50000"/>
                  </a:schemeClr>
                </a:solidFill>
              </a:rPr>
              <a:t>موجبات المغفرة 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" y="3786188"/>
            <a:ext cx="2286000" cy="9286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defRPr/>
            </a:pPr>
            <a:r>
              <a:rPr lang="ar-MA" sz="3200" b="1" dirty="0">
                <a:solidFill>
                  <a:schemeClr val="accent6">
                    <a:lumMod val="50000"/>
                  </a:schemeClr>
                </a:solidFill>
              </a:rPr>
              <a:t>الصدقة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1880" y="3789040"/>
            <a:ext cx="2286000" cy="9286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defRPr/>
            </a:pPr>
            <a:r>
              <a:rPr lang="ar-MA" sz="3200" b="1" dirty="0">
                <a:solidFill>
                  <a:schemeClr val="accent6">
                    <a:lumMod val="50000"/>
                  </a:schemeClr>
                </a:solidFill>
              </a:rPr>
              <a:t>التوبة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84168" y="3789041"/>
            <a:ext cx="2286000" cy="9286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defRPr/>
            </a:pPr>
            <a:r>
              <a:rPr lang="ar-MA" sz="3200" b="1" dirty="0">
                <a:solidFill>
                  <a:schemeClr val="accent6">
                    <a:lumMod val="50000"/>
                  </a:schemeClr>
                </a:solidFill>
              </a:rPr>
              <a:t>الاستغفار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5076056" y="3214688"/>
            <a:ext cx="2282007" cy="502344"/>
          </a:xfrm>
          <a:prstGeom prst="straightConnector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4572000" y="3214688"/>
            <a:ext cx="0" cy="571500"/>
          </a:xfrm>
          <a:prstGeom prst="straightConnector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1714500" y="3214688"/>
            <a:ext cx="2209428" cy="502344"/>
          </a:xfrm>
          <a:prstGeom prst="straightConnector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xmlns="" val="53248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chemeClr val="accent6">
                    <a:lumMod val="50000"/>
                  </a:schemeClr>
                </a:solidFill>
              </a:rPr>
              <a:t>أبواب المغفرة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 eaLnBrk="0" hangingPunct="0">
              <a:lnSpc>
                <a:spcPct val="150000"/>
              </a:lnSpc>
              <a:buNone/>
              <a:defRPr/>
            </a:pPr>
            <a:r>
              <a:rPr lang="ar-MA" sz="3600" b="1" dirty="0"/>
              <a:t>أ -</a:t>
            </a:r>
            <a:r>
              <a:rPr lang="ar-MA" sz="3600" b="1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ar-SA" b="1" u="sng" dirty="0"/>
              <a:t>التَّأَمِينُ فِي الصَّلاَةِ </a:t>
            </a:r>
            <a:r>
              <a:rPr lang="ar-MA" b="1" u="sng" dirty="0" smtClean="0"/>
              <a:t>:</a:t>
            </a:r>
          </a:p>
          <a:p>
            <a:pPr marL="0" indent="0" algn="r" rtl="1" eaLnBrk="0" hangingPunct="0">
              <a:lnSpc>
                <a:spcPct val="150000"/>
              </a:lnSpc>
              <a:buNone/>
              <a:defRPr/>
            </a:pPr>
            <a:r>
              <a:rPr lang="ar-SA" b="1" dirty="0" smtClean="0"/>
              <a:t>عَنْ </a:t>
            </a:r>
            <a:r>
              <a:rPr lang="ar-SA" b="1" dirty="0"/>
              <a:t>أَبِي هُرَيْرَةَ رضي الله عنه أَنَّ النَّبِيَّ صلى الله عليه و سلم قَالَ : </a:t>
            </a:r>
            <a:r>
              <a:rPr lang="ar-MA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</a:rPr>
              <a:t>إِذَا </a:t>
            </a:r>
            <a:r>
              <a:rPr lang="ar-SA" b="1" dirty="0">
                <a:solidFill>
                  <a:schemeClr val="accent6">
                    <a:lumMod val="50000"/>
                  </a:schemeClr>
                </a:solidFill>
              </a:rPr>
              <a:t>أَمَّنَ الْإِمَامُ فَأَمِّنُوا فَإِنَّهُ مَنْ وَافَقَ تَأْمِينُهُ تَأْمِينَ الْمَلَائِكَةِ غُفِرَ لَهُ مَا تَقَدَّمَ مِنْ </a:t>
            </a:r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</a:rPr>
              <a:t>ذَنْبِهِ</a:t>
            </a:r>
            <a:r>
              <a:rPr lang="ar-MA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SA" b="1" dirty="0"/>
              <a:t>رواه البخاري ومسلم .</a:t>
            </a:r>
            <a:r>
              <a:rPr lang="ar-MA" sz="3600" b="1" dirty="0"/>
              <a:t/>
            </a:r>
            <a:br>
              <a:rPr lang="ar-MA" sz="3600" b="1" dirty="0"/>
            </a:br>
            <a:endParaRPr lang="fr-FR" sz="3600" b="1" dirty="0"/>
          </a:p>
          <a:p>
            <a:pPr marL="0" indent="0" algn="r" rtl="1">
              <a:buNone/>
            </a:pPr>
            <a:endParaRPr lang="fr-FR" b="1" dirty="0"/>
          </a:p>
        </p:txBody>
      </p:sp>
      <p:pic>
        <p:nvPicPr>
          <p:cNvPr id="4" name="Picture 4" descr="http://t1.gstatic.com/images?q=tbn:ANd9GcSWJ6ky09RlZF1nJCWHJ22yEhydTg1LpZYvTGV8uuSBap-tpeTvf9W1S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7437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752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chemeClr val="accent6">
                    <a:lumMod val="50000"/>
                  </a:schemeClr>
                </a:solidFill>
              </a:rPr>
              <a:t>أبواب المغفرة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/>
          <a:p>
            <a:pPr marL="0" indent="0" algn="r" rtl="1">
              <a:buNone/>
            </a:pPr>
            <a:r>
              <a:rPr lang="ar-MA" sz="3600" b="1" dirty="0"/>
              <a:t>ب -</a:t>
            </a:r>
            <a:r>
              <a:rPr lang="ar-MA" sz="3600" b="1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ar-SA" b="1" u="sng" dirty="0"/>
              <a:t>الدُّعَاءُ عِنْدَ الرَّفْعِ مِنَ </a:t>
            </a:r>
            <a:r>
              <a:rPr lang="ar-SA" b="1" u="sng" dirty="0" smtClean="0"/>
              <a:t>الرُّكُوعِ</a:t>
            </a:r>
            <a:r>
              <a:rPr lang="ar-MA" b="1" u="sng" dirty="0" smtClean="0"/>
              <a:t> :</a:t>
            </a:r>
            <a:r>
              <a:rPr lang="ar-SA" b="1" u="sng" dirty="0" smtClean="0"/>
              <a:t> </a:t>
            </a:r>
            <a:endParaRPr lang="ar-MA" b="1" u="sng" dirty="0" smtClean="0"/>
          </a:p>
          <a:p>
            <a:pPr marL="0" indent="0" algn="r" rtl="1">
              <a:buNone/>
            </a:pPr>
            <a:r>
              <a:rPr lang="ar-SA" b="1" u="sng" dirty="0"/>
              <a:t/>
            </a:r>
            <a:br>
              <a:rPr lang="ar-SA" b="1" u="sng" dirty="0"/>
            </a:br>
            <a:r>
              <a:rPr lang="ar-SA" b="1" dirty="0"/>
              <a:t>عَنْ أَبِي هُرَيْرَةَ رضي الله عنه أَنَّ رَسُولَ اللَّهِ صلى الله عليه </a:t>
            </a:r>
            <a:r>
              <a:rPr lang="ar-MA" b="1" dirty="0" smtClean="0"/>
              <a:t>   </a:t>
            </a:r>
            <a:r>
              <a:rPr lang="ar-SA" b="1" dirty="0" smtClean="0"/>
              <a:t>و </a:t>
            </a:r>
            <a:r>
              <a:rPr lang="ar-SA" b="1" dirty="0"/>
              <a:t>سلم قَالَ : </a:t>
            </a:r>
            <a:r>
              <a:rPr lang="ar-MA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</a:rPr>
              <a:t>إِذَا </a:t>
            </a:r>
            <a:r>
              <a:rPr lang="ar-SA" b="1" dirty="0">
                <a:solidFill>
                  <a:schemeClr val="accent6">
                    <a:lumMod val="50000"/>
                  </a:schemeClr>
                </a:solidFill>
              </a:rPr>
              <a:t>قَالَ الْإِمَامُ سَمِعَ اللَّهُ لِمَنْ حَمِدَهُ فَقُولُوا اللَّهُمَّ رَبَّنَا لَكَ الْحَمْدُ فَإِنَّهُ مَنْ وَافَقَ قَوْلُهُ قَوْلَ الْمَلَائِكَةِ غُفِرَ لَهُ مَا تَقَدَّمَ مِنْ </a:t>
            </a:r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</a:rPr>
              <a:t>ذَنْبِهِ</a:t>
            </a:r>
            <a:r>
              <a:rPr lang="ar-MA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r>
              <a:rPr lang="ar-SA" b="1" dirty="0" smtClean="0"/>
              <a:t> </a:t>
            </a:r>
            <a:r>
              <a:rPr lang="ar-SA" b="1" dirty="0"/>
              <a:t>. رواه البخاري ومسلم .</a:t>
            </a:r>
            <a:endParaRPr lang="fr-FR" b="1" dirty="0"/>
          </a:p>
          <a:p>
            <a:pPr marL="0" indent="0" algn="r" rtl="1">
              <a:buNone/>
            </a:pPr>
            <a:endParaRPr lang="fr-FR" b="1" dirty="0"/>
          </a:p>
        </p:txBody>
      </p:sp>
      <p:pic>
        <p:nvPicPr>
          <p:cNvPr id="5" name="Picture 4" descr="http://t3.gstatic.com/images?q=tbn:ANd9GcTlDWsRTPIgEnJo_Ua4T3wfdQ83mG2yLSeMO_pBnkLF9AcvSwyW7H7Z0n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6274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435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sz="4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أبواب</a:t>
            </a:r>
            <a:r>
              <a:rPr lang="ar-MA" b="1" dirty="0" smtClean="0"/>
              <a:t> </a:t>
            </a:r>
            <a:r>
              <a:rPr lang="ar-MA" sz="4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المغفرة</a:t>
            </a:r>
            <a:endParaRPr lang="fr-FR" sz="4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519" y="1484784"/>
            <a:ext cx="8229600" cy="4525963"/>
          </a:xfrm>
        </p:spPr>
        <p:txBody>
          <a:bodyPr/>
          <a:lstStyle/>
          <a:p>
            <a:pPr marL="0" indent="0" algn="r" rtl="1">
              <a:buNone/>
            </a:pPr>
            <a:r>
              <a:rPr lang="ar-MA" sz="3600" b="1" dirty="0"/>
              <a:t>ت –</a:t>
            </a:r>
            <a:r>
              <a:rPr lang="ar-MA" sz="3600" b="1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ar-SA" b="1" u="sng" dirty="0"/>
              <a:t>دُعَاءُ</a:t>
            </a:r>
            <a:r>
              <a:rPr lang="ar-MA" b="1" u="sng" dirty="0"/>
              <a:t> كفارة</a:t>
            </a:r>
            <a:r>
              <a:rPr lang="ar-SA" b="1" u="sng" dirty="0"/>
              <a:t> </a:t>
            </a:r>
            <a:r>
              <a:rPr lang="ar-SA" b="1" u="sng" dirty="0" smtClean="0"/>
              <a:t>المَجْلِس</a:t>
            </a:r>
            <a:r>
              <a:rPr lang="ar-MA" b="1" u="sng" dirty="0" smtClean="0"/>
              <a:t> :</a:t>
            </a:r>
            <a:endParaRPr lang="fr-FR" b="1" u="sng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2850" y="2204864"/>
            <a:ext cx="6906939" cy="440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37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r-FR" b="1" dirty="0"/>
          </a:p>
        </p:txBody>
      </p:sp>
      <p:pic>
        <p:nvPicPr>
          <p:cNvPr id="3074" name="Picture 2" descr="C:\Users\aziz\Desktop\العتق\W3-300x2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97" b="657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61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pPr rtl="1"/>
            <a:r>
              <a:rPr lang="ar-MA" sz="4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أبواب</a:t>
            </a:r>
            <a:r>
              <a:rPr lang="ar-MA" b="1" dirty="0" smtClean="0"/>
              <a:t> </a:t>
            </a:r>
            <a:r>
              <a:rPr lang="ar-MA" sz="4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المغفرة</a:t>
            </a:r>
            <a:endParaRPr lang="fr-FR" sz="4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marL="0" indent="0" algn="just" rtl="1">
              <a:buNone/>
            </a:pPr>
            <a:r>
              <a:rPr lang="ar-MA" sz="4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ث-</a:t>
            </a:r>
            <a:r>
              <a:rPr lang="ar-MA" b="1" dirty="0"/>
              <a:t> </a:t>
            </a:r>
            <a:r>
              <a:rPr lang="ar-MA" sz="4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ما يقال للفوز بالمغفرة </a:t>
            </a:r>
            <a:r>
              <a:rPr lang="ar-SA" sz="4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ar-MA" sz="40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indent="0" algn="just" rtl="1">
              <a:buNone/>
            </a:pPr>
            <a:r>
              <a:rPr lang="ar-SA" b="1" u="sng" dirty="0"/>
              <a:t/>
            </a:r>
            <a:br>
              <a:rPr lang="ar-SA" b="1" u="sng" dirty="0"/>
            </a:br>
            <a:r>
              <a:rPr lang="ar-SA" b="1" dirty="0"/>
              <a:t>عَنْ عَلِيٍّ رضي الله عنه قَالَ : قَالَ لِي رَسُولُ اللَّهِ صلى الله عليه و سلم : </a:t>
            </a:r>
            <a:r>
              <a:rPr lang="ar-MA" b="1" dirty="0" smtClean="0"/>
              <a:t>«</a:t>
            </a:r>
            <a:r>
              <a:rPr lang="ar-SA" b="1" dirty="0" smtClean="0"/>
              <a:t>أَلَا </a:t>
            </a:r>
            <a:r>
              <a:rPr lang="ar-SA" b="1" dirty="0"/>
              <a:t>أُعَلِّمُكَ كَلِمَاتٍ إِذَا قُلْتَهُنَّ غَفَرَ اللَّهُ لَكَ وَإِنْ كُنْتَ مَغْفُورًا لَكَ قَالَ </a:t>
            </a:r>
            <a:r>
              <a:rPr lang="ar-SA" sz="3600" b="1" dirty="0"/>
              <a:t>قُلْ </a:t>
            </a:r>
            <a:r>
              <a:rPr lang="ar-SA" sz="3600" b="1" dirty="0">
                <a:solidFill>
                  <a:schemeClr val="accent2">
                    <a:lumMod val="50000"/>
                  </a:schemeClr>
                </a:solidFill>
              </a:rPr>
              <a:t>لَا إِلَهَ إِلَّا اللَّهُ الْعَلِيُّ الْعَظِيمُ لَا إِلَهَ إِلَّا اللَّهُ الْحَلِيمُ الْكَرِيمُ لَا إِلَهَ إِلَّا اللَّهُ سُبْحَانَ اللَّهِ رَبِّ الْعَرْشِ الْعَظِيمِ الْحَمْدُ لِلَّهِ رَبِّ </a:t>
            </a:r>
            <a:r>
              <a:rPr lang="ar-SA" sz="3600" b="1" dirty="0" smtClean="0">
                <a:solidFill>
                  <a:schemeClr val="accent2">
                    <a:lumMod val="50000"/>
                  </a:schemeClr>
                </a:solidFill>
              </a:rPr>
              <a:t>الْعَالَمِينَ</a:t>
            </a:r>
            <a:r>
              <a:rPr lang="ar-MA" b="1" dirty="0" smtClean="0"/>
              <a:t>»</a:t>
            </a:r>
            <a:r>
              <a:rPr lang="ar-SA" b="1" dirty="0" smtClean="0"/>
              <a:t>. </a:t>
            </a:r>
            <a:r>
              <a:rPr lang="ar-SA" b="1" dirty="0"/>
              <a:t>رواه الترمذي وأحمد وصححه الألباني</a:t>
            </a:r>
            <a:endParaRPr lang="fr-FR" b="1" dirty="0"/>
          </a:p>
          <a:p>
            <a:pPr marL="0" indent="0" algn="just" rtl="1">
              <a:buNone/>
            </a:pPr>
            <a:endParaRPr lang="fr-FR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261595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36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e 6"/>
          <p:cNvSpPr/>
          <p:nvPr/>
        </p:nvSpPr>
        <p:spPr>
          <a:xfrm>
            <a:off x="2643188" y="1950491"/>
            <a:ext cx="3929062" cy="28575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defRPr/>
            </a:pPr>
            <a:r>
              <a:rPr lang="ar-MA" sz="3200" b="1" dirty="0">
                <a:solidFill>
                  <a:schemeClr val="accent6">
                    <a:lumMod val="50000"/>
                  </a:schemeClr>
                </a:solidFill>
              </a:rPr>
              <a:t>أبواب المغفرة 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6286500" y="1593304"/>
            <a:ext cx="714375" cy="571500"/>
          </a:xfrm>
          <a:prstGeom prst="straightConnector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9" name="Connecteur droit avec flèche 8"/>
          <p:cNvCxnSpPr/>
          <p:nvPr/>
        </p:nvCxnSpPr>
        <p:spPr>
          <a:xfrm rot="5400000">
            <a:off x="2035968" y="4200773"/>
            <a:ext cx="785813" cy="571500"/>
          </a:xfrm>
          <a:prstGeom prst="straightConnector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0" name="Connecteur droit avec flèche 9"/>
          <p:cNvCxnSpPr/>
          <p:nvPr/>
        </p:nvCxnSpPr>
        <p:spPr>
          <a:xfrm rot="16200000" flipV="1">
            <a:off x="2571750" y="1450429"/>
            <a:ext cx="642938" cy="500062"/>
          </a:xfrm>
          <a:prstGeom prst="straightConnector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11" name="Rectangle 10"/>
          <p:cNvSpPr/>
          <p:nvPr/>
        </p:nvSpPr>
        <p:spPr>
          <a:xfrm>
            <a:off x="413792" y="5093741"/>
            <a:ext cx="2286000" cy="9286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defRPr/>
            </a:pPr>
            <a:r>
              <a:rPr lang="ar-MA" sz="3200" b="1" dirty="0">
                <a:solidFill>
                  <a:schemeClr val="accent6">
                    <a:lumMod val="50000"/>
                  </a:schemeClr>
                </a:solidFill>
              </a:rPr>
              <a:t>ما يقال للفوز بالمغفرة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44208" y="5085184"/>
            <a:ext cx="2500312" cy="9286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defRPr/>
            </a:pPr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الدُّعَاءُ عِنْدَ الرَّفْعِ مِنَ الرُّكُوعِ 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00192" y="404664"/>
            <a:ext cx="2571750" cy="9286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defRPr/>
            </a:pPr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التَّأَمِينُ فِي الصَّلاَةِ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rot="16200000" flipH="1">
            <a:off x="6322219" y="4272210"/>
            <a:ext cx="785812" cy="571500"/>
          </a:xfrm>
          <a:prstGeom prst="straightConnector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15" name="Rectangle 14"/>
          <p:cNvSpPr/>
          <p:nvPr/>
        </p:nvSpPr>
        <p:spPr>
          <a:xfrm>
            <a:off x="273770" y="412081"/>
            <a:ext cx="2786062" cy="9286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defRPr/>
            </a:pPr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دُعَاءُ</a:t>
            </a:r>
            <a:r>
              <a:rPr lang="ar-MA" sz="3200" b="1" dirty="0">
                <a:solidFill>
                  <a:schemeClr val="accent6">
                    <a:lumMod val="50000"/>
                  </a:schemeClr>
                </a:solidFill>
              </a:rPr>
              <a:t> كفارة</a:t>
            </a:r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 المَجْلِس 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99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246"/>
            <a:ext cx="8229600" cy="1143000"/>
          </a:xfrm>
        </p:spPr>
        <p:txBody>
          <a:bodyPr/>
          <a:lstStyle/>
          <a:p>
            <a:pPr rtl="1"/>
            <a:r>
              <a:rPr lang="ar-MA" sz="4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محطات</a:t>
            </a:r>
            <a:r>
              <a:rPr lang="ar-MA" b="1" dirty="0" smtClean="0"/>
              <a:t> </a:t>
            </a:r>
            <a:r>
              <a:rPr lang="ar-MA" sz="4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المغفرة الرمضانية</a:t>
            </a:r>
            <a:endParaRPr lang="fr-FR" sz="4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237" y="1700808"/>
            <a:ext cx="459105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60851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52260" y="908720"/>
            <a:ext cx="16514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4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أ-</a:t>
            </a:r>
            <a:r>
              <a:rPr lang="ar-MA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ar-MA" sz="4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الصيام</a:t>
            </a:r>
            <a:endParaRPr lang="fr-FR" sz="4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1156" y="980728"/>
            <a:ext cx="16450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4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ب-</a:t>
            </a:r>
            <a:r>
              <a:rPr lang="ar-MA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ar-MA" sz="4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القيام</a:t>
            </a:r>
            <a:endParaRPr lang="fr-FR" sz="4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62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3649" y="19124"/>
            <a:ext cx="8229600" cy="1143000"/>
          </a:xfrm>
        </p:spPr>
        <p:txBody>
          <a:bodyPr/>
          <a:lstStyle/>
          <a:p>
            <a:pPr rtl="1"/>
            <a:r>
              <a:rPr lang="ar-MA" b="1" dirty="0" smtClean="0"/>
              <a:t>محطات المغفرة الرمضانية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55976" y="1762972"/>
            <a:ext cx="4752528" cy="4618355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MA" sz="2800" b="1" dirty="0" smtClean="0"/>
              <a:t>- </a:t>
            </a:r>
            <a:r>
              <a:rPr lang="ar-SA" sz="2800" b="1" dirty="0" smtClean="0"/>
              <a:t>إيمانًا</a:t>
            </a:r>
            <a:r>
              <a:rPr lang="ar-SA" sz="2800" b="1" dirty="0"/>
              <a:t>: يعني تصديقًا بوعد الله </a:t>
            </a:r>
            <a:r>
              <a:rPr lang="ar-SA" sz="2800" b="1" dirty="0" smtClean="0"/>
              <a:t>عز وجل</a:t>
            </a:r>
            <a:r>
              <a:rPr lang="ar-MA" sz="2800" b="1" dirty="0" smtClean="0"/>
              <a:t> </a:t>
            </a:r>
            <a:r>
              <a:rPr lang="ar-SA" sz="2800" b="1" dirty="0" smtClean="0"/>
              <a:t>الذي </a:t>
            </a:r>
            <a:r>
              <a:rPr lang="ar-MA" sz="2800" b="1" dirty="0" smtClean="0"/>
              <a:t>.</a:t>
            </a:r>
            <a:r>
              <a:rPr lang="ar-SA" sz="2800" b="1" dirty="0" smtClean="0"/>
              <a:t>أخبر </a:t>
            </a:r>
            <a:r>
              <a:rPr lang="ar-SA" sz="2800" b="1" dirty="0"/>
              <a:t>به للقائمين </a:t>
            </a:r>
            <a:r>
              <a:rPr lang="ar-SA" sz="2800" b="1" dirty="0" smtClean="0"/>
              <a:t>والصائمين</a:t>
            </a:r>
            <a:r>
              <a:rPr lang="ar-MA" sz="2800" b="1" dirty="0" smtClean="0"/>
              <a:t>.</a:t>
            </a:r>
            <a:endParaRPr lang="fr-FR" sz="2800" b="1" dirty="0"/>
          </a:p>
          <a:p>
            <a:pPr marL="0" indent="0" algn="r" rtl="1">
              <a:lnSpc>
                <a:spcPct val="150000"/>
              </a:lnSpc>
              <a:buNone/>
            </a:pPr>
            <a:r>
              <a:rPr lang="ar-MA" b="1" dirty="0" smtClean="0"/>
              <a:t>- </a:t>
            </a:r>
            <a:r>
              <a:rPr lang="ar-SA" b="1" dirty="0" smtClean="0"/>
              <a:t>احتسابا</a:t>
            </a:r>
            <a:r>
              <a:rPr lang="ar-SA" b="1" dirty="0"/>
              <a:t>: يعني طلبًا </a:t>
            </a:r>
            <a:r>
              <a:rPr lang="ar-SA" b="1" dirty="0" smtClean="0"/>
              <a:t>للأجر أنه </a:t>
            </a:r>
            <a:r>
              <a:rPr lang="ar-SA" b="1" dirty="0"/>
              <a:t>قام مصدقًا بوعد </a:t>
            </a:r>
            <a:r>
              <a:rPr lang="ar-SA" b="1" dirty="0" smtClean="0"/>
              <a:t>الله </a:t>
            </a:r>
            <a:r>
              <a:rPr lang="ar-SA" b="1" dirty="0"/>
              <a:t>عز </a:t>
            </a:r>
            <a:r>
              <a:rPr lang="ar-SA" b="1" dirty="0" smtClean="0"/>
              <a:t>وجل </a:t>
            </a:r>
            <a:r>
              <a:rPr lang="ar-SA" b="1" dirty="0"/>
              <a:t>محتسبًا الثواب منه </a:t>
            </a:r>
            <a:r>
              <a:rPr lang="ar-SA" b="1" dirty="0" smtClean="0"/>
              <a:t>سبحانه وتعالى، </a:t>
            </a:r>
            <a:r>
              <a:rPr lang="ar-SA" b="1" dirty="0"/>
              <a:t>لا يقوم رياء ولا سمعة ولا لأي أمر من أمور الدنيا، بل هو </a:t>
            </a:r>
            <a:r>
              <a:rPr lang="ar-SA" b="1" dirty="0" smtClean="0"/>
              <a:t>لله.</a:t>
            </a:r>
            <a:endParaRPr lang="fr-FR" b="1" dirty="0"/>
          </a:p>
          <a:p>
            <a:pPr marL="0" indent="0" algn="r" rtl="1">
              <a:buNone/>
            </a:pPr>
            <a:endParaRPr lang="fr-FR" b="1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65"/>
          <a:stretch/>
        </p:blipFill>
        <p:spPr bwMode="auto">
          <a:xfrm>
            <a:off x="-36512" y="1772816"/>
            <a:ext cx="458496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16216" y="1300806"/>
            <a:ext cx="25218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ت- قيام ليلة القدر</a:t>
            </a:r>
            <a:endParaRPr lang="fr-F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>
          <a:xfrm>
            <a:off x="1428750" y="1285875"/>
            <a:ext cx="6143625" cy="192881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defRPr/>
            </a:pPr>
            <a:r>
              <a:rPr lang="ar-MA" sz="3200" b="1" dirty="0">
                <a:solidFill>
                  <a:schemeClr val="accent6">
                    <a:lumMod val="50000"/>
                  </a:schemeClr>
                </a:solidFill>
              </a:rPr>
              <a:t>محطات المغفرة الرمضانية 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6444208" y="3068960"/>
            <a:ext cx="864096" cy="1008112"/>
          </a:xfrm>
          <a:prstGeom prst="straightConnector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>
            <a:off x="1714500" y="3140968"/>
            <a:ext cx="913284" cy="936104"/>
          </a:xfrm>
          <a:prstGeom prst="straightConnector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4643438" y="3280420"/>
            <a:ext cx="1588" cy="870942"/>
          </a:xfrm>
          <a:prstGeom prst="straightConnector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9" name="Rectangle 8"/>
          <p:cNvSpPr/>
          <p:nvPr/>
        </p:nvSpPr>
        <p:spPr>
          <a:xfrm>
            <a:off x="571500" y="4157067"/>
            <a:ext cx="2286000" cy="9286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defRPr/>
            </a:pPr>
            <a:r>
              <a:rPr lang="ar-MA" sz="3200" b="1" dirty="0">
                <a:solidFill>
                  <a:schemeClr val="accent6">
                    <a:lumMod val="50000"/>
                  </a:schemeClr>
                </a:solidFill>
              </a:rPr>
              <a:t>قيام ليلة القدر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4228504"/>
            <a:ext cx="2286000" cy="9286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defRPr/>
            </a:pPr>
            <a:r>
              <a:rPr lang="ar-MA" sz="3200" b="1" dirty="0">
                <a:solidFill>
                  <a:schemeClr val="accent6">
                    <a:lumMod val="50000"/>
                  </a:schemeClr>
                </a:solidFill>
              </a:rPr>
              <a:t>القيام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15063" y="4157067"/>
            <a:ext cx="2286000" cy="9286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defRPr/>
            </a:pPr>
            <a:r>
              <a:rPr lang="ar-MA" sz="3200" b="1" dirty="0">
                <a:solidFill>
                  <a:schemeClr val="accent6">
                    <a:lumMod val="50000"/>
                  </a:schemeClr>
                </a:solidFill>
              </a:rPr>
              <a:t>الصيام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22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fr-FR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9" y="0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2204864"/>
            <a:ext cx="72728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MA" sz="9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العتق من النار</a:t>
            </a:r>
            <a:endParaRPr lang="fr-FR" sz="9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56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35285"/>
            <a:ext cx="8229600" cy="4525963"/>
          </a:xfrm>
        </p:spPr>
        <p:txBody>
          <a:bodyPr/>
          <a:lstStyle/>
          <a:p>
            <a:pPr marL="0" indent="0" algn="r" rtl="1">
              <a:buNone/>
            </a:pPr>
            <a:r>
              <a:rPr lang="ar-MA" b="1" dirty="0" smtClean="0"/>
              <a:t>ورد في مسند الإمام أحمد بسند صحيح قول النبي صلى الله عليه و سلم :</a:t>
            </a:r>
          </a:p>
          <a:p>
            <a:pPr marL="0" indent="0" algn="r" rtl="1">
              <a:buNone/>
            </a:pPr>
            <a:endParaRPr lang="fr-FR" b="1" dirty="0"/>
          </a:p>
        </p:txBody>
      </p:sp>
      <p:pic>
        <p:nvPicPr>
          <p:cNvPr id="2051" name="Picture 3" descr="C:\Users\aziz\Desktop\العتق\t15_7754443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9528"/>
            <a:ext cx="460920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c\Desktop\رمضان\ramadanyat0095.jpg"/>
          <p:cNvPicPr>
            <a:picLocks noChangeAspect="1" noChangeArrowheads="1"/>
          </p:cNvPicPr>
          <p:nvPr/>
        </p:nvPicPr>
        <p:blipFill>
          <a:blip r:embed="rId4" cstate="print"/>
          <a:srcRect l="4761" t="4554" r="4762" b="11956"/>
          <a:stretch>
            <a:fillRect/>
          </a:stretch>
        </p:blipFill>
        <p:spPr bwMode="auto">
          <a:xfrm>
            <a:off x="-71470" y="2643182"/>
            <a:ext cx="4643470" cy="4214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997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sz="4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ما</a:t>
            </a:r>
            <a:r>
              <a:rPr lang="ar-MA" b="1" dirty="0" smtClean="0"/>
              <a:t> </a:t>
            </a:r>
            <a:r>
              <a:rPr lang="ar-MA" sz="4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المقصود</a:t>
            </a:r>
            <a:r>
              <a:rPr lang="ar-MA" b="1" dirty="0" smtClean="0"/>
              <a:t> </a:t>
            </a:r>
            <a:r>
              <a:rPr lang="ar-MA" sz="4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بالعتق من النار ؟</a:t>
            </a:r>
            <a:endParaRPr lang="fr-FR" sz="4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MA" b="1" dirty="0" smtClean="0"/>
              <a:t>معناه النجاة من النار و الفوز بالجنة، و هذا هو أسمى و غاية ما يتمناه المسلم.</a:t>
            </a:r>
          </a:p>
        </p:txBody>
      </p:sp>
      <p:pic>
        <p:nvPicPr>
          <p:cNvPr id="1027" name="Picture 3" descr="C:\Users\aziz\Desktop\العتق\47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6570286" cy="366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926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35496" y="2420888"/>
            <a:ext cx="905161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موجبات العتق من النار</a:t>
            </a:r>
            <a:endParaRPr lang="fr-FR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1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sz="4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الإخلاص</a:t>
            </a:r>
            <a:endParaRPr lang="fr-FR" sz="4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fr-FR" b="1" dirty="0"/>
          </a:p>
        </p:txBody>
      </p:sp>
      <p:pic>
        <p:nvPicPr>
          <p:cNvPr id="12290" name="Picture 2" descr="C:\Users\aziz\Desktop\العتق\1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615"/>
          <a:stretch>
            <a:fillRect/>
          </a:stretch>
        </p:blipFill>
        <p:spPr bwMode="auto">
          <a:xfrm>
            <a:off x="683568" y="2143116"/>
            <a:ext cx="7098301" cy="450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c\Desktop\رمضان\82ff511fa3d7dffc015ffffc31b1b743.png"/>
          <p:cNvPicPr>
            <a:picLocks noChangeAspect="1" noChangeArrowheads="1"/>
          </p:cNvPicPr>
          <p:nvPr/>
        </p:nvPicPr>
        <p:blipFill>
          <a:blip r:embed="rId4" cstate="print"/>
          <a:srcRect l="14892" t="8066" r="2377" b="5229"/>
          <a:stretch>
            <a:fillRect/>
          </a:stretch>
        </p:blipFill>
        <p:spPr bwMode="auto">
          <a:xfrm>
            <a:off x="-500098" y="-600103"/>
            <a:ext cx="2857520" cy="2457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9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endParaRPr lang="fr-F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25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768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DZ" b="1" dirty="0" smtClean="0"/>
              <a:t>إخلاص النية في الصيام</a:t>
            </a:r>
            <a:endParaRPr lang="fr-FR" b="1" dirty="0"/>
          </a:p>
        </p:txBody>
      </p:sp>
      <p:pic>
        <p:nvPicPr>
          <p:cNvPr id="3074" name="Picture 2" descr="C:\Users\pc\Desktop\رمضان\64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71678"/>
            <a:ext cx="4500562" cy="4452949"/>
          </a:xfrm>
          <a:prstGeom prst="rect">
            <a:avLst/>
          </a:prstGeom>
          <a:noFill/>
        </p:spPr>
      </p:pic>
      <p:pic>
        <p:nvPicPr>
          <p:cNvPr id="3075" name="Picture 3" descr="C:\Users\pc\Desktop\رمضان\__________11.gif.scaled10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2074562"/>
            <a:ext cx="4643470" cy="4441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b="1" dirty="0">
                <a:solidFill>
                  <a:schemeClr val="accent6">
                    <a:lumMod val="50000"/>
                  </a:schemeClr>
                </a:solidFill>
              </a:rPr>
              <a:t>المحافظة على الصلاة بأدائها في وقتها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109" y="1855365"/>
            <a:ext cx="788778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947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b="1" dirty="0" smtClean="0">
                <a:solidFill>
                  <a:schemeClr val="accent6">
                    <a:lumMod val="50000"/>
                  </a:schemeClr>
                </a:solidFill>
              </a:rPr>
              <a:t>المحافظة على الصلاة بأدائها في وقتها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fr-FR" b="1" dirty="0"/>
          </a:p>
        </p:txBody>
      </p:sp>
      <p:pic>
        <p:nvPicPr>
          <p:cNvPr id="13314" name="Picture 2" descr="C:\Users\aziz\Desktop\العتق\image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39715"/>
            <a:ext cx="6840760" cy="435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033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chemeClr val="accent6">
                    <a:lumMod val="50000"/>
                  </a:schemeClr>
                </a:solidFill>
              </a:rPr>
              <a:t>المواظبة</a:t>
            </a:r>
            <a:r>
              <a:rPr lang="ar-MA" b="1" dirty="0" smtClean="0"/>
              <a:t> </a:t>
            </a:r>
            <a:r>
              <a:rPr lang="ar-MA" b="1" dirty="0" smtClean="0">
                <a:solidFill>
                  <a:schemeClr val="accent6">
                    <a:lumMod val="50000"/>
                  </a:schemeClr>
                </a:solidFill>
              </a:rPr>
              <a:t>على</a:t>
            </a:r>
            <a:r>
              <a:rPr lang="ar-MA" b="1" dirty="0" smtClean="0"/>
              <a:t> </a:t>
            </a:r>
            <a:r>
              <a:rPr lang="ar-MA" b="1" dirty="0" smtClean="0">
                <a:solidFill>
                  <a:schemeClr val="accent6">
                    <a:lumMod val="50000"/>
                  </a:schemeClr>
                </a:solidFill>
              </a:rPr>
              <a:t>النوافل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MA" b="1" dirty="0" smtClean="0"/>
              <a:t>و خاصة السنن الرواتب و السنن المؤكدة.</a:t>
            </a:r>
          </a:p>
          <a:p>
            <a:pPr marL="0" indent="0" algn="r" rtl="1">
              <a:buNone/>
            </a:pPr>
            <a:endParaRPr lang="ar-MA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5162" y="2417466"/>
            <a:ext cx="4705350" cy="444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54"/>
          <a:stretch/>
        </p:blipFill>
        <p:spPr bwMode="auto">
          <a:xfrm>
            <a:off x="-19050" y="2393593"/>
            <a:ext cx="4494212" cy="444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978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b="1" dirty="0">
                <a:solidFill>
                  <a:schemeClr val="accent6">
                    <a:lumMod val="50000"/>
                  </a:schemeClr>
                </a:solidFill>
              </a:rPr>
              <a:t>المواظبة</a:t>
            </a:r>
            <a:r>
              <a:rPr lang="ar-MA" b="1" dirty="0"/>
              <a:t> 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</a:rPr>
              <a:t>على</a:t>
            </a:r>
            <a:r>
              <a:rPr lang="ar-MA" b="1" dirty="0"/>
              <a:t> 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</a:rPr>
              <a:t>النوافل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fr-FR" b="1" dirty="0"/>
          </a:p>
        </p:txBody>
      </p:sp>
      <p:pic>
        <p:nvPicPr>
          <p:cNvPr id="3074" name="Picture 2" descr="C:\Users\aziz\Desktop\العتق\944215_455270397888056_1757032613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54"/>
          <a:stretch/>
        </p:blipFill>
        <p:spPr bwMode="auto">
          <a:xfrm>
            <a:off x="611560" y="1928812"/>
            <a:ext cx="7776864" cy="44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315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chemeClr val="accent6">
                    <a:lumMod val="50000"/>
                  </a:schemeClr>
                </a:solidFill>
              </a:rPr>
              <a:t>إصلاح</a:t>
            </a:r>
            <a:r>
              <a:rPr lang="ar-MA" b="1" dirty="0" smtClean="0"/>
              <a:t> </a:t>
            </a:r>
            <a:r>
              <a:rPr lang="ar-MA" b="1" dirty="0" smtClean="0">
                <a:solidFill>
                  <a:schemeClr val="accent6">
                    <a:lumMod val="50000"/>
                  </a:schemeClr>
                </a:solidFill>
              </a:rPr>
              <a:t>الصيام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fr-FR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92888" cy="498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100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chemeClr val="accent6">
                    <a:lumMod val="50000"/>
                  </a:schemeClr>
                </a:solidFill>
              </a:rPr>
              <a:t>البكاء</a:t>
            </a:r>
            <a:r>
              <a:rPr lang="ar-MA" b="1" dirty="0" smtClean="0"/>
              <a:t> </a:t>
            </a:r>
            <a:r>
              <a:rPr lang="ar-MA" b="1" dirty="0" smtClean="0">
                <a:solidFill>
                  <a:schemeClr val="accent6">
                    <a:lumMod val="50000"/>
                  </a:schemeClr>
                </a:solidFill>
              </a:rPr>
              <a:t>من</a:t>
            </a:r>
            <a:r>
              <a:rPr lang="ar-MA" b="1" dirty="0" smtClean="0"/>
              <a:t> </a:t>
            </a:r>
            <a:r>
              <a:rPr lang="ar-MA" b="1" dirty="0" smtClean="0">
                <a:solidFill>
                  <a:schemeClr val="accent6">
                    <a:lumMod val="50000"/>
                  </a:schemeClr>
                </a:solidFill>
              </a:rPr>
              <a:t>خشية</a:t>
            </a:r>
            <a:r>
              <a:rPr lang="ar-MA" b="1" dirty="0" smtClean="0"/>
              <a:t> </a:t>
            </a:r>
            <a:r>
              <a:rPr lang="ar-MA" b="1" dirty="0" smtClean="0">
                <a:solidFill>
                  <a:schemeClr val="accent6">
                    <a:lumMod val="50000"/>
                  </a:schemeClr>
                </a:solidFill>
              </a:rPr>
              <a:t>الله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fr-FR" b="1" dirty="0"/>
          </a:p>
        </p:txBody>
      </p:sp>
      <p:pic>
        <p:nvPicPr>
          <p:cNvPr id="1028" name="Picture 4" descr="C:\Users\aziz\Desktop\العتق\images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ziz\Desktop\العتق\244w85w.jp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00808"/>
            <a:ext cx="7698432" cy="506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403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/>
              <a:t>البكاء من خشية الله</a:t>
            </a:r>
            <a:endParaRPr lang="fr-FR" b="1" dirty="0"/>
          </a:p>
        </p:txBody>
      </p:sp>
      <p:pic>
        <p:nvPicPr>
          <p:cNvPr id="4098" name="Picture 2" descr="C:\Users\pc\Desktop\رمضان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15780"/>
            <a:ext cx="6286544" cy="4708840"/>
          </a:xfrm>
          <a:prstGeom prst="rect">
            <a:avLst/>
          </a:prstGeom>
          <a:noFill/>
        </p:spPr>
      </p:pic>
      <p:pic>
        <p:nvPicPr>
          <p:cNvPr id="4" name="Picture 4" descr="C:\Users\aziz\Desktop\العتق\images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223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</a:rPr>
              <a:t>فوائد البكاء من خشية الله تعالى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357158" y="1785926"/>
            <a:ext cx="8346361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يورث القلب رقة </a:t>
            </a:r>
            <a:r>
              <a:rPr lang="ar-SA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</a:t>
            </a:r>
            <a:r>
              <a:rPr lang="ar-S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لينا.</a:t>
            </a:r>
          </a:p>
          <a:p>
            <a:pPr algn="r" rtl="1"/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سمة من سمات الصالحين.</a:t>
            </a:r>
          </a:p>
          <a:p>
            <a:pPr algn="r" rtl="1"/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صفة من صفات الخاشعين الوجلين.</a:t>
            </a:r>
          </a:p>
          <a:p>
            <a:pPr algn="r" rtl="1"/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طريق للفوز برضوان الله </a:t>
            </a:r>
            <a:r>
              <a:rPr lang="ar-S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</a:t>
            </a:r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محبته.		</a:t>
            </a:r>
            <a:endParaRPr lang="fr-F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C:\Users\aziz\Desktop\العتق\images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MA" b="1" dirty="0" smtClean="0">
                <a:solidFill>
                  <a:schemeClr val="accent6">
                    <a:lumMod val="50000"/>
                  </a:schemeClr>
                </a:solidFill>
              </a:rPr>
              <a:t>الذب عن عرض أخيك المسلم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MA" b="1" dirty="0" smtClean="0"/>
              <a:t>يقول الرسول صلى الله عليه و سلم : </a:t>
            </a:r>
            <a:r>
              <a:rPr lang="ar-MA" b="1" dirty="0" smtClean="0">
                <a:solidFill>
                  <a:schemeClr val="accent2">
                    <a:lumMod val="75000"/>
                  </a:schemeClr>
                </a:solidFill>
              </a:rPr>
              <a:t>«من ذب عن عرض أخيه بالغيب كان حقا على الله أن يعتقه من النار»</a:t>
            </a:r>
            <a:r>
              <a:rPr lang="ar-MA" b="1" dirty="0" smtClean="0"/>
              <a:t> رواه الإمام أحمد و الطبراني.</a:t>
            </a:r>
            <a:endParaRPr lang="fr-F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7"/>
            <a:ext cx="4788024" cy="353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3212976"/>
            <a:ext cx="4320480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949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893761" y="2967335"/>
            <a:ext cx="735650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r" rtl="1">
              <a:buFontTx/>
              <a:buChar char="-"/>
            </a:pPr>
            <a:r>
              <a:rPr lang="ar-MA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ما هي موجبات الرحمة الإلهية ؟</a:t>
            </a:r>
          </a:p>
          <a:p>
            <a:pPr marL="685800" indent="-685800" algn="r" rtl="1">
              <a:buFontTx/>
              <a:buChar char="-"/>
            </a:pPr>
            <a:r>
              <a:rPr lang="ar-M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و هل تحتاج الرحمة الإلهية إلى موجبات و أسباب</a:t>
            </a:r>
          </a:p>
          <a:p>
            <a:pPr algn="r" rtl="1"/>
            <a:r>
              <a:rPr lang="ar-M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M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    و قد وسعت كل شيء ؟</a:t>
            </a:r>
            <a:endParaRPr lang="fr-F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91" y="0"/>
            <a:ext cx="2080964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906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5" t="4391" r="25451" b="75021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SA" b="1" dirty="0" smtClean="0"/>
              <a:t>طلب الجنة </a:t>
            </a:r>
            <a:r>
              <a:rPr lang="ar-SA" b="1" dirty="0" err="1" smtClean="0"/>
              <a:t>و</a:t>
            </a:r>
            <a:r>
              <a:rPr lang="ar-SA" b="1" dirty="0" smtClean="0"/>
              <a:t> الاستعاذة من النار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fr-FR" b="1" dirty="0"/>
          </a:p>
        </p:txBody>
      </p:sp>
      <p:pic>
        <p:nvPicPr>
          <p:cNvPr id="18434" name="Picture 2" descr="C:\Users\aziz\Desktop\العتق\283370_504662902887892_107996643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366"/>
          <a:stretch>
            <a:fillRect/>
          </a:stretch>
        </p:blipFill>
        <p:spPr bwMode="auto">
          <a:xfrm>
            <a:off x="611560" y="1571612"/>
            <a:ext cx="7776864" cy="528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240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</a:rPr>
              <a:t>دعاء العتق من النار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pc\Desktop\رمضان\image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1111"/>
          <a:stretch>
            <a:fillRect/>
          </a:stretch>
        </p:blipFill>
        <p:spPr bwMode="auto">
          <a:xfrm>
            <a:off x="1008201" y="1928802"/>
            <a:ext cx="7207137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b="1" dirty="0" smtClean="0"/>
              <a:t>خطوات </a:t>
            </a:r>
            <a:r>
              <a:rPr lang="ar-MA" b="1" dirty="0" smtClean="0"/>
              <a:t>في سبيل الله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ar-MA" b="1" dirty="0" smtClean="0"/>
              <a:t>قال رسول الله صلى الله عليه </a:t>
            </a:r>
            <a:r>
              <a:rPr lang="ar-MA" b="1" dirty="0" err="1" smtClean="0"/>
              <a:t>و</a:t>
            </a:r>
            <a:r>
              <a:rPr lang="ar-MA" b="1" dirty="0" smtClean="0"/>
              <a:t> سلم : </a:t>
            </a:r>
            <a:r>
              <a:rPr lang="ar-MA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لا يجتمع غبار في سبيل الله </a:t>
            </a:r>
            <a:r>
              <a:rPr lang="ar-SA" b="1" dirty="0" err="1" smtClean="0">
                <a:solidFill>
                  <a:schemeClr val="accent2">
                    <a:lumMod val="75000"/>
                  </a:schemeClr>
                </a:solidFill>
              </a:rPr>
              <a:t>و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 دخان جهنم</a:t>
            </a:r>
            <a:r>
              <a:rPr lang="ar-MA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ar-SA" b="1" dirty="0" smtClean="0"/>
              <a:t>الدعوة.</a:t>
            </a:r>
          </a:p>
          <a:p>
            <a:pPr marL="0" indent="0" algn="r" rtl="1">
              <a:buNone/>
            </a:pPr>
            <a:r>
              <a:rPr lang="ar-SA" b="1" dirty="0" smtClean="0"/>
              <a:t>	قضاء حوائج الناس.</a:t>
            </a:r>
          </a:p>
          <a:p>
            <a:pPr marL="0" indent="0" algn="r" rtl="1">
              <a:buNone/>
            </a:pPr>
            <a:r>
              <a:rPr lang="ar-SA" b="1" dirty="0" smtClean="0"/>
              <a:t>	إصلاح ذات البين.</a:t>
            </a:r>
          </a:p>
          <a:p>
            <a:pPr marL="0" indent="0" algn="r" rtl="1">
              <a:buNone/>
            </a:pPr>
            <a:r>
              <a:rPr lang="ar-SA" b="1" dirty="0" smtClean="0"/>
              <a:t>	صلة الرحم.</a:t>
            </a:r>
          </a:p>
          <a:p>
            <a:pPr marL="0" indent="0" algn="r" rtl="1">
              <a:buNone/>
            </a:pPr>
            <a:r>
              <a:rPr lang="ar-SA" b="1" dirty="0" smtClean="0"/>
              <a:t>	عيادة المريض.</a:t>
            </a:r>
          </a:p>
          <a:p>
            <a:pPr marL="0" indent="0" algn="r" rtl="1">
              <a:buNone/>
            </a:pPr>
            <a:r>
              <a:rPr lang="ar-SA" b="1" dirty="0" smtClean="0"/>
              <a:t>	حضور مجالس الذكر.</a:t>
            </a:r>
          </a:p>
          <a:p>
            <a:pPr marL="0" indent="0" algn="r" rtl="1">
              <a:buNone/>
            </a:pPr>
            <a:r>
              <a:rPr lang="ar-SA" b="1" dirty="0" smtClean="0"/>
              <a:t>	</a:t>
            </a:r>
            <a:r>
              <a:rPr lang="ar-MA" b="1" dirty="0" smtClean="0"/>
              <a:t>......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Flèche gauche 5"/>
          <p:cNvSpPr/>
          <p:nvPr/>
        </p:nvSpPr>
        <p:spPr>
          <a:xfrm>
            <a:off x="7858148" y="2714620"/>
            <a:ext cx="642942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gauche 6"/>
          <p:cNvSpPr/>
          <p:nvPr/>
        </p:nvSpPr>
        <p:spPr>
          <a:xfrm>
            <a:off x="7858148" y="3143248"/>
            <a:ext cx="642942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gauche 7"/>
          <p:cNvSpPr/>
          <p:nvPr/>
        </p:nvSpPr>
        <p:spPr>
          <a:xfrm>
            <a:off x="7858148" y="3714752"/>
            <a:ext cx="642942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gauche 8"/>
          <p:cNvSpPr/>
          <p:nvPr/>
        </p:nvSpPr>
        <p:spPr>
          <a:xfrm>
            <a:off x="7858148" y="4143380"/>
            <a:ext cx="642942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gauche 9"/>
          <p:cNvSpPr/>
          <p:nvPr/>
        </p:nvSpPr>
        <p:spPr>
          <a:xfrm>
            <a:off x="7858148" y="4714884"/>
            <a:ext cx="642942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gauche 10"/>
          <p:cNvSpPr/>
          <p:nvPr/>
        </p:nvSpPr>
        <p:spPr>
          <a:xfrm>
            <a:off x="7858148" y="5229200"/>
            <a:ext cx="642942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gauche 12"/>
          <p:cNvSpPr/>
          <p:nvPr/>
        </p:nvSpPr>
        <p:spPr>
          <a:xfrm>
            <a:off x="7889498" y="5733256"/>
            <a:ext cx="642942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8033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ar-MA" b="1" dirty="0" smtClean="0">
                <a:solidFill>
                  <a:schemeClr val="accent6">
                    <a:lumMod val="50000"/>
                  </a:schemeClr>
                </a:solidFill>
              </a:rPr>
              <a:t>بعض الصحابة الذين بشروا بالجنة و أعتقوا من النار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2" descr="C:\Users\aziz\Desktop\العتق\str-ly.com6c58887f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785927"/>
            <a:ext cx="6715172" cy="478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790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>
              <a:buFontTx/>
              <a:buChar char="-"/>
            </a:pPr>
            <a:r>
              <a:rPr lang="ar-MA" b="1" dirty="0" smtClean="0"/>
              <a:t>أبو بكر الصديق رضي الله : </a:t>
            </a:r>
            <a:r>
              <a:rPr lang="ar-MA" b="1" dirty="0" smtClean="0">
                <a:solidFill>
                  <a:schemeClr val="accent2">
                    <a:lumMod val="75000"/>
                  </a:schemeClr>
                </a:solidFill>
              </a:rPr>
              <a:t>«أنت عتيق الله من النار»</a:t>
            </a:r>
            <a:r>
              <a:rPr lang="ar-MA" b="1" dirty="0" smtClean="0"/>
              <a:t>.</a:t>
            </a:r>
          </a:p>
          <a:p>
            <a:pPr marL="0" indent="0" algn="r" rtl="1">
              <a:buNone/>
            </a:pPr>
            <a:endParaRPr lang="ar-MA" b="1" dirty="0" smtClean="0"/>
          </a:p>
          <a:p>
            <a:pPr algn="r" rtl="1">
              <a:buFontTx/>
              <a:buChar char="-"/>
            </a:pPr>
            <a:r>
              <a:rPr lang="ar-MA" b="1" dirty="0" smtClean="0">
                <a:solidFill>
                  <a:schemeClr val="accent2">
                    <a:lumMod val="75000"/>
                  </a:schemeClr>
                </a:solidFill>
              </a:rPr>
              <a:t>«لعل الله اطلع على </a:t>
            </a:r>
            <a:r>
              <a:rPr lang="ar-MA" b="1" dirty="0" smtClean="0"/>
              <a:t>أهل بدر </a:t>
            </a:r>
            <a:r>
              <a:rPr lang="ar-MA" b="1" dirty="0" smtClean="0">
                <a:solidFill>
                  <a:schemeClr val="accent2">
                    <a:lumMod val="75000"/>
                  </a:schemeClr>
                </a:solidFill>
              </a:rPr>
              <a:t>فقال : اعملوا ما شئتم فقد غفرت لكم، و لا يدخل النار أحد </a:t>
            </a:r>
            <a:r>
              <a:rPr lang="ar-MA" b="1" dirty="0" err="1" smtClean="0"/>
              <a:t>م</a:t>
            </a:r>
            <a:r>
              <a:rPr lang="ar-SA" b="1" dirty="0" smtClean="0"/>
              <a:t>من</a:t>
            </a:r>
            <a:r>
              <a:rPr lang="ar-MA" b="1" dirty="0" smtClean="0"/>
              <a:t> بايع تحت الشجرة</a:t>
            </a:r>
            <a:r>
              <a:rPr lang="ar-MA" b="1" dirty="0" smtClean="0">
                <a:solidFill>
                  <a:schemeClr val="accent2">
                    <a:lumMod val="75000"/>
                  </a:schemeClr>
                </a:solidFill>
              </a:rPr>
              <a:t>».</a:t>
            </a:r>
          </a:p>
          <a:p>
            <a:pPr marL="0" indent="0" algn="r" rtl="1">
              <a:buNone/>
            </a:pPr>
            <a:endParaRPr lang="ar-MA" b="1" dirty="0" smtClean="0"/>
          </a:p>
          <a:p>
            <a:pPr algn="r" rtl="1">
              <a:buFontTx/>
              <a:buChar char="-"/>
            </a:pPr>
            <a:r>
              <a:rPr lang="ar-MA" b="1" dirty="0" smtClean="0">
                <a:solidFill>
                  <a:schemeClr val="accent2">
                    <a:lumMod val="75000"/>
                  </a:schemeClr>
                </a:solidFill>
              </a:rPr>
              <a:t>«إن هذا ملك لم ينزل إلى الأرض قط قبل هذه الليلة استأذن ربه أن يسلم علي و يبشرني أن </a:t>
            </a:r>
            <a:r>
              <a:rPr lang="ar-MA" b="1" dirty="0" smtClean="0"/>
              <a:t>فاطمة</a:t>
            </a:r>
            <a:r>
              <a:rPr lang="ar-MA" b="1" dirty="0" smtClean="0">
                <a:solidFill>
                  <a:schemeClr val="accent2">
                    <a:lumMod val="75000"/>
                  </a:schemeClr>
                </a:solidFill>
              </a:rPr>
              <a:t> سيدة نساء أهل الجنة، و أن </a:t>
            </a:r>
            <a:r>
              <a:rPr lang="ar-MA" b="1" dirty="0" smtClean="0"/>
              <a:t>الحسن و الحسين </a:t>
            </a:r>
            <a:r>
              <a:rPr lang="ar-MA" b="1" dirty="0" smtClean="0">
                <a:solidFill>
                  <a:schemeClr val="accent2">
                    <a:lumMod val="75000"/>
                  </a:schemeClr>
                </a:solidFill>
              </a:rPr>
              <a:t>سيدا شباب أهل الجنة».</a:t>
            </a:r>
          </a:p>
          <a:p>
            <a:pPr marL="0" indent="0" algn="r" rtl="1">
              <a:buNone/>
            </a:pPr>
            <a:r>
              <a:rPr lang="ar-MA" b="1" dirty="0" smtClean="0"/>
              <a:t> </a:t>
            </a:r>
            <a:endParaRPr lang="fr-FR" b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MA" sz="4900" b="1" dirty="0" smtClean="0">
                <a:solidFill>
                  <a:schemeClr val="accent6">
                    <a:lumMod val="50000"/>
                  </a:schemeClr>
                </a:solidFill>
              </a:rPr>
              <a:t>بعض</a:t>
            </a:r>
            <a:r>
              <a:rPr lang="ar-MA" b="1" dirty="0" smtClean="0"/>
              <a:t> </a:t>
            </a:r>
            <a:r>
              <a:rPr lang="ar-MA" sz="4900" b="1" dirty="0" smtClean="0">
                <a:solidFill>
                  <a:schemeClr val="accent6">
                    <a:lumMod val="50000"/>
                  </a:schemeClr>
                </a:solidFill>
              </a:rPr>
              <a:t>الصحابة الذين بشروا بالجنة و أعتقوا من النار</a:t>
            </a:r>
            <a:endParaRPr lang="fr-FR" sz="49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1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ar-MA" b="1" dirty="0">
                <a:solidFill>
                  <a:schemeClr val="accent6">
                    <a:lumMod val="50000"/>
                  </a:schemeClr>
                </a:solidFill>
              </a:rPr>
              <a:t>بعض الصحابة الذين بشروا بالجنة و أعتقوا من النار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Tx/>
              <a:buChar char="-"/>
            </a:pPr>
            <a:r>
              <a:rPr lang="ar-MA" b="1" dirty="0" smtClean="0"/>
              <a:t>تبشير </a:t>
            </a:r>
            <a:r>
              <a:rPr lang="ar-MA" b="1" dirty="0" smtClean="0">
                <a:solidFill>
                  <a:schemeClr val="accent6">
                    <a:lumMod val="50000"/>
                  </a:schemeClr>
                </a:solidFill>
              </a:rPr>
              <a:t>السيدة خديجة </a:t>
            </a:r>
            <a:r>
              <a:rPr lang="ar-MA" b="1" dirty="0" smtClean="0"/>
              <a:t>رضي الله عنها ببيت في الجنة من قصب لا نصب فيه و لا صخب.</a:t>
            </a:r>
          </a:p>
          <a:p>
            <a:pPr marL="0" indent="0" algn="r" rtl="1">
              <a:buNone/>
            </a:pPr>
            <a:endParaRPr lang="fr-FR" b="1" dirty="0"/>
          </a:p>
        </p:txBody>
      </p:sp>
      <p:pic>
        <p:nvPicPr>
          <p:cNvPr id="6147" name="Picture 3" descr="C:\Users\aziz\Desktop\العتق\images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40968"/>
            <a:ext cx="5760640" cy="339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085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MA" b="1" dirty="0"/>
              <a:t>بعض الصحابة الذين بشروا بالجنة و أعتقوا من النار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 marL="0" indent="0" algn="r" rtl="1">
              <a:buNone/>
            </a:pPr>
            <a:endParaRPr lang="fr-FR" b="1" dirty="0"/>
          </a:p>
        </p:txBody>
      </p:sp>
      <p:pic>
        <p:nvPicPr>
          <p:cNvPr id="7170" name="Picture 2" descr="C:\Users\aziz\Desktop\العتق\189010_370124293072794_60317385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2364" y="2214554"/>
            <a:ext cx="7435850" cy="416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53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fr-FR" b="1" dirty="0"/>
          </a:p>
        </p:txBody>
      </p:sp>
      <p:pic>
        <p:nvPicPr>
          <p:cNvPr id="27650" name="Picture 2" descr="C:\Users\aziz\Desktop\العتق\12702120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122"/>
          <a:stretch/>
        </p:blipFill>
        <p:spPr bwMode="auto">
          <a:xfrm>
            <a:off x="0" y="0"/>
            <a:ext cx="9158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96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192" y="-27384"/>
            <a:ext cx="8229600" cy="936104"/>
          </a:xfrm>
        </p:spPr>
        <p:txBody>
          <a:bodyPr/>
          <a:lstStyle/>
          <a:p>
            <a:pPr rtl="1"/>
            <a:r>
              <a:rPr lang="ar-SA" b="1" dirty="0" smtClean="0"/>
              <a:t>مفهوم الرحمة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5966" y="775245"/>
            <a:ext cx="8229600" cy="4525963"/>
          </a:xfrm>
        </p:spPr>
        <p:txBody>
          <a:bodyPr/>
          <a:lstStyle/>
          <a:p>
            <a:pPr algn="r" rtl="1">
              <a:buNone/>
            </a:pPr>
            <a:r>
              <a:rPr lang="ar-MA" b="1" dirty="0" smtClean="0"/>
              <a:t>لغة : الرقة و العطف و الرأفة.</a:t>
            </a:r>
          </a:p>
          <a:p>
            <a:pPr algn="r" rtl="1">
              <a:buNone/>
            </a:pPr>
            <a:r>
              <a:rPr lang="ar-MA" b="1" dirty="0" smtClean="0"/>
              <a:t>اصطلاحا : يراد بها ما تقع به الرحمة كإطلاقها على الرزق و الغيث و دفع الضرر.</a:t>
            </a:r>
          </a:p>
          <a:p>
            <a:pPr algn="r" rtl="1">
              <a:buNone/>
            </a:pPr>
            <a:r>
              <a:rPr lang="ar-MA" b="1" dirty="0" smtClean="0"/>
              <a:t>و ه</a:t>
            </a:r>
            <a:r>
              <a:rPr lang="ar-SA" b="1" dirty="0" smtClean="0"/>
              <a:t>ي</a:t>
            </a:r>
            <a:r>
              <a:rPr lang="ar-MA" b="1" dirty="0" smtClean="0"/>
              <a:t> أيضا</a:t>
            </a:r>
            <a:r>
              <a:rPr lang="ar-SA" b="1" dirty="0" smtClean="0"/>
              <a:t> إيصال الخير إلى مستحقه.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1460"/>
          <a:stretch/>
        </p:blipFill>
        <p:spPr bwMode="auto">
          <a:xfrm>
            <a:off x="4499992" y="3643276"/>
            <a:ext cx="459219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1423" y="3643277"/>
            <a:ext cx="4389343" cy="3170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MA" sz="4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«أطلبوا الخير دهركم كله</a:t>
            </a:r>
          </a:p>
          <a:p>
            <a:pPr algn="ctr"/>
            <a:r>
              <a:rPr lang="ar-MA" sz="4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و تعرضوا لنفحات الله</a:t>
            </a:r>
          </a:p>
          <a:p>
            <a:pPr algn="ctr"/>
            <a:r>
              <a:rPr lang="ar-MA" sz="4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فإن لله نفحات من رحمته</a:t>
            </a:r>
          </a:p>
          <a:p>
            <a:pPr algn="ctr"/>
            <a:r>
              <a:rPr lang="ar-MA" sz="4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يصيب بها من يشاء</a:t>
            </a:r>
          </a:p>
          <a:p>
            <a:pPr algn="ctr"/>
            <a:r>
              <a:rPr lang="ar-MA" sz="4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من عباده»</a:t>
            </a:r>
            <a:endParaRPr lang="fr-FR" sz="4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2120" y="3139220"/>
            <a:ext cx="2304256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/>
              <a:t>الرحمة العامة</a:t>
            </a:r>
            <a:endParaRPr lang="fr-FR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1187624" y="3139221"/>
            <a:ext cx="23042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/>
              <a:t>الرحمة الخاصة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9840"/>
            <a:ext cx="8229600" cy="1143000"/>
          </a:xfrm>
          <a:noFill/>
        </p:spPr>
        <p:txBody>
          <a:bodyPr/>
          <a:lstStyle/>
          <a:p>
            <a:pPr rtl="1"/>
            <a:r>
              <a:rPr lang="ar-MA" b="1" dirty="0" smtClean="0"/>
              <a:t>التقوى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MA" b="1" dirty="0" smtClean="0"/>
              <a:t>قال عز من قائل :</a:t>
            </a:r>
            <a:endParaRPr lang="fr-FR" b="1" dirty="0"/>
          </a:p>
        </p:txBody>
      </p:sp>
      <p:pic>
        <p:nvPicPr>
          <p:cNvPr id="5122" name="Picture 2" descr="C:\Users\aziz\Desktop\العتق\06-03-ورحمتي-وسعت-كل-شيء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662473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219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/>
              <a:t>ال</a:t>
            </a:r>
            <a:r>
              <a:rPr lang="ar-MA" b="1" dirty="0"/>
              <a:t>ا</a:t>
            </a:r>
            <a:r>
              <a:rPr lang="ar-MA" b="1" dirty="0" smtClean="0"/>
              <a:t>هتمام بالقرآن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MA" b="1" dirty="0" smtClean="0"/>
              <a:t>تلاوة و تدبرا و عملا بما فيه.</a:t>
            </a:r>
          </a:p>
          <a:p>
            <a:pPr marL="0" indent="0" algn="r" rtl="1">
              <a:buNone/>
            </a:pPr>
            <a:endParaRPr lang="fr-FR" b="1" dirty="0"/>
          </a:p>
        </p:txBody>
      </p:sp>
      <p:pic>
        <p:nvPicPr>
          <p:cNvPr id="6147" name="Picture 3" descr="C:\Users\aziz\Desktop\العتق\قرأن مفتوح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8096" cy="18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ziz\Desktop\العتق\7543953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1775" y="2736305"/>
            <a:ext cx="4688737" cy="407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ziz\Desktop\العتق\164pic2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80928"/>
            <a:ext cx="4427983" cy="407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221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/>
              <a:t>قيام الليل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fr-FR" b="1" dirty="0"/>
          </a:p>
        </p:txBody>
      </p:sp>
      <p:pic>
        <p:nvPicPr>
          <p:cNvPr id="7170" name="Picture 2" descr="C:\Users\aziz\Desktop\العتق\522246_490124027685297_48243751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5" y="1412776"/>
            <a:ext cx="615617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ziz\Desktop\العتق\601491_10151349832391748_1497313213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75"/>
          <a:stretch>
            <a:fillRect/>
          </a:stretch>
        </p:blipFill>
        <p:spPr bwMode="auto">
          <a:xfrm>
            <a:off x="0" y="4005064"/>
            <a:ext cx="6176569" cy="28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388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</TotalTime>
  <Words>838</Words>
  <Application>Microsoft Office PowerPoint</Application>
  <PresentationFormat>Affichage à l'écran (4:3)</PresentationFormat>
  <Paragraphs>159</Paragraphs>
  <Slides>57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57</vt:i4>
      </vt:variant>
    </vt:vector>
  </HeadingPairs>
  <TitlesOfParts>
    <vt:vector size="5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مفهوم الرحمة</vt:lpstr>
      <vt:lpstr>التقوى</vt:lpstr>
      <vt:lpstr>الاهتمام بالقرآن</vt:lpstr>
      <vt:lpstr>قيام الليل</vt:lpstr>
      <vt:lpstr>مجالس الذكر</vt:lpstr>
      <vt:lpstr>الاعتكاف الجزئي</vt:lpstr>
      <vt:lpstr>الإصلاح بين الإخوة المتخاصمين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رمضان شهر المغفرة</vt:lpstr>
      <vt:lpstr>الإستغفار</vt:lpstr>
      <vt:lpstr>الإستغفار و التوبة</vt:lpstr>
      <vt:lpstr>الصدقة</vt:lpstr>
      <vt:lpstr>الصدقة</vt:lpstr>
      <vt:lpstr>الصدقة</vt:lpstr>
      <vt:lpstr>Diapositive 26</vt:lpstr>
      <vt:lpstr>أبواب المغفرة</vt:lpstr>
      <vt:lpstr>أبواب المغفرة</vt:lpstr>
      <vt:lpstr>أبواب المغفرة</vt:lpstr>
      <vt:lpstr>أبواب المغفرة</vt:lpstr>
      <vt:lpstr>Diapositive 31</vt:lpstr>
      <vt:lpstr>محطات المغفرة الرمضانية</vt:lpstr>
      <vt:lpstr>محطات المغفرة الرمضانية</vt:lpstr>
      <vt:lpstr>Diapositive 34</vt:lpstr>
      <vt:lpstr>Diapositive 35</vt:lpstr>
      <vt:lpstr>Diapositive 36</vt:lpstr>
      <vt:lpstr>ما المقصود بالعتق من النار ؟</vt:lpstr>
      <vt:lpstr>Diapositive 38</vt:lpstr>
      <vt:lpstr>الإخلاص</vt:lpstr>
      <vt:lpstr>إخلاص النية في الصيام</vt:lpstr>
      <vt:lpstr>المحافظة على الصلاة بأدائها في وقتها</vt:lpstr>
      <vt:lpstr>المحافظة على الصلاة بأدائها في وقتها</vt:lpstr>
      <vt:lpstr>المواظبة على النوافل</vt:lpstr>
      <vt:lpstr>المواظبة على النوافل</vt:lpstr>
      <vt:lpstr>إصلاح الصيام</vt:lpstr>
      <vt:lpstr>البكاء من خشية الله</vt:lpstr>
      <vt:lpstr>البكاء من خشية الله</vt:lpstr>
      <vt:lpstr>فوائد البكاء من خشية الله تعالى</vt:lpstr>
      <vt:lpstr>الذب عن عرض أخيك المسلم</vt:lpstr>
      <vt:lpstr>طلب الجنة و الاستعاذة من النار</vt:lpstr>
      <vt:lpstr>دعاء العتق من النار</vt:lpstr>
      <vt:lpstr>خطوات في سبيل الله</vt:lpstr>
      <vt:lpstr>بعض الصحابة الذين بشروا بالجنة و أعتقوا من النار</vt:lpstr>
      <vt:lpstr>بعض الصحابة الذين بشروا بالجنة و أعتقوا من النار</vt:lpstr>
      <vt:lpstr>بعض الصحابة الذين بشروا بالجنة و أعتقوا من النار</vt:lpstr>
      <vt:lpstr>بعض الصحابة الذين بشروا بالجنة و أعتقوا من النار</vt:lpstr>
      <vt:lpstr>Diapositive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aziz</dc:creator>
  <cp:lastModifiedBy>user</cp:lastModifiedBy>
  <cp:revision>144</cp:revision>
  <dcterms:created xsi:type="dcterms:W3CDTF">2013-07-03T08:07:05Z</dcterms:created>
  <dcterms:modified xsi:type="dcterms:W3CDTF">2013-07-14T15:18:00Z</dcterms:modified>
</cp:coreProperties>
</file>