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96" r:id="rId1"/>
  </p:sldMasterIdLst>
  <p:sldIdLst>
    <p:sldId id="263" r:id="rId2"/>
    <p:sldId id="278" r:id="rId3"/>
    <p:sldId id="265" r:id="rId4"/>
    <p:sldId id="296" r:id="rId5"/>
    <p:sldId id="280" r:id="rId6"/>
    <p:sldId id="271" r:id="rId7"/>
    <p:sldId id="260" r:id="rId8"/>
    <p:sldId id="281" r:id="rId9"/>
    <p:sldId id="282" r:id="rId10"/>
    <p:sldId id="283" r:id="rId11"/>
    <p:sldId id="284" r:id="rId12"/>
    <p:sldId id="286" r:id="rId13"/>
    <p:sldId id="288" r:id="rId14"/>
    <p:sldId id="289" r:id="rId15"/>
    <p:sldId id="262" r:id="rId16"/>
    <p:sldId id="297" r:id="rId17"/>
    <p:sldId id="300" r:id="rId18"/>
    <p:sldId id="292" r:id="rId19"/>
    <p:sldId id="293" r:id="rId20"/>
    <p:sldId id="301" r:id="rId21"/>
    <p:sldId id="266" r:id="rId22"/>
    <p:sldId id="275" r:id="rId23"/>
    <p:sldId id="272" r:id="rId24"/>
    <p:sldId id="257" r:id="rId25"/>
    <p:sldId id="274" r:id="rId26"/>
    <p:sldId id="270" r:id="rId27"/>
    <p:sldId id="269" r:id="rId28"/>
    <p:sldId id="299" r:id="rId29"/>
    <p:sldId id="264" r:id="rId30"/>
    <p:sldId id="259" r:id="rId31"/>
    <p:sldId id="298" r:id="rId32"/>
    <p:sldId id="268" r:id="rId33"/>
    <p:sldId id="279"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F6765AE-9C14-418E-893E-084CE9A914C8}" type="datetimeFigureOut">
              <a:rPr lang="fr-FR" smtClean="0"/>
              <a:pPr/>
              <a:t>27/02/2014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A20E09-656C-485D-8317-CDE533F58BC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F6765AE-9C14-418E-893E-084CE9A914C8}" type="datetimeFigureOut">
              <a:rPr lang="fr-FR" smtClean="0"/>
              <a:pPr/>
              <a:t>27/02/2014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A20E09-656C-485D-8317-CDE533F58BC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F6765AE-9C14-418E-893E-084CE9A914C8}" type="datetimeFigureOut">
              <a:rPr lang="fr-FR" smtClean="0"/>
              <a:pPr/>
              <a:t>27/02/2014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A20E09-656C-485D-8317-CDE533F58BC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F6765AE-9C14-418E-893E-084CE9A914C8}" type="datetimeFigureOut">
              <a:rPr lang="fr-FR" smtClean="0"/>
              <a:pPr/>
              <a:t>27/02/2014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A20E09-656C-485D-8317-CDE533F58BC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F6765AE-9C14-418E-893E-084CE9A914C8}" type="datetimeFigureOut">
              <a:rPr lang="fr-FR" smtClean="0"/>
              <a:pPr/>
              <a:t>27/02/2014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A20E09-656C-485D-8317-CDE533F58BC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F6765AE-9C14-418E-893E-084CE9A914C8}" type="datetimeFigureOut">
              <a:rPr lang="fr-FR" smtClean="0"/>
              <a:pPr/>
              <a:t>27/02/2014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A20E09-656C-485D-8317-CDE533F58BC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F6765AE-9C14-418E-893E-084CE9A914C8}" type="datetimeFigureOut">
              <a:rPr lang="fr-FR" smtClean="0"/>
              <a:pPr/>
              <a:t>27/02/2014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2A20E09-656C-485D-8317-CDE533F58BC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F6765AE-9C14-418E-893E-084CE9A914C8}" type="datetimeFigureOut">
              <a:rPr lang="fr-FR" smtClean="0"/>
              <a:pPr/>
              <a:t>27/02/2014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2A20E09-656C-485D-8317-CDE533F58BC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6765AE-9C14-418E-893E-084CE9A914C8}" type="datetimeFigureOut">
              <a:rPr lang="fr-FR" smtClean="0"/>
              <a:pPr/>
              <a:t>27/02/2014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2A20E09-656C-485D-8317-CDE533F58BC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F6765AE-9C14-418E-893E-084CE9A914C8}" type="datetimeFigureOut">
              <a:rPr lang="fr-FR" smtClean="0"/>
              <a:pPr/>
              <a:t>27/02/2014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A20E09-656C-485D-8317-CDE533F58BC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F6765AE-9C14-418E-893E-084CE9A914C8}" type="datetimeFigureOut">
              <a:rPr lang="fr-FR" smtClean="0"/>
              <a:pPr/>
              <a:t>27/02/2014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A20E09-656C-485D-8317-CDE533F58BC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765AE-9C14-418E-893E-084CE9A914C8}" type="datetimeFigureOut">
              <a:rPr lang="fr-FR" smtClean="0"/>
              <a:pPr/>
              <a:t>27/02/2014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20E09-656C-485D-8317-CDE533F58BC0}"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video" Target="file:///C:\Users\user\Music\&#1571;&#1594;&#1606;&#1610;&#1577;%20'&#1581;&#1604;&#1608;%20&#1575;&#1604;&#1581;&#1604;&#1575;&#1604;'%20&#1603;&#1575;&#1605;&#1604;&#1577;%20-%20&#1576;&#1585;&#1606;&#1575;&#1605;&#1580;%20&#1571;&#1607;&#1604;%20&#1575;&#1604;&#1580;&#1606;&#1577;.mp4" TargetMode="Externa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clip_image002.gif"/>
          <p:cNvPicPr>
            <a:picLocks noChangeAspect="1"/>
          </p:cNvPicPr>
          <p:nvPr/>
        </p:nvPicPr>
        <p:blipFill>
          <a:blip r:embed="rId3" cstate="print"/>
          <a:stretch>
            <a:fillRect/>
          </a:stretch>
        </p:blipFill>
        <p:spPr>
          <a:xfrm>
            <a:off x="0" y="1052736"/>
            <a:ext cx="9144000" cy="5805264"/>
          </a:xfrm>
          <a:prstGeom prst="rect">
            <a:avLst/>
          </a:prstGeom>
        </p:spPr>
      </p:pic>
      <p:pic>
        <p:nvPicPr>
          <p:cNvPr id="5" name="Picture 2"/>
          <p:cNvPicPr>
            <a:picLocks noChangeAspect="1" noChangeArrowheads="1"/>
          </p:cNvPicPr>
          <p:nvPr/>
        </p:nvPicPr>
        <p:blipFill>
          <a:blip r:embed="rId4" cstate="print"/>
          <a:srcRect/>
          <a:stretch>
            <a:fillRect/>
          </a:stretch>
        </p:blipFill>
        <p:spPr bwMode="auto">
          <a:xfrm>
            <a:off x="0" y="0"/>
            <a:ext cx="9144000" cy="1268760"/>
          </a:xfrm>
          <a:prstGeom prst="rect">
            <a:avLst/>
          </a:prstGeom>
          <a:noFill/>
          <a:ln w="9525">
            <a:noFill/>
            <a:miter lim="800000"/>
            <a:headEnd/>
            <a:tailEnd/>
          </a:ln>
        </p:spPr>
      </p:pic>
      <p:sp>
        <p:nvSpPr>
          <p:cNvPr id="7" name="Rectangle 6"/>
          <p:cNvSpPr/>
          <p:nvPr/>
        </p:nvSpPr>
        <p:spPr>
          <a:xfrm>
            <a:off x="395536" y="1700808"/>
            <a:ext cx="8496944" cy="3539430"/>
          </a:xfrm>
          <a:prstGeom prst="rect">
            <a:avLst/>
          </a:prstGeom>
        </p:spPr>
        <p:txBody>
          <a:bodyPr wrap="square">
            <a:spAutoFit/>
          </a:bodyPr>
          <a:lstStyle/>
          <a:p>
            <a:pPr algn="ctr"/>
            <a:r>
              <a:rPr lang="ar-MA" sz="3200" b="1" dirty="0" smtClean="0">
                <a:solidFill>
                  <a:schemeClr val="bg1"/>
                </a:solidFill>
              </a:rPr>
              <a:t>هو الحلال ده في أحلي منه  حلو الحلال حلو الحلال</a:t>
            </a:r>
            <a:endParaRPr lang="ar-MA" sz="4400" b="1" dirty="0" smtClean="0">
              <a:solidFill>
                <a:schemeClr val="bg1"/>
              </a:solidFill>
            </a:endParaRPr>
          </a:p>
          <a:p>
            <a:pPr algn="ctr"/>
            <a:r>
              <a:rPr lang="ar-MA" sz="3200" b="1" dirty="0" smtClean="0">
                <a:solidFill>
                  <a:schemeClr val="bg1"/>
                </a:solidFill>
              </a:rPr>
              <a:t>سيب الحرام ده وأبعدنا عنه  أصل الحلال حلو الحلال</a:t>
            </a:r>
          </a:p>
          <a:p>
            <a:pPr algn="ctr"/>
            <a:r>
              <a:rPr lang="ar-MA" sz="3200" b="1" dirty="0" smtClean="0">
                <a:solidFill>
                  <a:srgbClr val="FF0000"/>
                </a:solidFill>
              </a:rPr>
              <a:t>ياللي﻿ عدوك الشيطان أمشي عدل   يحتار عدوك فيك</a:t>
            </a:r>
          </a:p>
          <a:p>
            <a:pPr algn="ctr"/>
            <a:r>
              <a:rPr lang="ar-MA" sz="3200" b="1" dirty="0" smtClean="0">
                <a:solidFill>
                  <a:schemeClr val="bg1"/>
                </a:solidFill>
              </a:rPr>
              <a:t>ودوق حلاوة الإيمان    وصلي علي يوم هيشفع فيك</a:t>
            </a:r>
          </a:p>
          <a:p>
            <a:pPr algn="ctr"/>
            <a:r>
              <a:rPr lang="ar-MA" sz="3200" b="1" dirty="0" smtClean="0">
                <a:solidFill>
                  <a:schemeClr val="bg1"/>
                </a:solidFill>
              </a:rPr>
              <a:t>وأستقبل النفحات وشوف لما الكريم            يغنييك</a:t>
            </a:r>
          </a:p>
          <a:p>
            <a:pPr algn="ctr"/>
            <a:r>
              <a:rPr lang="ar-MA" sz="3200" b="1" dirty="0" smtClean="0">
                <a:solidFill>
                  <a:schemeClr val="bg1"/>
                </a:solidFill>
              </a:rPr>
              <a:t>يارب تجمعني أنا والسامعين في وسط أهل الجنة متجمعين متونسين بالنبي قولوا أمين</a:t>
            </a:r>
            <a:endParaRPr lang="ar-MA" sz="2000" b="1" dirty="0">
              <a:solidFill>
                <a:schemeClr val="bg1"/>
              </a:solidFill>
            </a:endParaRPr>
          </a:p>
        </p:txBody>
      </p:sp>
      <p:pic>
        <p:nvPicPr>
          <p:cNvPr id="9" name="أغنية 'حلو الحلال' كاملة - برنامج أهل الجنة.mp4">
            <a:hlinkClick r:id="" action="ppaction://media"/>
          </p:cNvPr>
          <p:cNvPicPr>
            <a:picLocks noGrp="1" noRot="1" noChangeAspect="1"/>
          </p:cNvPicPr>
          <p:nvPr>
            <p:ph idx="1"/>
            <a:videoFile r:link="rId1"/>
          </p:nvPr>
        </p:nvPicPr>
        <p:blipFill>
          <a:blip r:embed="rId5" cstate="print"/>
          <a:stretch>
            <a:fillRect/>
          </a:stretch>
        </p:blipFill>
        <p:spPr>
          <a:xfrm>
            <a:off x="1" y="6443663"/>
            <a:ext cx="179512" cy="41433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par>
                          <p:cTn id="12" fill="hold">
                            <p:stCondLst>
                              <p:cond delay="500"/>
                            </p:stCondLst>
                            <p:childTnLst>
                              <p:par>
                                <p:cTn id="13" presetID="1" presetClass="mediacall" presetSubtype="0" fill="hold" nodeType="afterEffect">
                                  <p:stCondLst>
                                    <p:cond delay="0"/>
                                  </p:stCondLst>
                                  <p:childTnLst>
                                    <p:cmd type="call" cmd="playFrom(0.0)">
                                      <p:cBhvr>
                                        <p:cTn id="14"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5" fill="hold" display="0">
                  <p:stCondLst>
                    <p:cond delay="indefinite"/>
                  </p:stCondLst>
                  <p:endCondLst>
                    <p:cond evt="onNext" delay="0">
                      <p:tgtEl>
                        <p:sldTgt/>
                      </p:tgtEl>
                    </p:cond>
                    <p:cond evt="onPrev" delay="0">
                      <p:tgtEl>
                        <p:sldTgt/>
                      </p:tgtEl>
                    </p:cond>
                  </p:endCondLst>
                </p:cTn>
                <p:tgtEl>
                  <p:spTgt spid="9"/>
                </p:tgtEl>
              </p:cMediaNode>
            </p:video>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9"/>
                                        </p:tgtEl>
                                      </p:cBhvr>
                                    </p:cmd>
                                  </p:childTnLst>
                                </p:cTn>
                              </p:par>
                            </p:childTnLst>
                          </p:cTn>
                        </p:par>
                      </p:childTnLst>
                    </p:cTn>
                  </p:par>
                </p:childTnLst>
              </p:cTn>
              <p:nextCondLst>
                <p:cond evt="onClick" delay="0">
                  <p:tgtEl>
                    <p:spTgt spid="9"/>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260649"/>
            <a:ext cx="8352928" cy="954107"/>
          </a:xfrm>
          <a:prstGeom prst="rect">
            <a:avLst/>
          </a:prstGeom>
        </p:spPr>
        <p:txBody>
          <a:bodyPr wrap="square">
            <a:spAutoFit/>
          </a:bodyPr>
          <a:lstStyle/>
          <a:p>
            <a:pPr algn="ctr"/>
            <a:r>
              <a:rPr lang="ar-MA" sz="2800" b="1" dirty="0" err="1" smtClean="0">
                <a:solidFill>
                  <a:srgbClr val="FF0000"/>
                </a:solidFill>
              </a:rPr>
              <a:t>”</a:t>
            </a:r>
            <a:r>
              <a:rPr lang="ar-JO" sz="2800" b="1" dirty="0" smtClean="0"/>
              <a:t>وَإِذْ قُلْنَا لِلْمَلائِكَةِ اسْجُدُوا لِآدَمَ فَسَجَدُوا إِلَّا إِبْلِيسَ </a:t>
            </a:r>
            <a:r>
              <a:rPr lang="ar-JO" sz="2800" b="1" dirty="0" smtClean="0">
                <a:solidFill>
                  <a:srgbClr val="FF0000"/>
                </a:solidFill>
              </a:rPr>
              <a:t>أَبَى وَاسْتَكْبَرَ وَكَانَ مِنَ الْكَافِرِينَ</a:t>
            </a:r>
            <a:r>
              <a:rPr lang="ar-MA" sz="2800" b="1" dirty="0" err="1" smtClean="0">
                <a:solidFill>
                  <a:srgbClr val="FF0000"/>
                </a:solidFill>
              </a:rPr>
              <a:t>“</a:t>
            </a:r>
            <a:endParaRPr lang="fr-FR" sz="2800" dirty="0">
              <a:solidFill>
                <a:srgbClr val="FF0000"/>
              </a:solidFill>
            </a:endParaRPr>
          </a:p>
        </p:txBody>
      </p:sp>
      <p:sp>
        <p:nvSpPr>
          <p:cNvPr id="3" name="Rectangle 2"/>
          <p:cNvSpPr/>
          <p:nvPr/>
        </p:nvSpPr>
        <p:spPr>
          <a:xfrm>
            <a:off x="1547664" y="980728"/>
            <a:ext cx="6624736" cy="830997"/>
          </a:xfrm>
          <a:prstGeom prst="rect">
            <a:avLst/>
          </a:prstGeom>
        </p:spPr>
        <p:txBody>
          <a:bodyPr wrap="square">
            <a:spAutoFit/>
          </a:bodyPr>
          <a:lstStyle/>
          <a:p>
            <a:pPr algn="r"/>
            <a:r>
              <a:rPr lang="ar-MA" sz="2000" b="1" dirty="0" smtClean="0"/>
              <a:t> </a:t>
            </a:r>
          </a:p>
          <a:p>
            <a:pPr algn="ctr"/>
            <a:r>
              <a:rPr lang="ar-MA" sz="2800" b="1" dirty="0" err="1" smtClean="0">
                <a:solidFill>
                  <a:srgbClr val="FF0000"/>
                </a:solidFill>
              </a:rPr>
              <a:t>”</a:t>
            </a:r>
            <a:r>
              <a:rPr lang="ar-JO" sz="2800" b="1" dirty="0" smtClean="0">
                <a:solidFill>
                  <a:srgbClr val="FF0000"/>
                </a:solidFill>
              </a:rPr>
              <a:t>أَنَا خَيْرٌ مِنْهُ </a:t>
            </a:r>
            <a:r>
              <a:rPr lang="ar-JO" sz="2800" b="1" dirty="0" smtClean="0"/>
              <a:t>خَلَقْتَنِي مِنْ نَارٍ وَخَلَقْتَ</a:t>
            </a:r>
            <a:r>
              <a:rPr lang="ar-SA" sz="2800" b="1" dirty="0" smtClean="0"/>
              <a:t>ـ</a:t>
            </a:r>
            <a:r>
              <a:rPr lang="ar-JO" sz="2800" b="1" dirty="0" smtClean="0"/>
              <a:t>هُ مِنْ طِي</a:t>
            </a:r>
            <a:r>
              <a:rPr lang="ar-SA" sz="2800" b="1" dirty="0" smtClean="0"/>
              <a:t>ـ</a:t>
            </a:r>
            <a:r>
              <a:rPr lang="ar-JO" sz="2800" b="1" dirty="0" smtClean="0"/>
              <a:t>نٍ</a:t>
            </a:r>
            <a:r>
              <a:rPr lang="ar-MA" sz="2800" b="1" dirty="0" err="1" smtClean="0"/>
              <a:t>“</a:t>
            </a:r>
            <a:r>
              <a:rPr lang="ar-MA" sz="2800" b="1" dirty="0" smtClean="0"/>
              <a:t>      </a:t>
            </a:r>
            <a:endParaRPr lang="fr-FR" sz="2800" b="1" dirty="0"/>
          </a:p>
        </p:txBody>
      </p:sp>
      <p:sp>
        <p:nvSpPr>
          <p:cNvPr id="5" name="Rectangle 4"/>
          <p:cNvSpPr/>
          <p:nvPr/>
        </p:nvSpPr>
        <p:spPr>
          <a:xfrm>
            <a:off x="755576" y="1916832"/>
            <a:ext cx="8064896" cy="1384995"/>
          </a:xfrm>
          <a:prstGeom prst="rect">
            <a:avLst/>
          </a:prstGeom>
        </p:spPr>
        <p:txBody>
          <a:bodyPr wrap="square">
            <a:spAutoFit/>
          </a:bodyPr>
          <a:lstStyle/>
          <a:p>
            <a:pPr algn="ctr"/>
            <a:r>
              <a:rPr lang="ar-MA" sz="2800" b="1" dirty="0" err="1" smtClean="0"/>
              <a:t>”</a:t>
            </a:r>
            <a:r>
              <a:rPr lang="ar-JO" sz="2800" b="1" dirty="0" smtClean="0"/>
              <a:t> </a:t>
            </a:r>
            <a:r>
              <a:rPr lang="ar-MA" sz="2800" b="1" dirty="0" smtClean="0"/>
              <a:t>إ</a:t>
            </a:r>
            <a:r>
              <a:rPr lang="ar-JO" sz="2800" b="1" dirty="0" smtClean="0"/>
              <a:t>نَّ الَّذِينَ </a:t>
            </a:r>
            <a:r>
              <a:rPr lang="ar-JO" sz="2800" b="1" dirty="0" smtClean="0">
                <a:solidFill>
                  <a:srgbClr val="FF0000"/>
                </a:solidFill>
              </a:rPr>
              <a:t>كَذَّبُوا بِآياتِنَا وَاسْتَكْبَرُوا </a:t>
            </a:r>
            <a:r>
              <a:rPr lang="ar-JO" sz="2800" b="1" dirty="0" smtClean="0"/>
              <a:t>عَنْهَا لا تُفَتَّحُ لَهُمْ أَبْوَابُ السَّمَاءِ وَلا يَدْخُلُونَ الْجَنَّةَ حَتَّى يَلِجَ الْجَمَلُ فِي سَمِّ الْخِيَاطِ وَكَذَلِكَ نَجْزِي </a:t>
            </a:r>
            <a:r>
              <a:rPr lang="ar-MA" sz="2800" b="1" dirty="0" smtClean="0"/>
              <a:t>   </a:t>
            </a:r>
            <a:r>
              <a:rPr lang="ar-JO" sz="2800" b="1" dirty="0" smtClean="0"/>
              <a:t>الْمُجْرِمِي</a:t>
            </a:r>
            <a:r>
              <a:rPr lang="ar-MA" sz="2800" b="1" dirty="0" smtClean="0"/>
              <a:t>ن“</a:t>
            </a:r>
            <a:endParaRPr lang="fr-FR" sz="2800" dirty="0"/>
          </a:p>
        </p:txBody>
      </p:sp>
      <p:sp>
        <p:nvSpPr>
          <p:cNvPr id="6" name="Rectangle 5"/>
          <p:cNvSpPr/>
          <p:nvPr/>
        </p:nvSpPr>
        <p:spPr>
          <a:xfrm>
            <a:off x="683568" y="3861048"/>
            <a:ext cx="8064896" cy="954107"/>
          </a:xfrm>
          <a:prstGeom prst="rect">
            <a:avLst/>
          </a:prstGeom>
        </p:spPr>
        <p:txBody>
          <a:bodyPr wrap="square">
            <a:spAutoFit/>
          </a:bodyPr>
          <a:lstStyle/>
          <a:p>
            <a:pPr algn="ctr"/>
            <a:r>
              <a:rPr lang="ar-MA" sz="2400" b="1" dirty="0" smtClean="0"/>
              <a:t>  </a:t>
            </a:r>
            <a:r>
              <a:rPr lang="ar-MA" sz="2400" b="1" dirty="0" err="1" smtClean="0"/>
              <a:t>”</a:t>
            </a:r>
            <a:r>
              <a:rPr lang="ar-JO" sz="2800" b="1" dirty="0" smtClean="0"/>
              <a:t>يَا أَبَتِ لا تَعْبُدِ الشَّيْطَانَ إِنَّ الشَّيْطَانَ كَانَ لِلرَّحْمَنِ </a:t>
            </a:r>
            <a:r>
              <a:rPr lang="ar-JO" sz="2800" b="1" dirty="0" smtClean="0">
                <a:solidFill>
                  <a:srgbClr val="FF0000"/>
                </a:solidFill>
              </a:rPr>
              <a:t>عَصِيّاً</a:t>
            </a:r>
            <a:r>
              <a:rPr lang="ar-MA" sz="2800" b="1" dirty="0" smtClean="0">
                <a:solidFill>
                  <a:srgbClr val="FF0000"/>
                </a:solidFill>
              </a:rPr>
              <a:t> </a:t>
            </a:r>
            <a:r>
              <a:rPr lang="ar-MA" sz="2800" b="1" dirty="0" err="1" smtClean="0">
                <a:solidFill>
                  <a:srgbClr val="FF0000"/>
                </a:solidFill>
              </a:rPr>
              <a:t>”</a:t>
            </a:r>
            <a:r>
              <a:rPr lang="ar-MA" sz="2800" b="1" dirty="0" smtClean="0">
                <a:solidFill>
                  <a:srgbClr val="FF0000"/>
                </a:solidFill>
              </a:rPr>
              <a:t>            </a:t>
            </a:r>
            <a:r>
              <a:rPr lang="ar-JO" sz="2800" b="1" dirty="0" smtClean="0">
                <a:solidFill>
                  <a:srgbClr val="FF0000"/>
                </a:solidFill>
              </a:rPr>
              <a:t> </a:t>
            </a:r>
            <a:endParaRPr lang="fr-FR" sz="2800" b="1" dirty="0">
              <a:solidFill>
                <a:srgbClr val="FF0000"/>
              </a:solidFill>
            </a:endParaRPr>
          </a:p>
        </p:txBody>
      </p:sp>
      <p:sp>
        <p:nvSpPr>
          <p:cNvPr id="7" name="Rectangle 6"/>
          <p:cNvSpPr/>
          <p:nvPr/>
        </p:nvSpPr>
        <p:spPr>
          <a:xfrm>
            <a:off x="1403648" y="4725144"/>
            <a:ext cx="7128792" cy="523220"/>
          </a:xfrm>
          <a:prstGeom prst="rect">
            <a:avLst/>
          </a:prstGeom>
        </p:spPr>
        <p:txBody>
          <a:bodyPr wrap="square">
            <a:spAutoFit/>
          </a:bodyPr>
          <a:lstStyle/>
          <a:p>
            <a:pPr algn="ctr"/>
            <a:r>
              <a:rPr lang="ar-MA" sz="2800" b="1" dirty="0" smtClean="0">
                <a:solidFill>
                  <a:srgbClr val="FF0000"/>
                </a:solidFill>
              </a:rPr>
              <a:t> </a:t>
            </a:r>
            <a:r>
              <a:rPr lang="ar-MA" sz="2800" b="1" dirty="0" err="1" smtClean="0"/>
              <a:t>”</a:t>
            </a:r>
            <a:r>
              <a:rPr lang="ar-JO" sz="2800" b="1" dirty="0" smtClean="0"/>
              <a:t>قَالَ اخْرُجْ مِنْهَا </a:t>
            </a:r>
            <a:r>
              <a:rPr lang="ar-JO" sz="2800" b="1" dirty="0" err="1" smtClean="0">
                <a:solidFill>
                  <a:srgbClr val="FF0000"/>
                </a:solidFill>
              </a:rPr>
              <a:t>مَذْءُوماً</a:t>
            </a:r>
            <a:r>
              <a:rPr lang="ar-JO" sz="2800" b="1" dirty="0" smtClean="0">
                <a:solidFill>
                  <a:srgbClr val="FF0000"/>
                </a:solidFill>
              </a:rPr>
              <a:t> مَدْحُوراً</a:t>
            </a:r>
            <a:r>
              <a:rPr lang="ar-MA" sz="2000" b="1" dirty="0" err="1" smtClean="0">
                <a:solidFill>
                  <a:srgbClr val="FF0000"/>
                </a:solidFill>
              </a:rPr>
              <a:t>“</a:t>
            </a:r>
            <a:endParaRPr lang="fr-FR" sz="2000" dirty="0">
              <a:solidFill>
                <a:srgbClr val="FF0000"/>
              </a:solidFill>
            </a:endParaRPr>
          </a:p>
        </p:txBody>
      </p:sp>
      <p:sp>
        <p:nvSpPr>
          <p:cNvPr id="8" name="Rectangle 7"/>
          <p:cNvSpPr/>
          <p:nvPr/>
        </p:nvSpPr>
        <p:spPr>
          <a:xfrm>
            <a:off x="1547664" y="5445224"/>
            <a:ext cx="6984776" cy="523220"/>
          </a:xfrm>
          <a:prstGeom prst="rect">
            <a:avLst/>
          </a:prstGeom>
        </p:spPr>
        <p:txBody>
          <a:bodyPr wrap="square">
            <a:spAutoFit/>
          </a:bodyPr>
          <a:lstStyle/>
          <a:p>
            <a:pPr algn="ctr"/>
            <a:r>
              <a:rPr lang="ar-MA" sz="2800" b="1" dirty="0" err="1" smtClean="0">
                <a:solidFill>
                  <a:srgbClr val="FF0000"/>
                </a:solidFill>
              </a:rPr>
              <a:t>”</a:t>
            </a:r>
            <a:r>
              <a:rPr lang="ar-JO" sz="2800" b="1" dirty="0" smtClean="0">
                <a:solidFill>
                  <a:srgbClr val="FF0000"/>
                </a:solidFill>
              </a:rPr>
              <a:t>وَإِنَّ عَلَيْكَ لَعْنَتِي إِلَى يَوْمِ الدِّينِ</a:t>
            </a:r>
            <a:r>
              <a:rPr lang="ar-MA" sz="2800" dirty="0" err="1" smtClean="0">
                <a:solidFill>
                  <a:srgbClr val="FF0000"/>
                </a:solidFill>
              </a:rPr>
              <a:t>“</a:t>
            </a:r>
            <a:endParaRPr lang="fr-FR" sz="28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484784"/>
            <a:ext cx="7272808" cy="1200329"/>
          </a:xfrm>
          <a:prstGeom prst="rect">
            <a:avLst/>
          </a:prstGeom>
        </p:spPr>
        <p:txBody>
          <a:bodyPr wrap="square">
            <a:spAutoFit/>
          </a:bodyPr>
          <a:lstStyle/>
          <a:p>
            <a:pPr algn="r"/>
            <a:r>
              <a:rPr lang="ar-MA" sz="2400" b="1" dirty="0" smtClean="0"/>
              <a:t> </a:t>
            </a:r>
            <a:r>
              <a:rPr lang="ar-MA" sz="2400" b="1" dirty="0" err="1" smtClean="0"/>
              <a:t>”</a:t>
            </a:r>
            <a:r>
              <a:rPr lang="ar-JO" sz="2400" b="1" dirty="0" smtClean="0"/>
              <a:t>وَإِذْ زَيَّنَ لَهـُمُ الشَّيْطَانُ أَعْمَالَه</a:t>
            </a:r>
            <a:r>
              <a:rPr lang="ar-SA" sz="2400" b="1" dirty="0" smtClean="0"/>
              <a:t>ـ</a:t>
            </a:r>
            <a:r>
              <a:rPr lang="ar-JO" sz="2400" b="1" dirty="0" err="1" smtClean="0"/>
              <a:t>ُمْ</a:t>
            </a:r>
            <a:r>
              <a:rPr lang="ar-JO" sz="2400" b="1" dirty="0" smtClean="0"/>
              <a:t> وَقَالَ لا غَالِبَ لَكُمُ الْيَوْمَ مِنَ النَّاسِ وَإِنِّي </a:t>
            </a:r>
            <a:r>
              <a:rPr lang="ar-JO" sz="2400" b="1" dirty="0" err="1" smtClean="0"/>
              <a:t>جَ</a:t>
            </a:r>
            <a:r>
              <a:rPr lang="ar-SA" sz="2400" b="1" dirty="0" smtClean="0"/>
              <a:t>ـ</a:t>
            </a:r>
            <a:r>
              <a:rPr lang="ar-JO" sz="2400" b="1" dirty="0" smtClean="0"/>
              <a:t>ارٌ لَك</a:t>
            </a:r>
            <a:r>
              <a:rPr lang="ar-SA" sz="2400" b="1" dirty="0" smtClean="0"/>
              <a:t>ـ</a:t>
            </a:r>
            <a:r>
              <a:rPr lang="ar-JO" sz="2400" b="1" dirty="0" err="1" smtClean="0"/>
              <a:t>ُمْ</a:t>
            </a:r>
            <a:r>
              <a:rPr lang="ar-JO" sz="2400" b="1" dirty="0" smtClean="0"/>
              <a:t> فَلَمَّا تَرَاءَتِ الْفِئَتَانِ </a:t>
            </a:r>
            <a:r>
              <a:rPr lang="ar-JO" sz="2400" b="1" dirty="0" smtClean="0">
                <a:solidFill>
                  <a:srgbClr val="FF0000"/>
                </a:solidFill>
              </a:rPr>
              <a:t>نَكَصَ عَلَى </a:t>
            </a:r>
            <a:r>
              <a:rPr lang="ar-JO" sz="2400" b="1" dirty="0" err="1" smtClean="0">
                <a:solidFill>
                  <a:srgbClr val="FF0000"/>
                </a:solidFill>
              </a:rPr>
              <a:t>عَقِبَيْهِ</a:t>
            </a:r>
            <a:r>
              <a:rPr lang="ar-JO" sz="2400" b="1" dirty="0" smtClean="0">
                <a:solidFill>
                  <a:srgbClr val="FF0000"/>
                </a:solidFill>
              </a:rPr>
              <a:t> </a:t>
            </a:r>
            <a:r>
              <a:rPr lang="ar-JO" sz="2400" b="1" dirty="0" smtClean="0"/>
              <a:t>وَقَالَ إِنِّي بَرِيءٌ مِنْكُمْ إِنِّي أَرَى مَا لا ت</a:t>
            </a:r>
            <a:r>
              <a:rPr lang="ar-SA" sz="2400" b="1" dirty="0" smtClean="0"/>
              <a:t>ـ</a:t>
            </a:r>
            <a:r>
              <a:rPr lang="ar-JO" sz="2400" b="1" dirty="0" err="1" smtClean="0"/>
              <a:t>َرَوْنَ</a:t>
            </a:r>
            <a:r>
              <a:rPr lang="ar-JO" sz="2400" b="1" dirty="0" smtClean="0"/>
              <a:t> إِنِّي أَخَافُ اللَّهَ وَاللَّهُ شَدِيدُ الْعِقَابِ</a:t>
            </a:r>
            <a:r>
              <a:rPr lang="ar-JO" sz="2400" dirty="0" smtClean="0"/>
              <a:t> </a:t>
            </a:r>
            <a:r>
              <a:rPr lang="ar-MA" sz="2400" dirty="0" err="1" smtClean="0"/>
              <a:t>”</a:t>
            </a:r>
            <a:endParaRPr lang="fr-FR" sz="2400" dirty="0"/>
          </a:p>
        </p:txBody>
      </p:sp>
      <p:sp>
        <p:nvSpPr>
          <p:cNvPr id="3" name="Rectangle 2"/>
          <p:cNvSpPr/>
          <p:nvPr/>
        </p:nvSpPr>
        <p:spPr>
          <a:xfrm>
            <a:off x="1403648" y="2852936"/>
            <a:ext cx="6696744" cy="1569660"/>
          </a:xfrm>
          <a:prstGeom prst="rect">
            <a:avLst/>
          </a:prstGeom>
        </p:spPr>
        <p:txBody>
          <a:bodyPr wrap="square">
            <a:spAutoFit/>
          </a:bodyPr>
          <a:lstStyle/>
          <a:p>
            <a:pPr algn="r"/>
            <a:r>
              <a:rPr lang="ar-MA" b="1" dirty="0" err="1" smtClean="0">
                <a:solidFill>
                  <a:srgbClr val="FF0000"/>
                </a:solidFill>
              </a:rPr>
              <a:t>”</a:t>
            </a:r>
            <a:r>
              <a:rPr lang="ar-MA" b="1" dirty="0" smtClean="0">
                <a:solidFill>
                  <a:srgbClr val="FF0000"/>
                </a:solidFill>
              </a:rPr>
              <a:t> </a:t>
            </a:r>
            <a:r>
              <a:rPr lang="ar-JO" sz="2400" b="1" dirty="0" smtClean="0">
                <a:solidFill>
                  <a:srgbClr val="FF0000"/>
                </a:solidFill>
              </a:rPr>
              <a:t>وَقَالَ الشَّيْطَانُ لَمَّا قُضِيَ الْأَمْرُ إِنَّ اللَّهَ وَعَدَكُمْ وَعْدَ الْحَقِّ و</a:t>
            </a:r>
            <a:r>
              <a:rPr lang="ar-JO" sz="2400" b="1" dirty="0" smtClean="0"/>
              <a:t>َوَعَدْتُكُمْ</a:t>
            </a:r>
            <a:r>
              <a:rPr lang="ar-JO" sz="2400" b="1" dirty="0" smtClean="0">
                <a:solidFill>
                  <a:srgbClr val="FF0000"/>
                </a:solidFill>
              </a:rPr>
              <a:t> </a:t>
            </a:r>
            <a:r>
              <a:rPr lang="ar-JO" sz="2400" b="1" dirty="0" err="1" smtClean="0"/>
              <a:t>فَأَخْلَفْتُكُمْ</a:t>
            </a:r>
            <a:r>
              <a:rPr lang="ar-JO" sz="2400" b="1" dirty="0" smtClean="0"/>
              <a:t> </a:t>
            </a:r>
            <a:r>
              <a:rPr lang="ar-JO" sz="2400" b="1" dirty="0" smtClean="0">
                <a:solidFill>
                  <a:srgbClr val="FF0000"/>
                </a:solidFill>
              </a:rPr>
              <a:t>وَمَا كَانَ لِيَ عَلَيْكُمْ مِنْ سُلْطَانٍ إِلَّا أَنْ دَعَوْتُكُمْ فَاسْتَجَبْتُمْ لِي فَلا تَلُومُونِي وَلُومُوا أَنْفُسَكُمْ مَا أَنَا بِمُصْرِخِكُمْ وَمَا أَنْتُمْ بِمُصْرِخِيَّ </a:t>
            </a:r>
            <a:r>
              <a:rPr lang="ar-JO" sz="2400" b="1" dirty="0" smtClean="0"/>
              <a:t>إِنِّي كَفَرْتُ بِمَا أَشْرَكْتُمُونِ </a:t>
            </a:r>
            <a:r>
              <a:rPr lang="ar-JO" sz="2400" b="1" dirty="0" smtClean="0">
                <a:solidFill>
                  <a:srgbClr val="FF0000"/>
                </a:solidFill>
              </a:rPr>
              <a:t>مِنْ قَبْلُ إِنَّ الظَّالِمِينَ لَهُمْ عَذَابٌ أَلِيمٌ</a:t>
            </a:r>
            <a:r>
              <a:rPr lang="ar-MA" sz="2400" dirty="0" err="1" smtClean="0">
                <a:solidFill>
                  <a:srgbClr val="FF0000"/>
                </a:solidFill>
              </a:rPr>
              <a:t>“</a:t>
            </a:r>
            <a:endParaRPr lang="fr-FR" sz="2400" dirty="0">
              <a:solidFill>
                <a:srgbClr val="FF0000"/>
              </a:solidFill>
            </a:endParaRPr>
          </a:p>
        </p:txBody>
      </p:sp>
      <p:sp>
        <p:nvSpPr>
          <p:cNvPr id="4" name="Rectangle 3"/>
          <p:cNvSpPr/>
          <p:nvPr/>
        </p:nvSpPr>
        <p:spPr>
          <a:xfrm>
            <a:off x="1403648" y="4725144"/>
            <a:ext cx="5976664" cy="523220"/>
          </a:xfrm>
          <a:prstGeom prst="rect">
            <a:avLst/>
          </a:prstGeom>
        </p:spPr>
        <p:txBody>
          <a:bodyPr wrap="square">
            <a:spAutoFit/>
          </a:bodyPr>
          <a:lstStyle/>
          <a:p>
            <a:pPr algn="ctr"/>
            <a:r>
              <a:rPr lang="ar-MA" sz="2800" b="1" dirty="0" smtClean="0">
                <a:solidFill>
                  <a:srgbClr val="FF0000"/>
                </a:solidFill>
              </a:rPr>
              <a:t>“إ</a:t>
            </a:r>
            <a:r>
              <a:rPr lang="ar-JO" sz="2800" b="1" dirty="0" smtClean="0">
                <a:solidFill>
                  <a:srgbClr val="FF0000"/>
                </a:solidFill>
              </a:rPr>
              <a:t>نَّ كَيْدَ الشَّيْطَانِ كَانَ ضَعِيفاً</a:t>
            </a:r>
            <a:r>
              <a:rPr lang="ar-MA" sz="2800" b="1" dirty="0" err="1" smtClean="0">
                <a:solidFill>
                  <a:srgbClr val="FF0000"/>
                </a:solidFill>
              </a:rPr>
              <a:t>“</a:t>
            </a:r>
            <a:r>
              <a:rPr lang="ar-MA" sz="2800" b="1" dirty="0" smtClean="0">
                <a:solidFill>
                  <a:srgbClr val="FF0000"/>
                </a:solidFill>
              </a:rPr>
              <a:t>          </a:t>
            </a:r>
            <a:endParaRPr lang="fr-FR" sz="2800" b="1" dirty="0">
              <a:solidFill>
                <a:srgbClr val="FF0000"/>
              </a:solidFill>
            </a:endParaRPr>
          </a:p>
        </p:txBody>
      </p:sp>
      <p:sp>
        <p:nvSpPr>
          <p:cNvPr id="5" name="Rectangle 4"/>
          <p:cNvSpPr/>
          <p:nvPr/>
        </p:nvSpPr>
        <p:spPr>
          <a:xfrm>
            <a:off x="1403648" y="5445224"/>
            <a:ext cx="6552728" cy="523220"/>
          </a:xfrm>
          <a:prstGeom prst="rect">
            <a:avLst/>
          </a:prstGeom>
        </p:spPr>
        <p:txBody>
          <a:bodyPr wrap="square">
            <a:spAutoFit/>
          </a:bodyPr>
          <a:lstStyle/>
          <a:p>
            <a:pPr algn="ctr"/>
            <a:r>
              <a:rPr lang="ar-MA" sz="2800" b="1" dirty="0" err="1" smtClean="0">
                <a:solidFill>
                  <a:srgbClr val="FF0000"/>
                </a:solidFill>
              </a:rPr>
              <a:t>”</a:t>
            </a:r>
            <a:r>
              <a:rPr lang="ar-JO" sz="2800" b="1" dirty="0" smtClean="0">
                <a:solidFill>
                  <a:srgbClr val="FF0000"/>
                </a:solidFill>
              </a:rPr>
              <a:t>وَقُـلْ </a:t>
            </a:r>
            <a:r>
              <a:rPr lang="ar-JO" sz="2800" b="1" dirty="0" err="1" smtClean="0">
                <a:solidFill>
                  <a:srgbClr val="FF0000"/>
                </a:solidFill>
              </a:rPr>
              <a:t>جَ</a:t>
            </a:r>
            <a:r>
              <a:rPr lang="ar-SA" sz="2800" b="1" dirty="0" smtClean="0">
                <a:solidFill>
                  <a:srgbClr val="FF0000"/>
                </a:solidFill>
              </a:rPr>
              <a:t>ـ</a:t>
            </a:r>
            <a:r>
              <a:rPr lang="ar-JO" sz="2800" b="1" dirty="0" err="1" smtClean="0">
                <a:solidFill>
                  <a:srgbClr val="FF0000"/>
                </a:solidFill>
              </a:rPr>
              <a:t>اءَ</a:t>
            </a:r>
            <a:r>
              <a:rPr lang="ar-JO" sz="2800" b="1" dirty="0" smtClean="0">
                <a:solidFill>
                  <a:srgbClr val="FF0000"/>
                </a:solidFill>
              </a:rPr>
              <a:t> الْح</a:t>
            </a:r>
            <a:r>
              <a:rPr lang="ar-SA" sz="2800" b="1" dirty="0" smtClean="0">
                <a:solidFill>
                  <a:srgbClr val="FF0000"/>
                </a:solidFill>
              </a:rPr>
              <a:t>ـ</a:t>
            </a:r>
            <a:r>
              <a:rPr lang="ar-JO" sz="2800" b="1" dirty="0" smtClean="0">
                <a:solidFill>
                  <a:srgbClr val="FF0000"/>
                </a:solidFill>
              </a:rPr>
              <a:t>َقُّ وَزَهَقَ الْبَاطِلُ إِنَّ الْبَاطِلَ كَانَ زَهُوقاً</a:t>
            </a:r>
            <a:r>
              <a:rPr lang="ar-MA" sz="2800" b="1" dirty="0" err="1" smtClean="0">
                <a:solidFill>
                  <a:srgbClr val="FF0000"/>
                </a:solidFill>
              </a:rPr>
              <a:t>“</a:t>
            </a:r>
            <a:r>
              <a:rPr lang="ar-JO" sz="2800" b="1" dirty="0" smtClean="0">
                <a:solidFill>
                  <a:srgbClr val="FF0000"/>
                </a:solidFill>
              </a:rPr>
              <a:t> </a:t>
            </a:r>
            <a:endParaRPr lang="fr-FR" sz="2800" dirty="0">
              <a:solidFill>
                <a:srgbClr val="FF0000"/>
              </a:solidFill>
            </a:endParaRPr>
          </a:p>
        </p:txBody>
      </p:sp>
      <p:sp>
        <p:nvSpPr>
          <p:cNvPr id="6" name="Rectangle 5"/>
          <p:cNvSpPr/>
          <p:nvPr/>
        </p:nvSpPr>
        <p:spPr>
          <a:xfrm>
            <a:off x="2051720" y="476672"/>
            <a:ext cx="5256584" cy="954107"/>
          </a:xfrm>
          <a:prstGeom prst="rect">
            <a:avLst/>
          </a:prstGeom>
        </p:spPr>
        <p:txBody>
          <a:bodyPr wrap="square">
            <a:spAutoFit/>
          </a:bodyPr>
          <a:lstStyle/>
          <a:p>
            <a:pPr algn="ctr"/>
            <a:r>
              <a:rPr lang="ar-MA" sz="2800" b="1" dirty="0" err="1" smtClean="0">
                <a:solidFill>
                  <a:srgbClr val="FF0000"/>
                </a:solidFill>
              </a:rPr>
              <a:t>”</a:t>
            </a:r>
            <a:r>
              <a:rPr lang="ar-JO" sz="2800" b="1" dirty="0" smtClean="0">
                <a:solidFill>
                  <a:srgbClr val="FF0000"/>
                </a:solidFill>
              </a:rPr>
              <a:t>لَئِنْ أَخَّرْتَنِ إِلَى يَوْمِ الْقِيَامَةِ لأَحْتَنِكَنَّ ذُرِّيَّتَهُ إِلا قَلِيلاً</a:t>
            </a:r>
            <a:r>
              <a:rPr lang="ar-MA" sz="2800" b="1" dirty="0" err="1" smtClean="0">
                <a:solidFill>
                  <a:srgbClr val="FF0000"/>
                </a:solidFill>
              </a:rPr>
              <a:t>“</a:t>
            </a:r>
            <a:endParaRPr lang="fr-FR" sz="28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bg1"/>
            </a:solidFill>
          </a:ln>
        </p:spPr>
        <p:txBody>
          <a:bodyPr>
            <a:normAutofit/>
          </a:bodyPr>
          <a:lstStyle/>
          <a:p>
            <a:r>
              <a:rPr lang="fr-FR" sz="5400" b="1" dirty="0" smtClean="0">
                <a:solidFill>
                  <a:srgbClr val="FF0000"/>
                </a:solidFill>
              </a:rPr>
              <a:t> « </a:t>
            </a:r>
            <a:r>
              <a:rPr lang="ar-SA" sz="6000" b="1" i="1" dirty="0" smtClean="0">
                <a:ln>
                  <a:solidFill>
                    <a:schemeClr val="tx1"/>
                  </a:solidFill>
                </a:ln>
                <a:solidFill>
                  <a:srgbClr val="FF0000"/>
                </a:solidFill>
              </a:rPr>
              <a:t>لا تَتَّبِعُوا خُطُوَاتِ الشَّيْطَانِ</a:t>
            </a:r>
            <a:r>
              <a:rPr lang="fr-FR" sz="6000" b="1" i="1" dirty="0" smtClean="0">
                <a:ln>
                  <a:solidFill>
                    <a:schemeClr val="tx1"/>
                  </a:solidFill>
                </a:ln>
                <a:solidFill>
                  <a:srgbClr val="FF0000"/>
                </a:solidFill>
              </a:rPr>
              <a:t> </a:t>
            </a:r>
            <a:r>
              <a:rPr lang="fr-FR" sz="5400" b="1" dirty="0" smtClean="0">
                <a:solidFill>
                  <a:srgbClr val="FF0000"/>
                </a:solidFill>
              </a:rPr>
              <a:t>»</a:t>
            </a:r>
            <a:endParaRPr lang="fr-FR" sz="5400" dirty="0">
              <a:solidFill>
                <a:srgbClr val="FF0000"/>
              </a:solidFill>
            </a:endParaRPr>
          </a:p>
        </p:txBody>
      </p:sp>
      <p:sp>
        <p:nvSpPr>
          <p:cNvPr id="3" name="ZoneTexte 2"/>
          <p:cNvSpPr txBox="1"/>
          <p:nvPr/>
        </p:nvSpPr>
        <p:spPr>
          <a:xfrm>
            <a:off x="683568" y="1628801"/>
            <a:ext cx="7704856" cy="2246769"/>
          </a:xfrm>
          <a:prstGeom prst="rect">
            <a:avLst/>
          </a:prstGeom>
          <a:noFill/>
        </p:spPr>
        <p:txBody>
          <a:bodyPr wrap="square" rtlCol="0">
            <a:spAutoFit/>
          </a:bodyPr>
          <a:lstStyle/>
          <a:p>
            <a:pPr algn="r"/>
            <a:r>
              <a:rPr lang="ar-MA" sz="2800" b="1" dirty="0" smtClean="0"/>
              <a:t>- عابد بني اسرائيل </a:t>
            </a:r>
            <a:r>
              <a:rPr lang="ar-SA" sz="2800" b="1" dirty="0" err="1" smtClean="0">
                <a:latin typeface="Simplified Arabic" pitchFamily="18" charset="-78"/>
                <a:ea typeface="Times New Roman" pitchFamily="18" charset="0"/>
              </a:rPr>
              <a:t>:</a:t>
            </a:r>
            <a:r>
              <a:rPr lang="ar-MA" sz="2800" b="1" dirty="0" smtClean="0"/>
              <a:t>               </a:t>
            </a:r>
          </a:p>
          <a:p>
            <a:pPr algn="r"/>
            <a:r>
              <a:rPr lang="ar-MA" sz="2800" b="1" dirty="0" smtClean="0">
                <a:solidFill>
                  <a:srgbClr val="FF0000"/>
                </a:solidFill>
              </a:rPr>
              <a:t>“ك</a:t>
            </a:r>
            <a:r>
              <a:rPr lang="ar-SA" sz="2800" b="1" dirty="0" smtClean="0">
                <a:solidFill>
                  <a:srgbClr val="FF0000"/>
                </a:solidFill>
              </a:rPr>
              <a:t>مَثـَلِ الشَّيْطَانِ إِذْ قَالَ لِلإِنْسَانِ اكْفُرْ فَلَمَّا كَفَرَ قَالَ إِنِّي بَرِيءٌ مِنْكَ إِنِّي أَخَافُ اللَّهَ رَبَّ الْعَالَمِيـنَ </a:t>
            </a:r>
            <a:r>
              <a:rPr lang="ar-MA" sz="2800" b="1" dirty="0" smtClean="0">
                <a:solidFill>
                  <a:srgbClr val="FF0000"/>
                </a:solidFill>
              </a:rPr>
              <a:t> </a:t>
            </a:r>
            <a:r>
              <a:rPr lang="ar-SA" sz="2800" b="1" dirty="0" smtClean="0">
                <a:solidFill>
                  <a:srgbClr val="FF0000"/>
                </a:solidFill>
              </a:rPr>
              <a:t>فَكَـانَ عَاقِبَتَهُمـَا أَنَّهُمَا فِي النَّارِ خَالِدَيْنِ فِيهَا وَذَلِكَ جَزَاءُ الظَّالِمِينَ</a:t>
            </a:r>
            <a:r>
              <a:rPr lang="ar-MA" sz="2800" b="1" dirty="0" err="1" smtClean="0">
                <a:solidFill>
                  <a:srgbClr val="FF0000"/>
                </a:solidFill>
              </a:rPr>
              <a:t>”</a:t>
            </a:r>
            <a:endParaRPr lang="fr-FR" sz="2800" dirty="0" smtClean="0">
              <a:solidFill>
                <a:srgbClr val="FF0000"/>
              </a:solidFill>
            </a:endParaRPr>
          </a:p>
          <a:p>
            <a:r>
              <a:rPr lang="ar-MA" sz="2800" b="1" dirty="0" smtClean="0"/>
              <a:t>  </a:t>
            </a:r>
            <a:endParaRPr lang="fr-FR" sz="2800" b="1" dirty="0"/>
          </a:p>
        </p:txBody>
      </p:sp>
      <p:sp>
        <p:nvSpPr>
          <p:cNvPr id="13313" name="Rectangle 1"/>
          <p:cNvSpPr>
            <a:spLocks noChangeArrowheads="1"/>
          </p:cNvSpPr>
          <p:nvPr/>
        </p:nvSpPr>
        <p:spPr bwMode="auto">
          <a:xfrm>
            <a:off x="539552" y="3484870"/>
            <a:ext cx="806489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MA" sz="2400" b="1" i="0" u="none" strike="noStrike" cap="none" normalizeH="0" baseline="0" dirty="0" smtClean="0">
                <a:ln>
                  <a:noFill/>
                </a:ln>
                <a:solidFill>
                  <a:schemeClr val="tx1"/>
                </a:solidFill>
                <a:effectLst/>
                <a:latin typeface="Simplified Arabic" pitchFamily="18" charset="-78"/>
                <a:ea typeface="Times New Roman" pitchFamily="18" charset="0"/>
              </a:rPr>
              <a:t>   </a:t>
            </a:r>
            <a:r>
              <a:rPr kumimoji="0" lang="ar-MA" sz="2400" b="1" i="0" u="none" strike="noStrike" cap="none" normalizeH="0" baseline="0" dirty="0" err="1" smtClean="0">
                <a:ln>
                  <a:noFill/>
                </a:ln>
                <a:solidFill>
                  <a:schemeClr val="tx1"/>
                </a:solidFill>
                <a:effectLst/>
                <a:latin typeface="Simplified Arabic" pitchFamily="18" charset="-78"/>
                <a:ea typeface="Times New Roman" pitchFamily="18" charset="0"/>
              </a:rPr>
              <a:t>-</a:t>
            </a:r>
            <a:r>
              <a:rPr kumimoji="0" lang="ar-MA" sz="2400" b="1" i="0" u="none" strike="noStrike" cap="none" normalizeH="0" baseline="0" dirty="0" smtClean="0">
                <a:ln>
                  <a:noFill/>
                </a:ln>
                <a:solidFill>
                  <a:schemeClr val="tx1"/>
                </a:solidFill>
                <a:effectLst/>
                <a:latin typeface="Simplified Arabic" pitchFamily="18" charset="-78"/>
                <a:ea typeface="Times New Roman" pitchFamily="18" charset="0"/>
              </a:rPr>
              <a:t> </a:t>
            </a:r>
            <a:r>
              <a:rPr kumimoji="0" lang="ar-SA" sz="2400" b="1" i="0" u="none" strike="noStrike" cap="none" normalizeH="0" baseline="0" dirty="0" smtClean="0">
                <a:ln>
                  <a:noFill/>
                </a:ln>
                <a:solidFill>
                  <a:schemeClr val="tx1"/>
                </a:solidFill>
                <a:effectLst/>
                <a:latin typeface="Simplified Arabic" pitchFamily="18" charset="-78"/>
                <a:ea typeface="Times New Roman" pitchFamily="18" charset="0"/>
              </a:rPr>
              <a:t>معنى الخطوات </a:t>
            </a:r>
            <a:r>
              <a:rPr kumimoji="0" lang="ar-SA" sz="2400" b="1" i="0" u="none" strike="noStrike" cap="none" normalizeH="0" baseline="0" dirty="0" smtClean="0">
                <a:ln>
                  <a:noFill/>
                </a:ln>
                <a:solidFill>
                  <a:schemeClr val="tx1"/>
                </a:solidFill>
                <a:effectLst/>
                <a:latin typeface="Aharoni" pitchFamily="2" charset="-79"/>
                <a:ea typeface="Times New Roman" pitchFamily="18" charset="0"/>
              </a:rPr>
              <a:t>شرعاً</a:t>
            </a:r>
            <a:r>
              <a:rPr kumimoji="0" lang="ar-SA" sz="2400" b="1" i="0" u="none" strike="noStrike" cap="none" normalizeH="0" baseline="0" dirty="0" smtClean="0">
                <a:ln>
                  <a:noFill/>
                </a:ln>
                <a:solidFill>
                  <a:schemeClr val="tx1"/>
                </a:solidFill>
                <a:effectLst/>
                <a:latin typeface="Simplified Arabic" pitchFamily="18" charset="-78"/>
                <a:ea typeface="Times New Roman" pitchFamily="18" charset="0"/>
              </a:rPr>
              <a:t>:</a:t>
            </a:r>
            <a:endParaRPr kumimoji="0" lang="en-US" sz="1600" b="1" i="0" u="none" strike="noStrike" cap="none" normalizeH="0" baseline="0" dirty="0" smtClean="0">
              <a:ln>
                <a:noFill/>
              </a:ln>
              <a:solidFill>
                <a:schemeClr val="tx1"/>
              </a:solidFill>
              <a:effectLst/>
              <a:latin typeface="Simplified Arabic" pitchFamily="18" charset="-78"/>
              <a:ea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MA" sz="16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SA"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هي المراحل الشيطانية الموقعة في المعصية بدأ ببواعث تلك المعصية </a:t>
            </a:r>
            <a:r>
              <a:rPr kumimoji="0" lang="ar-MA"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SA"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ودواعيها في النفس ثم مروراً بارتكابها واكتساب الإثم ثم انتهاءً بكون تلك </a:t>
            </a:r>
            <a:r>
              <a:rPr kumimoji="0" lang="ar-MA"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SA"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المعصية مفتاحاً لما يتلوها من معاصٍ تنتهي إلى غاية الشيطان الكبرى وهي </a:t>
            </a:r>
            <a:r>
              <a:rPr kumimoji="0" lang="ar-MA"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MA" sz="2400" b="1" i="0" u="none" strike="noStrike" cap="none" normalizeH="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MA"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SA"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إيقاع الناس في الكفر والموت على ذلك</a:t>
            </a:r>
            <a:r>
              <a:rPr kumimoji="0" lang="fr-FR"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79712" y="764705"/>
            <a:ext cx="5760640" cy="954107"/>
          </a:xfrm>
          <a:prstGeom prst="rect">
            <a:avLst/>
          </a:prstGeom>
        </p:spPr>
        <p:txBody>
          <a:bodyPr wrap="square">
            <a:spAutoFit/>
          </a:bodyPr>
          <a:lstStyle/>
          <a:p>
            <a:pPr algn="ctr"/>
            <a:r>
              <a:rPr lang="ar-MA" sz="2800" b="1" dirty="0" smtClean="0">
                <a:solidFill>
                  <a:srgbClr val="FF0000"/>
                </a:solidFill>
              </a:rPr>
              <a:t>   </a:t>
            </a:r>
            <a:r>
              <a:rPr lang="ar-MA" sz="2800" b="1" dirty="0" err="1" smtClean="0">
                <a:solidFill>
                  <a:srgbClr val="FF0000"/>
                </a:solidFill>
              </a:rPr>
              <a:t>”</a:t>
            </a:r>
            <a:r>
              <a:rPr lang="ar-SA" sz="2800" b="1" dirty="0" smtClean="0">
                <a:solidFill>
                  <a:srgbClr val="FF0000"/>
                </a:solidFill>
              </a:rPr>
              <a:t>فَوَسْوَسَ </a:t>
            </a:r>
            <a:r>
              <a:rPr lang="ar-SA" sz="2800" b="1" dirty="0" smtClean="0"/>
              <a:t>لَهُمَا الشَّيْطَانُ لِيُبْدِيَ لَهُمَا مَا وُورِيَ عَنْهُمَا مِنْ سَوْآتِهِمَا</a:t>
            </a:r>
            <a:r>
              <a:rPr lang="ar-MA" sz="2800" b="1" dirty="0" smtClean="0"/>
              <a:t> </a:t>
            </a:r>
            <a:r>
              <a:rPr lang="ar-MA" sz="2800" b="1" dirty="0" err="1" smtClean="0"/>
              <a:t>“</a:t>
            </a:r>
            <a:r>
              <a:rPr lang="ar-SA" sz="2800" b="1" dirty="0" smtClean="0"/>
              <a:t> </a:t>
            </a:r>
            <a:endParaRPr lang="fr-FR" sz="2800" dirty="0"/>
          </a:p>
        </p:txBody>
      </p:sp>
      <p:sp>
        <p:nvSpPr>
          <p:cNvPr id="8" name="Rectangle 7"/>
          <p:cNvSpPr/>
          <p:nvPr/>
        </p:nvSpPr>
        <p:spPr>
          <a:xfrm>
            <a:off x="1547664" y="2060848"/>
            <a:ext cx="6120680" cy="954107"/>
          </a:xfrm>
          <a:prstGeom prst="rect">
            <a:avLst/>
          </a:prstGeom>
        </p:spPr>
        <p:txBody>
          <a:bodyPr wrap="square">
            <a:spAutoFit/>
          </a:bodyPr>
          <a:lstStyle/>
          <a:p>
            <a:pPr algn="ctr"/>
            <a:r>
              <a:rPr lang="ar-MA" sz="2800" b="1" dirty="0" err="1" smtClean="0">
                <a:solidFill>
                  <a:srgbClr val="FF0000"/>
                </a:solidFill>
              </a:rPr>
              <a:t>”</a:t>
            </a:r>
            <a:r>
              <a:rPr lang="ar-SA" sz="2800" b="1" dirty="0" smtClean="0">
                <a:solidFill>
                  <a:srgbClr val="FF0000"/>
                </a:solidFill>
              </a:rPr>
              <a:t>مِنْ شَرِّ الْوَسْوَاسِ الْخَنَّاسِ الَّذِي يُوَسْوِسُ فِي صُدُورِ النَّاسِ مِنَ الْجِنَّةِ وَالنَّاسِ</a:t>
            </a:r>
            <a:r>
              <a:rPr lang="ar-SA" sz="2800" dirty="0" smtClean="0">
                <a:solidFill>
                  <a:srgbClr val="FF0000"/>
                </a:solidFill>
              </a:rPr>
              <a:t> </a:t>
            </a:r>
            <a:r>
              <a:rPr lang="ar-MA" sz="2800" b="1" dirty="0" err="1" smtClean="0">
                <a:solidFill>
                  <a:srgbClr val="FF0000"/>
                </a:solidFill>
              </a:rPr>
              <a:t>“</a:t>
            </a:r>
            <a:endParaRPr lang="fr-FR" sz="2800" dirty="0">
              <a:solidFill>
                <a:srgbClr val="FF0000"/>
              </a:solidFill>
            </a:endParaRPr>
          </a:p>
        </p:txBody>
      </p:sp>
      <p:sp>
        <p:nvSpPr>
          <p:cNvPr id="9" name="Rectangle 8"/>
          <p:cNvSpPr/>
          <p:nvPr/>
        </p:nvSpPr>
        <p:spPr>
          <a:xfrm>
            <a:off x="1763688" y="3212976"/>
            <a:ext cx="5688632" cy="1384995"/>
          </a:xfrm>
          <a:prstGeom prst="rect">
            <a:avLst/>
          </a:prstGeom>
        </p:spPr>
        <p:txBody>
          <a:bodyPr wrap="square">
            <a:spAutoFit/>
          </a:bodyPr>
          <a:lstStyle/>
          <a:p>
            <a:pPr algn="ctr"/>
            <a:r>
              <a:rPr lang="ar-MA" sz="2800" b="1" dirty="0" err="1" smtClean="0"/>
              <a:t>”</a:t>
            </a:r>
            <a:r>
              <a:rPr lang="ar-SA" sz="2800" b="1" dirty="0" smtClean="0"/>
              <a:t>وَكَذَلِكَ جَعَلْنَا لِكُلِّ نَبِيٍّ عَدُوّاً شَيَاطِينَ الإنس </a:t>
            </a:r>
            <a:r>
              <a:rPr lang="ar-MA" sz="2800" b="1" dirty="0" smtClean="0"/>
              <a:t>       </a:t>
            </a:r>
            <a:r>
              <a:rPr lang="ar-SA" sz="2800" b="1" dirty="0" smtClean="0"/>
              <a:t>وَالْجِنِّ</a:t>
            </a:r>
            <a:r>
              <a:rPr lang="ar-SA" sz="2800" b="1" dirty="0" smtClean="0">
                <a:solidFill>
                  <a:srgbClr val="FF0000"/>
                </a:solidFill>
              </a:rPr>
              <a:t> يُوحِي </a:t>
            </a:r>
            <a:r>
              <a:rPr lang="ar-SA" sz="2800" b="1" dirty="0" smtClean="0"/>
              <a:t>بَعْضُهُمْ إِلَى بَعْضٍ زُخْرُفَ الْقَوْلِ غُرُوراً </a:t>
            </a:r>
            <a:r>
              <a:rPr lang="ar-MA" sz="2800" b="1" dirty="0" err="1" smtClean="0"/>
              <a:t>“</a:t>
            </a:r>
            <a:endParaRPr lang="fr-FR" sz="2800" dirty="0"/>
          </a:p>
        </p:txBody>
      </p:sp>
      <p:sp>
        <p:nvSpPr>
          <p:cNvPr id="10" name="Rectangle 9"/>
          <p:cNvSpPr/>
          <p:nvPr/>
        </p:nvSpPr>
        <p:spPr>
          <a:xfrm>
            <a:off x="1835696" y="4725144"/>
            <a:ext cx="5328592" cy="954107"/>
          </a:xfrm>
          <a:prstGeom prst="rect">
            <a:avLst/>
          </a:prstGeom>
        </p:spPr>
        <p:txBody>
          <a:bodyPr wrap="square">
            <a:spAutoFit/>
          </a:bodyPr>
          <a:lstStyle/>
          <a:p>
            <a:pPr algn="ctr"/>
            <a:r>
              <a:rPr lang="ar-MA" sz="2800" b="1" dirty="0" smtClean="0">
                <a:solidFill>
                  <a:srgbClr val="FF0000"/>
                </a:solidFill>
              </a:rPr>
              <a:t> </a:t>
            </a:r>
            <a:r>
              <a:rPr lang="ar-MA" sz="2800" b="1" dirty="0" err="1" smtClean="0">
                <a:solidFill>
                  <a:srgbClr val="FF0000"/>
                </a:solidFill>
              </a:rPr>
              <a:t>”</a:t>
            </a:r>
            <a:r>
              <a:rPr lang="ar-SA" sz="2800" b="1" dirty="0" smtClean="0">
                <a:solidFill>
                  <a:srgbClr val="FF0000"/>
                </a:solidFill>
              </a:rPr>
              <a:t>وَإِنَّ الشَّيَاطِينَ لَيُوحُونَ إِلَى أَوْلِيَائِه</a:t>
            </a:r>
            <a:r>
              <a:rPr lang="ar-MA" sz="2800" b="1" dirty="0" smtClean="0">
                <a:solidFill>
                  <a:srgbClr val="FF0000"/>
                </a:solidFill>
              </a:rPr>
              <a:t>م</a:t>
            </a:r>
            <a:r>
              <a:rPr lang="ar-SA" sz="2800" b="1" dirty="0" smtClean="0">
                <a:solidFill>
                  <a:srgbClr val="FF0000"/>
                </a:solidFill>
              </a:rPr>
              <a:t> </a:t>
            </a:r>
            <a:r>
              <a:rPr lang="ar-MA" sz="2800" b="1" dirty="0" smtClean="0">
                <a:solidFill>
                  <a:srgbClr val="FF0000"/>
                </a:solidFill>
              </a:rPr>
              <a:t>     </a:t>
            </a:r>
            <a:r>
              <a:rPr lang="ar-SA" sz="2800" b="1" dirty="0" smtClean="0">
                <a:solidFill>
                  <a:srgbClr val="FF0000"/>
                </a:solidFill>
              </a:rPr>
              <a:t>لِيُجَادِلُوكُمْ</a:t>
            </a:r>
            <a:r>
              <a:rPr lang="ar-MA" sz="2800" b="1" dirty="0" err="1" smtClean="0">
                <a:solidFill>
                  <a:srgbClr val="FF0000"/>
                </a:solidFill>
              </a:rPr>
              <a:t>“</a:t>
            </a:r>
            <a:endParaRPr lang="fr-FR" sz="2800"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620688"/>
            <a:ext cx="6408712" cy="1384995"/>
          </a:xfrm>
          <a:prstGeom prst="rect">
            <a:avLst/>
          </a:prstGeom>
        </p:spPr>
        <p:txBody>
          <a:bodyPr wrap="square">
            <a:spAutoFit/>
          </a:bodyPr>
          <a:lstStyle/>
          <a:p>
            <a:pPr algn="ctr"/>
            <a:r>
              <a:rPr lang="ar-SA" sz="2800" b="1" dirty="0" smtClean="0"/>
              <a:t>قال </a:t>
            </a:r>
            <a:r>
              <a:rPr lang="ar-SA" sz="2800" b="1" dirty="0" err="1" smtClean="0"/>
              <a:t>الفضيل</a:t>
            </a:r>
            <a:r>
              <a:rPr lang="ar-SA" sz="2800" b="1" dirty="0" smtClean="0"/>
              <a:t> بن </a:t>
            </a:r>
            <a:r>
              <a:rPr lang="ar-SA" sz="2800" b="1" dirty="0" err="1" smtClean="0"/>
              <a:t>عياض</a:t>
            </a:r>
            <a:r>
              <a:rPr lang="ar-SA" sz="2800" b="1" dirty="0" smtClean="0"/>
              <a:t> : إذ ظفر إبليس من ابن آدم بإحدى ثلاث خصال قال لا أطلب </a:t>
            </a:r>
            <a:r>
              <a:rPr lang="ar-SA" sz="2800" b="1" dirty="0" err="1" smtClean="0"/>
              <a:t>غيرها </a:t>
            </a:r>
            <a:r>
              <a:rPr lang="ar-SA" sz="2800" b="1" dirty="0" smtClean="0"/>
              <a:t>: إعجابه بنفسه واستكثاره </a:t>
            </a:r>
            <a:r>
              <a:rPr lang="ar-SA" sz="2800" b="1" dirty="0" err="1" smtClean="0"/>
              <a:t>عمله </a:t>
            </a:r>
            <a:r>
              <a:rPr lang="ar-SA" sz="2800" b="1" dirty="0" smtClean="0"/>
              <a:t>، ونسيانه ذنوبه </a:t>
            </a:r>
            <a:endParaRPr lang="fr-FR" sz="2800" b="1" dirty="0"/>
          </a:p>
        </p:txBody>
      </p:sp>
      <p:sp>
        <p:nvSpPr>
          <p:cNvPr id="3" name="Rectangle 2"/>
          <p:cNvSpPr/>
          <p:nvPr/>
        </p:nvSpPr>
        <p:spPr>
          <a:xfrm>
            <a:off x="1691680" y="2204865"/>
            <a:ext cx="5688632" cy="954107"/>
          </a:xfrm>
          <a:prstGeom prst="rect">
            <a:avLst/>
          </a:prstGeom>
        </p:spPr>
        <p:txBody>
          <a:bodyPr wrap="square">
            <a:spAutoFit/>
          </a:bodyPr>
          <a:lstStyle/>
          <a:p>
            <a:pPr algn="ctr"/>
            <a:r>
              <a:rPr lang="ar-MA" sz="2800" b="1" dirty="0" smtClean="0"/>
              <a:t>“ف</a:t>
            </a:r>
            <a:r>
              <a:rPr lang="ar-SA" sz="2800" b="1" dirty="0" smtClean="0"/>
              <a:t>وَسْوَسَ إِلَيْهِ الشَّيْطَانُ قَالَ يَا آدَمُ هَلْ أَدُلُّكَ عَلَى</a:t>
            </a:r>
            <a:r>
              <a:rPr lang="ar-MA" sz="2800" b="1" dirty="0" smtClean="0"/>
              <a:t> </a:t>
            </a:r>
            <a:r>
              <a:rPr lang="ar-SA" sz="2800" b="1" dirty="0" smtClean="0">
                <a:solidFill>
                  <a:srgbClr val="FF0000"/>
                </a:solidFill>
              </a:rPr>
              <a:t>شَجَرَةِ الْخُلْدِ وَمُلْكٍ لا يَبْلَى</a:t>
            </a:r>
            <a:endParaRPr lang="fr-FR" sz="2800" dirty="0">
              <a:solidFill>
                <a:srgbClr val="FF0000"/>
              </a:solidFill>
            </a:endParaRPr>
          </a:p>
        </p:txBody>
      </p:sp>
      <p:sp>
        <p:nvSpPr>
          <p:cNvPr id="4" name="Rectangle 3"/>
          <p:cNvSpPr/>
          <p:nvPr/>
        </p:nvSpPr>
        <p:spPr>
          <a:xfrm>
            <a:off x="1115616" y="3429000"/>
            <a:ext cx="6912768" cy="3108543"/>
          </a:xfrm>
          <a:prstGeom prst="rect">
            <a:avLst/>
          </a:prstGeom>
        </p:spPr>
        <p:txBody>
          <a:bodyPr wrap="square">
            <a:spAutoFit/>
          </a:bodyPr>
          <a:lstStyle/>
          <a:p>
            <a:pPr algn="ctr" rtl="1"/>
            <a:r>
              <a:rPr lang="ar-MA" sz="2800" b="1" dirty="0" smtClean="0">
                <a:solidFill>
                  <a:srgbClr val="FF0000"/>
                </a:solidFill>
              </a:rPr>
              <a:t>”إذْ قَالَ رَبُّكَ لِلْمَلائِكَةِ إِنِّي خَالِقٌ بَشَرًا مِن طِينٍ</a:t>
            </a:r>
          </a:p>
          <a:p>
            <a:pPr algn="ctr" rtl="1"/>
            <a:r>
              <a:rPr lang="ar-MA" sz="2800" b="1" dirty="0" smtClean="0">
                <a:solidFill>
                  <a:srgbClr val="FF0000"/>
                </a:solidFill>
              </a:rPr>
              <a:t>فَإِذَا </a:t>
            </a:r>
            <a:r>
              <a:rPr lang="ar-MA" sz="2800" b="1" dirty="0" err="1" smtClean="0">
                <a:solidFill>
                  <a:srgbClr val="FF0000"/>
                </a:solidFill>
              </a:rPr>
              <a:t>سَوَّيْتُهُ</a:t>
            </a:r>
            <a:r>
              <a:rPr lang="ar-MA" sz="2800" b="1" dirty="0" smtClean="0">
                <a:solidFill>
                  <a:srgbClr val="FF0000"/>
                </a:solidFill>
              </a:rPr>
              <a:t> وَنَفَخْتُ فِيهِ مِن رُّوحِي فَقَعُوا لَهُ سَاجِدِينَ</a:t>
            </a:r>
          </a:p>
          <a:p>
            <a:pPr algn="ctr" rtl="1"/>
            <a:r>
              <a:rPr lang="ar-MA" sz="2800" b="1" dirty="0" smtClean="0">
                <a:solidFill>
                  <a:srgbClr val="FF0000"/>
                </a:solidFill>
              </a:rPr>
              <a:t>فَسَجَدَ الْمَلائِكَةُ كُلُّهُمْ أَجْمَعُونَ</a:t>
            </a:r>
          </a:p>
          <a:p>
            <a:pPr algn="ctr" rtl="1"/>
            <a:r>
              <a:rPr lang="ar-MA" sz="2800" b="1" dirty="0" smtClean="0">
                <a:solidFill>
                  <a:srgbClr val="FF0000"/>
                </a:solidFill>
              </a:rPr>
              <a:t>إِلاَّ إِبْلِيسَ اسْتَكْبَرَ وَكَانَ مِنْ الْكَافِرِينَ</a:t>
            </a:r>
          </a:p>
          <a:p>
            <a:pPr algn="ctr" rtl="1"/>
            <a:r>
              <a:rPr lang="ar-MA" sz="2800" b="1" dirty="0" smtClean="0">
                <a:solidFill>
                  <a:srgbClr val="FF0000"/>
                </a:solidFill>
              </a:rPr>
              <a:t>قَالَ يَا إِبْلِيسُ مَا مَنَعَكَ أَن تَسْجُدَ لِمَا خَلَقْتُ بِيَدَيَّ أَسْتَكْبَرْتَ أَمْ كُنتَ مِنَ الْعَالِينَ</a:t>
            </a:r>
          </a:p>
          <a:p>
            <a:pPr algn="ctr" rtl="1"/>
            <a:r>
              <a:rPr lang="ar-MA" sz="2800" b="1" dirty="0" smtClean="0">
                <a:solidFill>
                  <a:srgbClr val="FF0000"/>
                </a:solidFill>
              </a:rPr>
              <a:t>قَالَ أَنَا خَيْرٌ مِّنْهُ خَلَقْتَنِي مِن نَّارٍ وَخَلَقْتَهُ مِن </a:t>
            </a:r>
            <a:r>
              <a:rPr lang="ar-MA" sz="2800" b="1" dirty="0" err="1" smtClean="0">
                <a:solidFill>
                  <a:srgbClr val="FF0000"/>
                </a:solidFill>
              </a:rPr>
              <a:t>طِينٍ“</a:t>
            </a:r>
            <a:endParaRPr lang="ar-MA" sz="2800"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1459687_1442198349347284_813587300_n.png"/>
          <p:cNvPicPr>
            <a:picLocks noChangeAspect="1"/>
          </p:cNvPicPr>
          <p:nvPr/>
        </p:nvPicPr>
        <p:blipFill>
          <a:blip r:embed="rId2" cstate="print"/>
          <a:stretch>
            <a:fillRect/>
          </a:stretch>
        </p:blipFill>
        <p:spPr>
          <a:xfrm>
            <a:off x="0" y="1412776"/>
            <a:ext cx="9144000" cy="5445224"/>
          </a:xfrm>
          <a:prstGeom prst="rect">
            <a:avLst/>
          </a:prstGeom>
        </p:spPr>
      </p:pic>
      <p:sp>
        <p:nvSpPr>
          <p:cNvPr id="3" name="Rectangle 2"/>
          <p:cNvSpPr/>
          <p:nvPr/>
        </p:nvSpPr>
        <p:spPr>
          <a:xfrm>
            <a:off x="467544" y="404664"/>
            <a:ext cx="8424936" cy="923330"/>
          </a:xfrm>
          <a:prstGeom prst="rect">
            <a:avLst/>
          </a:prstGeom>
          <a:solidFill>
            <a:schemeClr val="bg1"/>
          </a:solidFill>
          <a:ln>
            <a:solidFill>
              <a:schemeClr val="bg1"/>
            </a:solidFill>
          </a:ln>
        </p:spPr>
        <p:txBody>
          <a:bodyPr wrap="square">
            <a:spAutoFit/>
          </a:bodyPr>
          <a:lstStyle/>
          <a:p>
            <a:pPr algn="ctr"/>
            <a:r>
              <a:rPr lang="ar-MA" sz="5400" b="1" i="1" dirty="0" smtClean="0">
                <a:ln w="24500" cmpd="dbl">
                  <a:solidFill>
                    <a:schemeClr val="tx1"/>
                  </a:solidFill>
                  <a:prstDash val="solid"/>
                  <a:miter lim="800000"/>
                </a:ln>
                <a:solidFill>
                  <a:srgbClr val="FF0000"/>
                </a:solidFill>
                <a:effectLst>
                  <a:outerShdw blurRad="38100" dist="38100" dir="7020000" algn="tl">
                    <a:srgbClr val="000000">
                      <a:alpha val="35000"/>
                    </a:srgbClr>
                  </a:outerShdw>
                </a:effectLst>
                <a:latin typeface="Arial Black" pitchFamily="34" charset="0"/>
              </a:rPr>
              <a:t>”وَإِذْ زَيَّنَ لَهُمُ الشَّيْطَانُ أَعْمَالَهُمْ“</a:t>
            </a:r>
            <a:endParaRPr lang="fr-FR" sz="5400" b="1" i="1" dirty="0">
              <a:ln w="24500" cmpd="dbl">
                <a:solidFill>
                  <a:schemeClr val="tx1"/>
                </a:solidFill>
                <a:prstDash val="solid"/>
                <a:miter lim="800000"/>
              </a:ln>
              <a:solidFill>
                <a:srgbClr val="FF0000"/>
              </a:solidFill>
              <a:effectLst>
                <a:outerShdw blurRad="38100" dist="38100" dir="7020000" algn="tl">
                  <a:srgbClr val="000000">
                    <a:alpha val="35000"/>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8c2f54694bb671c6bb61f50322aba949.jpg"/>
          <p:cNvPicPr>
            <a:picLocks noChangeAspect="1"/>
          </p:cNvPicPr>
          <p:nvPr/>
        </p:nvPicPr>
        <p:blipFill>
          <a:blip r:embed="rId2" cstate="print"/>
          <a:stretch>
            <a:fillRect/>
          </a:stretch>
        </p:blipFill>
        <p:spPr>
          <a:xfrm>
            <a:off x="0" y="1268760"/>
            <a:ext cx="4716016" cy="5589240"/>
          </a:xfrm>
          <a:prstGeom prst="rect">
            <a:avLst/>
          </a:prstGeom>
        </p:spPr>
      </p:pic>
      <p:pic>
        <p:nvPicPr>
          <p:cNvPr id="3" name="Image 2" descr="2879842_max.jpg"/>
          <p:cNvPicPr>
            <a:picLocks noChangeAspect="1"/>
          </p:cNvPicPr>
          <p:nvPr/>
        </p:nvPicPr>
        <p:blipFill>
          <a:blip r:embed="rId3" cstate="print"/>
          <a:stretch>
            <a:fillRect/>
          </a:stretch>
        </p:blipFill>
        <p:spPr>
          <a:xfrm>
            <a:off x="4644008" y="1268760"/>
            <a:ext cx="4499992" cy="5589240"/>
          </a:xfrm>
          <a:prstGeom prst="rect">
            <a:avLst/>
          </a:prstGeom>
        </p:spPr>
      </p:pic>
      <p:sp>
        <p:nvSpPr>
          <p:cNvPr id="4" name="Rectangle 3"/>
          <p:cNvSpPr/>
          <p:nvPr/>
        </p:nvSpPr>
        <p:spPr>
          <a:xfrm>
            <a:off x="1691680" y="188640"/>
            <a:ext cx="5544616" cy="923330"/>
          </a:xfrm>
          <a:prstGeom prst="rect">
            <a:avLst/>
          </a:prstGeom>
        </p:spPr>
        <p:txBody>
          <a:bodyPr wrap="square">
            <a:spAutoFit/>
          </a:bodyPr>
          <a:lstStyle/>
          <a:p>
            <a:pPr algn="ctr"/>
            <a:r>
              <a:rPr lang="ar-SA" sz="5400" b="1" i="1" dirty="0" smtClean="0">
                <a:ln>
                  <a:solidFill>
                    <a:schemeClr val="tx1"/>
                  </a:solidFill>
                </a:ln>
                <a:solidFill>
                  <a:srgbClr val="FF0000"/>
                </a:solidFill>
                <a:cs typeface="+mj-cs"/>
              </a:rPr>
              <a:t>غايات الشيطان</a:t>
            </a:r>
            <a:endParaRPr lang="fr-FR" sz="5400" b="1" dirty="0">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620707_10152020287187638_1547202659_n.jpg"/>
          <p:cNvPicPr>
            <a:picLocks noChangeAspect="1"/>
          </p:cNvPicPr>
          <p:nvPr/>
        </p:nvPicPr>
        <p:blipFill>
          <a:blip r:embed="rId2" cstate="print"/>
          <a:stretch>
            <a:fillRect/>
          </a:stretch>
        </p:blipFill>
        <p:spPr>
          <a:xfrm>
            <a:off x="0" y="1124744"/>
            <a:ext cx="4572000" cy="6120680"/>
          </a:xfrm>
          <a:prstGeom prst="rect">
            <a:avLst/>
          </a:prstGeom>
        </p:spPr>
      </p:pic>
      <p:pic>
        <p:nvPicPr>
          <p:cNvPr id="3" name="Image 2" descr="61293255694809247836.jpg"/>
          <p:cNvPicPr>
            <a:picLocks noChangeAspect="1"/>
          </p:cNvPicPr>
          <p:nvPr/>
        </p:nvPicPr>
        <p:blipFill>
          <a:blip r:embed="rId3" cstate="print"/>
          <a:stretch>
            <a:fillRect/>
          </a:stretch>
        </p:blipFill>
        <p:spPr>
          <a:xfrm>
            <a:off x="4572000" y="1124744"/>
            <a:ext cx="4572000" cy="5733256"/>
          </a:xfrm>
          <a:prstGeom prst="rect">
            <a:avLst/>
          </a:prstGeom>
        </p:spPr>
      </p:pic>
      <p:sp>
        <p:nvSpPr>
          <p:cNvPr id="4" name="Rectangle 3"/>
          <p:cNvSpPr/>
          <p:nvPr/>
        </p:nvSpPr>
        <p:spPr>
          <a:xfrm>
            <a:off x="1115616" y="260648"/>
            <a:ext cx="5976664" cy="923330"/>
          </a:xfrm>
          <a:prstGeom prst="rect">
            <a:avLst/>
          </a:prstGeom>
        </p:spPr>
        <p:txBody>
          <a:bodyPr wrap="square">
            <a:spAutoFit/>
          </a:bodyPr>
          <a:lstStyle/>
          <a:p>
            <a:pPr algn="ctr"/>
            <a:r>
              <a:rPr lang="ar-SA" sz="5400" b="1" i="1" dirty="0" smtClean="0">
                <a:ln>
                  <a:solidFill>
                    <a:schemeClr val="tx1"/>
                  </a:solidFill>
                </a:ln>
                <a:solidFill>
                  <a:srgbClr val="FF0000"/>
                </a:solidFill>
                <a:cs typeface="+mj-cs"/>
              </a:rPr>
              <a:t>غايات الشيطان</a:t>
            </a:r>
            <a:endParaRPr lang="fr-FR" sz="5400" dirty="0">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SA" sz="5400" b="1" i="1" dirty="0">
                <a:ln>
                  <a:solidFill>
                    <a:schemeClr val="tx1"/>
                  </a:solidFill>
                </a:ln>
                <a:solidFill>
                  <a:srgbClr val="FF0000"/>
                </a:solidFill>
              </a:rPr>
              <a:t>غايات الشيطان</a:t>
            </a:r>
            <a:endParaRPr lang="fr-FR" sz="5400" b="1" i="1" dirty="0">
              <a:ln>
                <a:solidFill>
                  <a:schemeClr val="tx1"/>
                </a:solidFill>
              </a:ln>
              <a:solidFill>
                <a:srgbClr val="FF0000"/>
              </a:solidFill>
            </a:endParaRPr>
          </a:p>
        </p:txBody>
      </p:sp>
      <p:sp>
        <p:nvSpPr>
          <p:cNvPr id="7" name="Rectangle 6"/>
          <p:cNvSpPr/>
          <p:nvPr/>
        </p:nvSpPr>
        <p:spPr>
          <a:xfrm>
            <a:off x="899592" y="1268760"/>
            <a:ext cx="7704856" cy="1384995"/>
          </a:xfrm>
          <a:prstGeom prst="rect">
            <a:avLst/>
          </a:prstGeom>
        </p:spPr>
        <p:txBody>
          <a:bodyPr wrap="square">
            <a:spAutoFit/>
          </a:bodyPr>
          <a:lstStyle/>
          <a:p>
            <a:pPr algn="ctr"/>
            <a:r>
              <a:rPr lang="ar-MA" sz="2800" b="1" dirty="0" smtClean="0"/>
              <a:t>“ي</a:t>
            </a:r>
            <a:r>
              <a:rPr lang="ar-SA" sz="2800" b="1" dirty="0" smtClean="0"/>
              <a:t>ا أَيُّهَا النَّاسُ كُلُوا مِمَّا فِي الأَرْضِ حَلالاً طَيِّباً وَلا تَتَّبِعُوا خُطُوَاتِ الشَّيْطَانِ إِنَّهُ لَكُمْ عَدُوٌّ مُبِينٌ </a:t>
            </a:r>
            <a:r>
              <a:rPr lang="ar-SA" sz="2800" b="1" dirty="0" smtClean="0">
                <a:solidFill>
                  <a:srgbClr val="FF0000"/>
                </a:solidFill>
              </a:rPr>
              <a:t>إِنَّمَا يَأْمُرُكُمْ بِالسُّوءِ وَالْفَحْشَاءِ وَأَنْ </a:t>
            </a:r>
            <a:endParaRPr lang="ar-MA" sz="2800" b="1" dirty="0" smtClean="0">
              <a:solidFill>
                <a:srgbClr val="FF0000"/>
              </a:solidFill>
            </a:endParaRPr>
          </a:p>
          <a:p>
            <a:pPr algn="ctr"/>
            <a:r>
              <a:rPr lang="ar-SA" sz="2800" b="1" dirty="0" smtClean="0">
                <a:solidFill>
                  <a:srgbClr val="FF0000"/>
                </a:solidFill>
              </a:rPr>
              <a:t>تَقُولُوا عَلَى اللَّهِ مَا لا تَعْلَمُونَ</a:t>
            </a:r>
            <a:endParaRPr lang="fr-FR" dirty="0">
              <a:solidFill>
                <a:srgbClr val="FF0000"/>
              </a:solidFill>
            </a:endParaRPr>
          </a:p>
        </p:txBody>
      </p:sp>
      <p:sp>
        <p:nvSpPr>
          <p:cNvPr id="8" name="Rectangle 7"/>
          <p:cNvSpPr/>
          <p:nvPr/>
        </p:nvSpPr>
        <p:spPr>
          <a:xfrm>
            <a:off x="2627784" y="3068960"/>
            <a:ext cx="5904656" cy="523220"/>
          </a:xfrm>
          <a:prstGeom prst="rect">
            <a:avLst/>
          </a:prstGeom>
        </p:spPr>
        <p:txBody>
          <a:bodyPr wrap="square">
            <a:spAutoFit/>
          </a:bodyPr>
          <a:lstStyle/>
          <a:p>
            <a:pPr algn="r"/>
            <a:r>
              <a:rPr lang="ar-MA" sz="2800" b="1" dirty="0" err="1" smtClean="0"/>
              <a:t>”</a:t>
            </a:r>
            <a:r>
              <a:rPr lang="ar-SA" sz="2800" b="1" dirty="0" smtClean="0"/>
              <a:t>قَالَ فَبِمَا أَغْوَيْتَنِي </a:t>
            </a:r>
            <a:r>
              <a:rPr lang="ar-SA" sz="2800" b="1" dirty="0" smtClean="0">
                <a:solidFill>
                  <a:srgbClr val="FF0000"/>
                </a:solidFill>
              </a:rPr>
              <a:t>لأَقْعُدَنَّ لَهُمْ صِرَاطَكَ الْمُسْتَقِيمَ </a:t>
            </a:r>
            <a:r>
              <a:rPr lang="ar-MA" sz="2800" b="1" dirty="0" err="1" smtClean="0">
                <a:solidFill>
                  <a:srgbClr val="FF0000"/>
                </a:solidFill>
              </a:rPr>
              <a:t>”</a:t>
            </a:r>
            <a:endParaRPr lang="fr-FR" sz="2800" b="1" dirty="0">
              <a:solidFill>
                <a:srgbClr val="FF0000"/>
              </a:solidFill>
            </a:endParaRPr>
          </a:p>
        </p:txBody>
      </p:sp>
      <p:sp>
        <p:nvSpPr>
          <p:cNvPr id="10" name="Rectangle 9"/>
          <p:cNvSpPr/>
          <p:nvPr/>
        </p:nvSpPr>
        <p:spPr>
          <a:xfrm>
            <a:off x="1403648" y="3861048"/>
            <a:ext cx="6984776" cy="954107"/>
          </a:xfrm>
          <a:prstGeom prst="rect">
            <a:avLst/>
          </a:prstGeom>
        </p:spPr>
        <p:txBody>
          <a:bodyPr wrap="square">
            <a:spAutoFit/>
          </a:bodyPr>
          <a:lstStyle/>
          <a:p>
            <a:pPr algn="r"/>
            <a:r>
              <a:rPr lang="ar-MA" sz="2800" b="1" dirty="0" err="1" smtClean="0"/>
              <a:t>”</a:t>
            </a:r>
            <a:r>
              <a:rPr lang="ar-SA" sz="2800" b="1" dirty="0" smtClean="0"/>
              <a:t>وَإِذَا قِيلَ لَهُمُ اتَّبِعُوا مَا أَنْزَلَ اللَّهُ قَالُوا بَلْ نَتَّبِعُ مَا وَجَدْنَا عَلَيْهِ آبَاءَنَا </a:t>
            </a:r>
            <a:r>
              <a:rPr lang="ar-SA" sz="2800" b="1" dirty="0" smtClean="0">
                <a:solidFill>
                  <a:srgbClr val="FF0000"/>
                </a:solidFill>
              </a:rPr>
              <a:t>أَوَلَوْ كَانَ الشَّيْطَانُ يَدْعُوهُمْ إِلَى عَذَابِ السَّعِير</a:t>
            </a:r>
            <a:r>
              <a:rPr lang="ar-SA" sz="2800" b="1" dirty="0" smtClean="0"/>
              <a:t>ِ</a:t>
            </a:r>
            <a:r>
              <a:rPr lang="ar-MA" sz="2800" b="1" dirty="0" smtClean="0">
                <a:solidFill>
                  <a:srgbClr val="FF0000"/>
                </a:solidFill>
              </a:rPr>
              <a:t> </a:t>
            </a:r>
            <a:r>
              <a:rPr lang="ar-MA" sz="2800" b="1" dirty="0" err="1" smtClean="0">
                <a:solidFill>
                  <a:srgbClr val="FF0000"/>
                </a:solidFill>
              </a:rPr>
              <a:t>”</a:t>
            </a:r>
            <a:r>
              <a:rPr lang="ar-SA" sz="2800" b="1" dirty="0" smtClean="0"/>
              <a:t> </a:t>
            </a:r>
            <a:endParaRPr lang="fr-FR" sz="2800" dirty="0"/>
          </a:p>
        </p:txBody>
      </p:sp>
      <p:sp>
        <p:nvSpPr>
          <p:cNvPr id="11" name="Rectangle 10"/>
          <p:cNvSpPr/>
          <p:nvPr/>
        </p:nvSpPr>
        <p:spPr>
          <a:xfrm>
            <a:off x="1403648" y="4941167"/>
            <a:ext cx="7056784" cy="1384995"/>
          </a:xfrm>
          <a:prstGeom prst="rect">
            <a:avLst/>
          </a:prstGeom>
        </p:spPr>
        <p:txBody>
          <a:bodyPr wrap="square">
            <a:spAutoFit/>
          </a:bodyPr>
          <a:lstStyle/>
          <a:p>
            <a:pPr algn="r"/>
            <a:r>
              <a:rPr lang="ar-MA" sz="2800" b="1" dirty="0" smtClean="0"/>
              <a:t>“إ</a:t>
            </a:r>
            <a:r>
              <a:rPr lang="ar-SA" sz="2800" b="1" dirty="0" smtClean="0"/>
              <a:t>نَّمَا يُرِيدُ الشَّيْطَانُ أَنْ </a:t>
            </a:r>
            <a:r>
              <a:rPr lang="ar-SA" sz="2800" b="1" dirty="0" smtClean="0">
                <a:solidFill>
                  <a:srgbClr val="FF0000"/>
                </a:solidFill>
              </a:rPr>
              <a:t>يُوقِعَ بَيْنَكُمُ الْعَدَاوَةَ وَالْبَغْضَاءَ </a:t>
            </a:r>
            <a:r>
              <a:rPr lang="ar-SA" sz="2800" b="1" dirty="0" smtClean="0"/>
              <a:t>فِي الْخَمْرِ وَالْمَيْسِرِ </a:t>
            </a:r>
            <a:r>
              <a:rPr lang="ar-SA" sz="2800" b="1" dirty="0" smtClean="0">
                <a:solidFill>
                  <a:srgbClr val="FF0000"/>
                </a:solidFill>
              </a:rPr>
              <a:t>وَيَصُدَّكُمْ عَنْ ذِكْرِ اللَّهِ وَعَنِ الصَّلاةِ </a:t>
            </a:r>
            <a:r>
              <a:rPr lang="ar-SA" sz="2800" b="1" dirty="0" smtClean="0"/>
              <a:t>فَهَلْ أَنْتُمْ مُنْتَهُونَ</a:t>
            </a:r>
            <a:endParaRPr lang="fr-FR"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5656" y="764704"/>
            <a:ext cx="6984776" cy="1569660"/>
          </a:xfrm>
          <a:prstGeom prst="rect">
            <a:avLst/>
          </a:prstGeom>
        </p:spPr>
        <p:txBody>
          <a:bodyPr wrap="square">
            <a:spAutoFit/>
          </a:bodyPr>
          <a:lstStyle/>
          <a:p>
            <a:pPr algn="r"/>
            <a:r>
              <a:rPr lang="ar-MA" sz="3200" b="1" dirty="0" smtClean="0">
                <a:solidFill>
                  <a:srgbClr val="FF0000"/>
                </a:solidFill>
              </a:rPr>
              <a:t>“إ</a:t>
            </a:r>
            <a:r>
              <a:rPr lang="ar-SA" sz="3200" b="1" dirty="0" smtClean="0">
                <a:solidFill>
                  <a:srgbClr val="FF0000"/>
                </a:solidFill>
              </a:rPr>
              <a:t>نَّ الَّذِينَ تَوَلَّوْا مِنْكُمْ يَوْمَ الْتَقَى الْجَمْعَانِ </a:t>
            </a:r>
            <a:r>
              <a:rPr lang="ar-SA" sz="3200" b="1" dirty="0" smtClean="0"/>
              <a:t>إِنَّمَا اسْتَزَلَّهُمُ الشَّيْطَانُ بِبَعْضِ مَا كَسَبُوا وَلَقَدْ عَفَا اللَّهُ عَنْهُمْ إِنَّ اللَّهَ غَفُورٌ حَلِيم</a:t>
            </a:r>
            <a:r>
              <a:rPr lang="ar-MA" sz="3200" b="1" dirty="0" err="1" smtClean="0"/>
              <a:t>“</a:t>
            </a:r>
            <a:r>
              <a:rPr lang="ar-SA" sz="3200" dirty="0" smtClean="0"/>
              <a:t> </a:t>
            </a:r>
            <a:endParaRPr lang="fr-FR" sz="3200" dirty="0"/>
          </a:p>
        </p:txBody>
      </p:sp>
      <p:sp>
        <p:nvSpPr>
          <p:cNvPr id="4" name="Rectangle 3"/>
          <p:cNvSpPr/>
          <p:nvPr/>
        </p:nvSpPr>
        <p:spPr>
          <a:xfrm>
            <a:off x="1115616" y="2564904"/>
            <a:ext cx="7416824" cy="2062103"/>
          </a:xfrm>
          <a:prstGeom prst="rect">
            <a:avLst/>
          </a:prstGeom>
        </p:spPr>
        <p:txBody>
          <a:bodyPr wrap="square">
            <a:spAutoFit/>
          </a:bodyPr>
          <a:lstStyle/>
          <a:p>
            <a:pPr algn="r"/>
            <a:r>
              <a:rPr lang="ar-MA" sz="3200" b="1" dirty="0" err="1" smtClean="0">
                <a:solidFill>
                  <a:srgbClr val="FF0000"/>
                </a:solidFill>
              </a:rPr>
              <a:t>”</a:t>
            </a:r>
            <a:r>
              <a:rPr lang="ar-SA" sz="3200" b="1" dirty="0" smtClean="0">
                <a:solidFill>
                  <a:srgbClr val="FF0000"/>
                </a:solidFill>
              </a:rPr>
              <a:t>الَّذِينَ يَبْخَلُونَ </a:t>
            </a:r>
            <a:r>
              <a:rPr lang="ar-SA" sz="3200" b="1" dirty="0" smtClean="0"/>
              <a:t>وَيَأْمُرُونَ النَّاسَ بِالْبُخْلِ وَيَكْتُمُونَ مَا آتَاهُمُ اللَّهُ مِنْ فَضْلِهِ </a:t>
            </a:r>
            <a:r>
              <a:rPr lang="ar-SA" sz="3200" b="1" dirty="0" err="1" smtClean="0"/>
              <a:t>وَأَعْتَدْنَا</a:t>
            </a:r>
            <a:r>
              <a:rPr lang="ar-SA" sz="3200" b="1" dirty="0" smtClean="0"/>
              <a:t> لِلْكَافِرِينَ عَذَاباً مُهِيناً </a:t>
            </a:r>
            <a:r>
              <a:rPr lang="ar-SA" sz="3200" b="1" dirty="0" smtClean="0">
                <a:solidFill>
                  <a:srgbClr val="FF0000"/>
                </a:solidFill>
              </a:rPr>
              <a:t>وَالَّذِينَ يُنْفِقُونَ أَمْوَالَهُمْ رِئَاءَ النَّاسِ </a:t>
            </a:r>
            <a:r>
              <a:rPr lang="ar-SA" sz="3200" b="1" dirty="0" smtClean="0"/>
              <a:t>وَلا يُؤْمِنُونَ بِاللَّهِ وَلا بِالْيَوْمِ الآخِرِ وَمَنْ يَكُنِ الشَّيْطَانُ لَهُ قَرِيناً فَسَاءَ قَرِيناً</a:t>
            </a:r>
            <a:r>
              <a:rPr lang="ar-MA" sz="3200" b="1" dirty="0" err="1" smtClean="0"/>
              <a:t>“</a:t>
            </a:r>
            <a:endParaRPr lang="fr-FR" sz="3200" dirty="0"/>
          </a:p>
        </p:txBody>
      </p:sp>
      <p:sp>
        <p:nvSpPr>
          <p:cNvPr id="5" name="Rectangle 4"/>
          <p:cNvSpPr/>
          <p:nvPr/>
        </p:nvSpPr>
        <p:spPr>
          <a:xfrm>
            <a:off x="1043608" y="4869159"/>
            <a:ext cx="7488832" cy="1569660"/>
          </a:xfrm>
          <a:prstGeom prst="rect">
            <a:avLst/>
          </a:prstGeom>
        </p:spPr>
        <p:txBody>
          <a:bodyPr wrap="square">
            <a:spAutoFit/>
          </a:bodyPr>
          <a:lstStyle/>
          <a:p>
            <a:pPr algn="r"/>
            <a:r>
              <a:rPr lang="ar-MA" sz="2800" b="1" dirty="0" err="1" smtClean="0"/>
              <a:t>”</a:t>
            </a:r>
            <a:r>
              <a:rPr lang="ar-SA" sz="3200" b="1" dirty="0" smtClean="0"/>
              <a:t>وَآتِ ذَا الْقُرْبَى حَقَّهُ وَالْمِسْكِينَ وَابْنَ السَّبِيلِ وَلا تُبَذِّرْ تَبْذِيراً </a:t>
            </a:r>
            <a:r>
              <a:rPr lang="ar-SA" sz="3200" b="1" dirty="0" smtClean="0">
                <a:solidFill>
                  <a:srgbClr val="FF0000"/>
                </a:solidFill>
              </a:rPr>
              <a:t>إِنَّ الْمُبَذِّرِينَ كَانُوا إِخْوَانَ الشَّيَاطِينِ</a:t>
            </a:r>
            <a:r>
              <a:rPr lang="ar-SA" sz="3200" b="1" dirty="0" smtClean="0"/>
              <a:t> وَكَانَ الشَّيْطَانُ لِرَبِّهِ كَفُوراً</a:t>
            </a:r>
            <a:r>
              <a:rPr lang="ar-MA" sz="3200" b="1" dirty="0" err="1" smtClean="0"/>
              <a:t>“</a:t>
            </a:r>
            <a:r>
              <a:rPr lang="ar-SA" sz="3200" b="1" dirty="0" smtClean="0"/>
              <a:t> </a:t>
            </a:r>
            <a:endParaRPr lang="fr-FR"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1620582_714875261890281_1428982211_n.jpg"/>
          <p:cNvPicPr>
            <a:picLocks noChangeAspect="1"/>
          </p:cNvPicPr>
          <p:nvPr/>
        </p:nvPicPr>
        <p:blipFill>
          <a:blip r:embed="rId2" cstate="print"/>
          <a:stretch>
            <a:fillRect/>
          </a:stretch>
        </p:blipFill>
        <p:spPr>
          <a:xfrm>
            <a:off x="0" y="0"/>
            <a:ext cx="9144000" cy="6858000"/>
          </a:xfrm>
          <a:prstGeom prst="rect">
            <a:avLst/>
          </a:prstGeom>
        </p:spPr>
      </p:pic>
      <p:pic>
        <p:nvPicPr>
          <p:cNvPr id="6" name="Image 5" descr="1501595_10152130601506013_2050727986_o.jpg"/>
          <p:cNvPicPr>
            <a:picLocks noChangeAspect="1"/>
          </p:cNvPicPr>
          <p:nvPr/>
        </p:nvPicPr>
        <p:blipFill>
          <a:blip r:embed="rId3" cstate="print"/>
          <a:stretch>
            <a:fillRect/>
          </a:stretch>
        </p:blipFill>
        <p:spPr>
          <a:xfrm>
            <a:off x="971600" y="1844824"/>
            <a:ext cx="7200800" cy="151216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Image 6" descr="17496.jpg"/>
          <p:cNvPicPr>
            <a:picLocks noChangeAspect="1"/>
          </p:cNvPicPr>
          <p:nvPr/>
        </p:nvPicPr>
        <p:blipFill>
          <a:blip r:embed="rId4" cstate="print"/>
          <a:stretch>
            <a:fillRect/>
          </a:stretch>
        </p:blipFill>
        <p:spPr>
          <a:xfrm>
            <a:off x="1259632" y="3573016"/>
            <a:ext cx="6840760" cy="20162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téléchargement.jpg"/>
          <p:cNvPicPr>
            <a:picLocks noChangeAspect="1"/>
          </p:cNvPicPr>
          <p:nvPr/>
        </p:nvPicPr>
        <p:blipFill>
          <a:blip r:embed="rId2" cstate="print"/>
          <a:stretch>
            <a:fillRect/>
          </a:stretch>
        </p:blipFill>
        <p:spPr>
          <a:xfrm>
            <a:off x="0" y="0"/>
            <a:ext cx="4572000" cy="6858000"/>
          </a:xfrm>
          <a:prstGeom prst="rect">
            <a:avLst/>
          </a:prstGeom>
        </p:spPr>
      </p:pic>
      <p:sp>
        <p:nvSpPr>
          <p:cNvPr id="3" name="Rectangle 2"/>
          <p:cNvSpPr/>
          <p:nvPr/>
        </p:nvSpPr>
        <p:spPr>
          <a:xfrm>
            <a:off x="4644008" y="404664"/>
            <a:ext cx="4248472" cy="6001643"/>
          </a:xfrm>
          <a:prstGeom prst="rect">
            <a:avLst/>
          </a:prstGeom>
        </p:spPr>
        <p:txBody>
          <a:bodyPr wrap="square">
            <a:spAutoFit/>
          </a:bodyPr>
          <a:lstStyle/>
          <a:p>
            <a:pPr algn="r"/>
            <a:r>
              <a:rPr lang="ar-MA" sz="4800" b="1" dirty="0" smtClean="0"/>
              <a:t>“و</a:t>
            </a:r>
            <a:r>
              <a:rPr lang="ar-SA" sz="4800" b="1" dirty="0" err="1" smtClean="0"/>
              <a:t>لأُضِلَّنَّهُمْ</a:t>
            </a:r>
            <a:r>
              <a:rPr lang="ar-SA" sz="4800" b="1" dirty="0" smtClean="0"/>
              <a:t> </a:t>
            </a:r>
            <a:r>
              <a:rPr lang="ar-SA" sz="4800" b="1" dirty="0" err="1" smtClean="0"/>
              <a:t>وَلأُمَنِّيَنَّهُمْ</a:t>
            </a:r>
            <a:r>
              <a:rPr lang="ar-SA" sz="4800" b="1" dirty="0" smtClean="0"/>
              <a:t> </a:t>
            </a:r>
            <a:r>
              <a:rPr lang="ar-SA" sz="4800" b="1" dirty="0" err="1" smtClean="0"/>
              <a:t>وَلآمُرَنَّهُمْ</a:t>
            </a:r>
            <a:r>
              <a:rPr lang="ar-SA" sz="4800" b="1" dirty="0" smtClean="0"/>
              <a:t> فَلَيُبَتِّكُنَّ آذَانَ الأَنْعَامِ </a:t>
            </a:r>
            <a:r>
              <a:rPr lang="ar-SA" sz="4800" b="1" dirty="0" err="1" smtClean="0"/>
              <a:t>وَلآمُرَنَّهُمْ</a:t>
            </a:r>
            <a:r>
              <a:rPr lang="ar-SA" sz="4800" b="1" dirty="0" smtClean="0"/>
              <a:t> </a:t>
            </a:r>
            <a:r>
              <a:rPr lang="ar-SA" sz="4800" b="1" dirty="0" smtClean="0">
                <a:solidFill>
                  <a:srgbClr val="FF0000"/>
                </a:solidFill>
              </a:rPr>
              <a:t>فَلَيُغَيِّرُنَّ خَلْقَ اللَّهِ </a:t>
            </a:r>
            <a:r>
              <a:rPr lang="ar-SA" sz="4800" b="1" dirty="0" smtClean="0"/>
              <a:t>وَمَنْ يَتَّخِذِ الشَّيْطَانَ وَلِيّاً مِنْ دُونِ اللَّهِ فَقَدْ خَسِرَ خُسْرَاناً مُبِيناً</a:t>
            </a:r>
            <a:r>
              <a:rPr lang="ar-MA" sz="4800" b="1" dirty="0" err="1" smtClean="0"/>
              <a:t>“</a:t>
            </a:r>
            <a:r>
              <a:rPr lang="ar-SA" sz="4000" dirty="0" smtClean="0"/>
              <a:t> </a:t>
            </a:r>
            <a:endParaRPr lang="fr-FR" sz="4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10310.jpg"/>
          <p:cNvPicPr>
            <a:picLocks noChangeAspect="1"/>
          </p:cNvPicPr>
          <p:nvPr/>
        </p:nvPicPr>
        <p:blipFill>
          <a:blip r:embed="rId2" cstate="print"/>
          <a:stretch>
            <a:fillRect/>
          </a:stretch>
        </p:blipFill>
        <p:spPr>
          <a:xfrm>
            <a:off x="4586033" y="1196752"/>
            <a:ext cx="4557967" cy="5661248"/>
          </a:xfrm>
          <a:prstGeom prst="rect">
            <a:avLst/>
          </a:prstGeom>
        </p:spPr>
      </p:pic>
      <p:pic>
        <p:nvPicPr>
          <p:cNvPr id="3" name="Image 2" descr="10210.jpg"/>
          <p:cNvPicPr>
            <a:picLocks noChangeAspect="1"/>
          </p:cNvPicPr>
          <p:nvPr/>
        </p:nvPicPr>
        <p:blipFill>
          <a:blip r:embed="rId3" cstate="print"/>
          <a:stretch>
            <a:fillRect/>
          </a:stretch>
        </p:blipFill>
        <p:spPr>
          <a:xfrm>
            <a:off x="0" y="260648"/>
            <a:ext cx="4716015" cy="6597352"/>
          </a:xfrm>
          <a:prstGeom prst="rect">
            <a:avLst/>
          </a:prstGeom>
        </p:spPr>
      </p:pic>
      <p:sp>
        <p:nvSpPr>
          <p:cNvPr id="2" name="Titre 1"/>
          <p:cNvSpPr>
            <a:spLocks noGrp="1"/>
          </p:cNvSpPr>
          <p:nvPr>
            <p:ph type="title"/>
          </p:nvPr>
        </p:nvSpPr>
        <p:spPr>
          <a:xfrm>
            <a:off x="0" y="0"/>
            <a:ext cx="9144000" cy="1417638"/>
          </a:xfrm>
          <a:solidFill>
            <a:schemeClr val="bg1"/>
          </a:solidFill>
        </p:spPr>
        <p:txBody>
          <a:bodyPr/>
          <a:lstStyle/>
          <a:p>
            <a:r>
              <a:rPr lang="ar-MA" b="1" i="1" dirty="0" smtClean="0">
                <a:ln>
                  <a:solidFill>
                    <a:schemeClr val="tx1"/>
                  </a:solidFill>
                </a:ln>
                <a:solidFill>
                  <a:srgbClr val="FF0000"/>
                </a:solidFill>
              </a:rPr>
              <a:t>انقسم الناس لثلاثة فئات مع الشيطان</a:t>
            </a:r>
            <a:endParaRPr lang="fr-FR" b="1" i="1" dirty="0">
              <a:ln>
                <a:solidFill>
                  <a:schemeClr val="tx1"/>
                </a:solidFill>
              </a:ln>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أثقال.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611560" y="1336418"/>
            <a:ext cx="820891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هناك قصة تروى عن الامام أبي حنيفة رضي الله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عنه..</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وكان مشهورا بالفتوى في أمور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الدين..</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فجائه</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رجل وقال: ضاعت مني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نقودي..</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فقد دفنتها في مكان من الأرض ونزل السيل فأخفى مكان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النقود..</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وأزال الحجر الذي وضعه علامة على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المكان..</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ولا أدري ماذا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أفعل؟</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فقال الامام أبو حنيفة: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وبماذا</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أفتيك في هذا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الأمر؟..</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ولكن الرجل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ألح..</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فقال له الامام: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إذهب</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الليلة بعد صلاة العشاء، وقف أمام ربك متهجدا الى أن يطلع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الفجر..</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وقل لي ماذا سوف يحدث.</a:t>
            </a:r>
            <a:endParaRPr kumimoji="0" lang="fr-FR"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fr-FR"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وعندما جاءت صلاة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الفجر..</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جاء الرجل متهللا، وقال: لقد وجدت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مالي..</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فسأله أبو حنيفة: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كيف؟</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قال الرجل: ما كدت أقف للصلاة حتى تذكرت أين مكان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النقود..</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ومتى نزل السيل وكيف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سار..</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وهكذا قست المسافة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وقدرتها..</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فعرفت موقع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النقود..</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فضحك الامام أبو حنيفة رضي الله عنه وقال: والله لقد علمت أن الشيطان لن يدعك تتم ليلتك مع ربك</a:t>
            </a:r>
            <a:r>
              <a:rPr kumimoji="0" lang="ar-S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38" name="Rectangle 2"/>
          <p:cNvSpPr>
            <a:spLocks noChangeArrowheads="1"/>
          </p:cNvSpPr>
          <p:nvPr/>
        </p:nvSpPr>
        <p:spPr bwMode="auto">
          <a:xfrm>
            <a:off x="395536" y="363164"/>
            <a:ext cx="828092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وهذا هو أحد معاني ما جاء في القرآن </a:t>
            </a:r>
            <a:r>
              <a:rPr kumimoji="0" lang="ar-SA"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الكريم:</a:t>
            </a:r>
            <a:r>
              <a:rPr kumimoji="0" lang="ar-SA"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A"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قَالَ فَبِمَا أَغْوَيْتَنِي لأَقْعُدَنَّ لَهُمْ صِرَاطَكَ </a:t>
            </a:r>
            <a:r>
              <a:rPr kumimoji="0" lang="ar-SA" sz="20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الْمُسْتَقِيمَ</a:t>
            </a:r>
            <a:r>
              <a:rPr kumimoji="0" lang="ar-SA"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 </a:t>
            </a:r>
            <a:r>
              <a:rPr kumimoji="0" lang="ar-SA"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t>
            </a: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0img1088d42d83f2.jpg"/>
          <p:cNvPicPr>
            <a:picLocks noChangeAspect="1"/>
          </p:cNvPicPr>
          <p:nvPr/>
        </p:nvPicPr>
        <p:blipFill>
          <a:blip r:embed="rId2" cstate="print"/>
          <a:stretch>
            <a:fillRect/>
          </a:stretch>
        </p:blipFill>
        <p:spPr>
          <a:xfrm>
            <a:off x="4543425" y="908720"/>
            <a:ext cx="4600575" cy="5949280"/>
          </a:xfrm>
          <a:prstGeom prst="rect">
            <a:avLst/>
          </a:prstGeom>
        </p:spPr>
      </p:pic>
      <p:pic>
        <p:nvPicPr>
          <p:cNvPr id="2" name="Image 1" descr="69cc17ca74.jpg"/>
          <p:cNvPicPr>
            <a:picLocks noChangeAspect="1"/>
          </p:cNvPicPr>
          <p:nvPr/>
        </p:nvPicPr>
        <p:blipFill>
          <a:blip r:embed="rId3" cstate="print"/>
          <a:stretch>
            <a:fillRect/>
          </a:stretch>
        </p:blipFill>
        <p:spPr>
          <a:xfrm>
            <a:off x="0" y="0"/>
            <a:ext cx="4572000" cy="6857999"/>
          </a:xfrm>
          <a:prstGeom prst="rect">
            <a:avLst/>
          </a:prstGeom>
        </p:spPr>
      </p:pic>
      <p:sp>
        <p:nvSpPr>
          <p:cNvPr id="5" name="ZoneTexte 4"/>
          <p:cNvSpPr txBox="1"/>
          <p:nvPr/>
        </p:nvSpPr>
        <p:spPr>
          <a:xfrm>
            <a:off x="0" y="0"/>
            <a:ext cx="9144000" cy="923330"/>
          </a:xfrm>
          <a:prstGeom prst="rect">
            <a:avLst/>
          </a:prstGeom>
          <a:solidFill>
            <a:schemeClr val="bg1"/>
          </a:solidFill>
        </p:spPr>
        <p:txBody>
          <a:bodyPr wrap="square" rtlCol="0">
            <a:spAutoFit/>
          </a:bodyPr>
          <a:lstStyle/>
          <a:p>
            <a:pPr algn="ctr"/>
            <a:r>
              <a:rPr lang="ar-MA" sz="5400" b="1" dirty="0" smtClean="0">
                <a:solidFill>
                  <a:srgbClr val="FF0000"/>
                </a:solidFill>
                <a:cs typeface="+mj-cs"/>
              </a:rPr>
              <a:t>الشيطان   </a:t>
            </a:r>
            <a:r>
              <a:rPr lang="ar-MA"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mj-cs"/>
              </a:rPr>
              <a:t>والمرأة</a:t>
            </a:r>
            <a:endParaRPr lang="fr-FR" sz="5400" b="1" dirty="0">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04ef285931680f.jpg"/>
          <p:cNvPicPr>
            <a:picLocks noChangeAspect="1"/>
          </p:cNvPicPr>
          <p:nvPr/>
        </p:nvPicPr>
        <p:blipFill>
          <a:blip r:embed="rId2" cstate="print"/>
          <a:stretch>
            <a:fillRect/>
          </a:stretch>
        </p:blipFill>
        <p:spPr>
          <a:xfrm>
            <a:off x="4644008" y="-315416"/>
            <a:ext cx="4499992" cy="7416824"/>
          </a:xfrm>
          <a:prstGeom prst="rect">
            <a:avLst/>
          </a:prstGeom>
        </p:spPr>
      </p:pic>
      <p:pic>
        <p:nvPicPr>
          <p:cNvPr id="4" name="Image 3" descr="1343151294.png"/>
          <p:cNvPicPr>
            <a:picLocks noChangeAspect="1"/>
          </p:cNvPicPr>
          <p:nvPr/>
        </p:nvPicPr>
        <p:blipFill>
          <a:blip r:embed="rId3" cstate="print"/>
          <a:stretch>
            <a:fillRect/>
          </a:stretch>
        </p:blipFill>
        <p:spPr>
          <a:xfrm>
            <a:off x="0" y="-315416"/>
            <a:ext cx="5436096" cy="3960440"/>
          </a:xfrm>
          <a:prstGeom prst="rect">
            <a:avLst/>
          </a:prstGeom>
        </p:spPr>
      </p:pic>
      <p:pic>
        <p:nvPicPr>
          <p:cNvPr id="5" name="Image 4" descr="4047.jpg"/>
          <p:cNvPicPr>
            <a:picLocks noChangeAspect="1"/>
          </p:cNvPicPr>
          <p:nvPr/>
        </p:nvPicPr>
        <p:blipFill>
          <a:blip r:embed="rId4" cstate="print"/>
          <a:stretch>
            <a:fillRect/>
          </a:stretch>
        </p:blipFill>
        <p:spPr>
          <a:xfrm>
            <a:off x="0" y="3645024"/>
            <a:ext cx="5436096" cy="321297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1000957_715875015123639_484109781_n.jpg"/>
          <p:cNvPicPr>
            <a:picLocks noChangeAspect="1"/>
          </p:cNvPicPr>
          <p:nvPr/>
        </p:nvPicPr>
        <p:blipFill>
          <a:blip r:embed="rId2" cstate="print"/>
          <a:stretch>
            <a:fillRect/>
          </a:stretch>
        </p:blipFill>
        <p:spPr>
          <a:xfrm>
            <a:off x="0" y="0"/>
            <a:ext cx="9144000" cy="6858000"/>
          </a:xfrm>
          <a:prstGeom prst="rect">
            <a:avLst/>
          </a:prstGeom>
        </p:spPr>
      </p:pic>
      <p:sp>
        <p:nvSpPr>
          <p:cNvPr id="2" name="Titre 1"/>
          <p:cNvSpPr>
            <a:spLocks noGrp="1"/>
          </p:cNvSpPr>
          <p:nvPr>
            <p:ph type="title"/>
          </p:nvPr>
        </p:nvSpPr>
        <p:spPr>
          <a:xfrm>
            <a:off x="457200" y="0"/>
            <a:ext cx="8229600" cy="1417638"/>
          </a:xfrm>
        </p:spPr>
        <p:txBody>
          <a:bodyPr>
            <a:normAutofit/>
          </a:bodyPr>
          <a:lstStyle/>
          <a:p>
            <a:r>
              <a:rPr lang="ar-SA" b="1" u="sng" dirty="0" smtClean="0">
                <a:solidFill>
                  <a:srgbClr val="008000"/>
                </a:solidFill>
              </a:rPr>
              <a:t>أعوذ بالله من الشيطان الرجيم </a:t>
            </a:r>
            <a:endParaRPr lang="fr-FR" dirty="0">
              <a:solidFill>
                <a:srgbClr val="008000"/>
              </a:solidFill>
            </a:endParaRPr>
          </a:p>
        </p:txBody>
      </p:sp>
      <p:sp>
        <p:nvSpPr>
          <p:cNvPr id="27649" name="Rectangle 1"/>
          <p:cNvSpPr>
            <a:spLocks noChangeArrowheads="1"/>
          </p:cNvSpPr>
          <p:nvPr/>
        </p:nvSpPr>
        <p:spPr bwMode="auto">
          <a:xfrm>
            <a:off x="395536" y="1579054"/>
            <a:ext cx="842493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a:t>
            </a:r>
            <a:r>
              <a:rPr kumimoji="0" lang="ar-SA" sz="3200" b="1" i="0" u="none" strike="noStrike" cap="none" normalizeH="0" baseline="0" dirty="0" smtClean="0">
                <a:ln>
                  <a:noFill/>
                </a:ln>
                <a:solidFill>
                  <a:schemeClr val="bg1"/>
                </a:solidFill>
                <a:effectLst/>
                <a:latin typeface="Traditional Arabic" pitchFamily="18" charset="-78"/>
                <a:ea typeface="Times New Roman" pitchFamily="18" charset="0"/>
                <a:cs typeface="Traditional Arabic" pitchFamily="18" charset="-78"/>
              </a:rPr>
              <a:t>قَالَ اللَّه</a:t>
            </a:r>
            <a:r>
              <a:rPr kumimoji="0" lang="ar-SA" sz="3200" b="1" i="0" u="none" strike="noStrike" cap="none" normalizeH="0" baseline="0" dirty="0" smtClean="0">
                <a:ln>
                  <a:noFill/>
                </a:ln>
                <a:solidFill>
                  <a:schemeClr val="bg1"/>
                </a:solidFill>
                <a:effectLst/>
                <a:latin typeface="Arial" pitchFamily="34" charset="0"/>
                <a:ea typeface="Times New Roman" pitchFamily="18" charset="0"/>
                <a:cs typeface="Traditional Arabic" pitchFamily="18" charset="-78"/>
              </a:rPr>
              <a:t> </a:t>
            </a:r>
            <a:r>
              <a:rPr kumimoji="0" lang="ar-SA" sz="3200" b="1" i="0" u="none" strike="noStrike" cap="none" normalizeH="0" baseline="0" dirty="0" err="1" smtClean="0">
                <a:ln>
                  <a:noFill/>
                </a:ln>
                <a:solidFill>
                  <a:schemeClr val="bg1"/>
                </a:solidFill>
                <a:effectLst/>
                <a:latin typeface="Traditional Arabic" pitchFamily="18" charset="-78"/>
                <a:ea typeface="Times New Roman" pitchFamily="18" charset="0"/>
                <a:cs typeface="Traditional Arabic" pitchFamily="18" charset="-78"/>
              </a:rPr>
              <a:t>تَعَالَى </a:t>
            </a:r>
            <a:r>
              <a:rPr kumimoji="0" lang="ar-SA" sz="3200" b="1" i="0" u="none" strike="noStrike" cap="none" normalizeH="0" baseline="0" dirty="0" smtClean="0">
                <a:ln>
                  <a:noFill/>
                </a:ln>
                <a:solidFill>
                  <a:schemeClr val="bg1"/>
                </a:solidFill>
                <a:effectLst/>
                <a:latin typeface="Traditional Arabic" pitchFamily="18" charset="-78"/>
                <a:ea typeface="Times New Roman" pitchFamily="18" charset="0"/>
                <a:cs typeface="Traditional Arabic" pitchFamily="18" charset="-78"/>
              </a:rPr>
              <a:t>(</a:t>
            </a:r>
            <a:r>
              <a:rPr kumimoji="0" lang="ar-SA" sz="3200" b="1" i="0" u="none" strike="noStrike" cap="none" normalizeH="0" baseline="0" dirty="0" smtClean="0">
                <a:ln>
                  <a:noFill/>
                </a:ln>
                <a:solidFill>
                  <a:srgbClr val="008000"/>
                </a:solidFill>
                <a:effectLst/>
                <a:latin typeface="Traditional Arabic" pitchFamily="18" charset="-78"/>
                <a:ea typeface="Times New Roman" pitchFamily="18" charset="0"/>
                <a:cs typeface="Traditional Arabic" pitchFamily="18" charset="-78"/>
              </a:rPr>
              <a:t>خُذِ الْعَفْوَ وَأْمُرْ بِالْعُرْفِ وَأَعْرِضْ عَنِ الْجَاهِلِينَ وَإِمَّا يَنْزَغَنَّكَ مِنَ الشَّيْطَانِ نَزْغٌ فَاسْتَعِذْ بِاللَّهِ إِنَّهُ سَمِيعٌ عَلِيمٌ</a:t>
            </a:r>
            <a:r>
              <a:rPr kumimoji="0" lang="ar-SA" sz="3200" b="1" i="0" u="none" strike="noStrike" cap="none" normalizeH="0" baseline="0" dirty="0" smtClean="0">
                <a:ln>
                  <a:noFill/>
                </a:ln>
                <a:solidFill>
                  <a:schemeClr val="bg1"/>
                </a:solidFill>
                <a:effectLst/>
                <a:latin typeface="Traditional Arabic" pitchFamily="18" charset="-78"/>
                <a:ea typeface="Times New Roman" pitchFamily="18" charset="0"/>
                <a:cs typeface="Traditional Arabic" pitchFamily="18" charset="-78"/>
              </a:rPr>
              <a:t>) </a:t>
            </a:r>
            <a:r>
              <a:rPr kumimoji="0" lang="ar-SA" sz="3200" b="1" i="0" u="none" strike="noStrike" cap="none" normalizeH="0" baseline="0" dirty="0" err="1" smtClean="0">
                <a:ln>
                  <a:noFill/>
                </a:ln>
                <a:solidFill>
                  <a:schemeClr val="bg1"/>
                </a:solidFill>
                <a:effectLst/>
                <a:latin typeface="Traditional Arabic" pitchFamily="18" charset="-78"/>
                <a:ea typeface="Times New Roman" pitchFamily="18" charset="0"/>
                <a:cs typeface="Traditional Arabic" pitchFamily="18" charset="-78"/>
              </a:rPr>
              <a:t>الأعراف:199 </a:t>
            </a:r>
            <a:r>
              <a:rPr kumimoji="0" lang="ar-SA" sz="3200" b="1" i="0" u="none" strike="noStrike" cap="none" normalizeH="0" baseline="0" dirty="0" smtClean="0">
                <a:ln>
                  <a:noFill/>
                </a:ln>
                <a:solidFill>
                  <a:schemeClr val="bg1"/>
                </a:solidFill>
                <a:effectLst/>
                <a:latin typeface="Traditional Arabic" pitchFamily="18" charset="-78"/>
                <a:ea typeface="Times New Roman" pitchFamily="18" charset="0"/>
                <a:cs typeface="Traditional Arabic" pitchFamily="18" charset="-78"/>
              </a:rPr>
              <a:t>– 200</a:t>
            </a:r>
            <a:endParaRPr kumimoji="0" lang="fr-FR" sz="3200" b="1" i="0" u="none" strike="noStrike" cap="none" normalizeH="0" baseline="0" dirty="0" smtClean="0">
              <a:ln>
                <a:noFill/>
              </a:ln>
              <a:solidFill>
                <a:schemeClr val="bg1"/>
              </a:solidFill>
              <a:effectLst/>
              <a:latin typeface="Traditional Arabic" pitchFamily="18" charset="-78"/>
              <a:ea typeface="Times New Roman" pitchFamily="18" charset="0"/>
              <a:cs typeface="Traditional Arabic" pitchFamily="18"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bg1"/>
                </a:solidFill>
                <a:effectLst/>
                <a:latin typeface="Traditional Arabic" pitchFamily="18" charset="-78"/>
                <a:ea typeface="Times New Roman" pitchFamily="18" charset="0"/>
                <a:cs typeface="Traditional Arabic" pitchFamily="18" charset="-78"/>
              </a:rPr>
              <a:t>وَقَالَ</a:t>
            </a:r>
            <a:r>
              <a:rPr kumimoji="0" lang="ar-SA" sz="32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a:t>
            </a:r>
            <a:r>
              <a:rPr kumimoji="0" lang="ar-SA" sz="3200" b="1" i="0" u="none" strike="noStrike" cap="none" normalizeH="0" baseline="0" dirty="0" smtClean="0">
                <a:ln>
                  <a:noFill/>
                </a:ln>
                <a:solidFill>
                  <a:schemeClr val="bg1"/>
                </a:solidFill>
                <a:effectLst/>
                <a:latin typeface="Traditional Arabic" pitchFamily="18" charset="-78"/>
                <a:ea typeface="Times New Roman" pitchFamily="18" charset="0"/>
                <a:cs typeface="Traditional Arabic" pitchFamily="18" charset="-78"/>
              </a:rPr>
              <a:t>تَعَالَى(</a:t>
            </a:r>
            <a:r>
              <a:rPr kumimoji="0" lang="ar-SA" sz="3200" b="1" i="0" u="none" strike="noStrike" cap="none" normalizeH="0" baseline="0" dirty="0" smtClean="0">
                <a:ln>
                  <a:noFill/>
                </a:ln>
                <a:solidFill>
                  <a:srgbClr val="008000"/>
                </a:solidFill>
                <a:effectLst/>
                <a:latin typeface="Traditional Arabic" pitchFamily="18" charset="-78"/>
                <a:ea typeface="Times New Roman" pitchFamily="18" charset="0"/>
                <a:cs typeface="Traditional Arabic" pitchFamily="18" charset="-78"/>
              </a:rPr>
              <a:t>ادْفَعْ بِالَّتِي هِيَ أَحْسَنُ السَّيِّئَةَ نَحْنُ أَعْلَمُ بِمَا يَصِفُونَ وَقُلْ رَبِّ أَعُوذُ بِكَ مِنْ هَمَزَاتِ الشَّيَاطِينِ وَأَعُوذُ بِكَ رَبِّ أَنْ يَحْضُرُونِ</a:t>
            </a:r>
            <a:r>
              <a:rPr kumimoji="0" lang="ar-SA" sz="3200" b="1" i="0" u="none" strike="noStrike" cap="none" normalizeH="0" baseline="0" dirty="0" smtClean="0">
                <a:ln>
                  <a:noFill/>
                </a:ln>
                <a:solidFill>
                  <a:schemeClr val="bg1"/>
                </a:solidFill>
                <a:effectLst/>
                <a:latin typeface="Traditional Arabic" pitchFamily="18" charset="-78"/>
                <a:ea typeface="Times New Roman" pitchFamily="18" charset="0"/>
                <a:cs typeface="Traditional Arabic" pitchFamily="18" charset="-78"/>
              </a:rPr>
              <a:t>)المؤمنون: </a:t>
            </a:r>
            <a:r>
              <a:rPr kumimoji="0" lang="ar-SA" sz="3200" b="1" i="0" u="none" strike="noStrike" cap="none" normalizeH="0" baseline="0" dirty="0" err="1" smtClean="0">
                <a:ln>
                  <a:noFill/>
                </a:ln>
                <a:solidFill>
                  <a:schemeClr val="bg1"/>
                </a:solidFill>
                <a:effectLst/>
                <a:latin typeface="Traditional Arabic" pitchFamily="18" charset="-78"/>
                <a:ea typeface="Times New Roman" pitchFamily="18" charset="0"/>
                <a:cs typeface="Traditional Arabic" pitchFamily="18" charset="-78"/>
              </a:rPr>
              <a:t>96 </a:t>
            </a:r>
            <a:r>
              <a:rPr kumimoji="0" lang="ar-SA" sz="3200" b="1" i="0" u="none" strike="noStrike" cap="none" normalizeH="0" baseline="0" dirty="0" smtClean="0">
                <a:ln>
                  <a:noFill/>
                </a:ln>
                <a:solidFill>
                  <a:schemeClr val="bg1"/>
                </a:solidFill>
                <a:effectLst/>
                <a:latin typeface="Traditional Arabic" pitchFamily="18" charset="-78"/>
                <a:ea typeface="Times New Roman" pitchFamily="18" charset="0"/>
                <a:cs typeface="Traditional Arabic" pitchFamily="18" charset="-78"/>
              </a:rPr>
              <a:t>– 98</a:t>
            </a:r>
            <a:endParaRPr kumimoji="0" lang="fr-FR" sz="3200" b="1" i="0" u="none" strike="noStrike" cap="none" normalizeH="0" baseline="0" dirty="0" smtClean="0">
              <a:ln>
                <a:noFill/>
              </a:ln>
              <a:solidFill>
                <a:schemeClr val="bg1"/>
              </a:solidFill>
              <a:effectLst/>
              <a:latin typeface="Traditional Arabic" pitchFamily="18" charset="-78"/>
              <a:ea typeface="Times New Roman" pitchFamily="18" charset="0"/>
              <a:cs typeface="Traditional Arabic"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bg1"/>
                </a:solidFill>
                <a:effectLst/>
                <a:latin typeface="Traditional Arabic" pitchFamily="18" charset="-78"/>
                <a:ea typeface="Times New Roman" pitchFamily="18" charset="0"/>
                <a:cs typeface="Traditional Arabic" pitchFamily="18" charset="-78"/>
              </a:rPr>
              <a:t>وَقَالَ تَعَالَى( </a:t>
            </a:r>
            <a:r>
              <a:rPr kumimoji="0" lang="ar-SA" sz="3200" b="1" i="0" u="none" strike="noStrike" cap="none" normalizeH="0" baseline="0" dirty="0" smtClean="0">
                <a:ln>
                  <a:noFill/>
                </a:ln>
                <a:solidFill>
                  <a:srgbClr val="008000"/>
                </a:solidFill>
                <a:effectLst/>
                <a:latin typeface="Traditional Arabic" pitchFamily="18" charset="-78"/>
                <a:ea typeface="Times New Roman" pitchFamily="18" charset="0"/>
                <a:cs typeface="Traditional Arabic" pitchFamily="18" charset="-78"/>
              </a:rPr>
              <a:t>ادْفَعْ بِالَّتِي هِيَ أَحْسَنُ فَإِذَا الَّذِي بَيْنَكَ وَبَيْنَهُ عَدَاوَةٌ كَأَنَّهُ وَلِيٌّ حَمِيمٌ وَمَا يُلَقَّاهَا إِلَّا الَّذِينَ صَبَرُوا وَمَا يُلَقَّاهَا إِلَّا ذُو حَظٍّ عَظِيمٍ وَإِمَّا يَنْزَغَنَّكَ مِنَ الشَّيْطَانِ نَزْغٌ فَاسْتَعِذْ بِاللَّهِ إِنَّهُ هُوَ السَّمِيعُ الْعَلِيمُ</a:t>
            </a:r>
            <a:r>
              <a:rPr kumimoji="0" lang="ar-SA" sz="3200" b="1" i="0" u="none" strike="noStrike" cap="none" normalizeH="0" baseline="0" dirty="0" err="1" smtClean="0">
                <a:ln>
                  <a:noFill/>
                </a:ln>
                <a:solidFill>
                  <a:schemeClr val="bg1"/>
                </a:solidFill>
                <a:effectLst/>
                <a:latin typeface="Traditional Arabic" pitchFamily="18" charset="-78"/>
                <a:ea typeface="Times New Roman" pitchFamily="18" charset="0"/>
                <a:cs typeface="Traditional Arabic" pitchFamily="18" charset="-78"/>
              </a:rPr>
              <a:t>)</a:t>
            </a:r>
            <a:endParaRPr kumimoji="0" lang="fr-FR" sz="1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1000957_715875015123639_484109781_n.jpg"/>
          <p:cNvPicPr>
            <a:picLocks noChangeAspect="1"/>
          </p:cNvPicPr>
          <p:nvPr/>
        </p:nvPicPr>
        <p:blipFill>
          <a:blip r:embed="rId2" cstate="print"/>
          <a:stretch>
            <a:fillRect/>
          </a:stretch>
        </p:blipFill>
        <p:spPr>
          <a:xfrm>
            <a:off x="0" y="1"/>
            <a:ext cx="9144000" cy="6858000"/>
          </a:xfrm>
          <a:prstGeom prst="rect">
            <a:avLst/>
          </a:prstGeom>
        </p:spPr>
      </p:pic>
      <p:sp>
        <p:nvSpPr>
          <p:cNvPr id="2" name="Titre 1"/>
          <p:cNvSpPr>
            <a:spLocks noGrp="1"/>
          </p:cNvSpPr>
          <p:nvPr>
            <p:ph type="title"/>
          </p:nvPr>
        </p:nvSpPr>
        <p:spPr/>
        <p:txBody>
          <a:bodyPr>
            <a:normAutofit/>
          </a:bodyPr>
          <a:lstStyle/>
          <a:p>
            <a:r>
              <a:rPr lang="ar-SA" b="1" u="sng" dirty="0" smtClean="0">
                <a:solidFill>
                  <a:srgbClr val="008000"/>
                </a:solidFill>
              </a:rPr>
              <a:t>أعوذ بالله من الشيطان الرجيم </a:t>
            </a:r>
            <a:endParaRPr lang="fr-FR" dirty="0">
              <a:solidFill>
                <a:srgbClr val="008000"/>
              </a:solidFill>
            </a:endParaRPr>
          </a:p>
        </p:txBody>
      </p:sp>
      <p:sp>
        <p:nvSpPr>
          <p:cNvPr id="1025" name="Rectangle 1"/>
          <p:cNvSpPr>
            <a:spLocks noChangeArrowheads="1"/>
          </p:cNvSpPr>
          <p:nvPr/>
        </p:nvSpPr>
        <p:spPr bwMode="auto">
          <a:xfrm>
            <a:off x="0" y="1639325"/>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noFill/>
                </a:ln>
                <a:solidFill>
                  <a:schemeClr val="bg1"/>
                </a:solidFill>
                <a:effectLst/>
                <a:latin typeface="Traditional Arabic" pitchFamily="18" charset="-78"/>
                <a:ea typeface="Times New Roman" pitchFamily="18" charset="0"/>
                <a:cs typeface="Traditional Arabic" pitchFamily="18" charset="-78"/>
              </a:rPr>
              <a:t>مَعْنَى أَعُوذ بِاَللَّهِ مِنْ الشَّيْطَان</a:t>
            </a:r>
            <a:r>
              <a:rPr kumimoji="0" lang="ar-SA" sz="3600" b="1" i="0" u="none" strike="noStrike" cap="none" normalizeH="0" baseline="0" dirty="0" smtClean="0">
                <a:ln>
                  <a:noFill/>
                </a:ln>
                <a:solidFill>
                  <a:schemeClr val="bg1"/>
                </a:solidFill>
                <a:effectLst/>
                <a:latin typeface="Arial" pitchFamily="34" charset="0"/>
                <a:ea typeface="Times New Roman" pitchFamily="18" charset="0"/>
                <a:cs typeface="Traditional Arabic" pitchFamily="18" charset="-78"/>
              </a:rPr>
              <a:t> </a:t>
            </a:r>
            <a:r>
              <a:rPr kumimoji="0" lang="ar-SA" sz="3600" b="1" i="0" u="none" strike="noStrike" cap="none" normalizeH="0" baseline="0" dirty="0" smtClean="0">
                <a:ln>
                  <a:noFill/>
                </a:ln>
                <a:solidFill>
                  <a:schemeClr val="bg1"/>
                </a:solidFill>
                <a:effectLst/>
                <a:latin typeface="Traditional Arabic" pitchFamily="18" charset="-78"/>
                <a:ea typeface="Times New Roman" pitchFamily="18" charset="0"/>
                <a:cs typeface="Traditional Arabic" pitchFamily="18" charset="-78"/>
              </a:rPr>
              <a:t>الرَّجِيم أَيْ أَسْتَجِير بِجَنَابِ اللَّه </a:t>
            </a:r>
            <a:r>
              <a:rPr kumimoji="0" lang="fr-FR" sz="3600" b="1" i="0" u="none" strike="noStrike" cap="none" normalizeH="0" baseline="0" dirty="0" smtClean="0">
                <a:ln>
                  <a:noFill/>
                </a:ln>
                <a:solidFill>
                  <a:schemeClr val="bg1"/>
                </a:solidFill>
                <a:effectLst/>
                <a:latin typeface="Traditional Arabic" pitchFamily="18" charset="-78"/>
                <a:ea typeface="Times New Roman" pitchFamily="18" charset="0"/>
                <a:cs typeface="Traditional Arabic" pitchFamily="18" charset="-78"/>
              </a:rPr>
              <a:t>;</a:t>
            </a:r>
            <a:r>
              <a:rPr kumimoji="0" lang="ar-SA" sz="3600" b="1" i="0" u="none" strike="noStrike" cap="none" normalizeH="0" baseline="0" dirty="0" smtClean="0">
                <a:ln>
                  <a:noFill/>
                </a:ln>
                <a:solidFill>
                  <a:schemeClr val="bg1"/>
                </a:solidFill>
                <a:effectLst/>
                <a:latin typeface="Traditional Arabic" pitchFamily="18" charset="-78"/>
                <a:ea typeface="Times New Roman" pitchFamily="18" charset="0"/>
                <a:cs typeface="Traditional Arabic" pitchFamily="18" charset="-78"/>
              </a:rPr>
              <a:t> دون غيره من سائر خلقه</a:t>
            </a:r>
            <a:r>
              <a:rPr kumimoji="0" lang="fr-FR" sz="3600" b="1" i="0" u="none" strike="noStrike" cap="none" normalizeH="0" baseline="0" dirty="0" smtClean="0">
                <a:ln>
                  <a:noFill/>
                </a:ln>
                <a:solidFill>
                  <a:schemeClr val="bg1"/>
                </a:solidFill>
                <a:effectLst/>
                <a:latin typeface="Traditional Arabic" pitchFamily="18" charset="-78"/>
                <a:ea typeface="Times New Roman" pitchFamily="18" charset="0"/>
                <a:cs typeface="Traditional Arabic" pitchFamily="18" charset="-78"/>
              </a:rPr>
              <a:t> </a:t>
            </a:r>
            <a:r>
              <a:rPr kumimoji="0" lang="ar-SA" sz="3600" b="1" i="0" u="none" strike="noStrike" cap="none" normalizeH="0" baseline="0" dirty="0" smtClean="0" bmk="">
                <a:ln>
                  <a:noFill/>
                </a:ln>
                <a:solidFill>
                  <a:schemeClr val="bg1"/>
                </a:solidFill>
                <a:effectLst/>
                <a:latin typeface="Traditional Arabic" pitchFamily="18" charset="-78"/>
                <a:ea typeface="Times New Roman" pitchFamily="18" charset="0"/>
                <a:cs typeface="Traditional Arabic" pitchFamily="18" charset="-78"/>
              </a:rPr>
              <a:t>مِنْ الشَّيْطَان الرَّجِيم أَنْ</a:t>
            </a:r>
            <a:r>
              <a:rPr kumimoji="0" lang="ar-SA" sz="3600" b="1" i="0" u="none" strike="noStrike" cap="none" normalizeH="0" baseline="0" dirty="0" smtClean="0" bmk="">
                <a:ln>
                  <a:noFill/>
                </a:ln>
                <a:solidFill>
                  <a:schemeClr val="bg1"/>
                </a:solidFill>
                <a:effectLst/>
                <a:latin typeface="Arial" pitchFamily="34" charset="0"/>
                <a:ea typeface="Times New Roman" pitchFamily="18" charset="0"/>
                <a:cs typeface="Traditional Arabic" pitchFamily="18" charset="-78"/>
              </a:rPr>
              <a:t> </a:t>
            </a:r>
            <a:r>
              <a:rPr kumimoji="0" lang="ar-SA" sz="3600" b="1" i="0" u="none" strike="noStrike" cap="none" normalizeH="0" baseline="0" dirty="0" smtClean="0" bmk="">
                <a:ln>
                  <a:noFill/>
                </a:ln>
                <a:solidFill>
                  <a:schemeClr val="bg1"/>
                </a:solidFill>
                <a:effectLst/>
                <a:latin typeface="Traditional Arabic" pitchFamily="18" charset="-78"/>
                <a:ea typeface="Times New Roman" pitchFamily="18" charset="0"/>
                <a:cs typeface="Traditional Arabic" pitchFamily="18" charset="-78"/>
              </a:rPr>
              <a:t>يَضُرّنِي فِي دِينِي أَوْ دُنْيَايَ أَوْ يَصُدّنِي عَنْ فِعْل مَا أُمِرْت بِهِ</a:t>
            </a:r>
            <a:r>
              <a:rPr kumimoji="0" lang="ar-SA" sz="3600" b="1" i="0" u="none" strike="noStrike" cap="none" normalizeH="0" baseline="0" dirty="0" smtClean="0" bmk="">
                <a:ln>
                  <a:noFill/>
                </a:ln>
                <a:solidFill>
                  <a:schemeClr val="bg1"/>
                </a:solidFill>
                <a:effectLst/>
                <a:latin typeface="Arial" pitchFamily="34" charset="0"/>
                <a:ea typeface="Times New Roman" pitchFamily="18" charset="0"/>
                <a:cs typeface="Traditional Arabic" pitchFamily="18" charset="-78"/>
              </a:rPr>
              <a:t> </a:t>
            </a:r>
            <a:r>
              <a:rPr kumimoji="0" lang="ar-SA" sz="3600" b="1" i="0" u="none" strike="noStrike" cap="none" normalizeH="0" baseline="0" dirty="0" smtClean="0" bmk="">
                <a:ln>
                  <a:noFill/>
                </a:ln>
                <a:solidFill>
                  <a:schemeClr val="bg1"/>
                </a:solidFill>
                <a:effectLst/>
                <a:latin typeface="Traditional Arabic" pitchFamily="18" charset="-78"/>
                <a:ea typeface="Times New Roman" pitchFamily="18" charset="0"/>
                <a:cs typeface="Traditional Arabic" pitchFamily="18" charset="-78"/>
              </a:rPr>
              <a:t>أَوْ يَحُثّنِي عَلَى فِعْل مَا نُهِيت عَنْهُ فَإِنَّ الشَّيْطَان لَا يَكُفّهُ</a:t>
            </a:r>
            <a:r>
              <a:rPr kumimoji="0" lang="ar-SA" sz="3600" b="1" i="0" u="none" strike="noStrike" cap="none" normalizeH="0" baseline="0" dirty="0" smtClean="0" bmk="">
                <a:ln>
                  <a:noFill/>
                </a:ln>
                <a:solidFill>
                  <a:schemeClr val="bg1"/>
                </a:solidFill>
                <a:effectLst/>
                <a:latin typeface="Arial" pitchFamily="34" charset="0"/>
                <a:ea typeface="Times New Roman" pitchFamily="18" charset="0"/>
                <a:cs typeface="Traditional Arabic" pitchFamily="18" charset="-78"/>
              </a:rPr>
              <a:t> </a:t>
            </a:r>
            <a:r>
              <a:rPr kumimoji="0" lang="ar-SA" sz="3600" b="1" i="0" u="none" strike="noStrike" cap="none" normalizeH="0" baseline="0" dirty="0" smtClean="0" bmk="">
                <a:ln>
                  <a:noFill/>
                </a:ln>
                <a:solidFill>
                  <a:schemeClr val="bg1"/>
                </a:solidFill>
                <a:effectLst/>
                <a:latin typeface="Traditional Arabic" pitchFamily="18" charset="-78"/>
                <a:ea typeface="Times New Roman" pitchFamily="18" charset="0"/>
                <a:cs typeface="Traditional Arabic" pitchFamily="18" charset="-78"/>
              </a:rPr>
              <a:t>عَنْ الْإِنْسَان إِلَّا اللَّه وَلِهَذَا أَمَرَ تَعَالَى بِمُصَانَعَةِ شَيْطَان</a:t>
            </a:r>
            <a:r>
              <a:rPr kumimoji="0" lang="ar-SA" sz="3600" b="1" i="0" u="none" strike="noStrike" cap="none" normalizeH="0" baseline="0" dirty="0" smtClean="0" bmk="">
                <a:ln>
                  <a:noFill/>
                </a:ln>
                <a:solidFill>
                  <a:schemeClr val="bg1"/>
                </a:solidFill>
                <a:effectLst/>
                <a:latin typeface="Arial" pitchFamily="34" charset="0"/>
                <a:ea typeface="Times New Roman" pitchFamily="18" charset="0"/>
                <a:cs typeface="Traditional Arabic" pitchFamily="18" charset="-78"/>
              </a:rPr>
              <a:t> </a:t>
            </a:r>
            <a:r>
              <a:rPr kumimoji="0" lang="ar-SA" sz="3600" b="1" i="0" u="none" strike="noStrike" cap="none" normalizeH="0" baseline="0" dirty="0" smtClean="0" bmk="">
                <a:ln>
                  <a:noFill/>
                </a:ln>
                <a:solidFill>
                  <a:schemeClr val="bg1"/>
                </a:solidFill>
                <a:effectLst/>
                <a:latin typeface="Traditional Arabic" pitchFamily="18" charset="-78"/>
                <a:ea typeface="Times New Roman" pitchFamily="18" charset="0"/>
                <a:cs typeface="Traditional Arabic" pitchFamily="18" charset="-78"/>
              </a:rPr>
              <a:t>الْإِنْس وَمُدَارَاته بِإِسْدَاءِ الْجَمِيل إِلَيْهِ لِيَرُدّهُ طَبْعه عَمَّا</a:t>
            </a:r>
            <a:r>
              <a:rPr kumimoji="0" lang="ar-SA" sz="3600" b="1" i="0" u="none" strike="noStrike" cap="none" normalizeH="0" baseline="0" dirty="0" smtClean="0" bmk="">
                <a:ln>
                  <a:noFill/>
                </a:ln>
                <a:solidFill>
                  <a:schemeClr val="bg1"/>
                </a:solidFill>
                <a:effectLst/>
                <a:latin typeface="Arial" pitchFamily="34" charset="0"/>
                <a:ea typeface="Times New Roman" pitchFamily="18" charset="0"/>
                <a:cs typeface="Traditional Arabic" pitchFamily="18" charset="-78"/>
              </a:rPr>
              <a:t> </a:t>
            </a:r>
            <a:r>
              <a:rPr kumimoji="0" lang="ar-SA" sz="3600" b="1" i="0" u="none" strike="noStrike" cap="none" normalizeH="0" baseline="0" dirty="0" smtClean="0" bmk="">
                <a:ln>
                  <a:noFill/>
                </a:ln>
                <a:solidFill>
                  <a:schemeClr val="bg1"/>
                </a:solidFill>
                <a:effectLst/>
                <a:latin typeface="Traditional Arabic" pitchFamily="18" charset="-78"/>
                <a:ea typeface="Times New Roman" pitchFamily="18" charset="0"/>
                <a:cs typeface="Traditional Arabic" pitchFamily="18" charset="-78"/>
              </a:rPr>
              <a:t>هُوَ فِيهِ مِنْ الْأَذَى وَأَمَرَ بِالِاسْتِعَاذَةِ بِهِ مِنْ شَيْطَان الْجِنّ</a:t>
            </a:r>
            <a:r>
              <a:rPr kumimoji="0" lang="ar-SA" sz="3600" b="1" i="0" u="none" strike="noStrike" cap="none" normalizeH="0" baseline="0" dirty="0" smtClean="0" bmk="">
                <a:ln>
                  <a:noFill/>
                </a:ln>
                <a:solidFill>
                  <a:schemeClr val="bg1"/>
                </a:solidFill>
                <a:effectLst/>
                <a:latin typeface="Arial" pitchFamily="34" charset="0"/>
                <a:ea typeface="Times New Roman" pitchFamily="18" charset="0"/>
                <a:cs typeface="Traditional Arabic" pitchFamily="18" charset="-78"/>
              </a:rPr>
              <a:t> </a:t>
            </a:r>
            <a:r>
              <a:rPr kumimoji="0" lang="ar-SA" sz="3600" b="1" i="0" u="none" strike="noStrike" cap="none" normalizeH="0" baseline="0" dirty="0" smtClean="0" bmk="">
                <a:ln>
                  <a:noFill/>
                </a:ln>
                <a:solidFill>
                  <a:schemeClr val="bg1"/>
                </a:solidFill>
                <a:effectLst/>
                <a:latin typeface="Traditional Arabic" pitchFamily="18" charset="-78"/>
                <a:ea typeface="Times New Roman" pitchFamily="18" charset="0"/>
                <a:cs typeface="Traditional Arabic" pitchFamily="18" charset="-78"/>
              </a:rPr>
              <a:t>لِأَنَّهُ لَا يَقْبَل رِشْوَة وَلَا يُؤَثِّر فِيهِ جَمِيل لِأَنَّهُ شِرِّير</a:t>
            </a:r>
            <a:r>
              <a:rPr kumimoji="0" lang="ar-SA" sz="3600" b="1" i="0" u="none" strike="noStrike" cap="none" normalizeH="0" baseline="0" dirty="0" smtClean="0" bmk="">
                <a:ln>
                  <a:noFill/>
                </a:ln>
                <a:solidFill>
                  <a:schemeClr val="bg1"/>
                </a:solidFill>
                <a:effectLst/>
                <a:latin typeface="Arial" pitchFamily="34" charset="0"/>
                <a:ea typeface="Times New Roman" pitchFamily="18" charset="0"/>
                <a:cs typeface="Traditional Arabic" pitchFamily="18" charset="-78"/>
              </a:rPr>
              <a:t> </a:t>
            </a:r>
            <a:r>
              <a:rPr kumimoji="0" lang="ar-SA" sz="3600" b="1" i="0" u="none" strike="noStrike" cap="none" normalizeH="0" baseline="0" dirty="0" smtClean="0" bmk="">
                <a:ln>
                  <a:noFill/>
                </a:ln>
                <a:solidFill>
                  <a:schemeClr val="bg1"/>
                </a:solidFill>
                <a:effectLst/>
                <a:latin typeface="Traditional Arabic" pitchFamily="18" charset="-78"/>
                <a:ea typeface="Times New Roman" pitchFamily="18" charset="0"/>
                <a:cs typeface="Traditional Arabic" pitchFamily="18" charset="-78"/>
              </a:rPr>
              <a:t>بِالطَّبْعِ وَلَا يَكُفّهُ عَنْك إِلَّا الَّذِي خَلَقَهُ</a:t>
            </a:r>
            <a:r>
              <a:rPr kumimoji="0" lang="ar-SA" sz="2000" b="0" i="0" u="none" strike="noStrike" cap="none" normalizeH="0" baseline="0" dirty="0" smtClean="0">
                <a:ln>
                  <a:noFill/>
                </a:ln>
                <a:solidFill>
                  <a:schemeClr val="bg1"/>
                </a:solidFill>
                <a:effectLst/>
                <a:latin typeface="Traditional Arabic" pitchFamily="18" charset="-78"/>
                <a:ea typeface="Times New Roman" pitchFamily="18" charset="0"/>
                <a:cs typeface="Traditional Arabic" pitchFamily="18" charset="-78"/>
              </a:rPr>
              <a:t>.</a:t>
            </a:r>
            <a:endParaRPr kumimoji="0" lang="fr-FR"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bg1"/>
                </a:solidFill>
                <a:effectLst/>
                <a:latin typeface="Arial" pitchFamily="34" charset="0"/>
                <a:cs typeface="Arial" pitchFamily="34" charset="0"/>
              </a:rPr>
              <a:t/>
            </a:r>
            <a:br>
              <a:rPr kumimoji="0" lang="fr-FR" sz="1800" b="0" i="0" u="none" strike="noStrike" cap="none" normalizeH="0" baseline="0" dirty="0" smtClean="0">
                <a:ln>
                  <a:noFill/>
                </a:ln>
                <a:solidFill>
                  <a:schemeClr val="bg1"/>
                </a:solidFill>
                <a:effectLst/>
                <a:latin typeface="Arial" pitchFamily="34" charset="0"/>
                <a:cs typeface="Arial" pitchFamily="34" charset="0"/>
              </a:rPr>
            </a:br>
            <a:endParaRPr kumimoji="0" lang="fr-FR" sz="1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3" name="Image 2" descr="1508161_673136096076093_1262417177_n.jpg"/>
          <p:cNvPicPr>
            <a:picLocks noChangeAspect="1"/>
          </p:cNvPicPr>
          <p:nvPr/>
        </p:nvPicPr>
        <p:blipFill>
          <a:blip r:embed="rId2" cstate="print"/>
          <a:stretch>
            <a:fillRect/>
          </a:stretch>
        </p:blipFill>
        <p:spPr>
          <a:xfrm>
            <a:off x="0" y="0"/>
            <a:ext cx="4932040" cy="6858000"/>
          </a:xfrm>
          <a:prstGeom prst="rect">
            <a:avLst/>
          </a:prstGeom>
        </p:spPr>
      </p:pic>
      <p:pic>
        <p:nvPicPr>
          <p:cNvPr id="4" name="Image 3" descr="17496.jpg"/>
          <p:cNvPicPr>
            <a:picLocks noChangeAspect="1"/>
          </p:cNvPicPr>
          <p:nvPr/>
        </p:nvPicPr>
        <p:blipFill>
          <a:blip r:embed="rId3" cstate="print"/>
          <a:stretch>
            <a:fillRect/>
          </a:stretch>
        </p:blipFill>
        <p:spPr>
          <a:xfrm>
            <a:off x="5004048" y="764704"/>
            <a:ext cx="4139952" cy="54006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1554514_10151977926182638_1295309124_n.jpg"/>
          <p:cNvPicPr>
            <a:picLocks noGrp="1" noChangeAspect="1"/>
          </p:cNvPicPr>
          <p:nvPr>
            <p:ph idx="1"/>
          </p:nvPr>
        </p:nvPicPr>
        <p:blipFill>
          <a:blip r:embed="rId2" cstate="print"/>
          <a:stretch>
            <a:fillRect/>
          </a:stretch>
        </p:blipFill>
        <p:spPr>
          <a:xfrm>
            <a:off x="0" y="-1467544"/>
            <a:ext cx="9143999" cy="864096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ar-MA" sz="11500" b="1" dirty="0" smtClean="0">
                <a:ln>
                  <a:solidFill>
                    <a:schemeClr val="tx1"/>
                  </a:solidFill>
                </a:ln>
                <a:solidFill>
                  <a:srgbClr val="FF0000"/>
                </a:solidFill>
                <a:latin typeface="Arial Black" pitchFamily="34" charset="0"/>
              </a:rPr>
              <a:t>اعرف عدوك</a:t>
            </a:r>
            <a:endParaRPr lang="fr-FR" sz="11500" b="1" dirty="0">
              <a:ln>
                <a:solidFill>
                  <a:schemeClr val="tx1"/>
                </a:solidFill>
              </a:ln>
              <a:solidFill>
                <a:srgbClr val="FF0000"/>
              </a:solidFill>
              <a:latin typeface="Arial Black" pitchFamily="34" charset="0"/>
            </a:endParaRPr>
          </a:p>
        </p:txBody>
      </p:sp>
      <p:pic>
        <p:nvPicPr>
          <p:cNvPr id="6" name="Image 5" descr="devil_headpiece_RC-67006mrz1-241x300.jpg"/>
          <p:cNvPicPr>
            <a:picLocks noChangeAspect="1"/>
          </p:cNvPicPr>
          <p:nvPr/>
        </p:nvPicPr>
        <p:blipFill>
          <a:blip r:embed="rId2" cstate="print"/>
          <a:stretch>
            <a:fillRect/>
          </a:stretch>
        </p:blipFill>
        <p:spPr>
          <a:xfrm>
            <a:off x="1691680" y="1556792"/>
            <a:ext cx="5544616" cy="475252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quran-fada2el-swar0002.jpg"/>
          <p:cNvPicPr>
            <a:picLocks noChangeAspect="1"/>
          </p:cNvPicPr>
          <p:nvPr/>
        </p:nvPicPr>
        <p:blipFill>
          <a:blip r:embed="rId2" cstate="print"/>
          <a:stretch>
            <a:fillRect/>
          </a:stretch>
        </p:blipFill>
        <p:spPr>
          <a:xfrm>
            <a:off x="0" y="0"/>
            <a:ext cx="4572000" cy="6858000"/>
          </a:xfrm>
          <a:prstGeom prst="rect">
            <a:avLst/>
          </a:prstGeom>
          <a:ln>
            <a:noFill/>
          </a:ln>
          <a:effectLst>
            <a:outerShdw blurRad="292100" dist="139700" dir="2700000" algn="tl" rotWithShape="0">
              <a:srgbClr val="333333">
                <a:alpha val="65000"/>
              </a:srgbClr>
            </a:outerShdw>
          </a:effectLst>
        </p:spPr>
      </p:pic>
      <p:pic>
        <p:nvPicPr>
          <p:cNvPr id="3" name="Image 2" descr="quran-fada2el-swar0004.jpg"/>
          <p:cNvPicPr>
            <a:picLocks noChangeAspect="1"/>
          </p:cNvPicPr>
          <p:nvPr/>
        </p:nvPicPr>
        <p:blipFill>
          <a:blip r:embed="rId3" cstate="print"/>
          <a:stretch>
            <a:fillRect/>
          </a:stretch>
        </p:blipFill>
        <p:spPr>
          <a:xfrm>
            <a:off x="4644008" y="0"/>
            <a:ext cx="4320540" cy="6858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555563_440698575951529_1078352279_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G_1303692751790.jpeg"/>
          <p:cNvPicPr>
            <a:picLocks noChangeAspect="1"/>
          </p:cNvPicPr>
          <p:nvPr/>
        </p:nvPicPr>
        <p:blipFill>
          <a:blip r:embed="rId2" cstate="print"/>
          <a:stretch>
            <a:fillRect/>
          </a:stretch>
        </p:blipFill>
        <p:spPr>
          <a:xfrm>
            <a:off x="251520" y="0"/>
            <a:ext cx="8892480" cy="6858000"/>
          </a:xfrm>
          <a:prstGeom prst="rect">
            <a:avLst/>
          </a:prstGeom>
        </p:spPr>
      </p:pic>
      <p:pic>
        <p:nvPicPr>
          <p:cNvPr id="6" name="Image 5" descr="1604917_687924697896313_1149460715_n.jpg"/>
          <p:cNvPicPr>
            <a:picLocks noChangeAspect="1"/>
          </p:cNvPicPr>
          <p:nvPr/>
        </p:nvPicPr>
        <p:blipFill>
          <a:blip r:embed="rId3" cstate="print"/>
          <a:stretch>
            <a:fillRect/>
          </a:stretch>
        </p:blipFill>
        <p:spPr>
          <a:xfrm>
            <a:off x="0" y="0"/>
            <a:ext cx="5292080" cy="6858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623629_714875005223640_756253301_n.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1187624" y="1702442"/>
            <a:ext cx="6552728" cy="2862322"/>
          </a:xfrm>
          <a:prstGeom prst="rect">
            <a:avLst/>
          </a:prstGeom>
          <a:solidFill>
            <a:schemeClr val="accent2"/>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ctr" anchorCtr="0" compatLnSpc="1">
            <a:prstTxWarp prst="textNoShape">
              <a:avLst/>
            </a:prstTxWarp>
            <a:spAutoFit/>
          </a:bodyPr>
          <a:lstStyle/>
          <a:p>
            <a:pPr marL="0" marR="0" lvl="0" indent="244475" algn="ctr" defTabSz="914400" rtl="1" eaLnBrk="1" fontAlgn="base" latinLnBrk="0" hangingPunct="1">
              <a:lnSpc>
                <a:spcPct val="100000"/>
              </a:lnSpc>
              <a:spcBef>
                <a:spcPct val="0"/>
              </a:spcBef>
              <a:spcAft>
                <a:spcPct val="0"/>
              </a:spcAft>
              <a:buClrTx/>
              <a:buSzTx/>
              <a:buFontTx/>
              <a:buNone/>
              <a:tabLst/>
            </a:pPr>
            <a:r>
              <a:rPr kumimoji="0" lang="ar-MA" sz="2800" b="1" i="0" u="none" strike="noStrike" cap="none" normalizeH="0" baseline="0" dirty="0" err="1" smtClean="0">
                <a:ln>
                  <a:noFill/>
                </a:ln>
                <a:solidFill>
                  <a:schemeClr val="tx1"/>
                </a:solidFill>
                <a:effectLst/>
                <a:latin typeface="Arial Black" pitchFamily="34" charset="0"/>
                <a:ea typeface="Times New Roman" pitchFamily="18" charset="0"/>
                <a:cs typeface="Traditional Arabic" pitchFamily="18" charset="-78"/>
              </a:rPr>
              <a:t>”</a:t>
            </a:r>
            <a:r>
              <a:rPr kumimoji="0" lang="ar-EG" sz="3600" b="1" i="1"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اللهم إنك سلطت علينا عدوًا بصيرًا بعيوبنا يرانا هو </a:t>
            </a:r>
            <a:r>
              <a:rPr kumimoji="0" lang="ar-EG" sz="3600" b="1" i="1" u="none" strike="noStrike" cap="none" normalizeH="0" baseline="0" dirty="0" err="1" smtClean="0">
                <a:ln>
                  <a:noFill/>
                </a:ln>
                <a:solidFill>
                  <a:schemeClr val="tx1"/>
                </a:solidFill>
                <a:effectLst/>
                <a:latin typeface="Arial Black" pitchFamily="34" charset="0"/>
                <a:ea typeface="Times New Roman" pitchFamily="18" charset="0"/>
                <a:cs typeface="Traditional Arabic" pitchFamily="18" charset="-78"/>
              </a:rPr>
              <a:t>وقبيله</a:t>
            </a:r>
            <a:r>
              <a:rPr kumimoji="0" lang="ar-EG" sz="3600" b="1" i="1"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 من حيث لا نراهم.</a:t>
            </a:r>
            <a:endParaRPr kumimoji="0" lang="fr-FR" sz="3600" b="1" i="1" u="none" strike="noStrike" cap="none" normalizeH="0" baseline="0" dirty="0" smtClean="0">
              <a:ln>
                <a:noFill/>
              </a:ln>
              <a:solidFill>
                <a:schemeClr val="tx1"/>
              </a:solidFill>
              <a:effectLst/>
              <a:latin typeface="Arial Black" pitchFamily="34" charset="0"/>
              <a:cs typeface="Aharoni" pitchFamily="2" charset="-79"/>
            </a:endParaRPr>
          </a:p>
          <a:p>
            <a:pPr marL="0" marR="0" lvl="0" indent="244475" algn="ctr" defTabSz="914400" rtl="1" eaLnBrk="0" fontAlgn="base" latinLnBrk="0" hangingPunct="0">
              <a:lnSpc>
                <a:spcPct val="100000"/>
              </a:lnSpc>
              <a:spcBef>
                <a:spcPct val="0"/>
              </a:spcBef>
              <a:spcAft>
                <a:spcPct val="0"/>
              </a:spcAft>
              <a:buClrTx/>
              <a:buSzTx/>
              <a:buFontTx/>
              <a:buNone/>
              <a:tabLst/>
            </a:pPr>
            <a:r>
              <a:rPr kumimoji="0" lang="ar-EG" sz="3600" b="1" i="1" u="none" strike="noStrike" cap="none" normalizeH="0" baseline="0" dirty="0" err="1" smtClean="0">
                <a:ln>
                  <a:noFill/>
                </a:ln>
                <a:solidFill>
                  <a:schemeClr val="tx1"/>
                </a:solidFill>
                <a:effectLst/>
                <a:latin typeface="Arial Black" pitchFamily="34" charset="0"/>
                <a:ea typeface="Times New Roman" pitchFamily="18" charset="0"/>
                <a:cs typeface="Traditional Arabic" pitchFamily="18" charset="-78"/>
              </a:rPr>
              <a:t>فأيسه</a:t>
            </a:r>
            <a:r>
              <a:rPr kumimoji="0" lang="ar-EG" sz="3600" b="1" i="1"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 منا كما </a:t>
            </a:r>
            <a:r>
              <a:rPr kumimoji="0" lang="ar-EG" sz="3600" b="1" i="1" u="none" strike="noStrike" cap="none" normalizeH="0" baseline="0" dirty="0" err="1" smtClean="0">
                <a:ln>
                  <a:noFill/>
                </a:ln>
                <a:solidFill>
                  <a:schemeClr val="tx1"/>
                </a:solidFill>
                <a:effectLst/>
                <a:latin typeface="Arial Black" pitchFamily="34" charset="0"/>
                <a:ea typeface="Times New Roman" pitchFamily="18" charset="0"/>
                <a:cs typeface="Traditional Arabic" pitchFamily="18" charset="-78"/>
              </a:rPr>
              <a:t>أيسته</a:t>
            </a:r>
            <a:r>
              <a:rPr kumimoji="0" lang="ar-EG" sz="3600" b="1" i="1"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 من رحمتك </a:t>
            </a:r>
            <a:r>
              <a:rPr kumimoji="0" lang="ar-EG" sz="3600" b="1" i="1" u="none" strike="noStrike" cap="none" normalizeH="0" baseline="0" dirty="0" err="1" smtClean="0">
                <a:ln>
                  <a:noFill/>
                </a:ln>
                <a:solidFill>
                  <a:schemeClr val="tx1"/>
                </a:solidFill>
                <a:effectLst/>
                <a:latin typeface="Arial Black" pitchFamily="34" charset="0"/>
                <a:ea typeface="Times New Roman" pitchFamily="18" charset="0"/>
                <a:cs typeface="Traditional Arabic" pitchFamily="18" charset="-78"/>
              </a:rPr>
              <a:t>وقنطه</a:t>
            </a:r>
            <a:r>
              <a:rPr kumimoji="0" lang="ar-EG" sz="3600" b="1" i="1"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 منا كما </a:t>
            </a:r>
            <a:r>
              <a:rPr kumimoji="0" lang="ar-EG" sz="3600" b="1" i="1" u="none" strike="noStrike" cap="none" normalizeH="0" baseline="0" dirty="0" err="1" smtClean="0">
                <a:ln>
                  <a:noFill/>
                </a:ln>
                <a:solidFill>
                  <a:schemeClr val="tx1"/>
                </a:solidFill>
                <a:effectLst/>
                <a:latin typeface="Arial Black" pitchFamily="34" charset="0"/>
                <a:ea typeface="Times New Roman" pitchFamily="18" charset="0"/>
                <a:cs typeface="Traditional Arabic" pitchFamily="18" charset="-78"/>
              </a:rPr>
              <a:t>قنطته</a:t>
            </a:r>
            <a:r>
              <a:rPr kumimoji="0" lang="ar-EG" sz="3600" b="1" i="1"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 من عفوك وباعد بيننا وبينه كما باعدت بينه وبين رحمتك إنك على كل شيء</a:t>
            </a:r>
            <a:r>
              <a:rPr kumimoji="0" lang="ar-MA" sz="3600" b="1" i="1"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 قدير</a:t>
            </a:r>
            <a:r>
              <a:rPr kumimoji="0" lang="ar-MA" sz="3600" b="0" i="1"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a:t>
            </a:r>
            <a:r>
              <a:rPr kumimoji="0" lang="fr-FR" sz="3600" b="0" i="1"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MA" sz="4000" b="1" dirty="0" smtClean="0"/>
              <a:t>”</a:t>
            </a:r>
            <a:r>
              <a:rPr lang="ar-MA" b="1" dirty="0" smtClean="0">
                <a:latin typeface="Arial Black" pitchFamily="34" charset="0"/>
              </a:rPr>
              <a:t>إِنَّ الشَّيْطَانَ لَكُمْ عَدُوٌّ فَاتَّخِذُوهُ عَدُوًّا إِنَّمَا يَدْعُو حِزْبَهُ لِيَكُونُوا مِنْ أَصْحَابِ السَّعِير“ِ</a:t>
            </a:r>
            <a:endParaRPr lang="ar-MA" sz="4000" b="1" dirty="0">
              <a:latin typeface="Arial Black" pitchFamily="34" charset="0"/>
            </a:endParaRPr>
          </a:p>
        </p:txBody>
      </p:sp>
      <p:pic>
        <p:nvPicPr>
          <p:cNvPr id="3" name="Image 2" descr="1604917_687924697896313_1149460715_n.jpg"/>
          <p:cNvPicPr>
            <a:picLocks noChangeAspect="1"/>
          </p:cNvPicPr>
          <p:nvPr/>
        </p:nvPicPr>
        <p:blipFill>
          <a:blip r:embed="rId2" cstate="print"/>
          <a:stretch>
            <a:fillRect/>
          </a:stretch>
        </p:blipFill>
        <p:spPr>
          <a:xfrm>
            <a:off x="0" y="1484784"/>
            <a:ext cx="9144000" cy="537321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7545" y="1124744"/>
            <a:ext cx="8208912" cy="4955203"/>
          </a:xfrm>
          <a:prstGeom prst="rect">
            <a:avLst/>
          </a:prstGeom>
          <a:noFill/>
          <a:ln>
            <a:noFill/>
          </a:ln>
        </p:spPr>
        <p:txBody>
          <a:bodyPr wrap="square" rtlCol="0">
            <a:spAutoFit/>
          </a:bodyPr>
          <a:lstStyle/>
          <a:p>
            <a:pPr algn="r" rtl="1"/>
            <a:r>
              <a:rPr lang="ar-MA" sz="2800" b="1" dirty="0" smtClean="0"/>
              <a:t>”يَا أَيُّهَا النَّاسُ كُلُواْ مِمَّا فِي الأَرْضِ حَلالاً طَيِّبًا وَلاَ تَتَّبِعُواْ خُطُوَاتِ الشَّيْطَانِ </a:t>
            </a:r>
            <a:r>
              <a:rPr lang="ar-MA" sz="2800" b="1" dirty="0" smtClean="0">
                <a:solidFill>
                  <a:srgbClr val="FF0000"/>
                </a:solidFill>
              </a:rPr>
              <a:t>إِنَّهُ لَكُمْ عَدُوٌّ </a:t>
            </a:r>
            <a:r>
              <a:rPr lang="ar-MA" sz="2800" b="1" dirty="0" err="1" smtClean="0">
                <a:solidFill>
                  <a:srgbClr val="FF0000"/>
                </a:solidFill>
              </a:rPr>
              <a:t>مُّبِينٌ“</a:t>
            </a:r>
            <a:endParaRPr lang="ar-MA" sz="2800" b="1" dirty="0" smtClean="0">
              <a:solidFill>
                <a:srgbClr val="FF0000"/>
              </a:solidFill>
            </a:endParaRPr>
          </a:p>
          <a:p>
            <a:pPr algn="r" rtl="1"/>
            <a:endParaRPr lang="ar-MA" sz="2800" b="1" dirty="0" smtClean="0"/>
          </a:p>
          <a:p>
            <a:pPr algn="r" rtl="1"/>
            <a:r>
              <a:rPr lang="ar-MA" sz="2800" b="1" dirty="0" smtClean="0"/>
              <a:t>”قَالَ يَا بُنَيَّ لاَ تَقْصُصْ </a:t>
            </a:r>
            <a:r>
              <a:rPr lang="ar-MA" sz="2800" b="1" dirty="0" err="1" smtClean="0"/>
              <a:t>رُؤْيَاكَ</a:t>
            </a:r>
            <a:r>
              <a:rPr lang="ar-MA" sz="2800" b="1" dirty="0" smtClean="0"/>
              <a:t> عَلَى إِخْوَتِكَ فَيَكِيدُواْ لَكَ كَيْدًا </a:t>
            </a:r>
            <a:r>
              <a:rPr lang="ar-MA" sz="2800" b="1" dirty="0" smtClean="0">
                <a:solidFill>
                  <a:srgbClr val="FF0000"/>
                </a:solidFill>
              </a:rPr>
              <a:t>إِنَّ الشَّيْطَانَ لِلإِنسَانِ عَدُوٌّ </a:t>
            </a:r>
            <a:r>
              <a:rPr lang="ar-MA" sz="2800" b="1" dirty="0" err="1" smtClean="0">
                <a:solidFill>
                  <a:srgbClr val="FF0000"/>
                </a:solidFill>
              </a:rPr>
              <a:t>مُّبِينٌ“</a:t>
            </a:r>
            <a:endParaRPr lang="ar-MA" sz="2800" b="1" dirty="0" smtClean="0">
              <a:solidFill>
                <a:srgbClr val="FF0000"/>
              </a:solidFill>
            </a:endParaRPr>
          </a:p>
          <a:p>
            <a:pPr algn="r" rtl="1"/>
            <a:endParaRPr lang="ar-MA" sz="2800" b="1" dirty="0" smtClean="0"/>
          </a:p>
          <a:p>
            <a:pPr algn="r" rtl="1"/>
            <a:r>
              <a:rPr lang="ar-MA" sz="2800" b="1" dirty="0" smtClean="0"/>
              <a:t>”وَقُل لِّعِبَادِي يَقُولُواْ الَّتِي هِيَ أَحْسَنُ إِنَّ الشَّيْطَانَ يَنزَغُ بَيْنَهُمْ </a:t>
            </a:r>
            <a:r>
              <a:rPr lang="ar-MA" sz="2800" b="1" dirty="0" smtClean="0">
                <a:solidFill>
                  <a:srgbClr val="FF0000"/>
                </a:solidFill>
              </a:rPr>
              <a:t>إِنَّ الشَّيْطَانَ كَانَ لِلإِنسَانِ عَدُوًّا </a:t>
            </a:r>
            <a:r>
              <a:rPr lang="ar-MA" sz="2800" b="1" dirty="0" err="1" smtClean="0">
                <a:solidFill>
                  <a:srgbClr val="FF0000"/>
                </a:solidFill>
              </a:rPr>
              <a:t>مُّبِينًا“</a:t>
            </a:r>
            <a:endParaRPr lang="ar-MA" sz="2800" b="1" dirty="0" smtClean="0">
              <a:solidFill>
                <a:srgbClr val="FF0000"/>
              </a:solidFill>
            </a:endParaRPr>
          </a:p>
          <a:p>
            <a:pPr algn="r" rtl="1"/>
            <a:endParaRPr lang="ar-MA" sz="2800" b="1" dirty="0" smtClean="0"/>
          </a:p>
          <a:p>
            <a:pPr algn="r" rtl="1"/>
            <a:r>
              <a:rPr lang="ar-MA" sz="2800" b="1" dirty="0" smtClean="0"/>
              <a:t>”أَلَمْ أَعْهَدْ إِلَيْكُمْ يَا بَنِي آدَمَ أَن لّا تَعْبُدُوا الشَّيْطَانَ</a:t>
            </a:r>
            <a:r>
              <a:rPr lang="ar-MA" sz="2800" b="1" dirty="0" smtClean="0">
                <a:solidFill>
                  <a:srgbClr val="FF0000"/>
                </a:solidFill>
              </a:rPr>
              <a:t> إِنَّهُ لَكُمْ عَدُوٌّ </a:t>
            </a:r>
            <a:r>
              <a:rPr lang="ar-MA" sz="2800" b="1" dirty="0" err="1" smtClean="0">
                <a:solidFill>
                  <a:srgbClr val="FF0000"/>
                </a:solidFill>
              </a:rPr>
              <a:t>مُّبِينٌ“</a:t>
            </a:r>
            <a:endParaRPr lang="ar-MA" sz="2800" b="1" dirty="0" smtClean="0">
              <a:solidFill>
                <a:srgbClr val="FF0000"/>
              </a:solidFill>
            </a:endParaRPr>
          </a:p>
          <a:p>
            <a:pPr algn="r" rtl="1"/>
            <a:endParaRPr lang="ar-MA" dirty="0" smtClean="0"/>
          </a:p>
          <a:p>
            <a:pPr algn="r">
              <a:buFont typeface="Arial" pitchFamily="34" charset="0"/>
              <a:buChar char="•"/>
            </a:pP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rtl="1" fontAlgn="base">
              <a:spcAft>
                <a:spcPct val="0"/>
              </a:spcAft>
            </a:pPr>
            <a:r>
              <a:rPr lang="ar-SA" sz="6600" b="1" i="1" dirty="0" smtClean="0">
                <a:ln>
                  <a:solidFill>
                    <a:schemeClr val="tx1"/>
                  </a:solidFill>
                </a:ln>
                <a:solidFill>
                  <a:srgbClr val="FF0000"/>
                </a:solidFill>
                <a:latin typeface="Arial" pitchFamily="34" charset="0"/>
                <a:ea typeface="Times New Roman" pitchFamily="18" charset="0"/>
                <a:cs typeface="Arial" pitchFamily="34" charset="0"/>
              </a:rPr>
              <a:t>وصف الشيطان</a:t>
            </a:r>
            <a:endParaRPr lang="fr-FR" sz="6600" b="1" i="1" dirty="0" smtClean="0">
              <a:ln>
                <a:solidFill>
                  <a:schemeClr val="tx1"/>
                </a:solidFill>
              </a:ln>
              <a:solidFill>
                <a:srgbClr val="FF0000"/>
              </a:solidFill>
              <a:latin typeface="Arial" pitchFamily="34" charset="0"/>
              <a:cs typeface="Arial" pitchFamily="34" charset="0"/>
            </a:endParaRPr>
          </a:p>
        </p:txBody>
      </p:sp>
      <p:sp>
        <p:nvSpPr>
          <p:cNvPr id="1025" name="Rectangle 1"/>
          <p:cNvSpPr>
            <a:spLocks noChangeArrowheads="1"/>
          </p:cNvSpPr>
          <p:nvPr/>
        </p:nvSpPr>
        <p:spPr bwMode="auto">
          <a:xfrm>
            <a:off x="0" y="1699360"/>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effectLst/>
                <a:latin typeface="Arial" pitchFamily="34" charset="0"/>
                <a:ea typeface="Times New Roman" pitchFamily="18" charset="0"/>
                <a:cs typeface="Arial" pitchFamily="34" charset="0"/>
              </a:rPr>
              <a:t>الشيطان كوصف عام معناه </a:t>
            </a:r>
            <a:r>
              <a:rPr kumimoji="0" lang="ar-SA"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كل من يبعد الناس عن طاعة الله </a:t>
            </a:r>
            <a:r>
              <a:rPr kumimoji="0" lang="ar-SA" sz="2800" b="1" i="0" u="none" strike="noStrike" cap="none" normalizeH="0" baseline="0" dirty="0" smtClean="0">
                <a:ln>
                  <a:noFill/>
                </a:ln>
                <a:effectLst/>
                <a:latin typeface="Arial" pitchFamily="34" charset="0"/>
                <a:ea typeface="Times New Roman" pitchFamily="18" charset="0"/>
                <a:cs typeface="Arial" pitchFamily="34" charset="0"/>
              </a:rPr>
              <a:t>وعن منطق الحق، وكل من يغري بالمعصية، ويحاول أن يدفع الانسان الى </a:t>
            </a:r>
            <a:r>
              <a:rPr kumimoji="0" lang="ar-SA" sz="2800" b="1" i="0" u="none" strike="noStrike" cap="none" normalizeH="0" baseline="0" dirty="0" err="1" smtClean="0">
                <a:ln>
                  <a:noFill/>
                </a:ln>
                <a:effectLst/>
                <a:latin typeface="Arial" pitchFamily="34" charset="0"/>
                <a:ea typeface="Times New Roman" pitchFamily="18" charset="0"/>
                <a:cs typeface="Arial" pitchFamily="34" charset="0"/>
              </a:rPr>
              <a:t>الشر..</a:t>
            </a:r>
            <a:r>
              <a:rPr kumimoji="0" lang="ar-SA" sz="2800" b="1" i="0" u="none" strike="noStrike" cap="none" normalizeH="0" baseline="0" dirty="0" smtClean="0">
                <a:ln>
                  <a:noFill/>
                </a:ln>
                <a:effectLst/>
                <a:latin typeface="Arial" pitchFamily="34" charset="0"/>
                <a:ea typeface="Times New Roman" pitchFamily="18" charset="0"/>
                <a:cs typeface="Arial" pitchFamily="34" charset="0"/>
              </a:rPr>
              <a:t> كل واحد من هؤلاء هو شيطان.</a:t>
            </a:r>
            <a:endParaRPr kumimoji="0" lang="fr-FR" sz="2800" b="1" i="0" u="none" strike="noStrike" cap="none" normalizeH="0" baseline="0" dirty="0" smtClean="0">
              <a:ln>
                <a:noFill/>
              </a:ln>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effectLst/>
                <a:latin typeface="Arial" pitchFamily="34" charset="0"/>
                <a:ea typeface="Times New Roman" pitchFamily="18" charset="0"/>
                <a:cs typeface="Arial" pitchFamily="34" charset="0"/>
              </a:rPr>
              <a:t>هناك شياطين من </a:t>
            </a:r>
            <a:r>
              <a:rPr kumimoji="0" lang="ar-SA" sz="2800" b="1" i="0" u="none" strike="noStrike" cap="none" normalizeH="0" baseline="0" dirty="0" err="1" smtClean="0">
                <a:ln>
                  <a:noFill/>
                </a:ln>
                <a:effectLst/>
                <a:latin typeface="Arial" pitchFamily="34" charset="0"/>
                <a:ea typeface="Times New Roman" pitchFamily="18" charset="0"/>
                <a:cs typeface="Arial" pitchFamily="34" charset="0"/>
              </a:rPr>
              <a:t>الجن..</a:t>
            </a:r>
            <a:r>
              <a:rPr kumimoji="0" lang="ar-SA" sz="2800" b="1" i="0" u="none" strike="noStrike" cap="none" normalizeH="0" baseline="0" dirty="0" smtClean="0">
                <a:ln>
                  <a:noFill/>
                </a:ln>
                <a:effectLst/>
                <a:latin typeface="Arial" pitchFamily="34" charset="0"/>
                <a:ea typeface="Times New Roman" pitchFamily="18" charset="0"/>
                <a:cs typeface="Arial" pitchFamily="34" charset="0"/>
              </a:rPr>
              <a:t> وشياطين من الإنس</a:t>
            </a:r>
            <a:r>
              <a:rPr lang="fr-FR" sz="2800" b="1" dirty="0" smtClean="0">
                <a:latin typeface="Arial" pitchFamily="34" charset="0"/>
                <a:ea typeface="Times New Roman" pitchFamily="18" charset="0"/>
                <a:cs typeface="Arial" pitchFamily="34" charset="0"/>
              </a:rPr>
              <a:t>..</a:t>
            </a:r>
            <a:r>
              <a:rPr kumimoji="0" lang="ar-SA" sz="2800" b="1" i="0" u="none" strike="noStrike" cap="none" normalizeH="0" baseline="0" dirty="0" smtClean="0">
                <a:ln>
                  <a:noFill/>
                </a:ln>
                <a:effectLst/>
                <a:latin typeface="Arial" pitchFamily="34" charset="0"/>
                <a:ea typeface="Times New Roman" pitchFamily="18" charset="0"/>
                <a:cs typeface="Arial" pitchFamily="34" charset="0"/>
              </a:rPr>
              <a:t> يجمعهم وصف واحد، كما يجمعهم الاتحاد في المتعة التي هي </a:t>
            </a:r>
            <a:r>
              <a:rPr kumimoji="0" lang="ar-SA"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نشر المعصية والإفساد في الأرض</a:t>
            </a:r>
            <a:r>
              <a:rPr kumimoji="0" lang="fr-FR" sz="2800" b="1" i="0" u="none" strike="noStrike" cap="none" normalizeH="0" baseline="0" dirty="0" smtClean="0">
                <a:ln>
                  <a:noFill/>
                </a:ln>
                <a:effectLst/>
                <a:latin typeface="Arial" pitchFamily="34" charset="0"/>
                <a:ea typeface="Times New Roman" pitchFamily="18" charset="0"/>
                <a:cs typeface="Arial" pitchFamily="34" charset="0"/>
              </a:rPr>
              <a:t>..</a:t>
            </a:r>
            <a:endParaRPr kumimoji="0" lang="ar-MA" sz="2800" b="1"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effectLst/>
                <a:latin typeface="Arial" pitchFamily="34" charset="0"/>
                <a:ea typeface="Times New Roman" pitchFamily="18" charset="0"/>
                <a:cs typeface="Arial" pitchFamily="34" charset="0"/>
              </a:rPr>
              <a:t> شياطين الجن هم </a:t>
            </a:r>
            <a:r>
              <a:rPr kumimoji="0" lang="ar-SA" sz="2800" b="1" i="0" u="none" strike="noStrike" cap="none" normalizeH="0" baseline="0" dirty="0" err="1" smtClean="0">
                <a:ln>
                  <a:noFill/>
                </a:ln>
                <a:effectLst/>
                <a:latin typeface="Arial" pitchFamily="34" charset="0"/>
                <a:ea typeface="Times New Roman" pitchFamily="18" charset="0"/>
                <a:cs typeface="Arial" pitchFamily="34" charset="0"/>
              </a:rPr>
              <a:t>العصاة</a:t>
            </a:r>
            <a:r>
              <a:rPr kumimoji="0" lang="ar-SA" sz="2800" b="1" i="0" u="none" strike="noStrike" cap="none" normalizeH="0" baseline="0" dirty="0" smtClean="0">
                <a:ln>
                  <a:noFill/>
                </a:ln>
                <a:effectLst/>
                <a:latin typeface="Arial" pitchFamily="34" charset="0"/>
                <a:ea typeface="Times New Roman" pitchFamily="18" charset="0"/>
                <a:cs typeface="Arial" pitchFamily="34" charset="0"/>
              </a:rPr>
              <a:t> من الجن الذين يصدون عن الحق ويدعون الى الكفر، وشياطين الانس يقومون بنفس </a:t>
            </a:r>
            <a:r>
              <a:rPr kumimoji="0" lang="ar-SA" sz="2800" b="1" i="0" u="none" strike="noStrike" cap="none" normalizeH="0" baseline="0" dirty="0" err="1" smtClean="0">
                <a:ln>
                  <a:noFill/>
                </a:ln>
                <a:effectLst/>
                <a:latin typeface="Arial" pitchFamily="34" charset="0"/>
                <a:ea typeface="Times New Roman" pitchFamily="18" charset="0"/>
                <a:cs typeface="Arial" pitchFamily="34" charset="0"/>
              </a:rPr>
              <a:t>المهمة..</a:t>
            </a:r>
            <a:endParaRPr kumimoji="0" lang="en-US" sz="2800" b="1"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effectLst/>
                <a:latin typeface="Arial" pitchFamily="34" charset="0"/>
                <a:ea typeface="Times New Roman" pitchFamily="18" charset="0"/>
                <a:cs typeface="Arial" pitchFamily="34" charset="0"/>
              </a:rPr>
              <a:t>هنا وصف لمهمة </a:t>
            </a:r>
            <a:r>
              <a:rPr kumimoji="0" lang="ar-SA" sz="2800" b="1" i="0" u="none" strike="noStrike" cap="none" normalizeH="0" baseline="0" dirty="0" err="1" smtClean="0">
                <a:ln>
                  <a:noFill/>
                </a:ln>
                <a:effectLst/>
                <a:latin typeface="Arial" pitchFamily="34" charset="0"/>
                <a:ea typeface="Times New Roman" pitchFamily="18" charset="0"/>
                <a:cs typeface="Arial" pitchFamily="34" charset="0"/>
              </a:rPr>
              <a:t>معينة..</a:t>
            </a:r>
            <a:r>
              <a:rPr kumimoji="0" lang="ar-SA" sz="2800" b="1" i="0" u="none" strike="noStrike" cap="none" normalizeH="0" baseline="0" dirty="0" smtClean="0">
                <a:ln>
                  <a:noFill/>
                </a:ln>
                <a:effectLst/>
                <a:latin typeface="Arial" pitchFamily="34" charset="0"/>
                <a:ea typeface="Times New Roman" pitchFamily="18" charset="0"/>
                <a:cs typeface="Arial" pitchFamily="34" charset="0"/>
              </a:rPr>
              <a:t> وليس إشارة الى شخص </a:t>
            </a:r>
            <a:r>
              <a:rPr kumimoji="0" lang="ar-SA" sz="2800" b="1" i="0" u="none" strike="noStrike" cap="none" normalizeH="0" baseline="0" dirty="0" err="1" smtClean="0">
                <a:ln>
                  <a:noFill/>
                </a:ln>
                <a:effectLst/>
                <a:latin typeface="Arial" pitchFamily="34" charset="0"/>
                <a:ea typeface="Times New Roman" pitchFamily="18" charset="0"/>
                <a:cs typeface="Arial" pitchFamily="34" charset="0"/>
              </a:rPr>
              <a:t>بإسمه</a:t>
            </a:r>
            <a:r>
              <a:rPr kumimoji="0" lang="ar-SA" sz="2800" b="1" i="0" u="none" strike="noStrike" cap="none" normalizeH="0" baseline="0" dirty="0" smtClean="0">
                <a:ln>
                  <a:noFill/>
                </a:ln>
                <a:effectLst/>
                <a:latin typeface="Arial" pitchFamily="34" charset="0"/>
                <a:ea typeface="Times New Roman" pitchFamily="18" charset="0"/>
                <a:cs typeface="Arial" pitchFamily="34" charset="0"/>
              </a:rPr>
              <a:t>، فكل من دعا الى الكفر والشرك والعصيان هو شيطان</a:t>
            </a:r>
            <a:r>
              <a:rPr kumimoji="0" lang="fr-FR" sz="800" b="0" i="0" u="none" strike="noStrike" cap="none" normalizeH="0" baseline="0" dirty="0" smtClean="0">
                <a:ln>
                  <a:noFill/>
                </a:ln>
                <a:effectLst/>
                <a:latin typeface="Arial" pitchFamily="34" charset="0"/>
                <a:cs typeface="Arial" pitchFamily="34" charset="0"/>
              </a:rPr>
              <a:t> </a:t>
            </a:r>
            <a:endParaRPr kumimoji="0" lang="fr-FR" sz="18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33192_11233442161.jpg"/>
          <p:cNvPicPr>
            <a:picLocks noChangeAspect="1"/>
          </p:cNvPicPr>
          <p:nvPr/>
        </p:nvPicPr>
        <p:blipFill>
          <a:blip r:embed="rId2" cstate="print"/>
          <a:stretch>
            <a:fillRect/>
          </a:stretch>
        </p:blipFill>
        <p:spPr>
          <a:xfrm>
            <a:off x="0" y="0"/>
            <a:ext cx="4427984" cy="6858000"/>
          </a:xfrm>
          <a:prstGeom prst="rect">
            <a:avLst/>
          </a:prstGeom>
          <a:ln>
            <a:noFill/>
          </a:ln>
          <a:effectLst>
            <a:outerShdw blurRad="292100" dist="139700" dir="2700000" algn="tl" rotWithShape="0">
              <a:srgbClr val="333333">
                <a:alpha val="65000"/>
              </a:srgbClr>
            </a:outerShdw>
          </a:effectLst>
        </p:spPr>
      </p:pic>
      <p:sp>
        <p:nvSpPr>
          <p:cNvPr id="20481" name="Rectangle 1"/>
          <p:cNvSpPr>
            <a:spLocks noChangeArrowheads="1"/>
          </p:cNvSpPr>
          <p:nvPr/>
        </p:nvSpPr>
        <p:spPr bwMode="auto">
          <a:xfrm>
            <a:off x="4499992" y="0"/>
            <a:ext cx="4644008"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pPr>
            <a:r>
              <a:rPr kumimoji="0" lang="ar-JO" sz="2400" b="1" i="0" u="none" strike="noStrike" cap="none" normalizeH="0" baseline="0" dirty="0" err="1" smtClean="0">
                <a:ln>
                  <a:noFill/>
                </a:ln>
                <a:solidFill>
                  <a:srgbClr val="FF0000"/>
                </a:solidFill>
                <a:effectLst/>
                <a:latin typeface="Simplified Arabic" pitchFamily="18" charset="-78"/>
                <a:ea typeface="Times New Roman" pitchFamily="18" charset="0"/>
                <a:cs typeface="Simplified Arabic" pitchFamily="18" charset="-78"/>
              </a:rPr>
              <a:t>لغة</a:t>
            </a:r>
            <a:r>
              <a:rPr kumimoji="0" lang="ar-JO" sz="24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 </a:t>
            </a:r>
            <a:r>
              <a:rPr kumimoji="0" lang="ar-JO"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JO" sz="24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أبلس</a:t>
            </a:r>
            <a:r>
              <a:rPr kumimoji="0" lang="ar-JO"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الرجل قُطِع </a:t>
            </a:r>
            <a:r>
              <a:rPr kumimoji="0" lang="ar-JO" sz="24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به</a:t>
            </a:r>
            <a:r>
              <a:rPr kumimoji="0" lang="ar-JO"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 </a:t>
            </a:r>
            <a:r>
              <a:rPr kumimoji="0" lang="ar-JO" sz="24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وأبلس</a:t>
            </a:r>
            <a:r>
              <a:rPr kumimoji="0" lang="ar-JO"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JO" sz="24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سكت </a:t>
            </a:r>
            <a:r>
              <a:rPr kumimoji="0" lang="ar-JO"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JO" sz="24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وأبلس</a:t>
            </a:r>
            <a:r>
              <a:rPr kumimoji="0" lang="ar-JO"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من رحمة الله يئس وندم ومنه سُمِّي إبليس لأنه </a:t>
            </a:r>
            <a:r>
              <a:rPr kumimoji="0" lang="ar-JO" sz="24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أبلس</a:t>
            </a:r>
            <a:r>
              <a:rPr kumimoji="0" lang="ar-JO"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من رحم</a:t>
            </a:r>
            <a:r>
              <a:rPr kumimoji="0" lang="ar-SA"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ـ</a:t>
            </a:r>
            <a:r>
              <a:rPr kumimoji="0" lang="ar-JO"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ة الله وقي</a:t>
            </a:r>
            <a:r>
              <a:rPr kumimoji="0" lang="ar-SA"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ـ</a:t>
            </a:r>
            <a:r>
              <a:rPr kumimoji="0" lang="ar-JO" sz="24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ل </a:t>
            </a:r>
            <a:r>
              <a:rPr kumimoji="0" lang="ar-JO"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إبليس لا ينص</a:t>
            </a:r>
            <a:r>
              <a:rPr kumimoji="0" lang="ar-SA"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ـ</a:t>
            </a:r>
            <a:r>
              <a:rPr kumimoji="0" lang="ar-JO"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رف لأنه أعجمي </a:t>
            </a:r>
            <a:r>
              <a:rPr kumimoji="0" lang="ar-JO" sz="24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معرفة </a:t>
            </a:r>
            <a:r>
              <a:rPr kumimoji="0" lang="ar-JO"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JO" sz="24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والمبلس</a:t>
            </a:r>
            <a:r>
              <a:rPr kumimoji="0" lang="ar-JO"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الساكت من الحزن أو الخوف </a:t>
            </a:r>
            <a:r>
              <a:rPr kumimoji="0" lang="ar-JO" sz="24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والإبلاس</a:t>
            </a:r>
            <a:r>
              <a:rPr kumimoji="0" lang="ar-JO"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الحَيْرة</a:t>
            </a:r>
            <a:r>
              <a:rPr kumimoji="0" lang="ar-JO"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endParaRPr lang="fr-FR" sz="1050" dirty="0" smtClean="0">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Char char="•"/>
              <a:tabLst/>
            </a:pPr>
            <a:r>
              <a:rPr kumimoji="0" lang="ar-JO" sz="24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مفهوم </a:t>
            </a:r>
            <a:r>
              <a:rPr kumimoji="0" lang="ar-JO" sz="2400" b="1" i="0" u="none" strike="noStrike" cap="none" normalizeH="0" baseline="0" dirty="0" err="1" smtClean="0">
                <a:ln>
                  <a:noFill/>
                </a:ln>
                <a:solidFill>
                  <a:srgbClr val="FF0000"/>
                </a:solidFill>
                <a:effectLst/>
                <a:latin typeface="Simplified Arabic" pitchFamily="18" charset="-78"/>
                <a:ea typeface="Times New Roman" pitchFamily="18" charset="0"/>
                <a:cs typeface="Simplified Arabic" pitchFamily="18" charset="-78"/>
              </a:rPr>
              <a:t>الشرع</a:t>
            </a:r>
            <a:r>
              <a:rPr kumimoji="0" lang="ar-JO" sz="2400" b="0"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 </a:t>
            </a:r>
            <a:r>
              <a:rPr kumimoji="0" lang="ar-JO"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JO"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لا يُوجد تعريف اصطلاحي لإبليس في </a:t>
            </a:r>
            <a:r>
              <a:rPr kumimoji="0" lang="ar-JO" sz="24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الشرع</a:t>
            </a:r>
            <a:r>
              <a:rPr kumimoji="0" lang="ar-JO"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 إذ هو مخلوق معروف لدى الأديان </a:t>
            </a:r>
            <a:r>
              <a:rPr kumimoji="0" lang="ar-JO" sz="24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الأخرى </a:t>
            </a:r>
            <a:r>
              <a:rPr kumimoji="0" lang="ar-JO"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وهو رمزُ الشرّ عند كل شعب من الشعوب ودين من الأديان وطائفة من </a:t>
            </a:r>
            <a:r>
              <a:rPr kumimoji="0" lang="ar-JO" sz="24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الطوائف </a:t>
            </a:r>
            <a:r>
              <a:rPr kumimoji="0" lang="ar-JO"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تعريفه على ضوء المفهوم </a:t>
            </a:r>
            <a:r>
              <a:rPr kumimoji="0" lang="ar-JO" sz="24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الشرعي :</a:t>
            </a:r>
            <a:endPar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A"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الجانّ الذي أبى السجود لآدم حين خلقه </a:t>
            </a:r>
            <a:r>
              <a:rPr kumimoji="0" lang="ar-SA"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الله </a:t>
            </a:r>
            <a:r>
              <a:rPr kumimoji="0" lang="ar-SA"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فاستحق </a:t>
            </a:r>
            <a:r>
              <a:rPr kumimoji="0" lang="ar-SA"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لعنته </a:t>
            </a:r>
            <a:r>
              <a:rPr kumimoji="0" lang="ar-SA"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وطُرِد من </a:t>
            </a:r>
            <a:r>
              <a:rPr kumimoji="0" lang="ar-SA"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جنته </a:t>
            </a:r>
            <a:r>
              <a:rPr kumimoji="0" lang="ar-SA"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ووجبت له النار بعد </a:t>
            </a:r>
            <a:r>
              <a:rPr kumimoji="0" lang="ar-SA"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إنظار</a:t>
            </a:r>
            <a:r>
              <a:rPr kumimoji="0" lang="ar-SA"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الله له إلى يوم </a:t>
            </a:r>
            <a:r>
              <a:rPr kumimoji="0" lang="ar-SA"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القيامة </a:t>
            </a:r>
            <a:r>
              <a:rPr kumimoji="0" lang="ar-SA"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وأُوتِي من وسائل الإغواء ما لم يُؤتَ أحد من العالمين</a:t>
            </a:r>
            <a:r>
              <a:rPr kumimoji="0" lang="fr-F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fr-FR"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itchFamily="34" charset="0"/>
                <a:cs typeface="Arial" pitchFamily="34" charset="0"/>
              </a:rPr>
              <a:t/>
            </a:r>
            <a:br>
              <a:rPr kumimoji="0" lang="fr-FR" sz="1800" b="0" i="0" u="none" strike="noStrike" cap="none" normalizeH="0" baseline="0" dirty="0" smtClean="0">
                <a:ln>
                  <a:noFill/>
                </a:ln>
                <a:solidFill>
                  <a:schemeClr val="tx1"/>
                </a:solidFill>
                <a:effectLst/>
                <a:latin typeface="Arial" pitchFamily="34" charset="0"/>
                <a:cs typeface="Arial" pitchFamily="34" charset="0"/>
              </a:rPr>
            </a:b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2" name="Rectangle 2"/>
          <p:cNvSpPr>
            <a:spLocks noChangeArrowheads="1"/>
          </p:cNvSpPr>
          <p:nvPr/>
        </p:nvSpPr>
        <p:spPr bwMode="auto">
          <a:xfrm>
            <a:off x="0" y="45720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M3N4NET-102799-1.png"/>
          <p:cNvPicPr>
            <a:picLocks noChangeAspect="1"/>
          </p:cNvPicPr>
          <p:nvPr/>
        </p:nvPicPr>
        <p:blipFill>
          <a:blip r:embed="rId2" cstate="print"/>
          <a:stretch>
            <a:fillRect/>
          </a:stretch>
        </p:blipFill>
        <p:spPr>
          <a:xfrm>
            <a:off x="-756592" y="404664"/>
            <a:ext cx="3656679" cy="4415439"/>
          </a:xfrm>
          <a:prstGeom prst="rect">
            <a:avLst/>
          </a:prstGeom>
        </p:spPr>
      </p:pic>
      <p:sp>
        <p:nvSpPr>
          <p:cNvPr id="37889" name="Rectangle 1"/>
          <p:cNvSpPr>
            <a:spLocks noChangeArrowheads="1"/>
          </p:cNvSpPr>
          <p:nvPr/>
        </p:nvSpPr>
        <p:spPr bwMode="auto">
          <a:xfrm>
            <a:off x="611560" y="182008"/>
            <a:ext cx="8532440" cy="17081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indent="457200" algn="ctr" rtl="1" fontAlgn="base">
              <a:spcBef>
                <a:spcPct val="0"/>
              </a:spcBef>
              <a:spcAft>
                <a:spcPct val="0"/>
              </a:spcAft>
            </a:pPr>
            <a:r>
              <a:rPr kumimoji="0" lang="ar-MA" sz="32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sym typeface="AGA Arabesque"/>
              </a:rPr>
              <a:t>”</a:t>
            </a:r>
            <a:r>
              <a:rPr kumimoji="0" lang="ar-JO"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sym typeface="AGA Arabesque"/>
              </a:rPr>
              <a:t>إِنْ يَدْعُونَ مِنْ دُونِهِ إِلَّا إِنَاثاً وَإِنْ يَدْعُونَ إِلَّا شَيْطَاناً</a:t>
            </a:r>
            <a:r>
              <a:rPr kumimoji="0" lang="ar-MA" sz="3200" b="1" i="0" u="none" strike="noStrike" cap="none" normalizeH="0" dirty="0" smtClean="0">
                <a:ln>
                  <a:noFill/>
                </a:ln>
                <a:solidFill>
                  <a:schemeClr val="tx1"/>
                </a:solidFill>
                <a:effectLst/>
                <a:latin typeface="Simplified Arabic" pitchFamily="18" charset="-78"/>
                <a:ea typeface="Times New Roman" pitchFamily="18" charset="0"/>
                <a:cs typeface="Simplified Arabic" pitchFamily="18" charset="-78"/>
                <a:sym typeface="AGA Arabesque"/>
              </a:rPr>
              <a:t> </a:t>
            </a:r>
            <a:r>
              <a:rPr kumimoji="0" lang="ar-JO" sz="32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sym typeface="AGA Arabesque"/>
              </a:rPr>
              <a:t>مَرِيداً</a:t>
            </a:r>
            <a:r>
              <a:rPr kumimoji="0" lang="ar-MA" sz="3200" b="1" i="0" u="none" strike="noStrike" cap="none" normalizeH="0" baseline="0" dirty="0" err="1" smtClean="0">
                <a:ln>
                  <a:noFill/>
                </a:ln>
                <a:solidFill>
                  <a:srgbClr val="FF0000"/>
                </a:solidFill>
                <a:effectLst/>
                <a:latin typeface="Simplified Arabic" pitchFamily="18" charset="-78"/>
                <a:ea typeface="Times New Roman" pitchFamily="18" charset="0"/>
                <a:cs typeface="Simplified Arabic" pitchFamily="18" charset="-78"/>
                <a:sym typeface="AGA Arabesque"/>
              </a:rPr>
              <a:t>“</a:t>
            </a:r>
            <a:r>
              <a:rPr kumimoji="0" lang="ar-MA"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sym typeface="AGA Arabesque"/>
              </a:rPr>
              <a:t>                                                                         </a:t>
            </a:r>
          </a:p>
          <a:p>
            <a:pPr lvl="1" indent="457200" algn="r" rtl="1" fontAlgn="base">
              <a:spcBef>
                <a:spcPct val="0"/>
              </a:spcBef>
              <a:spcAft>
                <a:spcPct val="0"/>
              </a:spcAft>
            </a:pPr>
            <a:endParaRPr kumimoji="0" lang="fr-FR" sz="1100" b="1" i="0" u="none" strike="noStrike" cap="none" normalizeH="0" baseline="0" dirty="0" smtClean="0">
              <a:ln>
                <a:noFill/>
              </a:ln>
              <a:solidFill>
                <a:schemeClr val="tx1"/>
              </a:solidFill>
              <a:effectLst/>
              <a:latin typeface="Arial" pitchFamily="34" charset="0"/>
              <a:cs typeface="Arial" pitchFamily="34" charset="0"/>
              <a:sym typeface="AGA Arabesque"/>
            </a:endParaRPr>
          </a:p>
          <a:p>
            <a:pPr lvl="1" indent="457200" algn="r" rtl="1" eaLnBrk="0" fontAlgn="base" hangingPunct="0">
              <a:spcBef>
                <a:spcPct val="0"/>
              </a:spcBef>
              <a:spcAft>
                <a:spcPct val="0"/>
              </a:spcAft>
            </a:pPr>
            <a:r>
              <a:rPr kumimoji="0" lang="fr-FR" sz="1500" b="0"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18" charset="-78"/>
                <a:sym typeface="AGA Arabesque"/>
              </a:rPr>
              <a:t/>
            </a:r>
            <a:br>
              <a:rPr kumimoji="0" lang="fr-FR" sz="1500" b="0"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18" charset="-78"/>
                <a:sym typeface="AGA Arabesque"/>
              </a:rPr>
            </a:br>
            <a:endParaRPr kumimoji="0" lang="fr-FR" sz="1500" b="0"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18" charset="-78"/>
              <a:sym typeface="AGA Arabesque"/>
            </a:endParaRPr>
          </a:p>
        </p:txBody>
      </p:sp>
      <p:sp>
        <p:nvSpPr>
          <p:cNvPr id="5" name="Rectangle 4"/>
          <p:cNvSpPr/>
          <p:nvPr/>
        </p:nvSpPr>
        <p:spPr>
          <a:xfrm>
            <a:off x="3347864" y="1196752"/>
            <a:ext cx="5796136" cy="1077218"/>
          </a:xfrm>
          <a:prstGeom prst="rect">
            <a:avLst/>
          </a:prstGeom>
        </p:spPr>
        <p:txBody>
          <a:bodyPr wrap="square">
            <a:spAutoFit/>
          </a:bodyPr>
          <a:lstStyle/>
          <a:p>
            <a:pPr algn="r"/>
            <a:r>
              <a:rPr lang="ar-MA" sz="3200" b="1" dirty="0" smtClean="0"/>
              <a:t>   </a:t>
            </a:r>
            <a:r>
              <a:rPr lang="ar-MA" sz="3200" b="1" dirty="0" err="1" smtClean="0"/>
              <a:t>”</a:t>
            </a:r>
            <a:r>
              <a:rPr lang="ar-JO" sz="3200" b="1" dirty="0" smtClean="0"/>
              <a:t>وَحِفْظاً مِنْ كُلِّ شَيْطَانٍ </a:t>
            </a:r>
            <a:r>
              <a:rPr lang="ar-JO" sz="3200" b="1" dirty="0" smtClean="0">
                <a:solidFill>
                  <a:srgbClr val="FF0000"/>
                </a:solidFill>
              </a:rPr>
              <a:t>مَارِدٍ</a:t>
            </a:r>
            <a:r>
              <a:rPr lang="ar-MA" sz="3200" b="1" dirty="0" err="1" smtClean="0"/>
              <a:t>“</a:t>
            </a:r>
            <a:r>
              <a:rPr lang="ar-MA" sz="3200" b="1" dirty="0" smtClean="0"/>
              <a:t>                 </a:t>
            </a:r>
            <a:r>
              <a:rPr lang="ar-JO" sz="3200" b="1" dirty="0" smtClean="0"/>
              <a:t> </a:t>
            </a:r>
            <a:endParaRPr lang="fr-FR" sz="3200" b="1" dirty="0"/>
          </a:p>
        </p:txBody>
      </p:sp>
      <p:sp>
        <p:nvSpPr>
          <p:cNvPr id="6" name="Rectangle 5"/>
          <p:cNvSpPr/>
          <p:nvPr/>
        </p:nvSpPr>
        <p:spPr>
          <a:xfrm>
            <a:off x="1043608" y="2204864"/>
            <a:ext cx="8100392" cy="1569660"/>
          </a:xfrm>
          <a:prstGeom prst="rect">
            <a:avLst/>
          </a:prstGeom>
        </p:spPr>
        <p:txBody>
          <a:bodyPr wrap="square">
            <a:spAutoFit/>
          </a:bodyPr>
          <a:lstStyle/>
          <a:p>
            <a:pPr algn="r"/>
            <a:r>
              <a:rPr lang="ar-MA" sz="3200" b="1" dirty="0" smtClean="0"/>
              <a:t>   </a:t>
            </a:r>
            <a:r>
              <a:rPr lang="ar-MA" sz="3200" b="1" dirty="0" err="1" smtClean="0"/>
              <a:t>”</a:t>
            </a:r>
            <a:r>
              <a:rPr lang="ar-JO" sz="3200" b="1" dirty="0" smtClean="0"/>
              <a:t>ل</a:t>
            </a:r>
            <a:r>
              <a:rPr lang="ar-MA" sz="3200" b="1" dirty="0" smtClean="0"/>
              <a:t>ا</a:t>
            </a:r>
            <a:r>
              <a:rPr lang="ar-JO" sz="3200" b="1" dirty="0" smtClean="0"/>
              <a:t> إِكْرَاهَ فِي الدِّينِ قَدْ تَبَيَّنَ الرُّشْدُ مِنَ الْغَيِّ فَمَنْ يَكْفُرْ </a:t>
            </a:r>
            <a:r>
              <a:rPr lang="ar-JO" sz="3200" b="1" dirty="0" err="1" smtClean="0">
                <a:solidFill>
                  <a:srgbClr val="FF0000"/>
                </a:solidFill>
              </a:rPr>
              <a:t>بِالطَّاغُ</a:t>
            </a:r>
            <a:r>
              <a:rPr lang="ar-SA" sz="3200" b="1" dirty="0" smtClean="0">
                <a:solidFill>
                  <a:srgbClr val="FF0000"/>
                </a:solidFill>
              </a:rPr>
              <a:t>ـ</a:t>
            </a:r>
            <a:r>
              <a:rPr lang="ar-JO" sz="3200" b="1" dirty="0" smtClean="0">
                <a:solidFill>
                  <a:srgbClr val="FF0000"/>
                </a:solidFill>
              </a:rPr>
              <a:t>وتِ </a:t>
            </a:r>
            <a:r>
              <a:rPr lang="ar-JO" sz="3200" b="1" dirty="0" smtClean="0"/>
              <a:t>وَيُؤْمِنْ بِاللَّهِ فَقَ</a:t>
            </a:r>
            <a:r>
              <a:rPr lang="ar-SA" sz="3200" b="1" dirty="0" smtClean="0"/>
              <a:t>ـ</a:t>
            </a:r>
            <a:r>
              <a:rPr lang="ar-JO" sz="3200" b="1" dirty="0" err="1" smtClean="0"/>
              <a:t>دِ</a:t>
            </a:r>
            <a:r>
              <a:rPr lang="ar-JO" sz="3200" b="1" dirty="0" smtClean="0"/>
              <a:t> اسْتَمْسَكَ بِالْعُرْوَةِ الْوُثْقَى لا انْفِصَامَ لَهَا وَاللَّهُ سَمِيعٌ عَلِيمٌ</a:t>
            </a:r>
            <a:r>
              <a:rPr lang="ar-MA" sz="3200" b="1" dirty="0" err="1" smtClean="0"/>
              <a:t>“</a:t>
            </a:r>
            <a:r>
              <a:rPr lang="ar-JO" sz="3200" b="1" dirty="0" smtClean="0"/>
              <a:t> </a:t>
            </a:r>
            <a:endParaRPr lang="fr-FR" sz="3200" b="1" dirty="0"/>
          </a:p>
        </p:txBody>
      </p:sp>
      <p:sp>
        <p:nvSpPr>
          <p:cNvPr id="7" name="Rectangle 6"/>
          <p:cNvSpPr/>
          <p:nvPr/>
        </p:nvSpPr>
        <p:spPr>
          <a:xfrm>
            <a:off x="1187624" y="4149080"/>
            <a:ext cx="7488832" cy="1077218"/>
          </a:xfrm>
          <a:prstGeom prst="rect">
            <a:avLst/>
          </a:prstGeom>
        </p:spPr>
        <p:txBody>
          <a:bodyPr wrap="square">
            <a:spAutoFit/>
          </a:bodyPr>
          <a:lstStyle/>
          <a:p>
            <a:pPr algn="ctr"/>
            <a:r>
              <a:rPr lang="ar-MA" sz="3200" b="1" dirty="0" err="1" smtClean="0"/>
              <a:t>”</a:t>
            </a:r>
            <a:r>
              <a:rPr lang="ar-JO" sz="3200" b="1" dirty="0" smtClean="0"/>
              <a:t>وَمَنْ يَعْشُ عَنْ ذِكْرِ الرَّحْمَنِ نُقَيِّضْ لَهُ شَيْطَاناً فَهُوَ لَهُ</a:t>
            </a:r>
            <a:r>
              <a:rPr lang="ar-JO" sz="3200" dirty="0" smtClean="0"/>
              <a:t> </a:t>
            </a:r>
            <a:r>
              <a:rPr lang="ar-JO" sz="3200" b="1" dirty="0" smtClean="0">
                <a:solidFill>
                  <a:srgbClr val="FF0000"/>
                </a:solidFill>
              </a:rPr>
              <a:t>قَرِينٌ</a:t>
            </a:r>
            <a:r>
              <a:rPr lang="ar-MA" sz="3200" b="1" dirty="0" err="1" smtClean="0">
                <a:solidFill>
                  <a:srgbClr val="FF0000"/>
                </a:solidFill>
              </a:rPr>
              <a:t>“</a:t>
            </a:r>
            <a:r>
              <a:rPr lang="ar-JO" sz="3200" dirty="0" smtClean="0">
                <a:solidFill>
                  <a:srgbClr val="FF0000"/>
                </a:solidFill>
              </a:rPr>
              <a:t> </a:t>
            </a:r>
            <a:endParaRPr lang="fr-FR" sz="3200" dirty="0">
              <a:solidFill>
                <a:srgbClr val="FF0000"/>
              </a:solidFill>
            </a:endParaRPr>
          </a:p>
        </p:txBody>
      </p:sp>
      <p:sp>
        <p:nvSpPr>
          <p:cNvPr id="8" name="Rectangle 7"/>
          <p:cNvSpPr/>
          <p:nvPr/>
        </p:nvSpPr>
        <p:spPr>
          <a:xfrm>
            <a:off x="1115616" y="5301208"/>
            <a:ext cx="7272808" cy="1077218"/>
          </a:xfrm>
          <a:prstGeom prst="rect">
            <a:avLst/>
          </a:prstGeom>
        </p:spPr>
        <p:txBody>
          <a:bodyPr wrap="square">
            <a:spAutoFit/>
          </a:bodyPr>
          <a:lstStyle/>
          <a:p>
            <a:pPr algn="ctr"/>
            <a:r>
              <a:rPr lang="ar-MA" sz="3200" b="1" dirty="0" err="1" smtClean="0"/>
              <a:t>”</a:t>
            </a:r>
            <a:r>
              <a:rPr lang="ar-JO" sz="3200" b="1" dirty="0" smtClean="0"/>
              <a:t>حَتَّى إِذَا جَاءَنَا قَالَ يَا لَيْتَ بَيْنِي وَبَيْنَكَ بُعْدَ الْمَشْرِقَيْنِ </a:t>
            </a:r>
            <a:r>
              <a:rPr lang="ar-JO" sz="3200" b="1" dirty="0" err="1" smtClean="0"/>
              <a:t>فَبِئْسَ</a:t>
            </a:r>
            <a:r>
              <a:rPr lang="ar-JO" sz="3200" b="1" dirty="0" smtClean="0"/>
              <a:t> </a:t>
            </a:r>
            <a:r>
              <a:rPr lang="ar-JO" sz="3200" b="1" dirty="0" smtClean="0">
                <a:solidFill>
                  <a:srgbClr val="FF0000"/>
                </a:solidFill>
              </a:rPr>
              <a:t>الْقَرِينُ</a:t>
            </a:r>
            <a:r>
              <a:rPr lang="ar-MA" sz="3200" b="1" dirty="0" err="1" smtClean="0">
                <a:solidFill>
                  <a:srgbClr val="FF0000"/>
                </a:solidFill>
              </a:rPr>
              <a:t>“</a:t>
            </a:r>
            <a:r>
              <a:rPr lang="ar-JO" sz="3200" dirty="0" smtClean="0"/>
              <a:t> </a:t>
            </a:r>
            <a:endParaRPr lang="fr-FR"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ln>
            <a:noFill/>
          </a:ln>
        </p:spPr>
        <p:txBody>
          <a:bodyPr>
            <a:normAutofit/>
          </a:bodyPr>
          <a:lstStyle/>
          <a:p>
            <a:r>
              <a:rPr lang="ar-MA" sz="6000" b="1" i="1" dirty="0" smtClean="0">
                <a:ln>
                  <a:solidFill>
                    <a:schemeClr val="tx1"/>
                  </a:solidFill>
                </a:ln>
                <a:solidFill>
                  <a:srgbClr val="FF0000"/>
                </a:solidFill>
              </a:rPr>
              <a:t>صفات الشياطين</a:t>
            </a:r>
            <a:endParaRPr lang="fr-FR" sz="6000" b="1" i="1" dirty="0">
              <a:ln>
                <a:solidFill>
                  <a:schemeClr val="tx1"/>
                </a:solidFill>
              </a:ln>
              <a:solidFill>
                <a:srgbClr val="FF0000"/>
              </a:solidFill>
            </a:endParaRPr>
          </a:p>
        </p:txBody>
      </p:sp>
      <p:sp>
        <p:nvSpPr>
          <p:cNvPr id="6" name="Espace réservé du texte 5"/>
          <p:cNvSpPr>
            <a:spLocks noGrp="1"/>
          </p:cNvSpPr>
          <p:nvPr>
            <p:ph type="body" idx="1"/>
          </p:nvPr>
        </p:nvSpPr>
        <p:spPr/>
        <p:txBody>
          <a:bodyPr>
            <a:normAutofit lnSpcReduction="10000"/>
          </a:bodyPr>
          <a:lstStyle/>
          <a:p>
            <a:pPr algn="ctr"/>
            <a:r>
              <a:rPr lang="ar-MA" sz="3600" i="1" dirty="0" smtClean="0">
                <a:solidFill>
                  <a:srgbClr val="FF0000"/>
                </a:solidFill>
              </a:rPr>
              <a:t>الصفات المعنوية</a:t>
            </a:r>
            <a:endParaRPr lang="fr-FR" i="1" dirty="0">
              <a:solidFill>
                <a:srgbClr val="FF0000"/>
              </a:solidFill>
            </a:endParaRPr>
          </a:p>
        </p:txBody>
      </p:sp>
      <p:sp>
        <p:nvSpPr>
          <p:cNvPr id="9" name="Espace réservé du contenu 8"/>
          <p:cNvSpPr>
            <a:spLocks noGrp="1"/>
          </p:cNvSpPr>
          <p:nvPr>
            <p:ph sz="half" idx="2"/>
          </p:nvPr>
        </p:nvSpPr>
        <p:spPr>
          <a:xfrm>
            <a:off x="4645025" y="2174875"/>
            <a:ext cx="4247455" cy="3951288"/>
          </a:xfrm>
        </p:spPr>
        <p:txBody>
          <a:bodyPr/>
          <a:lstStyle/>
          <a:p>
            <a:pPr algn="r"/>
            <a:r>
              <a:rPr lang="ar-MA" b="1" dirty="0" smtClean="0"/>
              <a:t> </a:t>
            </a:r>
            <a:endParaRPr lang="fr-FR" sz="2800" dirty="0"/>
          </a:p>
        </p:txBody>
      </p:sp>
      <p:sp>
        <p:nvSpPr>
          <p:cNvPr id="8" name="Espace réservé du texte 7"/>
          <p:cNvSpPr>
            <a:spLocks noGrp="1"/>
          </p:cNvSpPr>
          <p:nvPr>
            <p:ph type="body" sz="quarter" idx="3"/>
          </p:nvPr>
        </p:nvSpPr>
        <p:spPr/>
        <p:txBody>
          <a:bodyPr>
            <a:noAutofit/>
          </a:bodyPr>
          <a:lstStyle/>
          <a:p>
            <a:pPr algn="ctr"/>
            <a:r>
              <a:rPr lang="ar-MA" sz="3600" i="1" dirty="0" smtClean="0">
                <a:solidFill>
                  <a:srgbClr val="FF0000"/>
                </a:solidFill>
              </a:rPr>
              <a:t>الصفات الخلقية</a:t>
            </a:r>
            <a:endParaRPr lang="fr-FR" sz="3600" i="1" dirty="0">
              <a:solidFill>
                <a:srgbClr val="FF0000"/>
              </a:solidFill>
            </a:endParaRPr>
          </a:p>
        </p:txBody>
      </p:sp>
      <p:sp>
        <p:nvSpPr>
          <p:cNvPr id="10" name="Rectangle 9"/>
          <p:cNvSpPr/>
          <p:nvPr/>
        </p:nvSpPr>
        <p:spPr>
          <a:xfrm>
            <a:off x="4572000" y="4077072"/>
            <a:ext cx="4572000" cy="1384995"/>
          </a:xfrm>
          <a:prstGeom prst="rect">
            <a:avLst/>
          </a:prstGeom>
        </p:spPr>
        <p:txBody>
          <a:bodyPr wrap="square">
            <a:spAutoFit/>
          </a:bodyPr>
          <a:lstStyle/>
          <a:p>
            <a:pPr algn="ctr"/>
            <a:r>
              <a:rPr lang="ar-MA" sz="2800" b="1" dirty="0" smtClean="0"/>
              <a:t> ”إ</a:t>
            </a:r>
            <a:r>
              <a:rPr lang="ar-JO" sz="2800" b="1" dirty="0" smtClean="0"/>
              <a:t> </a:t>
            </a:r>
            <a:r>
              <a:rPr lang="ar-JO" sz="2800" b="1" dirty="0" err="1" smtClean="0"/>
              <a:t>نَّهَا</a:t>
            </a:r>
            <a:r>
              <a:rPr lang="ar-JO" sz="2800" b="1" dirty="0" smtClean="0"/>
              <a:t> شَجَرَةٌ تَخْرُجُ فِي أَصْلِ </a:t>
            </a:r>
            <a:r>
              <a:rPr lang="ar-MA" sz="2800" b="1" dirty="0" smtClean="0"/>
              <a:t>     </a:t>
            </a:r>
            <a:r>
              <a:rPr lang="ar-JO" sz="2800" b="1" dirty="0" smtClean="0"/>
              <a:t>الْجَحِيمِ</a:t>
            </a:r>
            <a:r>
              <a:rPr lang="ar-SA" sz="2800" b="1" dirty="0" smtClean="0"/>
              <a:t> طَلْعُهَا كَأَنَّهُ</a:t>
            </a:r>
            <a:endParaRPr lang="fr-FR" sz="2800" b="1" dirty="0" smtClean="0"/>
          </a:p>
          <a:p>
            <a:pPr algn="ctr"/>
            <a:r>
              <a:rPr lang="fr-FR" sz="2800" b="1" dirty="0" smtClean="0"/>
              <a:t> « </a:t>
            </a:r>
            <a:r>
              <a:rPr lang="ar-SA" sz="2800" b="1" dirty="0" smtClean="0"/>
              <a:t>رُؤُوسُ</a:t>
            </a:r>
            <a:r>
              <a:rPr lang="ar-MA" sz="2800" b="1" dirty="0" smtClean="0"/>
              <a:t> </a:t>
            </a:r>
            <a:r>
              <a:rPr lang="ar-SA" sz="2800" b="1" dirty="0" smtClean="0"/>
              <a:t>الشَّيَاطِينِ</a:t>
            </a:r>
            <a:endParaRPr lang="fr-FR" sz="2800" dirty="0"/>
          </a:p>
        </p:txBody>
      </p:sp>
      <p:sp>
        <p:nvSpPr>
          <p:cNvPr id="11" name="Rectangle 10"/>
          <p:cNvSpPr/>
          <p:nvPr/>
        </p:nvSpPr>
        <p:spPr>
          <a:xfrm>
            <a:off x="4572000" y="2276873"/>
            <a:ext cx="4176464" cy="1815882"/>
          </a:xfrm>
          <a:prstGeom prst="rect">
            <a:avLst/>
          </a:prstGeom>
        </p:spPr>
        <p:txBody>
          <a:bodyPr wrap="square">
            <a:spAutoFit/>
          </a:bodyPr>
          <a:lstStyle/>
          <a:p>
            <a:pPr algn="ctr"/>
            <a:r>
              <a:rPr lang="ar-MA" sz="2800" b="1" dirty="0" err="1" smtClean="0"/>
              <a:t>”</a:t>
            </a:r>
            <a:r>
              <a:rPr lang="ar-SA" sz="2800" b="1" dirty="0" smtClean="0"/>
              <a:t>وَالْجَانَّ خَلَقْنَاهُ مِنْ قَبْلُ مِنْ نَارِ </a:t>
            </a:r>
            <a:r>
              <a:rPr lang="ar-MA" sz="2800" b="1" dirty="0" smtClean="0"/>
              <a:t>   </a:t>
            </a:r>
            <a:r>
              <a:rPr lang="fr-FR" sz="2800" b="1" dirty="0" smtClean="0"/>
              <a:t>« </a:t>
            </a:r>
            <a:r>
              <a:rPr lang="ar-SA" sz="2800" b="1" dirty="0" smtClean="0"/>
              <a:t>السَّمُومِ</a:t>
            </a:r>
            <a:endParaRPr lang="ar-MA" sz="2800" b="1" dirty="0" smtClean="0"/>
          </a:p>
          <a:p>
            <a:pPr algn="ctr"/>
            <a:r>
              <a:rPr lang="ar-MA" sz="2800" b="1" dirty="0" smtClean="0"/>
              <a:t> </a:t>
            </a:r>
            <a:r>
              <a:rPr lang="ar-MA" sz="2800" b="1" dirty="0" err="1" smtClean="0"/>
              <a:t>”</a:t>
            </a:r>
            <a:r>
              <a:rPr lang="ar-JO" sz="2800" b="1" dirty="0" smtClean="0"/>
              <a:t>إِنَّهُ يَرَاكُمْ هُوَ </a:t>
            </a:r>
            <a:r>
              <a:rPr lang="ar-JO" sz="2800" b="1" dirty="0" err="1" smtClean="0"/>
              <a:t>وَقَبِيلُهُ</a:t>
            </a:r>
            <a:r>
              <a:rPr lang="ar-JO" sz="2800" b="1" dirty="0" smtClean="0"/>
              <a:t> مِنْ حَيْثُ </a:t>
            </a:r>
            <a:r>
              <a:rPr lang="ar-MA" sz="2800" b="1" dirty="0" smtClean="0"/>
              <a:t>   </a:t>
            </a:r>
            <a:r>
              <a:rPr lang="fr-FR" sz="2800" b="1" dirty="0" smtClean="0"/>
              <a:t>« </a:t>
            </a:r>
            <a:r>
              <a:rPr lang="ar-JO" sz="2800" b="1" dirty="0" err="1" smtClean="0"/>
              <a:t>لاتَرَوْنَهُمْ</a:t>
            </a:r>
            <a:endParaRPr lang="fr-FR" sz="2800" dirty="0"/>
          </a:p>
        </p:txBody>
      </p:sp>
      <p:sp>
        <p:nvSpPr>
          <p:cNvPr id="12" name="Rectangle 11"/>
          <p:cNvSpPr/>
          <p:nvPr/>
        </p:nvSpPr>
        <p:spPr>
          <a:xfrm>
            <a:off x="755576" y="2132856"/>
            <a:ext cx="3528392" cy="3416320"/>
          </a:xfrm>
          <a:prstGeom prst="rect">
            <a:avLst/>
          </a:prstGeom>
        </p:spPr>
        <p:txBody>
          <a:bodyPr wrap="square">
            <a:spAutoFit/>
          </a:bodyPr>
          <a:lstStyle/>
          <a:p>
            <a:pPr algn="r"/>
            <a:r>
              <a:rPr lang="ar-MA" sz="3600" b="1" dirty="0" smtClean="0"/>
              <a:t>الاستكبار والكفر</a:t>
            </a:r>
          </a:p>
          <a:p>
            <a:pPr algn="r"/>
            <a:r>
              <a:rPr lang="ar-MA" sz="3600" b="1" dirty="0" smtClean="0"/>
              <a:t>معصية الله</a:t>
            </a:r>
          </a:p>
          <a:p>
            <a:pPr algn="r"/>
            <a:r>
              <a:rPr lang="ar-MA" sz="3600" b="1" dirty="0" smtClean="0"/>
              <a:t>اللعن والرجم</a:t>
            </a:r>
          </a:p>
          <a:p>
            <a:pPr algn="r"/>
            <a:r>
              <a:rPr lang="ar-MA" sz="3600" b="1" dirty="0" smtClean="0"/>
              <a:t>الطغيان ومجاوزة الحد</a:t>
            </a:r>
          </a:p>
          <a:p>
            <a:pPr algn="r"/>
            <a:r>
              <a:rPr lang="ar-MA" sz="3600" b="1" dirty="0" smtClean="0"/>
              <a:t>الضعف امام الحق</a:t>
            </a:r>
          </a:p>
          <a:p>
            <a:pPr algn="r"/>
            <a:r>
              <a:rPr lang="ar-MA" sz="3600" b="1" dirty="0" smtClean="0"/>
              <a:t>خذلان اتباعه</a:t>
            </a:r>
            <a:endParaRPr lang="fr-FR" sz="36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2685</TotalTime>
  <Words>1505</Words>
  <Application>Microsoft Office PowerPoint</Application>
  <PresentationFormat>Affichage à l'écran (4:3)</PresentationFormat>
  <Paragraphs>105</Paragraphs>
  <Slides>33</Slides>
  <Notes>0</Notes>
  <HiddenSlides>0</HiddenSlides>
  <MMClips>1</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Thème Office</vt:lpstr>
      <vt:lpstr>Diapositive 1</vt:lpstr>
      <vt:lpstr>Diapositive 2</vt:lpstr>
      <vt:lpstr>اعرف عدوك</vt:lpstr>
      <vt:lpstr>”إِنَّ الشَّيْطَانَ لَكُمْ عَدُوٌّ فَاتَّخِذُوهُ عَدُوًّا إِنَّمَا يَدْعُو حِزْبَهُ لِيَكُونُوا مِنْ أَصْحَابِ السَّعِير“ِ</vt:lpstr>
      <vt:lpstr>Diapositive 5</vt:lpstr>
      <vt:lpstr>وصف الشيطان</vt:lpstr>
      <vt:lpstr>Diapositive 7</vt:lpstr>
      <vt:lpstr>Diapositive 8</vt:lpstr>
      <vt:lpstr>صفات الشياطين</vt:lpstr>
      <vt:lpstr>Diapositive 10</vt:lpstr>
      <vt:lpstr>Diapositive 11</vt:lpstr>
      <vt:lpstr> « لا تَتَّبِعُوا خُطُوَاتِ الشَّيْطَانِ »</vt:lpstr>
      <vt:lpstr>Diapositive 13</vt:lpstr>
      <vt:lpstr>Diapositive 14</vt:lpstr>
      <vt:lpstr>Diapositive 15</vt:lpstr>
      <vt:lpstr>Diapositive 16</vt:lpstr>
      <vt:lpstr>Diapositive 17</vt:lpstr>
      <vt:lpstr>غايات الشيطان</vt:lpstr>
      <vt:lpstr>Diapositive 19</vt:lpstr>
      <vt:lpstr>Diapositive 20</vt:lpstr>
      <vt:lpstr>انقسم الناس لثلاثة فئات مع الشيطان</vt:lpstr>
      <vt:lpstr>Diapositive 22</vt:lpstr>
      <vt:lpstr>Diapositive 23</vt:lpstr>
      <vt:lpstr>Diapositive 24</vt:lpstr>
      <vt:lpstr>Diapositive 25</vt:lpstr>
      <vt:lpstr>أعوذ بالله من الشيطان الرجيم </vt:lpstr>
      <vt:lpstr>أعوذ بالله من الشيطان الرجيم </vt:lpstr>
      <vt:lpstr>Diapositive 28</vt:lpstr>
      <vt:lpstr>Diapositive 29</vt:lpstr>
      <vt:lpstr>Diapositive 30</vt:lpstr>
      <vt:lpstr>Diapositive 31</vt:lpstr>
      <vt:lpstr>Diapositive 32</vt:lpstr>
      <vt:lpstr>Diapositive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user</dc:creator>
  <cp:lastModifiedBy>user</cp:lastModifiedBy>
  <cp:revision>73</cp:revision>
  <dcterms:created xsi:type="dcterms:W3CDTF">2014-02-10T23:36:01Z</dcterms:created>
  <dcterms:modified xsi:type="dcterms:W3CDTF">2014-02-27T21:15:48Z</dcterms:modified>
</cp:coreProperties>
</file>