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73" r:id="rId6"/>
    <p:sldId id="261" r:id="rId7"/>
    <p:sldId id="262" r:id="rId8"/>
    <p:sldId id="263" r:id="rId9"/>
    <p:sldId id="264" r:id="rId10"/>
    <p:sldId id="269" r:id="rId11"/>
    <p:sldId id="270" r:id="rId12"/>
    <p:sldId id="265" r:id="rId13"/>
    <p:sldId id="267" r:id="rId14"/>
    <p:sldId id="271" r:id="rId15"/>
    <p:sldId id="266" r:id="rId16"/>
    <p:sldId id="275" r:id="rId17"/>
    <p:sldId id="277" r:id="rId18"/>
    <p:sldId id="274" r:id="rId19"/>
    <p:sldId id="268" r:id="rId20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888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8F91F8-5AC4-4CC9-BB8A-6F7537E960CE}" type="datetimeFigureOut">
              <a:rPr lang="fr-FR" smtClean="0"/>
              <a:pPr/>
              <a:t>27/09/2014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71977B-480B-43BB-8D9F-272FD4C4FA46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41471169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8F91F8-5AC4-4CC9-BB8A-6F7537E960CE}" type="datetimeFigureOut">
              <a:rPr lang="fr-FR" smtClean="0"/>
              <a:pPr/>
              <a:t>27/09/2014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71977B-480B-43BB-8D9F-272FD4C4FA46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4785912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8F91F8-5AC4-4CC9-BB8A-6F7537E960CE}" type="datetimeFigureOut">
              <a:rPr lang="fr-FR" smtClean="0"/>
              <a:pPr/>
              <a:t>27/09/2014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71977B-480B-43BB-8D9F-272FD4C4FA46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39781330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8F91F8-5AC4-4CC9-BB8A-6F7537E960CE}" type="datetimeFigureOut">
              <a:rPr lang="fr-FR" smtClean="0"/>
              <a:pPr/>
              <a:t>27/09/2014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71977B-480B-43BB-8D9F-272FD4C4FA46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16696572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8F91F8-5AC4-4CC9-BB8A-6F7537E960CE}" type="datetimeFigureOut">
              <a:rPr lang="fr-FR" smtClean="0"/>
              <a:pPr/>
              <a:t>27/09/2014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71977B-480B-43BB-8D9F-272FD4C4FA46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35928355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8F91F8-5AC4-4CC9-BB8A-6F7537E960CE}" type="datetimeFigureOut">
              <a:rPr lang="fr-FR" smtClean="0"/>
              <a:pPr/>
              <a:t>27/09/2014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71977B-480B-43BB-8D9F-272FD4C4FA46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10884199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8F91F8-5AC4-4CC9-BB8A-6F7537E960CE}" type="datetimeFigureOut">
              <a:rPr lang="fr-FR" smtClean="0"/>
              <a:pPr/>
              <a:t>27/09/2014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71977B-480B-43BB-8D9F-272FD4C4FA46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4625440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8F91F8-5AC4-4CC9-BB8A-6F7537E960CE}" type="datetimeFigureOut">
              <a:rPr lang="fr-FR" smtClean="0"/>
              <a:pPr/>
              <a:t>27/09/2014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71977B-480B-43BB-8D9F-272FD4C4FA46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20999820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8F91F8-5AC4-4CC9-BB8A-6F7537E960CE}" type="datetimeFigureOut">
              <a:rPr lang="fr-FR" smtClean="0"/>
              <a:pPr/>
              <a:t>27/09/2014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71977B-480B-43BB-8D9F-272FD4C4FA46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24784652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8F91F8-5AC4-4CC9-BB8A-6F7537E960CE}" type="datetimeFigureOut">
              <a:rPr lang="fr-FR" smtClean="0"/>
              <a:pPr/>
              <a:t>27/09/2014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71977B-480B-43BB-8D9F-272FD4C4FA46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41603818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8F91F8-5AC4-4CC9-BB8A-6F7537E960CE}" type="datetimeFigureOut">
              <a:rPr lang="fr-FR" smtClean="0"/>
              <a:pPr/>
              <a:t>27/09/2014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71977B-480B-43BB-8D9F-272FD4C4FA46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34923161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8F91F8-5AC4-4CC9-BB8A-6F7537E960CE}" type="datetimeFigureOut">
              <a:rPr lang="fr-FR" smtClean="0"/>
              <a:pPr/>
              <a:t>27/09/2014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71977B-480B-43BB-8D9F-272FD4C4FA46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40012962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 dirty="0"/>
          </a:p>
        </p:txBody>
      </p:sp>
      <p:pic>
        <p:nvPicPr>
          <p:cNvPr id="2050" name="Picture 2" descr="C:\Users\aziz\Desktop\الرضى\image-5533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80512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955469" y="714356"/>
            <a:ext cx="7233070" cy="304698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 rtl="1"/>
            <a:r>
              <a:rPr lang="ar-MA" sz="9600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الرضا و التسليم</a:t>
            </a:r>
          </a:p>
          <a:p>
            <a:pPr algn="ctr" rtl="1"/>
            <a:r>
              <a:rPr lang="ar-MA" sz="9600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طريق السعادة</a:t>
            </a:r>
            <a:endParaRPr lang="fr-FR" sz="9600" i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15341"/>
            <a:ext cx="1719263" cy="1365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ectangle 5"/>
          <p:cNvSpPr/>
          <p:nvPr/>
        </p:nvSpPr>
        <p:spPr>
          <a:xfrm>
            <a:off x="5857884" y="5138028"/>
            <a:ext cx="3034806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rtl="1"/>
            <a:r>
              <a:rPr lang="ar-MA" sz="2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جمعية سراج للأعمال الاجتماعية</a:t>
            </a:r>
          </a:p>
          <a:p>
            <a:pPr algn="ctr" rtl="1"/>
            <a:r>
              <a:rPr lang="ar-MA" sz="2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فرع الدار البيضاء</a:t>
            </a:r>
            <a:endParaRPr lang="fr-FR" sz="2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6338318" y="5877272"/>
            <a:ext cx="2162772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rtl="1"/>
            <a:r>
              <a:rPr lang="ar-MA" sz="2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2 ذو الحجة 1435 هـ</a:t>
            </a:r>
          </a:p>
          <a:p>
            <a:pPr algn="ctr" rtl="1"/>
            <a:r>
              <a:rPr lang="ar-MA" sz="2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27 شتنبر 2014 م</a:t>
            </a:r>
          </a:p>
        </p:txBody>
      </p:sp>
    </p:spTree>
    <p:extLst>
      <p:ext uri="{BB962C8B-B14F-4D97-AF65-F5344CB8AC3E}">
        <p14:creationId xmlns:p14="http://schemas.microsoft.com/office/powerpoint/2010/main" xmlns="" val="1561790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9050" y="3175"/>
            <a:ext cx="91821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67543" y="343197"/>
            <a:ext cx="8229600" cy="4525963"/>
          </a:xfrm>
        </p:spPr>
        <p:txBody>
          <a:bodyPr/>
          <a:lstStyle/>
          <a:p>
            <a:pPr algn="r" rtl="1">
              <a:buFont typeface="Wingdings" pitchFamily="2" charset="2"/>
              <a:buChar char="Ø"/>
            </a:pPr>
            <a:r>
              <a:rPr lang="ar-MA" b="1" dirty="0" smtClean="0"/>
              <a:t>الإمام الجنيد : «الرضا هو العلم» إذا علمت حكمة الله       </a:t>
            </a:r>
            <a:r>
              <a:rPr lang="ar-SA" b="1" dirty="0" smtClean="0"/>
              <a:t> </a:t>
            </a:r>
            <a:r>
              <a:rPr lang="ar-MA" b="1" dirty="0" smtClean="0"/>
              <a:t>و رحمته</a:t>
            </a:r>
          </a:p>
          <a:p>
            <a:pPr algn="r" rtl="1">
              <a:buNone/>
            </a:pPr>
            <a:endParaRPr lang="fr-FR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5536" y="1556792"/>
            <a:ext cx="8352929" cy="47297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4"/>
          <p:cNvSpPr/>
          <p:nvPr/>
        </p:nvSpPr>
        <p:spPr>
          <a:xfrm>
            <a:off x="2267744" y="2654910"/>
            <a:ext cx="4752528" cy="286232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rtl="1"/>
            <a:r>
              <a:rPr lang="ar-MA" sz="60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كلما زاد علمك</a:t>
            </a:r>
          </a:p>
          <a:p>
            <a:pPr algn="ctr" rtl="1"/>
            <a:r>
              <a:rPr lang="ar-MA" sz="6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زاد رضاك عن</a:t>
            </a:r>
          </a:p>
          <a:p>
            <a:pPr algn="ctr" rtl="1"/>
            <a:r>
              <a:rPr lang="ar-MA" sz="60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مولاك</a:t>
            </a:r>
            <a:endParaRPr lang="fr-FR" sz="60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r" rtl="1">
              <a:buNone/>
            </a:pPr>
            <a:endParaRPr lang="fr-FR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43615" b="5242"/>
          <a:stretch/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4"/>
          <p:cNvSpPr/>
          <p:nvPr/>
        </p:nvSpPr>
        <p:spPr>
          <a:xfrm>
            <a:off x="2771800" y="2481858"/>
            <a:ext cx="4233652" cy="35394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 rtl="1"/>
            <a:r>
              <a:rPr lang="ar-MA" sz="3200" b="1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كل شيء وقع</a:t>
            </a:r>
          </a:p>
          <a:p>
            <a:pPr algn="ctr" rtl="1"/>
            <a:r>
              <a:rPr lang="ar-MA" sz="3200" b="1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أراده الله،</a:t>
            </a:r>
          </a:p>
          <a:p>
            <a:pPr algn="ctr" rtl="1"/>
            <a:r>
              <a:rPr lang="ar-MA" sz="32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و كل ما أراده الله وقع،</a:t>
            </a:r>
          </a:p>
          <a:p>
            <a:pPr algn="ctr" rtl="1"/>
            <a:r>
              <a:rPr lang="ar-MA" sz="3200" b="1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و إرادة الله متعلقة</a:t>
            </a:r>
          </a:p>
          <a:p>
            <a:pPr algn="ctr" rtl="1"/>
            <a:r>
              <a:rPr lang="ar-MA" sz="3200" b="1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بالحكمة المطلقة</a:t>
            </a:r>
          </a:p>
          <a:p>
            <a:pPr algn="ctr" rtl="1"/>
            <a:r>
              <a:rPr lang="ar-MA" sz="32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و الحكمة المطلقة</a:t>
            </a:r>
          </a:p>
          <a:p>
            <a:pPr algn="ctr" rtl="1"/>
            <a:r>
              <a:rPr lang="ar-MA" sz="32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متعلقة</a:t>
            </a:r>
            <a:r>
              <a:rPr lang="ar-MA" sz="32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ar-MA" sz="32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بالخير المطلق</a:t>
            </a:r>
            <a:endParaRPr lang="fr-FR" sz="3200" b="1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9050" y="3175"/>
            <a:ext cx="91821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40500" y="1916832"/>
            <a:ext cx="8229600" cy="4525963"/>
          </a:xfrm>
        </p:spPr>
        <p:txBody>
          <a:bodyPr>
            <a:normAutofit fontScale="92500"/>
          </a:bodyPr>
          <a:lstStyle/>
          <a:p>
            <a:endParaRPr lang="ar-MA" dirty="0" smtClean="0"/>
          </a:p>
          <a:p>
            <a:pPr marL="0" indent="0" algn="r" rtl="1">
              <a:buNone/>
            </a:pPr>
            <a:endParaRPr lang="ar-MA" b="1" dirty="0" smtClean="0"/>
          </a:p>
          <a:p>
            <a:pPr marL="0" indent="0" algn="r" rtl="1">
              <a:buNone/>
            </a:pPr>
            <a:endParaRPr lang="ar-MA" b="1" dirty="0"/>
          </a:p>
          <a:p>
            <a:pPr algn="r" rtl="1">
              <a:buFont typeface="Wingdings" pitchFamily="2" charset="2"/>
              <a:buChar char="Ø"/>
            </a:pPr>
            <a:endParaRPr lang="ar-MA" b="1" dirty="0" smtClean="0"/>
          </a:p>
          <a:p>
            <a:pPr algn="r" rtl="1">
              <a:buFont typeface="Wingdings" pitchFamily="2" charset="2"/>
              <a:buChar char="Ø"/>
            </a:pPr>
            <a:endParaRPr lang="ar-MA" b="1" dirty="0"/>
          </a:p>
          <a:p>
            <a:pPr algn="r" rtl="1">
              <a:buFont typeface="Wingdings" pitchFamily="2" charset="2"/>
              <a:buChar char="Ø"/>
            </a:pPr>
            <a:r>
              <a:rPr lang="ar-MA" b="1" dirty="0" smtClean="0"/>
              <a:t> سيدنا علي : «</a:t>
            </a:r>
            <a:r>
              <a:rPr lang="ar-MA" b="1" dirty="0" smtClean="0">
                <a:solidFill>
                  <a:srgbClr val="C00000"/>
                </a:solidFill>
              </a:rPr>
              <a:t>الرضا بمكروه القضاء، أرفع درج</a:t>
            </a:r>
            <a:r>
              <a:rPr lang="ar-SA" b="1" dirty="0" err="1" smtClean="0">
                <a:solidFill>
                  <a:srgbClr val="C00000"/>
                </a:solidFill>
              </a:rPr>
              <a:t>ات</a:t>
            </a:r>
            <a:r>
              <a:rPr lang="ar-MA" b="1" dirty="0" smtClean="0">
                <a:solidFill>
                  <a:srgbClr val="C00000"/>
                </a:solidFill>
              </a:rPr>
              <a:t> اليقين</a:t>
            </a:r>
            <a:r>
              <a:rPr lang="ar-MA" b="1" dirty="0" smtClean="0"/>
              <a:t>»</a:t>
            </a:r>
          </a:p>
          <a:p>
            <a:pPr algn="r" rtl="1">
              <a:buFont typeface="Wingdings" pitchFamily="2" charset="2"/>
              <a:buChar char="Ø"/>
            </a:pPr>
            <a:r>
              <a:rPr lang="ar-MA" b="1" dirty="0"/>
              <a:t> </a:t>
            </a:r>
            <a:r>
              <a:rPr lang="ar-MA" b="1" dirty="0" smtClean="0"/>
              <a:t>العلماء : «</a:t>
            </a:r>
            <a:r>
              <a:rPr lang="ar-MA" b="1" dirty="0" smtClean="0">
                <a:solidFill>
                  <a:srgbClr val="C00000"/>
                </a:solidFill>
              </a:rPr>
              <a:t>الرضا قبل القضاء عزم على الرضا، أما بعد القضاء فهو الرضا الحقيقي</a:t>
            </a:r>
            <a:r>
              <a:rPr lang="ar-MA" b="1" dirty="0" smtClean="0"/>
              <a:t>»</a:t>
            </a:r>
            <a:endParaRPr lang="fr-FR" b="1" dirty="0"/>
          </a:p>
        </p:txBody>
      </p:sp>
      <p:sp>
        <p:nvSpPr>
          <p:cNvPr id="4" name="Organigramme : Bande perforée 3"/>
          <p:cNvSpPr/>
          <p:nvPr/>
        </p:nvSpPr>
        <p:spPr>
          <a:xfrm>
            <a:off x="1691680" y="260648"/>
            <a:ext cx="5544616" cy="1440160"/>
          </a:xfrm>
          <a:prstGeom prst="flowChartPunchedTape">
            <a:avLst/>
          </a:prstGeom>
        </p:spPr>
        <p:style>
          <a:lnRef idx="1">
            <a:schemeClr val="accent2"/>
          </a:lnRef>
          <a:fillRef idx="1002">
            <a:schemeClr val="l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 rtl="1"/>
            <a:r>
              <a:rPr lang="ar-MA" sz="5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أقسام الرضا</a:t>
            </a:r>
            <a:endParaRPr lang="fr-FR" sz="54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5" name="Rectangle avec flèche vers le haut 4"/>
          <p:cNvSpPr/>
          <p:nvPr/>
        </p:nvSpPr>
        <p:spPr>
          <a:xfrm>
            <a:off x="6084168" y="1907247"/>
            <a:ext cx="2664296" cy="2549485"/>
          </a:xfrm>
          <a:prstGeom prst="upArrowCallout">
            <a:avLst>
              <a:gd name="adj1" fmla="val 25000"/>
              <a:gd name="adj2" fmla="val 25000"/>
              <a:gd name="adj3" fmla="val 25000"/>
              <a:gd name="adj4" fmla="val 56560"/>
            </a:avLst>
          </a:prstGeom>
        </p:spPr>
        <p:style>
          <a:lnRef idx="1">
            <a:schemeClr val="accent2"/>
          </a:lnRef>
          <a:fillRef idx="1003">
            <a:schemeClr val="l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 rtl="1"/>
            <a:r>
              <a:rPr lang="ar-MA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العوام</a:t>
            </a:r>
          </a:p>
          <a:p>
            <a:pPr algn="ctr" rtl="1"/>
            <a:r>
              <a:rPr lang="ar-MA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(بما قسم الله لهم)</a:t>
            </a:r>
            <a:endParaRPr lang="fr-FR" sz="32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6" name="Rectangle avec flèche vers le haut 5"/>
          <p:cNvSpPr/>
          <p:nvPr/>
        </p:nvSpPr>
        <p:spPr>
          <a:xfrm>
            <a:off x="3131840" y="1864445"/>
            <a:ext cx="2664296" cy="2592287"/>
          </a:xfrm>
          <a:prstGeom prst="upArrowCallout">
            <a:avLst>
              <a:gd name="adj1" fmla="val 25000"/>
              <a:gd name="adj2" fmla="val 25000"/>
              <a:gd name="adj3" fmla="val 25000"/>
              <a:gd name="adj4" fmla="val 56560"/>
            </a:avLst>
          </a:prstGeom>
        </p:spPr>
        <p:style>
          <a:lnRef idx="1">
            <a:schemeClr val="accent2"/>
          </a:lnRef>
          <a:fillRef idx="1003">
            <a:schemeClr val="l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 rtl="1"/>
            <a:r>
              <a:rPr lang="ar-SA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الخواص</a:t>
            </a:r>
            <a:endParaRPr lang="ar-MA" sz="3200" b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  <a:p>
            <a:pPr algn="ctr" rtl="1"/>
            <a:r>
              <a:rPr lang="ar-MA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(بما </a:t>
            </a:r>
            <a:r>
              <a:rPr lang="ar-MA" sz="32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ق</a:t>
            </a:r>
            <a:r>
              <a:rPr lang="ar-SA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در الله عليهم</a:t>
            </a:r>
            <a:r>
              <a:rPr lang="ar-MA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)</a:t>
            </a:r>
            <a:endParaRPr lang="fr-FR" sz="32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7" name="Rectangle avec flèche vers le haut 6"/>
          <p:cNvSpPr/>
          <p:nvPr/>
        </p:nvSpPr>
        <p:spPr>
          <a:xfrm>
            <a:off x="267316" y="1907247"/>
            <a:ext cx="2664296" cy="2579106"/>
          </a:xfrm>
          <a:prstGeom prst="upArrowCallout">
            <a:avLst>
              <a:gd name="adj1" fmla="val 25000"/>
              <a:gd name="adj2" fmla="val 25000"/>
              <a:gd name="adj3" fmla="val 25000"/>
              <a:gd name="adj4" fmla="val 56560"/>
            </a:avLst>
          </a:prstGeom>
        </p:spPr>
        <p:style>
          <a:lnRef idx="1">
            <a:schemeClr val="accent2"/>
          </a:lnRef>
          <a:fillRef idx="1003">
            <a:schemeClr val="l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 rtl="1"/>
            <a:r>
              <a:rPr lang="ar-SA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خواص الخواص</a:t>
            </a:r>
            <a:endParaRPr lang="ar-MA" sz="3200" b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  <a:p>
            <a:pPr algn="ctr" rtl="1"/>
            <a:r>
              <a:rPr lang="ar-MA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(</a:t>
            </a:r>
            <a:r>
              <a:rPr lang="ar-SA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يرضون </a:t>
            </a:r>
            <a:r>
              <a:rPr lang="ar-SA" sz="32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به</a:t>
            </a:r>
            <a:r>
              <a:rPr lang="ar-SA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عمن سواه</a:t>
            </a:r>
            <a:r>
              <a:rPr lang="ar-MA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)</a:t>
            </a:r>
            <a:endParaRPr lang="fr-FR" sz="32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7007499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8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9050" y="3175"/>
            <a:ext cx="91821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67544" y="357190"/>
            <a:ext cx="8229600" cy="857232"/>
          </a:xfrm>
        </p:spPr>
        <p:txBody>
          <a:bodyPr/>
          <a:lstStyle/>
          <a:p>
            <a:pPr rtl="1"/>
            <a:r>
              <a:rPr lang="ar-MA" b="1" dirty="0" smtClean="0">
                <a:solidFill>
                  <a:schemeClr val="tx2">
                    <a:lumMod val="75000"/>
                  </a:schemeClr>
                </a:solidFill>
              </a:rPr>
              <a:t>متى نصل إلى مقام الرضا ؟</a:t>
            </a:r>
            <a:endParaRPr lang="fr-FR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00034" y="1530002"/>
            <a:ext cx="8229600" cy="5256584"/>
          </a:xfrm>
        </p:spPr>
        <p:txBody>
          <a:bodyPr>
            <a:normAutofit/>
          </a:bodyPr>
          <a:lstStyle/>
          <a:p>
            <a:pPr marL="0" indent="0" algn="r" rtl="1">
              <a:buFont typeface="Wingdings" pitchFamily="2" charset="2"/>
              <a:buChar char="Ø"/>
            </a:pPr>
            <a:r>
              <a:rPr lang="ar-SA" b="1" dirty="0" smtClean="0"/>
              <a:t> رضا وهبي </a:t>
            </a:r>
            <a:r>
              <a:rPr lang="ar-SA" b="1" dirty="0" err="1" smtClean="0"/>
              <a:t>و</a:t>
            </a:r>
            <a:r>
              <a:rPr lang="ar-SA" b="1" dirty="0" smtClean="0"/>
              <a:t> رضا كسبي. </a:t>
            </a:r>
          </a:p>
          <a:p>
            <a:pPr marL="0" indent="0" algn="r" rtl="1">
              <a:buFont typeface="Wingdings" pitchFamily="2" charset="2"/>
              <a:buChar char="Ø"/>
            </a:pPr>
            <a:r>
              <a:rPr lang="ar-SA" b="1" dirty="0" smtClean="0"/>
              <a:t> </a:t>
            </a:r>
            <a:r>
              <a:rPr lang="ar-MA" b="1" dirty="0" smtClean="0"/>
              <a:t>أربعة أصول</a:t>
            </a:r>
            <a:r>
              <a:rPr lang="ar-SA" b="1" dirty="0" smtClean="0"/>
              <a:t>.</a:t>
            </a:r>
          </a:p>
          <a:p>
            <a:pPr marL="0" indent="0" algn="r" rtl="1">
              <a:buFont typeface="Wingdings" pitchFamily="2" charset="2"/>
              <a:buChar char="Ø"/>
            </a:pPr>
            <a:r>
              <a:rPr lang="ar-SA" b="1" dirty="0" smtClean="0"/>
              <a:t> العلماء = علة الأمر أنه أمر من الله.</a:t>
            </a:r>
          </a:p>
          <a:p>
            <a:pPr marL="0" indent="0" algn="r" rtl="1">
              <a:buFont typeface="Wingdings" pitchFamily="2" charset="2"/>
              <a:buChar char="Ø"/>
            </a:pPr>
            <a:r>
              <a:rPr lang="ar-SA" b="1" dirty="0" smtClean="0"/>
              <a:t> ال</a:t>
            </a:r>
            <a:r>
              <a:rPr lang="ar-MA" b="1" dirty="0" smtClean="0"/>
              <a:t>إ</a:t>
            </a:r>
            <a:r>
              <a:rPr lang="ar-SA" b="1" dirty="0" smtClean="0"/>
              <a:t>مام الشافعي.</a:t>
            </a:r>
          </a:p>
          <a:p>
            <a:pPr marL="0" indent="0" algn="r" rtl="1">
              <a:buFont typeface="Wingdings" pitchFamily="2" charset="2"/>
              <a:buChar char="Ø"/>
            </a:pPr>
            <a:r>
              <a:rPr lang="ar-MA" b="1" dirty="0" smtClean="0"/>
              <a:t> الألم عند المصيبة يلغي الرضا ؟</a:t>
            </a:r>
          </a:p>
        </p:txBody>
      </p:sp>
    </p:spTree>
    <p:extLst>
      <p:ext uri="{BB962C8B-B14F-4D97-AF65-F5344CB8AC3E}">
        <p14:creationId xmlns:p14="http://schemas.microsoft.com/office/powerpoint/2010/main" xmlns="" val="27879009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9050" y="-27384"/>
            <a:ext cx="91821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rtl="1"/>
            <a:r>
              <a:rPr lang="ar-SA" b="1" dirty="0" smtClean="0">
                <a:solidFill>
                  <a:schemeClr val="tx2">
                    <a:lumMod val="75000"/>
                  </a:schemeClr>
                </a:solidFill>
              </a:rPr>
              <a:t>ثمرة الرضا</a:t>
            </a:r>
            <a:endParaRPr lang="fr-FR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r" rtl="1">
              <a:buNone/>
            </a:pPr>
            <a:r>
              <a:rPr lang="ar-MA" b="1" dirty="0" smtClean="0"/>
              <a:t>- مغفرة الذنوب (المؤذن).</a:t>
            </a:r>
          </a:p>
          <a:p>
            <a:pPr marL="0" indent="0" algn="r" rtl="1">
              <a:buNone/>
            </a:pPr>
            <a:r>
              <a:rPr lang="ar-MA" b="1" dirty="0" smtClean="0"/>
              <a:t>- </a:t>
            </a:r>
            <a:r>
              <a:rPr lang="ar-SA" b="1" dirty="0" err="1" smtClean="0"/>
              <a:t>ح</a:t>
            </a:r>
            <a:r>
              <a:rPr lang="ar-MA" b="1" dirty="0" err="1" smtClean="0"/>
              <a:t>لاوة</a:t>
            </a:r>
            <a:r>
              <a:rPr lang="ar-MA" b="1" dirty="0" smtClean="0"/>
              <a:t> الإيمان + عزة.</a:t>
            </a:r>
          </a:p>
          <a:p>
            <a:pPr marL="0" indent="0" algn="r" rtl="1">
              <a:buNone/>
            </a:pPr>
            <a:r>
              <a:rPr lang="ar-MA" b="1" dirty="0" smtClean="0"/>
              <a:t>- راحة القلب.</a:t>
            </a:r>
          </a:p>
          <a:p>
            <a:pPr marL="0" indent="0" algn="r" rtl="1">
              <a:buNone/>
            </a:pPr>
            <a:r>
              <a:rPr lang="ar-MA" b="1" dirty="0" smtClean="0"/>
              <a:t>- جنة الأرض.</a:t>
            </a:r>
          </a:p>
          <a:p>
            <a:pPr marL="0" indent="0" algn="r" rtl="1">
              <a:buFontTx/>
              <a:buChar char="-"/>
            </a:pPr>
            <a:r>
              <a:rPr lang="ar-MA" b="1" dirty="0" smtClean="0"/>
              <a:t> رضوان </a:t>
            </a:r>
            <a:r>
              <a:rPr lang="ar-MA" b="1" dirty="0" smtClean="0"/>
              <a:t>المولى عز </a:t>
            </a:r>
            <a:r>
              <a:rPr lang="ar-MA" b="1" dirty="0" err="1" smtClean="0"/>
              <a:t>و</a:t>
            </a:r>
            <a:r>
              <a:rPr lang="ar-MA" b="1" dirty="0" smtClean="0"/>
              <a:t> جل</a:t>
            </a:r>
            <a:r>
              <a:rPr lang="ar-MA" b="1" dirty="0" smtClean="0"/>
              <a:t>.</a:t>
            </a:r>
          </a:p>
          <a:p>
            <a:pPr marL="0" indent="0" algn="r" rtl="1">
              <a:buFontTx/>
              <a:buChar char="-"/>
            </a:pPr>
            <a:r>
              <a:rPr lang="ar-MA" b="1" dirty="0" smtClean="0"/>
              <a:t> </a:t>
            </a:r>
            <a:r>
              <a:rPr lang="ar-MA" b="1" dirty="0" smtClean="0"/>
              <a:t>السعادة.</a:t>
            </a:r>
            <a:endParaRPr lang="ar-MA" b="1" dirty="0" smtClean="0"/>
          </a:p>
          <a:p>
            <a:pPr algn="r" rtl="1">
              <a:buNone/>
            </a:pPr>
            <a:endParaRPr lang="fr-FR" dirty="0"/>
          </a:p>
        </p:txBody>
      </p:sp>
      <p:pic>
        <p:nvPicPr>
          <p:cNvPr id="5" name="Picture 2" descr="C:\Users\aziz\Desktop\الرضى\GetAttachment (1)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32" y="4143380"/>
            <a:ext cx="4786346" cy="26403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9050" y="-27384"/>
            <a:ext cx="91821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-71462"/>
            <a:ext cx="8229600" cy="1143000"/>
          </a:xfrm>
        </p:spPr>
        <p:txBody>
          <a:bodyPr/>
          <a:lstStyle/>
          <a:p>
            <a:pPr rtl="1"/>
            <a:r>
              <a:rPr lang="ar-MA" b="1" dirty="0" smtClean="0">
                <a:solidFill>
                  <a:srgbClr val="C00000"/>
                </a:solidFill>
              </a:rPr>
              <a:t>الواجب</a:t>
            </a:r>
            <a:endParaRPr lang="fr-FR" b="1" dirty="0">
              <a:solidFill>
                <a:srgbClr val="C00000"/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928670"/>
            <a:ext cx="8229600" cy="4525963"/>
          </a:xfrm>
        </p:spPr>
        <p:txBody>
          <a:bodyPr>
            <a:normAutofit/>
          </a:bodyPr>
          <a:lstStyle/>
          <a:p>
            <a:pPr algn="r" rtl="1">
              <a:buFont typeface="Wingdings" pitchFamily="2" charset="2"/>
              <a:buChar char="Ø"/>
            </a:pPr>
            <a:r>
              <a:rPr lang="ar-MA" b="1" dirty="0" smtClean="0"/>
              <a:t> الاستخارة.</a:t>
            </a:r>
          </a:p>
          <a:p>
            <a:pPr algn="r" rtl="1">
              <a:buFont typeface="Wingdings" pitchFamily="2" charset="2"/>
              <a:buChar char="Ø"/>
            </a:pPr>
            <a:r>
              <a:rPr lang="ar-MA" b="1" dirty="0"/>
              <a:t> </a:t>
            </a:r>
            <a:r>
              <a:rPr lang="ar-MA" b="1" dirty="0" smtClean="0"/>
              <a:t>دعاء النوم (إحياء سنة الحبيب</a:t>
            </a:r>
            <a:r>
              <a:rPr lang="ar-MA" b="1" dirty="0" smtClean="0"/>
              <a:t>).</a:t>
            </a:r>
          </a:p>
          <a:p>
            <a:pPr algn="r" rtl="1">
              <a:buFont typeface="Wingdings" pitchFamily="2" charset="2"/>
              <a:buChar char="Ø"/>
            </a:pPr>
            <a:r>
              <a:rPr lang="ar-MA" b="1" dirty="0" smtClean="0"/>
              <a:t>  عشر ذي </a:t>
            </a:r>
            <a:r>
              <a:rPr lang="ar-MA" b="1" dirty="0" smtClean="0"/>
              <a:t>الحجة : </a:t>
            </a:r>
          </a:p>
          <a:p>
            <a:pPr algn="r" rtl="1">
              <a:buNone/>
            </a:pPr>
            <a:endParaRPr lang="ar-MA" b="1" dirty="0" smtClean="0"/>
          </a:p>
          <a:p>
            <a:pPr algn="r" rtl="1">
              <a:buNone/>
            </a:pPr>
            <a:endParaRPr lang="ar-MA" b="1" dirty="0" smtClean="0"/>
          </a:p>
        </p:txBody>
      </p:sp>
      <p:pic>
        <p:nvPicPr>
          <p:cNvPr id="1028" name="Picture 4" descr="G:\Mail\GetAttachment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00101" y="2857497"/>
            <a:ext cx="7143800" cy="387957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4825280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 dirty="0"/>
          </a:p>
        </p:txBody>
      </p:sp>
      <p:pic>
        <p:nvPicPr>
          <p:cNvPr id="2050" name="Picture 2" descr="G:\Mail\GetAttachment (2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" y="-24"/>
            <a:ext cx="9187163" cy="685802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4098" name="Picture 2" descr="G:\Mail\IMG-20140925-WA0008_resized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32" y="-24"/>
            <a:ext cx="9144032" cy="685804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9050" y="-27384"/>
            <a:ext cx="91821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r" rtl="1">
              <a:buNone/>
            </a:pPr>
            <a:r>
              <a:rPr lang="ar-MA" b="1" dirty="0" smtClean="0"/>
              <a:t> </a:t>
            </a:r>
            <a:r>
              <a:rPr lang="ar-MA" b="1" dirty="0" smtClean="0"/>
              <a:t>- يوم عرفة (صيام، ذكر، قرآن...)</a:t>
            </a:r>
          </a:p>
          <a:p>
            <a:pPr marL="0" indent="0" algn="r" rtl="1">
              <a:buNone/>
            </a:pPr>
            <a:r>
              <a:rPr lang="ar-MA" b="1" dirty="0" smtClean="0"/>
              <a:t> </a:t>
            </a:r>
            <a:r>
              <a:rPr lang="ar-MA" b="1" dirty="0" smtClean="0"/>
              <a:t>- يوم الأضحى (إحياء ليلة العيد).</a:t>
            </a:r>
          </a:p>
          <a:p>
            <a:pPr marL="0" indent="0" algn="r" rtl="1">
              <a:buNone/>
            </a:pPr>
            <a:r>
              <a:rPr lang="ar-MA" b="1" dirty="0" smtClean="0"/>
              <a:t> </a:t>
            </a:r>
            <a:r>
              <a:rPr lang="ar-MA" b="1" dirty="0" smtClean="0"/>
              <a:t>- الاستعداد، التجمل....</a:t>
            </a:r>
          </a:p>
          <a:p>
            <a:pPr marL="0" indent="0" algn="r" rtl="1">
              <a:buNone/>
            </a:pPr>
            <a:r>
              <a:rPr lang="ar-MA" b="1" dirty="0" smtClean="0"/>
              <a:t> </a:t>
            </a:r>
            <a:r>
              <a:rPr lang="ar-MA" b="1" dirty="0" smtClean="0"/>
              <a:t>- صلاة العيد</a:t>
            </a:r>
            <a:r>
              <a:rPr lang="ar-MA" b="1" dirty="0" smtClean="0"/>
              <a:t>.</a:t>
            </a:r>
            <a:endParaRPr lang="ar-MA" b="1" dirty="0" smtClean="0"/>
          </a:p>
          <a:p>
            <a:pPr marL="0" indent="0" algn="r" rtl="1">
              <a:buNone/>
            </a:pPr>
            <a:r>
              <a:rPr lang="ar-MA" b="1" dirty="0" smtClean="0"/>
              <a:t> </a:t>
            </a:r>
            <a:r>
              <a:rPr lang="ar-MA" b="1" dirty="0" smtClean="0"/>
              <a:t>- الأضحية.</a:t>
            </a:r>
            <a:endParaRPr lang="fr-FR" b="1" dirty="0" smtClean="0"/>
          </a:p>
          <a:p>
            <a:pPr algn="r" rtl="1">
              <a:buNone/>
            </a:pPr>
            <a:endParaRPr lang="fr-FR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rtl="1"/>
            <a:endParaRPr lang="fr-FR" b="1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r" rtl="1">
              <a:buNone/>
            </a:pPr>
            <a:endParaRPr lang="fr-FR" b="1" dirty="0"/>
          </a:p>
        </p:txBody>
      </p:sp>
      <p:pic>
        <p:nvPicPr>
          <p:cNvPr id="1026" name="Picture 2" descr="C:\Users\aziz\Desktop\الرضى\57170972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524" y="10189"/>
            <a:ext cx="9118476" cy="68631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1388823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36512" y="0"/>
            <a:ext cx="9180512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rtl="1"/>
            <a:r>
              <a:rPr lang="ar-MA" b="1" dirty="0" smtClean="0">
                <a:solidFill>
                  <a:srgbClr val="C00000"/>
                </a:solidFill>
              </a:rPr>
              <a:t>عشر ذي الحجة</a:t>
            </a:r>
            <a:endParaRPr lang="fr-FR" b="1" dirty="0">
              <a:solidFill>
                <a:srgbClr val="C00000"/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755576" y="1628800"/>
            <a:ext cx="8229600" cy="4525963"/>
          </a:xfrm>
        </p:spPr>
        <p:txBody>
          <a:bodyPr/>
          <a:lstStyle/>
          <a:p>
            <a:pPr algn="r" rtl="1">
              <a:buFont typeface="Wingdings" pitchFamily="2" charset="2"/>
              <a:buChar char="Ø"/>
            </a:pPr>
            <a:r>
              <a:rPr lang="ar-MA" b="1" dirty="0" smtClean="0"/>
              <a:t> أعظم الشهور حرمة.</a:t>
            </a:r>
          </a:p>
          <a:p>
            <a:pPr algn="r" rtl="1">
              <a:buFont typeface="Wingdings" pitchFamily="2" charset="2"/>
              <a:buChar char="Ø"/>
            </a:pPr>
            <a:r>
              <a:rPr lang="ar-MA" b="1" dirty="0" smtClean="0"/>
              <a:t> العشر الأول : </a:t>
            </a:r>
          </a:p>
          <a:p>
            <a:pPr algn="r" rtl="1">
              <a:buFont typeface="Wingdings" pitchFamily="2" charset="2"/>
              <a:buChar char="Ø"/>
            </a:pPr>
            <a:r>
              <a:rPr lang="ar-MA" b="1" dirty="0"/>
              <a:t> </a:t>
            </a:r>
            <a:r>
              <a:rPr lang="ar-MA" b="1" dirty="0" smtClean="0"/>
              <a:t>الأيام المشهودة :</a:t>
            </a:r>
          </a:p>
          <a:p>
            <a:pPr marL="0" indent="0" algn="r" rtl="1">
              <a:buNone/>
            </a:pPr>
            <a:r>
              <a:rPr lang="ar-MA" b="1" dirty="0" smtClean="0"/>
              <a:t>	- يوم التروية.</a:t>
            </a:r>
          </a:p>
          <a:p>
            <a:pPr marL="0" indent="0" algn="r" rtl="1">
              <a:buNone/>
            </a:pPr>
            <a:r>
              <a:rPr lang="ar-MA" b="1" dirty="0"/>
              <a:t>	</a:t>
            </a:r>
            <a:r>
              <a:rPr lang="ar-MA" b="1" dirty="0" smtClean="0"/>
              <a:t>- يوم عرفة.</a:t>
            </a:r>
          </a:p>
          <a:p>
            <a:pPr marL="0" indent="0" algn="r" rtl="1">
              <a:buNone/>
            </a:pPr>
            <a:r>
              <a:rPr lang="ar-MA" b="1" dirty="0"/>
              <a:t>	</a:t>
            </a:r>
            <a:r>
              <a:rPr lang="ar-MA" b="1" dirty="0" smtClean="0"/>
              <a:t>- يوم النحر.</a:t>
            </a:r>
          </a:p>
        </p:txBody>
      </p:sp>
      <p:pic>
        <p:nvPicPr>
          <p:cNvPr id="3074" name="Picture 2" descr="C:\Users\aziz\Desktop\الرضى\PIC-413-1351053290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36512" y="1412776"/>
            <a:ext cx="5760640" cy="54452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7458208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9050" y="3175"/>
            <a:ext cx="91821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6" name="Picture 2" descr="C:\Users\aziz\Desktop\الرضى\علاج التسخط - Copie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958" t="3041" b="6587"/>
          <a:stretch/>
        </p:blipFill>
        <p:spPr bwMode="auto">
          <a:xfrm>
            <a:off x="0" y="692696"/>
            <a:ext cx="9144000" cy="61653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10952" y="3071"/>
            <a:ext cx="8229600" cy="905649"/>
          </a:xfrm>
        </p:spPr>
        <p:txBody>
          <a:bodyPr>
            <a:normAutofit fontScale="90000"/>
          </a:bodyPr>
          <a:lstStyle/>
          <a:p>
            <a:pPr rtl="1"/>
            <a:r>
              <a:rPr lang="ar-MA" b="1" dirty="0" smtClean="0"/>
              <a:t>قصة سيدنا إبراهيم : تجسيد </a:t>
            </a:r>
            <a:r>
              <a:rPr lang="ar-MA" b="1" dirty="0" smtClean="0"/>
              <a:t>للاستسلام </a:t>
            </a:r>
            <a:r>
              <a:rPr lang="ar-MA" b="1" dirty="0" smtClean="0"/>
              <a:t>و الانقياد</a:t>
            </a:r>
            <a:endParaRPr lang="fr-FR" b="1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763688" y="1844825"/>
            <a:ext cx="5472608" cy="4464496"/>
          </a:xfrm>
        </p:spPr>
        <p:txBody>
          <a:bodyPr>
            <a:normAutofit fontScale="92500" lnSpcReduction="20000"/>
          </a:bodyPr>
          <a:lstStyle/>
          <a:p>
            <a:pPr marL="0" indent="0" algn="just" rtl="1">
              <a:buNone/>
            </a:pPr>
            <a:r>
              <a:rPr lang="ar-MA" b="1" dirty="0" smtClean="0">
                <a:ln>
                  <a:solidFill>
                    <a:schemeClr val="accent3">
                      <a:lumMod val="75000"/>
                    </a:schemeClr>
                  </a:solidFill>
                </a:ln>
                <a:solidFill>
                  <a:schemeClr val="accent3">
                    <a:lumMod val="50000"/>
                  </a:schemeClr>
                </a:solidFill>
              </a:rPr>
              <a:t>«فَبَشَّرْنَاهُ </a:t>
            </a:r>
            <a:r>
              <a:rPr lang="ar-MA" b="1" dirty="0">
                <a:ln>
                  <a:solidFill>
                    <a:schemeClr val="accent3">
                      <a:lumMod val="75000"/>
                    </a:schemeClr>
                  </a:solidFill>
                </a:ln>
                <a:solidFill>
                  <a:schemeClr val="accent3">
                    <a:lumMod val="50000"/>
                  </a:schemeClr>
                </a:solidFill>
              </a:rPr>
              <a:t>بِغُلامٍ </a:t>
            </a:r>
            <a:r>
              <a:rPr lang="ar-MA" b="1" dirty="0" smtClean="0">
                <a:ln>
                  <a:solidFill>
                    <a:schemeClr val="accent3">
                      <a:lumMod val="75000"/>
                    </a:schemeClr>
                  </a:solidFill>
                </a:ln>
                <a:solidFill>
                  <a:schemeClr val="accent3">
                    <a:lumMod val="50000"/>
                  </a:schemeClr>
                </a:solidFill>
              </a:rPr>
              <a:t>حَلِيمٍ فَلَمَّا </a:t>
            </a:r>
            <a:r>
              <a:rPr lang="ar-MA" b="1" dirty="0">
                <a:ln>
                  <a:solidFill>
                    <a:schemeClr val="accent3">
                      <a:lumMod val="75000"/>
                    </a:schemeClr>
                  </a:solidFill>
                </a:ln>
                <a:solidFill>
                  <a:schemeClr val="accent3">
                    <a:lumMod val="50000"/>
                  </a:schemeClr>
                </a:solidFill>
              </a:rPr>
              <a:t>بَلَغَ مَعَهُ السَّعْيَ قَالَ يَا بُنَيَّ إِنِّي أَرَى فِي الْمَنَامِ أَنِّي أَذْبَحُكَ فَانظُرْ مَاذَا تَرَى قَالَ يَا أَبَتِ افْعَلْ مَا تُؤْمَرُ سَتَجِدُنِي إِن شَاء اللَّهُ مِنَ </a:t>
            </a:r>
            <a:r>
              <a:rPr lang="ar-MA" b="1" dirty="0" smtClean="0">
                <a:ln>
                  <a:solidFill>
                    <a:schemeClr val="accent3">
                      <a:lumMod val="75000"/>
                    </a:schemeClr>
                  </a:solidFill>
                </a:ln>
                <a:solidFill>
                  <a:schemeClr val="accent3">
                    <a:lumMod val="50000"/>
                  </a:schemeClr>
                </a:solidFill>
              </a:rPr>
              <a:t>الصَّابِرِينَ فَلَمَّا </a:t>
            </a:r>
            <a:r>
              <a:rPr lang="ar-MA" b="1" dirty="0">
                <a:ln>
                  <a:solidFill>
                    <a:schemeClr val="accent3">
                      <a:lumMod val="75000"/>
                    </a:schemeClr>
                  </a:solidFill>
                </a:ln>
                <a:solidFill>
                  <a:schemeClr val="accent3">
                    <a:lumMod val="50000"/>
                  </a:schemeClr>
                </a:solidFill>
              </a:rPr>
              <a:t>أَسْلَمَا وَتَلَّهُ </a:t>
            </a:r>
            <a:r>
              <a:rPr lang="ar-MA" b="1" dirty="0" smtClean="0">
                <a:ln>
                  <a:solidFill>
                    <a:schemeClr val="accent3">
                      <a:lumMod val="75000"/>
                    </a:schemeClr>
                  </a:solidFill>
                </a:ln>
                <a:solidFill>
                  <a:schemeClr val="accent3">
                    <a:lumMod val="50000"/>
                  </a:schemeClr>
                </a:solidFill>
              </a:rPr>
              <a:t>لِلْجَبِينِ وَنَادَيْنَاهُ </a:t>
            </a:r>
            <a:r>
              <a:rPr lang="ar-MA" b="1" dirty="0">
                <a:ln>
                  <a:solidFill>
                    <a:schemeClr val="accent3">
                      <a:lumMod val="75000"/>
                    </a:schemeClr>
                  </a:solidFill>
                </a:ln>
                <a:solidFill>
                  <a:schemeClr val="accent3">
                    <a:lumMod val="50000"/>
                  </a:schemeClr>
                </a:solidFill>
              </a:rPr>
              <a:t>أَنْ يَا </a:t>
            </a:r>
            <a:r>
              <a:rPr lang="ar-MA" b="1" dirty="0" smtClean="0">
                <a:ln>
                  <a:solidFill>
                    <a:schemeClr val="accent3">
                      <a:lumMod val="75000"/>
                    </a:schemeClr>
                  </a:solidFill>
                </a:ln>
                <a:solidFill>
                  <a:schemeClr val="accent3">
                    <a:lumMod val="50000"/>
                  </a:schemeClr>
                </a:solidFill>
              </a:rPr>
              <a:t>إِبْرَاهِيمُ قَدْ </a:t>
            </a:r>
            <a:r>
              <a:rPr lang="ar-MA" b="1" dirty="0">
                <a:ln>
                  <a:solidFill>
                    <a:schemeClr val="accent3">
                      <a:lumMod val="75000"/>
                    </a:schemeClr>
                  </a:solidFill>
                </a:ln>
                <a:solidFill>
                  <a:schemeClr val="accent3">
                    <a:lumMod val="50000"/>
                  </a:schemeClr>
                </a:solidFill>
              </a:rPr>
              <a:t>صَدَّقْتَ الرُّؤْيَا إِنَّا كَذَلِكَ نَجْزِي </a:t>
            </a:r>
            <a:r>
              <a:rPr lang="ar-MA" b="1" dirty="0" smtClean="0">
                <a:ln>
                  <a:solidFill>
                    <a:schemeClr val="accent3">
                      <a:lumMod val="75000"/>
                    </a:schemeClr>
                  </a:solidFill>
                </a:ln>
                <a:solidFill>
                  <a:schemeClr val="accent3">
                    <a:lumMod val="50000"/>
                  </a:schemeClr>
                </a:solidFill>
              </a:rPr>
              <a:t>الْمُحْسِنِينَ إِنَّ </a:t>
            </a:r>
            <a:r>
              <a:rPr lang="ar-MA" b="1" dirty="0">
                <a:ln>
                  <a:solidFill>
                    <a:schemeClr val="accent3">
                      <a:lumMod val="75000"/>
                    </a:schemeClr>
                  </a:solidFill>
                </a:ln>
                <a:solidFill>
                  <a:schemeClr val="accent3">
                    <a:lumMod val="50000"/>
                  </a:schemeClr>
                </a:solidFill>
              </a:rPr>
              <a:t>هَذَا لَهُوَ الْبَلاء </a:t>
            </a:r>
            <a:r>
              <a:rPr lang="ar-MA" b="1" dirty="0" smtClean="0">
                <a:ln>
                  <a:solidFill>
                    <a:schemeClr val="accent3">
                      <a:lumMod val="75000"/>
                    </a:schemeClr>
                  </a:solidFill>
                </a:ln>
                <a:solidFill>
                  <a:schemeClr val="accent3">
                    <a:lumMod val="50000"/>
                  </a:schemeClr>
                </a:solidFill>
              </a:rPr>
              <a:t>الْمُبِينُ وَفَدَيْنَاهُ </a:t>
            </a:r>
            <a:r>
              <a:rPr lang="ar-MA" b="1" dirty="0">
                <a:ln>
                  <a:solidFill>
                    <a:schemeClr val="accent3">
                      <a:lumMod val="75000"/>
                    </a:schemeClr>
                  </a:solidFill>
                </a:ln>
                <a:solidFill>
                  <a:schemeClr val="accent3">
                    <a:lumMod val="50000"/>
                  </a:schemeClr>
                </a:solidFill>
              </a:rPr>
              <a:t>بِذِبْحٍ </a:t>
            </a:r>
            <a:r>
              <a:rPr lang="ar-MA" b="1" dirty="0" smtClean="0">
                <a:ln>
                  <a:solidFill>
                    <a:schemeClr val="accent3">
                      <a:lumMod val="75000"/>
                    </a:schemeClr>
                  </a:solidFill>
                </a:ln>
                <a:solidFill>
                  <a:schemeClr val="accent3">
                    <a:lumMod val="50000"/>
                  </a:schemeClr>
                </a:solidFill>
              </a:rPr>
              <a:t>عَظِيمٍ وَتَرَكْنَا </a:t>
            </a:r>
            <a:r>
              <a:rPr lang="ar-MA" b="1" dirty="0">
                <a:ln>
                  <a:solidFill>
                    <a:schemeClr val="accent3">
                      <a:lumMod val="75000"/>
                    </a:schemeClr>
                  </a:solidFill>
                </a:ln>
                <a:solidFill>
                  <a:schemeClr val="accent3">
                    <a:lumMod val="50000"/>
                  </a:schemeClr>
                </a:solidFill>
              </a:rPr>
              <a:t>عَلَيْهِ فِي </a:t>
            </a:r>
            <a:r>
              <a:rPr lang="ar-MA" b="1" dirty="0" smtClean="0">
                <a:ln>
                  <a:solidFill>
                    <a:schemeClr val="accent3">
                      <a:lumMod val="75000"/>
                    </a:schemeClr>
                  </a:solidFill>
                </a:ln>
                <a:solidFill>
                  <a:schemeClr val="accent3">
                    <a:lumMod val="50000"/>
                  </a:schemeClr>
                </a:solidFill>
              </a:rPr>
              <a:t>الآخِرِينَ سَلامٌ </a:t>
            </a:r>
            <a:r>
              <a:rPr lang="ar-MA" b="1" dirty="0">
                <a:ln>
                  <a:solidFill>
                    <a:schemeClr val="accent3">
                      <a:lumMod val="75000"/>
                    </a:schemeClr>
                  </a:solidFill>
                </a:ln>
                <a:solidFill>
                  <a:schemeClr val="accent3">
                    <a:lumMod val="50000"/>
                  </a:schemeClr>
                </a:solidFill>
              </a:rPr>
              <a:t>عَلَى </a:t>
            </a:r>
            <a:r>
              <a:rPr lang="ar-MA" b="1" dirty="0" smtClean="0">
                <a:ln>
                  <a:solidFill>
                    <a:schemeClr val="accent3">
                      <a:lumMod val="75000"/>
                    </a:schemeClr>
                  </a:solidFill>
                </a:ln>
                <a:solidFill>
                  <a:schemeClr val="accent3">
                    <a:lumMod val="50000"/>
                  </a:schemeClr>
                </a:solidFill>
              </a:rPr>
              <a:t>إِبْرَاهِيمَ كَذَلِكَ </a:t>
            </a:r>
            <a:r>
              <a:rPr lang="ar-MA" b="1" dirty="0">
                <a:ln>
                  <a:solidFill>
                    <a:schemeClr val="accent3">
                      <a:lumMod val="75000"/>
                    </a:schemeClr>
                  </a:solidFill>
                </a:ln>
                <a:solidFill>
                  <a:schemeClr val="accent3">
                    <a:lumMod val="50000"/>
                  </a:schemeClr>
                </a:solidFill>
              </a:rPr>
              <a:t>نَجْزِي </a:t>
            </a:r>
            <a:r>
              <a:rPr lang="ar-MA" b="1" dirty="0" smtClean="0">
                <a:ln>
                  <a:solidFill>
                    <a:schemeClr val="accent3">
                      <a:lumMod val="75000"/>
                    </a:schemeClr>
                  </a:solidFill>
                </a:ln>
                <a:solidFill>
                  <a:schemeClr val="accent3">
                    <a:lumMod val="50000"/>
                  </a:schemeClr>
                </a:solidFill>
              </a:rPr>
              <a:t>الْمُحْسِنِينَ إِنَّهُ </a:t>
            </a:r>
            <a:r>
              <a:rPr lang="ar-MA" b="1" dirty="0">
                <a:ln>
                  <a:solidFill>
                    <a:schemeClr val="accent3">
                      <a:lumMod val="75000"/>
                    </a:schemeClr>
                  </a:solidFill>
                </a:ln>
                <a:solidFill>
                  <a:schemeClr val="accent3">
                    <a:lumMod val="50000"/>
                  </a:schemeClr>
                </a:solidFill>
              </a:rPr>
              <a:t>مِنْ عِبَادِنَا </a:t>
            </a:r>
            <a:r>
              <a:rPr lang="ar-MA" b="1" dirty="0" smtClean="0">
                <a:ln>
                  <a:solidFill>
                    <a:schemeClr val="accent3">
                      <a:lumMod val="75000"/>
                    </a:schemeClr>
                  </a:solidFill>
                </a:ln>
                <a:solidFill>
                  <a:schemeClr val="accent3">
                    <a:lumMod val="50000"/>
                  </a:schemeClr>
                </a:solidFill>
              </a:rPr>
              <a:t>الْمُؤْمِنِينَ وَبَشَّرْنَاهُ </a:t>
            </a:r>
            <a:r>
              <a:rPr lang="ar-MA" b="1" dirty="0">
                <a:ln>
                  <a:solidFill>
                    <a:schemeClr val="accent3">
                      <a:lumMod val="75000"/>
                    </a:schemeClr>
                  </a:solidFill>
                </a:ln>
                <a:solidFill>
                  <a:schemeClr val="accent3">
                    <a:lumMod val="50000"/>
                  </a:schemeClr>
                </a:solidFill>
              </a:rPr>
              <a:t>بِإِسْحَاقَ نَبِيًّا مِّنَ </a:t>
            </a:r>
            <a:r>
              <a:rPr lang="ar-MA" b="1" dirty="0" smtClean="0">
                <a:ln>
                  <a:solidFill>
                    <a:schemeClr val="accent3">
                      <a:lumMod val="75000"/>
                    </a:schemeClr>
                  </a:solidFill>
                </a:ln>
                <a:solidFill>
                  <a:schemeClr val="accent3">
                    <a:lumMod val="50000"/>
                  </a:schemeClr>
                </a:solidFill>
              </a:rPr>
              <a:t>الصَّالِحِينَ»               </a:t>
            </a:r>
            <a:r>
              <a:rPr lang="ar-MA" sz="2100" b="1" dirty="0" smtClean="0">
                <a:ln>
                  <a:solidFill>
                    <a:schemeClr val="accent3">
                      <a:lumMod val="75000"/>
                    </a:schemeClr>
                  </a:solidFill>
                </a:ln>
                <a:solidFill>
                  <a:schemeClr val="accent3">
                    <a:lumMod val="50000"/>
                  </a:schemeClr>
                </a:solidFill>
              </a:rPr>
              <a:t>الصافات من 101 إلى 112</a:t>
            </a:r>
            <a:endParaRPr lang="ar-MA" sz="2100" b="1" dirty="0">
              <a:ln>
                <a:solidFill>
                  <a:schemeClr val="accent3">
                    <a:lumMod val="75000"/>
                  </a:schemeClr>
                </a:solidFill>
              </a:ln>
              <a:solidFill>
                <a:schemeClr val="accent3">
                  <a:lumMod val="50000"/>
                </a:schemeClr>
              </a:solidFill>
            </a:endParaRPr>
          </a:p>
          <a:p>
            <a:pPr marL="0" indent="0" algn="just" rtl="1">
              <a:buNone/>
            </a:pPr>
            <a:endParaRPr lang="fr-FR" b="1" dirty="0">
              <a:ln>
                <a:solidFill>
                  <a:schemeClr val="accent3">
                    <a:lumMod val="75000"/>
                  </a:schemeClr>
                </a:solidFill>
              </a:ln>
              <a:solidFill>
                <a:schemeClr val="accent3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5122944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9050" y="3175"/>
            <a:ext cx="91821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rtl="1"/>
            <a:r>
              <a:rPr lang="ar-MA" b="1" dirty="0" smtClean="0">
                <a:solidFill>
                  <a:srgbClr val="C00000"/>
                </a:solidFill>
              </a:rPr>
              <a:t>الاستسلام</a:t>
            </a:r>
            <a:endParaRPr lang="fr-FR" b="1" dirty="0">
              <a:solidFill>
                <a:srgbClr val="C00000"/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95536" y="1785926"/>
            <a:ext cx="8319868" cy="4597401"/>
          </a:xfrm>
        </p:spPr>
        <p:txBody>
          <a:bodyPr/>
          <a:lstStyle/>
          <a:p>
            <a:pPr algn="r" rtl="1">
              <a:buFont typeface="Wingdings" pitchFamily="2" charset="2"/>
              <a:buChar char="Ø"/>
            </a:pPr>
            <a:r>
              <a:rPr lang="fr-FR" b="1" dirty="0" smtClean="0"/>
              <a:t> </a:t>
            </a:r>
            <a:r>
              <a:rPr lang="ar-SA" b="1" dirty="0" smtClean="0"/>
              <a:t>الاستسلام = </a:t>
            </a:r>
            <a:r>
              <a:rPr lang="ar-MA" b="1" dirty="0" smtClean="0"/>
              <a:t>الخضوع = الانقياد الكامل لله سبحانه ممزوجا بمشاعر </a:t>
            </a:r>
            <a:r>
              <a:rPr lang="ar-MA" b="1" u="sng" dirty="0" smtClean="0"/>
              <a:t>المحبة</a:t>
            </a:r>
            <a:r>
              <a:rPr lang="ar-MA" b="1" dirty="0" smtClean="0"/>
              <a:t>، </a:t>
            </a:r>
            <a:r>
              <a:rPr lang="ar-MA" b="1" u="sng" dirty="0" err="1" smtClean="0"/>
              <a:t>الرض</a:t>
            </a:r>
            <a:r>
              <a:rPr lang="ar-SA" b="1" u="sng" dirty="0" smtClean="0"/>
              <a:t>ا</a:t>
            </a:r>
            <a:r>
              <a:rPr lang="ar-MA" b="1" dirty="0" smtClean="0"/>
              <a:t>،</a:t>
            </a:r>
            <a:r>
              <a:rPr lang="fr-FR" b="1" dirty="0" smtClean="0"/>
              <a:t> </a:t>
            </a:r>
            <a:r>
              <a:rPr lang="ar-MA" b="1" dirty="0" smtClean="0"/>
              <a:t>و </a:t>
            </a:r>
            <a:r>
              <a:rPr lang="ar-MA" b="1" u="sng" dirty="0" smtClean="0"/>
              <a:t>اليقين</a:t>
            </a:r>
            <a:r>
              <a:rPr lang="ar-MA" b="1" dirty="0" smtClean="0"/>
              <a:t>.</a:t>
            </a:r>
          </a:p>
          <a:p>
            <a:pPr algn="r" rtl="1">
              <a:buFont typeface="Wingdings" pitchFamily="2" charset="2"/>
              <a:buChar char="Ø"/>
            </a:pPr>
            <a:r>
              <a:rPr lang="ar-MA" b="1" dirty="0"/>
              <a:t> </a:t>
            </a:r>
            <a:r>
              <a:rPr lang="ar-MA" b="1" dirty="0" smtClean="0"/>
              <a:t>ابن القيم : الاستسلام (العبادة) = </a:t>
            </a:r>
            <a:r>
              <a:rPr lang="ar-MA" b="1" dirty="0" smtClean="0"/>
              <a:t>غاية </a:t>
            </a:r>
            <a:r>
              <a:rPr lang="ar-MA" b="1" dirty="0" smtClean="0"/>
              <a:t>الحب + </a:t>
            </a:r>
            <a:r>
              <a:rPr lang="ar-MA" b="1" dirty="0" smtClean="0"/>
              <a:t>غاية </a:t>
            </a:r>
            <a:r>
              <a:rPr lang="ar-MA" b="1" dirty="0" smtClean="0"/>
              <a:t>الذل </a:t>
            </a:r>
            <a:r>
              <a:rPr lang="ar-MA" b="1" dirty="0" err="1" smtClean="0"/>
              <a:t>و</a:t>
            </a:r>
            <a:r>
              <a:rPr lang="ar-MA" b="1" dirty="0" smtClean="0"/>
              <a:t> الخضوع.</a:t>
            </a:r>
            <a:endParaRPr lang="ar-SA" b="1" dirty="0" smtClean="0"/>
          </a:p>
          <a:p>
            <a:pPr algn="r" rtl="1">
              <a:buFont typeface="Wingdings" pitchFamily="2" charset="2"/>
              <a:buChar char="Ø"/>
            </a:pPr>
            <a:endParaRPr lang="ar-MA" b="1" dirty="0" smtClean="0"/>
          </a:p>
        </p:txBody>
      </p:sp>
      <p:pic>
        <p:nvPicPr>
          <p:cNvPr id="4099" name="Picture 3" descr="C:\Users\aziz\Desktop\الرضى\GetAttachment (4)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285984" y="3571876"/>
            <a:ext cx="4000528" cy="3006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802697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9050" y="3175"/>
            <a:ext cx="91821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39552" y="127173"/>
            <a:ext cx="8229600" cy="4525963"/>
          </a:xfrm>
        </p:spPr>
        <p:txBody>
          <a:bodyPr/>
          <a:lstStyle/>
          <a:p>
            <a:pPr marL="0" indent="0" algn="r" rtl="1">
              <a:buNone/>
            </a:pPr>
            <a:r>
              <a:rPr lang="ar-SA" b="1" dirty="0"/>
              <a:t> من شروط لا إلاه إلا الله :</a:t>
            </a:r>
            <a:endParaRPr lang="fr-FR" b="1" dirty="0"/>
          </a:p>
          <a:p>
            <a:pPr marL="0" indent="0" algn="r" rtl="1">
              <a:buNone/>
            </a:pPr>
            <a:endParaRPr lang="fr-FR" b="1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738212"/>
            <a:ext cx="9144000" cy="62191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680564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3175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r" rtl="1">
              <a:buNone/>
            </a:pPr>
            <a:endParaRPr lang="fr-FR" b="1" dirty="0"/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820" t="4449" r="4236" b="38610"/>
          <a:stretch/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957220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9050" y="3175"/>
            <a:ext cx="91821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08369" y="343197"/>
            <a:ext cx="8229600" cy="4525963"/>
          </a:xfrm>
        </p:spPr>
        <p:txBody>
          <a:bodyPr/>
          <a:lstStyle/>
          <a:p>
            <a:pPr algn="just" rtl="1">
              <a:buFont typeface="Wingdings" pitchFamily="2" charset="2"/>
              <a:buChar char="Ø"/>
            </a:pPr>
            <a:r>
              <a:rPr lang="ar-MA" b="1" dirty="0" smtClean="0"/>
              <a:t> الاستسلام : وصف تكريم و عنوان تشريف.</a:t>
            </a:r>
          </a:p>
          <a:p>
            <a:pPr algn="just" rtl="1">
              <a:buFont typeface="Wingdings" pitchFamily="2" charset="2"/>
              <a:buChar char="Ø"/>
            </a:pPr>
            <a:r>
              <a:rPr lang="ar-MA" b="1" dirty="0"/>
              <a:t> </a:t>
            </a:r>
            <a:r>
              <a:rPr lang="ar-MA" b="1" dirty="0" smtClean="0"/>
              <a:t>الاستسلام : لا يتناقض مع مفهوم الحرية.</a:t>
            </a:r>
            <a:endParaRPr lang="fr-FR" b="1" dirty="0" smtClean="0"/>
          </a:p>
          <a:p>
            <a:pPr algn="just" rtl="1">
              <a:buNone/>
            </a:pPr>
            <a:endParaRPr lang="ar-MA" b="1" dirty="0" smtClean="0"/>
          </a:p>
          <a:p>
            <a:pPr marL="0" indent="0" algn="ctr" rtl="1">
              <a:buNone/>
            </a:pPr>
            <a:r>
              <a:rPr lang="ar-SA" sz="7200" b="1" dirty="0" smtClean="0">
                <a:solidFill>
                  <a:srgbClr val="C00000"/>
                </a:solidFill>
              </a:rPr>
              <a:t>ما السبيل ؟</a:t>
            </a:r>
            <a:endParaRPr lang="fr-FR" sz="7200" b="1" dirty="0">
              <a:solidFill>
                <a:srgbClr val="C00000"/>
              </a:solidFill>
            </a:endParaRPr>
          </a:p>
        </p:txBody>
      </p:sp>
      <p:sp>
        <p:nvSpPr>
          <p:cNvPr id="2" name="Flèche vers le bas 1"/>
          <p:cNvSpPr/>
          <p:nvPr/>
        </p:nvSpPr>
        <p:spPr>
          <a:xfrm>
            <a:off x="3923928" y="3432175"/>
            <a:ext cx="1152128" cy="2445097"/>
          </a:xfrm>
          <a:prstGeom prst="downArrow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16934347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9050" y="3175"/>
            <a:ext cx="91821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85720" y="857232"/>
            <a:ext cx="8229600" cy="4525963"/>
          </a:xfrm>
        </p:spPr>
        <p:txBody>
          <a:bodyPr/>
          <a:lstStyle/>
          <a:p>
            <a:pPr algn="r" rtl="1">
              <a:buFont typeface="Wingdings" pitchFamily="2" charset="2"/>
              <a:buChar char="Ø"/>
            </a:pPr>
            <a:r>
              <a:rPr lang="ar-MA" b="1" dirty="0" smtClean="0"/>
              <a:t> الرضا من لوازم الاتصال بالله عز و جل.</a:t>
            </a:r>
          </a:p>
          <a:p>
            <a:pPr algn="r" rtl="1">
              <a:buFont typeface="Wingdings" pitchFamily="2" charset="2"/>
              <a:buChar char="Ø"/>
            </a:pPr>
            <a:r>
              <a:rPr lang="ar-MA" b="1" dirty="0"/>
              <a:t> </a:t>
            </a:r>
            <a:r>
              <a:rPr lang="ar-MA" b="1" dirty="0" smtClean="0"/>
              <a:t>العلماء : الرضا مستحب مؤكد</a:t>
            </a:r>
            <a:endParaRPr lang="fr-FR" b="1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73784" y="2071678"/>
            <a:ext cx="7427240" cy="46958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2428860" y="3459113"/>
            <a:ext cx="5083443" cy="230832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rtl="1"/>
            <a:r>
              <a:rPr lang="ar-MA" sz="48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«من لم يصبر على بلائي</a:t>
            </a:r>
          </a:p>
          <a:p>
            <a:pPr algn="ctr" rtl="1"/>
            <a:r>
              <a:rPr lang="ar-MA" sz="4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و لم يرضى بقضائي</a:t>
            </a:r>
          </a:p>
          <a:p>
            <a:pPr algn="ctr" rtl="1"/>
            <a:r>
              <a:rPr lang="ar-MA" sz="48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فليتخذ ربا سواي» </a:t>
            </a:r>
            <a:endParaRPr lang="fr-FR" sz="48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6" name="Titre 1"/>
          <p:cNvSpPr>
            <a:spLocks noGrp="1"/>
          </p:cNvSpPr>
          <p:nvPr>
            <p:ph type="title"/>
          </p:nvPr>
        </p:nvSpPr>
        <p:spPr>
          <a:xfrm>
            <a:off x="428596" y="0"/>
            <a:ext cx="8229600" cy="857232"/>
          </a:xfrm>
        </p:spPr>
        <p:txBody>
          <a:bodyPr/>
          <a:lstStyle/>
          <a:p>
            <a:pPr rtl="1"/>
            <a:r>
              <a:rPr lang="ar-SA" b="1" dirty="0" smtClean="0">
                <a:solidFill>
                  <a:srgbClr val="C00000"/>
                </a:solidFill>
              </a:rPr>
              <a:t>الرضا</a:t>
            </a:r>
            <a:endParaRPr lang="fr-FR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272710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9050" y="3175"/>
            <a:ext cx="91821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95536" y="1117615"/>
            <a:ext cx="8445624" cy="4525963"/>
          </a:xfrm>
        </p:spPr>
        <p:txBody>
          <a:bodyPr>
            <a:normAutofit/>
          </a:bodyPr>
          <a:lstStyle/>
          <a:p>
            <a:pPr algn="r" rtl="1">
              <a:buFont typeface="Wingdings" pitchFamily="2" charset="2"/>
              <a:buChar char="Ø"/>
            </a:pPr>
            <a:r>
              <a:rPr lang="ar-MA" b="1" dirty="0" smtClean="0"/>
              <a:t> سيدنا عمر رضي الله عنه : «</a:t>
            </a:r>
            <a:r>
              <a:rPr lang="ar-MA" b="1" dirty="0" smtClean="0">
                <a:solidFill>
                  <a:srgbClr val="C00000"/>
                </a:solidFill>
              </a:rPr>
              <a:t>الخير كله في الرضا فإن استطعت أن </a:t>
            </a:r>
            <a:r>
              <a:rPr lang="ar-MA" b="1" dirty="0" err="1" smtClean="0">
                <a:solidFill>
                  <a:srgbClr val="C00000"/>
                </a:solidFill>
              </a:rPr>
              <a:t>ترضا</a:t>
            </a:r>
            <a:r>
              <a:rPr lang="ar-MA" b="1" dirty="0" smtClean="0">
                <a:solidFill>
                  <a:srgbClr val="C00000"/>
                </a:solidFill>
              </a:rPr>
              <a:t> و إلا فاصبر</a:t>
            </a:r>
            <a:r>
              <a:rPr lang="ar-MA" b="1" dirty="0" smtClean="0"/>
              <a:t>»</a:t>
            </a:r>
            <a:r>
              <a:rPr lang="ar-SA" b="1" dirty="0" smtClean="0"/>
              <a:t>.</a:t>
            </a:r>
          </a:p>
          <a:p>
            <a:pPr algn="r" rtl="1">
              <a:buFont typeface="Wingdings" pitchFamily="2" charset="2"/>
              <a:buChar char="Ø"/>
            </a:pPr>
            <a:r>
              <a:rPr lang="ar-MA" b="1" dirty="0" smtClean="0"/>
              <a:t> الرضا باب الله الأعظم.</a:t>
            </a:r>
            <a:endParaRPr lang="ar-SA" b="1" dirty="0" smtClean="0"/>
          </a:p>
          <a:p>
            <a:pPr algn="r" rtl="1">
              <a:buFont typeface="Wingdings" pitchFamily="2" charset="2"/>
              <a:buChar char="Ø"/>
            </a:pPr>
            <a:r>
              <a:rPr lang="ar-SA" b="1" dirty="0" smtClean="0"/>
              <a:t> إياك أن تحرم الرضا </a:t>
            </a:r>
          </a:p>
          <a:p>
            <a:pPr algn="r" rtl="1">
              <a:buFont typeface="Wingdings" pitchFamily="2" charset="2"/>
              <a:buChar char="Ø"/>
            </a:pPr>
            <a:r>
              <a:rPr lang="ar-MA" b="1" dirty="0" smtClean="0"/>
              <a:t>علامة المؤمن الحقيقي</a:t>
            </a:r>
            <a:r>
              <a:rPr lang="ar-SA" b="1" dirty="0" smtClean="0"/>
              <a:t>.</a:t>
            </a:r>
          </a:p>
          <a:p>
            <a:pPr algn="r" rtl="1">
              <a:buFont typeface="Wingdings" pitchFamily="2" charset="2"/>
              <a:buChar char="Ø"/>
            </a:pPr>
            <a:r>
              <a:rPr lang="ar-SA" b="1" dirty="0" smtClean="0"/>
              <a:t>  إن لم تقل أنا أسعد الناس، ففي إيمانك خلل.</a:t>
            </a:r>
            <a:endParaRPr lang="ar-MA" b="1" dirty="0" smtClean="0"/>
          </a:p>
        </p:txBody>
      </p:sp>
    </p:spTree>
    <p:extLst>
      <p:ext uri="{BB962C8B-B14F-4D97-AF65-F5344CB8AC3E}">
        <p14:creationId xmlns:p14="http://schemas.microsoft.com/office/powerpoint/2010/main" xmlns="" val="1839703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734</TotalTime>
  <Words>498</Words>
  <Application>Microsoft Office PowerPoint</Application>
  <PresentationFormat>Affichage à l'écran (4:3)</PresentationFormat>
  <Paragraphs>81</Paragraphs>
  <Slides>19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19</vt:i4>
      </vt:variant>
    </vt:vector>
  </HeadingPairs>
  <TitlesOfParts>
    <vt:vector size="20" baseType="lpstr">
      <vt:lpstr>Thème Office</vt:lpstr>
      <vt:lpstr>Diapositive 1</vt:lpstr>
      <vt:lpstr>عشر ذي الحجة</vt:lpstr>
      <vt:lpstr>قصة سيدنا إبراهيم : تجسيد للاستسلام و الانقياد</vt:lpstr>
      <vt:lpstr>الاستسلام</vt:lpstr>
      <vt:lpstr>Diapositive 5</vt:lpstr>
      <vt:lpstr>Diapositive 6</vt:lpstr>
      <vt:lpstr>Diapositive 7</vt:lpstr>
      <vt:lpstr>الرضا</vt:lpstr>
      <vt:lpstr>Diapositive 9</vt:lpstr>
      <vt:lpstr>Diapositive 10</vt:lpstr>
      <vt:lpstr>Diapositive 11</vt:lpstr>
      <vt:lpstr>Diapositive 12</vt:lpstr>
      <vt:lpstr>متى نصل إلى مقام الرضا ؟</vt:lpstr>
      <vt:lpstr>ثمرة الرضا</vt:lpstr>
      <vt:lpstr>الواجب</vt:lpstr>
      <vt:lpstr>Diapositive 16</vt:lpstr>
      <vt:lpstr>Diapositive 17</vt:lpstr>
      <vt:lpstr>Diapositive 18</vt:lpstr>
      <vt:lpstr>Diapositive 19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aziz</dc:creator>
  <cp:lastModifiedBy>dell</cp:lastModifiedBy>
  <cp:revision>64</cp:revision>
  <dcterms:created xsi:type="dcterms:W3CDTF">2014-09-21T14:12:38Z</dcterms:created>
  <dcterms:modified xsi:type="dcterms:W3CDTF">2014-09-27T14:26:30Z</dcterms:modified>
</cp:coreProperties>
</file>