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78" r:id="rId24"/>
    <p:sldId id="310" r:id="rId25"/>
    <p:sldId id="279" r:id="rId26"/>
    <p:sldId id="282" r:id="rId27"/>
    <p:sldId id="283" r:id="rId28"/>
    <p:sldId id="284" r:id="rId29"/>
    <p:sldId id="311" r:id="rId30"/>
    <p:sldId id="312" r:id="rId31"/>
    <p:sldId id="313" r:id="rId32"/>
    <p:sldId id="285" r:id="rId33"/>
    <p:sldId id="286" r:id="rId34"/>
    <p:sldId id="287" r:id="rId35"/>
    <p:sldId id="288" r:id="rId36"/>
    <p:sldId id="289" r:id="rId37"/>
    <p:sldId id="294" r:id="rId38"/>
    <p:sldId id="295" r:id="rId39"/>
    <p:sldId id="297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290" r:id="rId48"/>
    <p:sldId id="291" r:id="rId49"/>
    <p:sldId id="292" r:id="rId50"/>
    <p:sldId id="293" r:id="rId51"/>
    <p:sldId id="304" r:id="rId52"/>
    <p:sldId id="307" r:id="rId53"/>
    <p:sldId id="305" r:id="rId54"/>
    <p:sldId id="306" r:id="rId55"/>
    <p:sldId id="308" r:id="rId56"/>
    <p:sldId id="309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54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88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29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63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5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15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17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21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86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11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74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763B3-A535-44D2-8853-B2C18588A627}" type="datetimeFigureOut">
              <a:rPr lang="fr-FR" smtClean="0"/>
              <a:t>11/10/2014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CE0E1-A65E-43CA-8AE9-88E8D63988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aziz\Desktop\الصلاة\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0" y="-27384"/>
            <a:ext cx="919755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31457" y="2060848"/>
            <a:ext cx="468108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96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الصلاة</a:t>
            </a:r>
          </a:p>
          <a:p>
            <a:pPr algn="ctr" rtl="1"/>
            <a:r>
              <a:rPr lang="ar-MA" sz="96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وقود الحياة</a:t>
            </a:r>
            <a:endParaRPr lang="fr-FR" sz="9600" b="1" cap="none" spc="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2160" y="5085184"/>
            <a:ext cx="2861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جمعية سراج للأعمال الاجتماعية</a:t>
            </a:r>
          </a:p>
          <a:p>
            <a:pPr algn="ctr" rtl="1"/>
            <a:r>
              <a:rPr lang="ar-M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فرع الدار البيضاء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9530" r="16711" b="14234"/>
          <a:stretch/>
        </p:blipFill>
        <p:spPr bwMode="auto">
          <a:xfrm>
            <a:off x="-36512" y="44624"/>
            <a:ext cx="172171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69018" y="5817458"/>
            <a:ext cx="19479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16 ذو الحجة 1435</a:t>
            </a:r>
          </a:p>
          <a:p>
            <a:pPr algn="ctr" rtl="1"/>
            <a:r>
              <a:rPr lang="ar-M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11 أكتوبر 2014</a:t>
            </a:r>
          </a:p>
        </p:txBody>
      </p:sp>
    </p:spTree>
    <p:extLst>
      <p:ext uri="{BB962C8B-B14F-4D97-AF65-F5344CB8AC3E}">
        <p14:creationId xmlns:p14="http://schemas.microsoft.com/office/powerpoint/2010/main" val="2570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384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 b="34643"/>
          <a:stretch/>
        </p:blipFill>
        <p:spPr bwMode="auto">
          <a:xfrm>
            <a:off x="0" y="-27384"/>
            <a:ext cx="91805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4"/>
          <a:stretch/>
        </p:blipFill>
        <p:spPr bwMode="auto">
          <a:xfrm>
            <a:off x="-3175" y="6237312"/>
            <a:ext cx="9183687" cy="5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7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ar-MA" dirty="0"/>
          </a:p>
          <a:p>
            <a:pPr marL="0" indent="0" algn="just" rtl="1">
              <a:buNone/>
            </a:pPr>
            <a:endParaRPr lang="ar-MA" dirty="0" smtClean="0"/>
          </a:p>
          <a:p>
            <a:pPr marL="0" indent="0" algn="just" rtl="1">
              <a:buNone/>
            </a:pPr>
            <a:endParaRPr lang="ar-MA" dirty="0"/>
          </a:p>
          <a:p>
            <a:pPr marL="0" indent="0" algn="just" rtl="1">
              <a:buNone/>
            </a:pPr>
            <a:endParaRPr lang="ar-MA" dirty="0" smtClean="0"/>
          </a:p>
          <a:p>
            <a:pPr marL="0" indent="0" algn="just" rtl="1">
              <a:buNone/>
            </a:pPr>
            <a:endParaRPr lang="ar-MA" dirty="0"/>
          </a:p>
          <a:p>
            <a:pPr marL="0" indent="0" algn="just" rtl="1">
              <a:buNone/>
            </a:pPr>
            <a:endParaRPr lang="ar-MA" dirty="0" smtClean="0"/>
          </a:p>
          <a:p>
            <a:pPr marL="0" indent="0" algn="just" rtl="1">
              <a:buNone/>
            </a:pPr>
            <a:endParaRPr lang="ar-MA" dirty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6748"/>
            <a:ext cx="4349649" cy="588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78802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ar-MA" sz="3200" b="1" dirty="0" smtClean="0"/>
              <a:t>- الله يحب المؤمنين و يحبونه :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8908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750"/>
            <a:ext cx="9166265" cy="68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8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8064" y="476672"/>
            <a:ext cx="3549080" cy="4525963"/>
          </a:xfrm>
        </p:spPr>
        <p:txBody>
          <a:bodyPr>
            <a:normAutofit lnSpcReduction="10000"/>
          </a:bodyPr>
          <a:lstStyle/>
          <a:p>
            <a:pPr marL="0" indent="0" algn="just" rtl="1">
              <a:buNone/>
            </a:pPr>
            <a:r>
              <a:rPr lang="ar-MA" b="1" dirty="0" smtClean="0"/>
              <a:t>- الله عز و جل مصدر ثقتنا :</a:t>
            </a:r>
          </a:p>
          <a:p>
            <a:pPr marL="0" indent="0" algn="just" rtl="1">
              <a:buNone/>
            </a:pPr>
            <a:r>
              <a:rPr lang="ar-MA" b="1" dirty="0" smtClean="0"/>
              <a:t>يقول أحد السلف : «</a:t>
            </a:r>
            <a:r>
              <a:rPr lang="ar-MA" b="1" dirty="0" smtClean="0">
                <a:solidFill>
                  <a:srgbClr val="7030A0"/>
                </a:solidFill>
              </a:rPr>
              <a:t>إني أدعو الله في حاجة فإذا أعطاني إياها فرحت مرة و إذا لم يعطني إياها فرحت عشر مرات، لأن الأولى اختياري، و الثانية اختيار الله علام الغيوب</a:t>
            </a:r>
            <a:r>
              <a:rPr lang="ar-MA" b="1" dirty="0" smtClean="0"/>
              <a:t>». </a:t>
            </a:r>
          </a:p>
          <a:p>
            <a:pPr algn="just" rtl="1">
              <a:buFont typeface="Wingdings" pitchFamily="2" charset="2"/>
              <a:buChar char="Ø"/>
            </a:pPr>
            <a:endParaRPr lang="ar-MA" b="1" dirty="0"/>
          </a:p>
          <a:p>
            <a:pPr algn="just" rtl="1">
              <a:buFont typeface="Wingdings" pitchFamily="2" charset="2"/>
              <a:buChar char="Ø"/>
            </a:pPr>
            <a:endParaRPr 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22" y="0"/>
            <a:ext cx="50372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2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5456" y="548680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- الله قادر على حل كل مشاكلنا :</a:t>
            </a:r>
            <a:endParaRPr lang="fr-FR" b="1" dirty="0"/>
          </a:p>
        </p:txBody>
      </p:sp>
      <p:pic>
        <p:nvPicPr>
          <p:cNvPr id="7170" name="Picture 2" descr="C:\Users\aziz\Desktop\الصلاة\___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6440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5081" y="6167045"/>
            <a:ext cx="16866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1"/>
            <a:r>
              <a:rPr lang="ar-MA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الطلاق/2</a:t>
            </a:r>
            <a:endParaRPr lang="fr-FR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64400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66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" y="-27384"/>
            <a:ext cx="9135818" cy="685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لماذا بعض المصلين لا يحسون بهذه الطمأنينة ؟</a:t>
            </a:r>
          </a:p>
          <a:p>
            <a:pPr marL="0" indent="0" algn="r" rtl="1">
              <a:buNone/>
            </a:pPr>
            <a:r>
              <a:rPr lang="ar-MA" b="1" dirty="0" smtClean="0"/>
              <a:t>و هل المصلون أفضل حالا من غيرهم ؟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المتدينون المواظبون على صلاتهم أكثر شعورا بالسعادة   و أقل شعورا بالوحدة.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يقول الطبيب توماس </a:t>
            </a:r>
            <a:r>
              <a:rPr lang="ar-MA" b="1" dirty="0" err="1" smtClean="0"/>
              <a:t>هايسلوب</a:t>
            </a:r>
            <a:r>
              <a:rPr lang="ar-MA" b="1" dirty="0" smtClean="0"/>
              <a:t> : (</a:t>
            </a:r>
            <a:r>
              <a:rPr lang="ar-MA" b="1" dirty="0" smtClean="0">
                <a:solidFill>
                  <a:srgbClr val="7030A0"/>
                </a:solidFill>
              </a:rPr>
              <a:t>إن الصلاة أهم أداة عرفت حتى الأن لبث الطمأنينة في النفوس و بث الهدوء في الأعصاب</a:t>
            </a:r>
            <a:r>
              <a:rPr lang="ar-MA" b="1" dirty="0" smtClean="0"/>
              <a:t>).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529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MA" b="1" dirty="0" smtClean="0">
                <a:solidFill>
                  <a:schemeClr val="accent1"/>
                </a:solidFill>
              </a:rPr>
              <a:t>ما هي الصلاة التي تحقق السعادة</a:t>
            </a:r>
            <a:br>
              <a:rPr lang="ar-MA" b="1" dirty="0" smtClean="0">
                <a:solidFill>
                  <a:schemeClr val="accent1"/>
                </a:solidFill>
              </a:rPr>
            </a:br>
            <a:r>
              <a:rPr lang="ar-MA" b="1" dirty="0" smtClean="0">
                <a:solidFill>
                  <a:schemeClr val="accent1"/>
                </a:solidFill>
              </a:rPr>
              <a:t>و الراحة لصاحبها ؟ 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569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6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1"/>
                </a:solidFill>
              </a:rPr>
              <a:t>الخشوع في الصلاة دأب الصالحين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 rtl="1">
              <a:buNone/>
            </a:pPr>
            <a:r>
              <a:rPr lang="ar-MA" b="1" dirty="0" smtClean="0"/>
              <a:t>الخشوع هو قيام القلب بين يدي الله عز و جل بالخضوع      و الذل و الانكسار.</a:t>
            </a:r>
          </a:p>
          <a:p>
            <a:pPr marL="0" indent="0" algn="just" rtl="1">
              <a:buNone/>
            </a:pPr>
            <a:r>
              <a:rPr lang="ar-MA" b="1" dirty="0" smtClean="0"/>
              <a:t>- ابن رجب الحنبلي رحمه الله قال : (</a:t>
            </a:r>
            <a:r>
              <a:rPr lang="ar-MA" b="1" dirty="0" smtClean="0">
                <a:solidFill>
                  <a:srgbClr val="7030A0"/>
                </a:solidFill>
              </a:rPr>
              <a:t>أصل الخشوع لين القلب و رقته و سكونه و خضوعه و انكساره و حرقته، فإذا خشع القلب تبعه خشوع جميع الجوارح و الأعضاء لأنها تابعة له</a:t>
            </a:r>
            <a:r>
              <a:rPr lang="ar-MA" b="1" dirty="0" smtClean="0"/>
              <a:t>).</a:t>
            </a:r>
          </a:p>
          <a:p>
            <a:pPr marL="0" indent="0" algn="just" rtl="1">
              <a:buNone/>
            </a:pPr>
            <a:r>
              <a:rPr lang="ar-MA" b="1" dirty="0" smtClean="0"/>
              <a:t>- يقول حذيفة بن اليمان رضي الله عنه : «</a:t>
            </a:r>
            <a:r>
              <a:rPr lang="ar-MA" b="1" dirty="0" smtClean="0">
                <a:solidFill>
                  <a:srgbClr val="7030A0"/>
                </a:solidFill>
              </a:rPr>
              <a:t>إياكم و خشوع النفاق، قالوا : و ما خشوع النفاق ؟ قال : أن ترى الجسد خاشعا و القلب ليس بخاشع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r>
              <a:rPr lang="ar-MA" b="1" dirty="0" smtClean="0"/>
              <a:t>- قصة عروة بن الزبير و قطع رجله في الصلاة.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301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5" b="12298"/>
          <a:stretch/>
        </p:blipFill>
        <p:spPr bwMode="auto">
          <a:xfrm>
            <a:off x="0" y="-27384"/>
            <a:ext cx="428396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 bwMode="auto">
          <a:xfrm>
            <a:off x="4290392" y="3415308"/>
            <a:ext cx="4853608" cy="343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5"/>
          <a:stretch/>
        </p:blipFill>
        <p:spPr bwMode="auto">
          <a:xfrm>
            <a:off x="4283968" y="-27384"/>
            <a:ext cx="4860032" cy="344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9" y="2348880"/>
            <a:ext cx="48679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«ويخرون للأذقان يبكون و يزيدهم خشوعا» </a:t>
            </a:r>
            <a:r>
              <a:rPr lang="ar-M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الإسراء 109</a:t>
            </a:r>
            <a:endParaRPr lang="fr-FR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7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52120" y="415205"/>
            <a:ext cx="3384376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من أسباب الخشوع :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معرفة قدر من تقف بين يديه</a:t>
            </a:r>
          </a:p>
          <a:p>
            <a:pPr algn="just" rtl="1"/>
            <a:r>
              <a:rPr lang="ar-MA" b="1" dirty="0" smtClean="0"/>
              <a:t> الهدية إلى الملك.</a:t>
            </a:r>
          </a:p>
          <a:p>
            <a:pPr algn="just" rtl="1"/>
            <a:r>
              <a:rPr lang="ar-MA" b="1" dirty="0" smtClean="0"/>
              <a:t>قصة الفأر و الجمل.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" y="5494"/>
            <a:ext cx="5713178" cy="356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1"/>
          <a:stretch/>
        </p:blipFill>
        <p:spPr bwMode="auto">
          <a:xfrm>
            <a:off x="0" y="3573016"/>
            <a:ext cx="91440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384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1"/>
                </a:solidFill>
              </a:rPr>
              <a:t>ما معنى الصلاة ؟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 الدعاء بالخير</a:t>
            </a:r>
          </a:p>
          <a:p>
            <a:pPr marL="0" indent="0" algn="r" rtl="1">
              <a:buNone/>
            </a:pPr>
            <a:r>
              <a:rPr lang="ar-MA" b="1" dirty="0" smtClean="0"/>
              <a:t>هي طريق الخير و هي كلها خير.</a:t>
            </a:r>
          </a:p>
          <a:p>
            <a:pPr marL="0" indent="0" algn="r" rtl="1">
              <a:buNone/>
            </a:pPr>
            <a:r>
              <a:rPr lang="ar-MA" b="1" dirty="0" smtClean="0"/>
              <a:t>- قال الله عز و جل : «</a:t>
            </a:r>
            <a:r>
              <a:rPr lang="ar-MA" b="1" dirty="0" smtClean="0">
                <a:solidFill>
                  <a:srgbClr val="C00000"/>
                </a:solidFill>
              </a:rPr>
              <a:t>خذ من أموالهم صدقة تطهرهم و تزكيهم بها و صل عليهم إن صلواتك سكن لهم و الله سميع عليم</a:t>
            </a:r>
            <a:r>
              <a:rPr lang="ar-MA" b="1" dirty="0" smtClean="0"/>
              <a:t>».</a:t>
            </a:r>
          </a:p>
          <a:p>
            <a:pPr marL="0" indent="0" algn="r" rtl="1">
              <a:buNone/>
            </a:pPr>
            <a:r>
              <a:rPr lang="ar-MA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00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"/>
            <a:ext cx="9144000" cy="68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9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9648" y="199181"/>
            <a:ext cx="4474840" cy="6661994"/>
          </a:xfrm>
        </p:spPr>
        <p:txBody>
          <a:bodyPr>
            <a:normAutofit lnSpcReduction="10000"/>
          </a:bodyPr>
          <a:lstStyle/>
          <a:p>
            <a:pPr marL="0" indent="0" algn="just" rtl="1">
              <a:buNone/>
            </a:pPr>
            <a:r>
              <a:rPr lang="ar-MA" b="1" dirty="0" smtClean="0"/>
              <a:t>- تعظيم قدر الصلاة :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 smtClean="0"/>
              <a:t>- السلف الصالح كان يتغير لونهم إذا أوشكوا على الدخول في الصلاة.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424847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486003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84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373930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/>
              <a:t>- الاستعداد للصلاة :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1- سماع </a:t>
            </a:r>
            <a:r>
              <a:rPr lang="ar-MA" b="1" dirty="0"/>
              <a:t>النداء للصلاة (الآذان</a:t>
            </a:r>
            <a:r>
              <a:rPr lang="ar-MA" b="1" dirty="0" smtClean="0"/>
              <a:t>) :</a:t>
            </a:r>
          </a:p>
          <a:p>
            <a:pPr marL="0" indent="0" algn="just" rtl="1">
              <a:buNone/>
            </a:pPr>
            <a:r>
              <a:rPr lang="ar-MA" b="1" dirty="0"/>
              <a:t>يقول أحد الصالحين : (</a:t>
            </a:r>
            <a:r>
              <a:rPr lang="ar-MA" b="1" dirty="0">
                <a:solidFill>
                  <a:srgbClr val="7030A0"/>
                </a:solidFill>
              </a:rPr>
              <a:t>ما سمعت النداء إلا تذكرت هول النداء للعرض على الله يوم القيامة</a:t>
            </a:r>
            <a:r>
              <a:rPr lang="ar-MA" b="1" dirty="0"/>
              <a:t>).</a:t>
            </a:r>
            <a:endParaRPr lang="fr-FR" b="1" dirty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8424936" cy="43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4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452596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2- إصباغ الوضوء</a:t>
            </a:r>
            <a:r>
              <a:rPr lang="fr-FR" b="1" dirty="0" smtClean="0"/>
              <a:t> </a:t>
            </a:r>
            <a:r>
              <a:rPr lang="ar-MA" b="1" dirty="0" smtClean="0"/>
              <a:t>و أداؤه بطريقة صحيحة : استحضار فضله</a:t>
            </a:r>
          </a:p>
          <a:p>
            <a:pPr marL="0" indent="0" algn="just" rtl="1">
              <a:buNone/>
            </a:pPr>
            <a:r>
              <a:rPr lang="ar-MA" b="1" dirty="0" smtClean="0"/>
              <a:t>عن عثمان بن عفان رضي الله عنه توضأ يوما وضوء حسنا ثم قال : (</a:t>
            </a:r>
            <a:r>
              <a:rPr lang="ar-MA" b="1" dirty="0" smtClean="0">
                <a:solidFill>
                  <a:srgbClr val="7030A0"/>
                </a:solidFill>
              </a:rPr>
              <a:t>رأيت رسول الله صلى الله عليه و سلم توضأ فأحسن الوضوء ثم قال</a:t>
            </a:r>
            <a:r>
              <a:rPr lang="ar-MA" b="1" dirty="0" smtClean="0"/>
              <a:t> : «</a:t>
            </a:r>
            <a:r>
              <a:rPr lang="ar-MA" b="1" dirty="0" smtClean="0">
                <a:solidFill>
                  <a:srgbClr val="C00000"/>
                </a:solidFill>
              </a:rPr>
              <a:t>من توضأ هكذا، ثم خرج إلى المسجد لا ينهزه إلا الصلاة غفر له ما خلا من ذنبه</a:t>
            </a:r>
            <a:r>
              <a:rPr lang="ar-MA" b="1" dirty="0" smtClean="0"/>
              <a:t>») رواه مسلم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endParaRPr lang="fr-F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3"/>
          <a:stretch/>
        </p:blipFill>
        <p:spPr bwMode="auto">
          <a:xfrm>
            <a:off x="1259632" y="3284984"/>
            <a:ext cx="7200800" cy="348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" y="0"/>
            <a:ext cx="91575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4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1920" y="764704"/>
            <a:ext cx="5050904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	3- ستر العورة : فضائح</a:t>
            </a:r>
            <a:r>
              <a:rPr lang="fr-FR" b="1" dirty="0" smtClean="0"/>
              <a:t> </a:t>
            </a:r>
            <a:r>
              <a:rPr lang="ar-MA" b="1" dirty="0" smtClean="0"/>
              <a:t>السر.</a:t>
            </a:r>
            <a:endParaRPr lang="ar-MA" b="1" dirty="0"/>
          </a:p>
          <a:p>
            <a:pPr marL="0" indent="0" algn="r" rtl="1">
              <a:buNone/>
            </a:pPr>
            <a:r>
              <a:rPr lang="ar-MA" b="1" dirty="0"/>
              <a:t>	4- استقبال </a:t>
            </a:r>
            <a:r>
              <a:rPr lang="ar-MA" b="1" dirty="0" smtClean="0"/>
              <a:t>القبلة : صرف القلب.</a:t>
            </a:r>
            <a:endParaRPr lang="ar-MA" b="1" dirty="0"/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" y="404664"/>
            <a:ext cx="365557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5040560" cy="376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9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- الدخول في الصلاة :</a:t>
            </a:r>
          </a:p>
          <a:p>
            <a:pPr marL="0" indent="0" algn="just" rtl="1">
              <a:buNone/>
            </a:pPr>
            <a:r>
              <a:rPr lang="ar-MA" b="1" dirty="0" smtClean="0"/>
              <a:t>	1- التكبير : لا يكذبن قلبك لسانك إلا إذا كان في قلبك شيء أكبر من الله تعالى فقد كذبت.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2- دعاء الاستفتاح </a:t>
            </a:r>
            <a:endParaRPr lang="fr-F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8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	3- </a:t>
            </a:r>
            <a:r>
              <a:rPr lang="ar-MA" b="1" dirty="0" err="1" smtClean="0"/>
              <a:t>الاستعاذة</a:t>
            </a:r>
            <a:r>
              <a:rPr lang="ar-MA" b="1" dirty="0" smtClean="0"/>
              <a:t> : لجوء و احتماء بالله عز و جل من عدونا الأكبر (الشيطان).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4- القراءة : (الفاتحة) استحضار أن الله يسمعني و يرد علي.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95078"/>
            <a:ext cx="6018451" cy="471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9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832648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MA" b="1" dirty="0"/>
              <a:t>- الرسول صلى الله عليه و سلم : «</a:t>
            </a:r>
            <a:r>
              <a:rPr lang="ar-MA" b="1" dirty="0">
                <a:solidFill>
                  <a:srgbClr val="C00000"/>
                </a:solidFill>
              </a:rPr>
              <a:t>إن تعذبهم فإنهم عبادك   و إن تغفر لهم فإنك أنت العزيز الحكيم</a:t>
            </a:r>
            <a:r>
              <a:rPr lang="ar-MA" b="1" dirty="0" smtClean="0"/>
              <a:t>»</a:t>
            </a:r>
          </a:p>
          <a:p>
            <a:pPr marL="0" indent="0" algn="just" rtl="1">
              <a:buNone/>
            </a:pPr>
            <a:r>
              <a:rPr lang="ar-MA" b="1" dirty="0" smtClean="0"/>
              <a:t>- مثال تجاوب السلف : إبراهيم النخعي (</a:t>
            </a:r>
            <a:r>
              <a:rPr lang="ar-MA" b="1" dirty="0" smtClean="0">
                <a:solidFill>
                  <a:srgbClr val="C00000"/>
                </a:solidFill>
              </a:rPr>
              <a:t>إذا السماء انشقت</a:t>
            </a:r>
            <a:r>
              <a:rPr lang="ar-MA" b="1" dirty="0" smtClean="0"/>
              <a:t>) اضطرب حتى تضطرب أوصاله.</a:t>
            </a:r>
          </a:p>
          <a:p>
            <a:pPr marL="0" indent="0" algn="just" rtl="1">
              <a:buNone/>
            </a:pPr>
            <a:r>
              <a:rPr lang="ar-MA" b="1" dirty="0" smtClean="0"/>
              <a:t>	5- الركوع : استشعار التواضع.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6- السجود : زيادة الذل (رجوع  الفرع إلى الأصل).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7- تفهم معنى الأذكار و الأدعية.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8- التشهد : التأدب مع الله و المدح و الثناء + استحضار «</a:t>
            </a:r>
            <a:r>
              <a:rPr lang="ar-MA" b="1" dirty="0" smtClean="0">
                <a:solidFill>
                  <a:srgbClr val="C00000"/>
                </a:solidFill>
              </a:rPr>
              <a:t>أنا في قبري حي طري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955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/>
              <a:t>حاتم الأصم : سئل كيف تخشع في صلاتك فقال : </a:t>
            </a:r>
            <a:r>
              <a:rPr lang="ar-MA" b="1" dirty="0">
                <a:solidFill>
                  <a:srgbClr val="7030A0"/>
                </a:solidFill>
              </a:rPr>
              <a:t>أقوم فأكبر للصلاة و أتخيل الكعبة أمام عيني و الصراط تحت قدمي </a:t>
            </a:r>
            <a:r>
              <a:rPr lang="ar-MA" b="1" dirty="0" smtClean="0">
                <a:solidFill>
                  <a:srgbClr val="7030A0"/>
                </a:solidFill>
              </a:rPr>
              <a:t>      و </a:t>
            </a:r>
            <a:r>
              <a:rPr lang="ar-MA" b="1" dirty="0">
                <a:solidFill>
                  <a:srgbClr val="7030A0"/>
                </a:solidFill>
              </a:rPr>
              <a:t>الجنة عن يميني و النار عن شمالي و ملك الموت ورائي </a:t>
            </a:r>
            <a:r>
              <a:rPr lang="ar-MA" b="1" dirty="0" smtClean="0">
                <a:solidFill>
                  <a:srgbClr val="7030A0"/>
                </a:solidFill>
              </a:rPr>
              <a:t>  و </a:t>
            </a:r>
            <a:r>
              <a:rPr lang="ar-MA" b="1" dirty="0">
                <a:solidFill>
                  <a:srgbClr val="7030A0"/>
                </a:solidFill>
              </a:rPr>
              <a:t>أن رسول الله صلى الله عليه و سلم يتأمل صلاتي </a:t>
            </a:r>
            <a:r>
              <a:rPr lang="ar-MA" b="1" dirty="0" smtClean="0">
                <a:solidFill>
                  <a:srgbClr val="7030A0"/>
                </a:solidFill>
              </a:rPr>
              <a:t>و أظنها آخر صلاة.</a:t>
            </a:r>
            <a:endParaRPr lang="ar-MA" b="1" dirty="0">
              <a:solidFill>
                <a:srgbClr val="7030A0"/>
              </a:solidFill>
            </a:endParaRPr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8194" name="Picture 2" descr="C:\Users\aziz\Desktop\الصلاة\2681066266_smal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77048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2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832648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قصة أسماء حينما ولدت عبد الله بن الزبير : «ثم مسحه </a:t>
            </a:r>
            <a:r>
              <a:rPr lang="fr-FR" b="1" dirty="0" smtClean="0"/>
              <a:t>   </a:t>
            </a:r>
            <a:r>
              <a:rPr lang="ar-MA" b="1" dirty="0" smtClean="0"/>
              <a:t>و صلى عليه» أي دعا له.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1"/>
          <a:stretch/>
        </p:blipFill>
        <p:spPr bwMode="auto">
          <a:xfrm>
            <a:off x="1043608" y="476672"/>
            <a:ext cx="718627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00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MA" b="1" dirty="0" smtClean="0">
                <a:solidFill>
                  <a:schemeClr val="accent1"/>
                </a:solidFill>
              </a:rPr>
              <a:t>المحافظة على الصلاة من أسباب الفلاح و الأمن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2"/>
          <a:stretch/>
        </p:blipFill>
        <p:spPr bwMode="auto">
          <a:xfrm>
            <a:off x="0" y="980728"/>
            <a:ext cx="9144000" cy="428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66028"/>
            <a:ext cx="5522364" cy="13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5"/>
          <a:stretch/>
        </p:blipFill>
        <p:spPr bwMode="auto">
          <a:xfrm>
            <a:off x="0" y="-27384"/>
            <a:ext cx="919356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0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5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88640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1</a:t>
            </a:r>
            <a:r>
              <a:rPr lang="ar-MA" b="1" u="sng" dirty="0" smtClean="0"/>
              <a:t>- فريضته </a:t>
            </a:r>
            <a:r>
              <a:rPr lang="ar-MA" b="1" dirty="0" smtClean="0"/>
              <a:t>:</a:t>
            </a:r>
          </a:p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 تجعلك في ذمة الله : في كنف الله.</a:t>
            </a:r>
            <a:endParaRPr lang="fr-F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/>
          <a:stretch/>
        </p:blipFill>
        <p:spPr bwMode="auto">
          <a:xfrm>
            <a:off x="-1" y="1412776"/>
            <a:ext cx="9144001" cy="548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1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4"/>
          <a:stretch/>
        </p:blipFill>
        <p:spPr bwMode="auto">
          <a:xfrm>
            <a:off x="0" y="-1"/>
            <a:ext cx="9144000" cy="530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809"/>
            <a:ext cx="9143999" cy="136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9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endParaRPr lang="ar-MA" dirty="0" smtClean="0"/>
          </a:p>
          <a:p>
            <a:endParaRPr lang="ar-MA" dirty="0"/>
          </a:p>
          <a:p>
            <a:endParaRPr lang="ar-MA" dirty="0" smtClean="0"/>
          </a:p>
          <a:p>
            <a:endParaRPr lang="ar-MA" dirty="0"/>
          </a:p>
          <a:p>
            <a:endParaRPr lang="ar-MA" dirty="0" smtClean="0"/>
          </a:p>
          <a:p>
            <a:endParaRPr lang="ar-MA" dirty="0"/>
          </a:p>
          <a:p>
            <a:endParaRPr lang="ar-MA" dirty="0" smtClean="0"/>
          </a:p>
          <a:p>
            <a:pPr marL="0" indent="0" algn="r" rtl="1">
              <a:buNone/>
            </a:pPr>
            <a:r>
              <a:rPr lang="ar-MA" b="1" dirty="0" smtClean="0"/>
              <a:t>تعرف على الله بأوصافك، يعطيك من أوصافه </a:t>
            </a:r>
            <a:endParaRPr lang="fr-FR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5" t="19331" b="8673"/>
          <a:stretch/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4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1640" y="1890698"/>
            <a:ext cx="66127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«اللهم اغنني بالافتقار إليك،</a:t>
            </a:r>
          </a:p>
          <a:p>
            <a:pPr algn="ctr" rtl="1"/>
            <a:r>
              <a:rPr lang="ar-M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 لا تفقرني بالاستغناء عنك»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5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تكسبك بهاء في الدنيا و نورا يوم القيامة :</a:t>
            </a: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4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- الحسن البصري : «</a:t>
            </a:r>
            <a:r>
              <a:rPr lang="ar-MA" b="1" dirty="0" smtClean="0">
                <a:solidFill>
                  <a:srgbClr val="7030A0"/>
                </a:solidFill>
              </a:rPr>
              <a:t>نحن قوم خلونا بالله في ظلمات الليل فكسانا من جماله و جلاله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r>
              <a:rPr lang="ar-MA" b="1" dirty="0" smtClean="0"/>
              <a:t>- ابن سيرين : كانوا يسبحون الله حين يرونه من شدة نور وجهه.</a:t>
            </a:r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2" b="50000"/>
          <a:stretch/>
        </p:blipFill>
        <p:spPr bwMode="auto">
          <a:xfrm>
            <a:off x="0" y="2636912"/>
            <a:ext cx="914399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61" y="6150114"/>
            <a:ext cx="19960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الحديد 1/2</a:t>
            </a:r>
            <a:endParaRPr lang="fr-FR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2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384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الصلاة عند العرب هو المنطقة المحيطة بالعصعص (آخر فقرة في العمود الفقري).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العمود الفقري يحفظ توازن الإنسان = الصلاة عمود الدين.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الصلاة : المغفرة و الرحمة</a:t>
            </a: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8"/>
          <a:stretch/>
        </p:blipFill>
        <p:spPr bwMode="auto">
          <a:xfrm>
            <a:off x="539552" y="2910625"/>
            <a:ext cx="7992888" cy="368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36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ar-MA" b="1" dirty="0" smtClean="0"/>
              <a:t> يرفع اسمك في تقرير ملائكي إلى الله عز و جل. </a:t>
            </a:r>
            <a:endParaRPr lang="fr-F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0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ينشرح صدرك</a:t>
            </a:r>
            <a:endParaRPr lang="fr-F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2"/>
          <a:stretch/>
        </p:blipFill>
        <p:spPr bwMode="auto">
          <a:xfrm>
            <a:off x="1" y="980728"/>
            <a:ext cx="91440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6264696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- أبو بكر الصديق رضي الله عنه : «</a:t>
            </a:r>
            <a:r>
              <a:rPr lang="ar-MA" b="1" dirty="0" smtClean="0">
                <a:solidFill>
                  <a:srgbClr val="7030A0"/>
                </a:solidFill>
              </a:rPr>
              <a:t>اللهم اشرح لي صدري  و قو لي ظهري و حملني من الهموم ما شئت</a:t>
            </a:r>
            <a:r>
              <a:rPr lang="ar-MA" b="1" dirty="0" smtClean="0"/>
              <a:t>».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سيدنا موسى عليه السلام : «</a:t>
            </a:r>
            <a:r>
              <a:rPr lang="ar-MA" b="1" dirty="0" smtClean="0">
                <a:solidFill>
                  <a:srgbClr val="C00000"/>
                </a:solidFill>
              </a:rPr>
              <a:t>رب اشرح لي صدري...</a:t>
            </a:r>
            <a:r>
              <a:rPr lang="ar-MA" b="1" dirty="0" smtClean="0"/>
              <a:t>» </a:t>
            </a: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 smtClean="0"/>
              <a:t>- قصة عمال طلبوا من مشغلهم زيادة في الأجرة...</a:t>
            </a:r>
            <a:endParaRPr lang="ar-MA" b="1" dirty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5"/>
          <a:stretch/>
        </p:blipFill>
        <p:spPr bwMode="auto">
          <a:xfrm>
            <a:off x="827585" y="2138933"/>
            <a:ext cx="7742660" cy="330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2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تشعرين بالسكينة و الراحة :</a:t>
            </a:r>
          </a:p>
          <a:p>
            <a:pPr marL="0" indent="0" algn="just" rtl="1">
              <a:buNone/>
            </a:pPr>
            <a:r>
              <a:rPr lang="ar-MA" b="1" dirty="0"/>
              <a:t>-  </a:t>
            </a:r>
            <a:r>
              <a:rPr lang="ar-MA" b="1" dirty="0" smtClean="0"/>
              <a:t>«</a:t>
            </a:r>
            <a:r>
              <a:rPr lang="ar-MA" b="1" dirty="0" smtClean="0">
                <a:solidFill>
                  <a:srgbClr val="C00000"/>
                </a:solidFill>
              </a:rPr>
              <a:t>فَالِقُ </a:t>
            </a:r>
            <a:r>
              <a:rPr lang="ar-MA" b="1" dirty="0">
                <a:solidFill>
                  <a:srgbClr val="C00000"/>
                </a:solidFill>
              </a:rPr>
              <a:t>الْإِصْبَاحِ وَجَعَلَ اللَّيْلَ </a:t>
            </a:r>
            <a:r>
              <a:rPr lang="ar-MA" b="1" dirty="0" smtClean="0">
                <a:solidFill>
                  <a:srgbClr val="C00000"/>
                </a:solidFill>
              </a:rPr>
              <a:t>سَكَنًا</a:t>
            </a:r>
            <a:r>
              <a:rPr lang="ar-MA" b="1" dirty="0" smtClean="0"/>
              <a:t>» الأنعام/96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الطاهر بن عاشور : الليل سكن لأنه تسكن فيه النفس       و يطمئن إليه القلب.</a:t>
            </a:r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8064896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>
            <a:normAutofit fontScale="92500"/>
          </a:bodyPr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تغتنمين الطاعة في وقتها :</a:t>
            </a:r>
          </a:p>
          <a:p>
            <a:pPr marL="0" indent="0" algn="just" rtl="1">
              <a:buNone/>
            </a:pPr>
            <a:r>
              <a:rPr lang="ar-MA" b="1" dirty="0" smtClean="0"/>
              <a:t>- غيرة إسلامية على الوقت.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سؤالان عن الوقت : عن عمره فيما أفناه و عن شبابه فيما أبلاه.</a:t>
            </a:r>
          </a:p>
          <a:p>
            <a:pPr marL="0" indent="0" algn="just" rtl="1">
              <a:buNone/>
            </a:pPr>
            <a:r>
              <a:rPr lang="ar-MA" b="1" dirty="0" smtClean="0"/>
              <a:t>- من خصائص الوقت : * يمر بسرعة.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			  </a:t>
            </a:r>
            <a:r>
              <a:rPr lang="ar-MA" b="1" dirty="0" smtClean="0"/>
              <a:t>* </a:t>
            </a:r>
            <a:r>
              <a:rPr lang="ar-MA" b="1" dirty="0" smtClean="0"/>
              <a:t>الذي يمر لا يرجع.	</a:t>
            </a:r>
          </a:p>
          <a:p>
            <a:pPr marL="0" indent="0" algn="just" rtl="1">
              <a:buNone/>
            </a:pPr>
            <a:r>
              <a:rPr lang="ar-MA" b="1" dirty="0" smtClean="0"/>
              <a:t>			 </a:t>
            </a:r>
            <a:r>
              <a:rPr lang="ar-MA" b="1" dirty="0" smtClean="0"/>
              <a:t> </a:t>
            </a:r>
            <a:r>
              <a:rPr lang="ar-MA" b="1" dirty="0" smtClean="0"/>
              <a:t>* لا يمكن تعويضه.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يقول علماء القلوب : «</a:t>
            </a:r>
            <a:r>
              <a:rPr lang="ar-MA" b="1" dirty="0" smtClean="0">
                <a:solidFill>
                  <a:srgbClr val="7030A0"/>
                </a:solidFill>
              </a:rPr>
              <a:t>حقوق في الأوقات يمكن قضاؤها،       و حقوق الأوقات لا يمكن قضاؤها</a:t>
            </a:r>
            <a:r>
              <a:rPr lang="ar-MA" b="1" dirty="0" smtClean="0"/>
              <a:t>»</a:t>
            </a:r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" y="4077072"/>
            <a:ext cx="370790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1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aziz\Desktop\الصلاة\17310_12393173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6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v"/>
            </a:pPr>
            <a:r>
              <a:rPr lang="ar-MA" b="1" dirty="0" smtClean="0"/>
              <a:t> تنعمين بالنظر إلى وجهه تعالى يوم القيامة :</a:t>
            </a:r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1"/>
          <a:stretch/>
        </p:blipFill>
        <p:spPr bwMode="auto">
          <a:xfrm>
            <a:off x="1854" y="836712"/>
            <a:ext cx="914214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696" y="3068960"/>
            <a:ext cx="726673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يقول صلى الله عليه و سلم :</a:t>
            </a:r>
          </a:p>
          <a:p>
            <a:pPr algn="ctr" rtl="1"/>
            <a:r>
              <a:rPr lang="ar-M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أما إنكم سترون ربكم كما ترون القمر</a:t>
            </a:r>
          </a:p>
          <a:p>
            <a:pPr algn="ctr" rtl="1"/>
            <a:r>
              <a:rPr lang="ar-M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لا تضامون في رؤيته، فإن استطعتم ألا تغلبوا</a:t>
            </a:r>
          </a:p>
          <a:p>
            <a:pPr algn="ctr" rtl="1"/>
            <a:r>
              <a:rPr lang="ar-M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على صلاة قبل طلوع الشمس و قبل غروبها فافعلوا</a:t>
            </a:r>
          </a:p>
          <a:p>
            <a:pPr algn="ctr" rtl="1"/>
            <a:r>
              <a:rPr lang="ar-MA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(يعني العصر و الفجر) ثم قرأ :</a:t>
            </a:r>
          </a:p>
          <a:p>
            <a:pPr algn="ctr" rtl="1"/>
            <a:r>
              <a:rPr lang="ar-M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ar-MA" sz="3200" b="1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سبح بحمد ربك قبل طلوع الشمس و قبل غروبها</a:t>
            </a:r>
            <a:r>
              <a:rPr lang="ar-MA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fr-FR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85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2</a:t>
            </a:r>
            <a:r>
              <a:rPr lang="ar-MA" b="1" u="sng" dirty="0" smtClean="0"/>
              <a:t>- سنته </a:t>
            </a:r>
            <a:r>
              <a:rPr lang="ar-MA" b="1" dirty="0" smtClean="0"/>
              <a:t>:</a:t>
            </a:r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9144001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7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7253"/>
            <a:ext cx="8229600" cy="452596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MA" b="1" dirty="0" smtClean="0"/>
              <a:t>- سنة مؤكدة لم يتركها صلى الله عليه و سلم لا في سفر و لا في حضر.</a:t>
            </a:r>
          </a:p>
          <a:p>
            <a:pPr marL="0" indent="0" algn="just" rtl="1">
              <a:buNone/>
            </a:pPr>
            <a:r>
              <a:rPr lang="ar-MA" b="1" dirty="0" smtClean="0"/>
              <a:t>- من الرواتب و تسمى </a:t>
            </a:r>
            <a:r>
              <a:rPr lang="ar-MA" b="1" dirty="0" smtClean="0">
                <a:solidFill>
                  <a:srgbClr val="000066"/>
                </a:solidFill>
              </a:rPr>
              <a:t>بالرغيبة</a:t>
            </a:r>
            <a:r>
              <a:rPr lang="ar-MA" b="1" dirty="0" smtClean="0"/>
              <a:t>. </a:t>
            </a:r>
          </a:p>
          <a:p>
            <a:pPr marL="0" indent="0" algn="just" rtl="1">
              <a:buNone/>
            </a:pPr>
            <a:r>
              <a:rPr lang="ar-MA" b="1" dirty="0" smtClean="0"/>
              <a:t>- لا تزيد عن ركعتين.</a:t>
            </a:r>
          </a:p>
          <a:p>
            <a:pPr marL="0" indent="0" algn="just" rtl="1">
              <a:buNone/>
            </a:pPr>
            <a:r>
              <a:rPr lang="ar-MA" b="1" dirty="0"/>
              <a:t>سعيد بن المسيب : لا و لكن يعذبك الله على خلاف </a:t>
            </a:r>
            <a:r>
              <a:rPr lang="ar-MA" b="1" dirty="0" smtClean="0"/>
              <a:t>السنة.</a:t>
            </a:r>
          </a:p>
          <a:p>
            <a:pPr marL="0" indent="0" algn="just" rtl="1">
              <a:buNone/>
            </a:pPr>
            <a:r>
              <a:rPr lang="ar-MA" b="1" dirty="0" smtClean="0"/>
              <a:t>- من السنة تخفيفها (الكافرون + الإخلاص).</a:t>
            </a:r>
          </a:p>
          <a:p>
            <a:pPr marL="0" indent="0" algn="just" rtl="1">
              <a:buNone/>
            </a:pPr>
            <a:r>
              <a:rPr lang="ar-MA" b="1" dirty="0" smtClean="0"/>
              <a:t>- الاضطجاع على الشق الأيمن بعدها.</a:t>
            </a:r>
          </a:p>
        </p:txBody>
      </p:sp>
    </p:spTree>
    <p:extLst>
      <p:ext uri="{BB962C8B-B14F-4D97-AF65-F5344CB8AC3E}">
        <p14:creationId xmlns:p14="http://schemas.microsoft.com/office/powerpoint/2010/main" val="131000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43197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u="sng" dirty="0" smtClean="0"/>
              <a:t>3- قرآنه مشهود </a:t>
            </a:r>
            <a:r>
              <a:rPr lang="ar-MA" b="1" dirty="0" smtClean="0"/>
              <a:t>: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8051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2040" y="5733256"/>
            <a:ext cx="1754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الإسراء 78</a:t>
            </a:r>
            <a:endParaRPr lang="fr-FR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2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384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Ø"/>
            </a:pPr>
            <a:r>
              <a:rPr lang="fr-FR" b="1" dirty="0" smtClean="0"/>
              <a:t> </a:t>
            </a:r>
            <a:r>
              <a:rPr lang="ar-MA" b="1" dirty="0" smtClean="0"/>
              <a:t>أماكن العبادة :</a:t>
            </a:r>
            <a:endParaRPr lang="fr-FR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 smtClean="0"/>
              <a:t>«</a:t>
            </a:r>
            <a:r>
              <a:rPr lang="ar-MA" b="1" dirty="0"/>
              <a:t> </a:t>
            </a:r>
            <a:r>
              <a:rPr lang="ar-MA" b="1" dirty="0">
                <a:solidFill>
                  <a:srgbClr val="C00000"/>
                </a:solidFill>
              </a:rPr>
              <a:t>وَلَوْلَا </a:t>
            </a:r>
            <a:r>
              <a:rPr lang="ar-MA" b="1" dirty="0" smtClean="0">
                <a:solidFill>
                  <a:srgbClr val="C00000"/>
                </a:solidFill>
              </a:rPr>
              <a:t>دِفَاعُ </a:t>
            </a:r>
            <a:r>
              <a:rPr lang="ar-MA" b="1" dirty="0">
                <a:solidFill>
                  <a:srgbClr val="C00000"/>
                </a:solidFill>
              </a:rPr>
              <a:t>اللَّهِ النَّاسَ بَعْضَهُمْ بِبَعْضٍ لَهُدِّمَتْ صَوَامِعُ وَبِيَعٌ </a:t>
            </a:r>
            <a:r>
              <a:rPr lang="ar-MA" b="1" dirty="0" smtClean="0">
                <a:solidFill>
                  <a:srgbClr val="C00000"/>
                </a:solidFill>
              </a:rPr>
              <a:t>و َ</a:t>
            </a:r>
            <a:r>
              <a:rPr lang="ar-MA" b="1" dirty="0" smtClean="0">
                <a:solidFill>
                  <a:schemeClr val="tx2"/>
                </a:solidFill>
              </a:rPr>
              <a:t>صَلَوَاتٌ</a:t>
            </a:r>
            <a:r>
              <a:rPr lang="ar-MA" b="1" dirty="0" smtClean="0">
                <a:solidFill>
                  <a:srgbClr val="C00000"/>
                </a:solidFill>
              </a:rPr>
              <a:t> </a:t>
            </a:r>
            <a:r>
              <a:rPr lang="ar-MA" b="1" dirty="0">
                <a:solidFill>
                  <a:srgbClr val="C00000"/>
                </a:solidFill>
              </a:rPr>
              <a:t>وَمَسَاجِدُ يُذْكَرُ فِيهَا اسْمُ اللَّهِ </a:t>
            </a:r>
            <a:r>
              <a:rPr lang="ar-MA" b="1" dirty="0" smtClean="0">
                <a:solidFill>
                  <a:srgbClr val="C00000"/>
                </a:solidFill>
              </a:rPr>
              <a:t>كَثِيرًا</a:t>
            </a:r>
            <a:r>
              <a:rPr lang="ar-MA" b="1" dirty="0" smtClean="0"/>
              <a:t>»  الحج/40</a:t>
            </a:r>
          </a:p>
          <a:p>
            <a:pPr marL="0" indent="0" algn="just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1814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7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إذن  فلنحافظ على صلاة الفجر و على سنة الفجر :</a:t>
            </a:r>
          </a:p>
          <a:p>
            <a:pPr marL="0" indent="0" algn="r" rtl="1">
              <a:buNone/>
            </a:pPr>
            <a:r>
              <a:rPr lang="ar-MA" b="1" dirty="0" smtClean="0"/>
              <a:t>1- حتى نغذي أرواحنا</a:t>
            </a:r>
            <a:endParaRPr lang="fr-FR" b="1" dirty="0"/>
          </a:p>
        </p:txBody>
      </p:sp>
      <p:sp>
        <p:nvSpPr>
          <p:cNvPr id="4" name="Double vague 3"/>
          <p:cNvSpPr/>
          <p:nvPr/>
        </p:nvSpPr>
        <p:spPr>
          <a:xfrm>
            <a:off x="971600" y="1767816"/>
            <a:ext cx="7344816" cy="1512168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000" b="1" dirty="0" smtClean="0"/>
              <a:t>الإنسان : جسـد  و  روح</a:t>
            </a:r>
            <a:endParaRPr lang="fr-FR" sz="6000" b="1" dirty="0"/>
          </a:p>
        </p:txBody>
      </p:sp>
      <p:sp>
        <p:nvSpPr>
          <p:cNvPr id="5" name="Rectangle avec flèche vers le haut 4"/>
          <p:cNvSpPr/>
          <p:nvPr/>
        </p:nvSpPr>
        <p:spPr>
          <a:xfrm>
            <a:off x="3582032" y="3712032"/>
            <a:ext cx="2016224" cy="237626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3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/>
              <a:t>الإفطار</a:t>
            </a:r>
          </a:p>
          <a:p>
            <a:pPr algn="ctr" rtl="1"/>
            <a:r>
              <a:rPr lang="ar-MA" sz="3600" b="1" dirty="0" smtClean="0"/>
              <a:t>ليتغذى</a:t>
            </a:r>
            <a:endParaRPr lang="fr-FR" sz="3600" b="1" dirty="0"/>
          </a:p>
        </p:txBody>
      </p:sp>
      <p:sp>
        <p:nvSpPr>
          <p:cNvPr id="7" name="Rectangle avec flèche vers le haut 6"/>
          <p:cNvSpPr/>
          <p:nvPr/>
        </p:nvSpPr>
        <p:spPr>
          <a:xfrm>
            <a:off x="1187624" y="3717032"/>
            <a:ext cx="2016224" cy="237626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03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 smtClean="0"/>
              <a:t>الصلاة</a:t>
            </a:r>
          </a:p>
          <a:p>
            <a:pPr algn="ctr" rtl="1"/>
            <a:r>
              <a:rPr lang="ar-MA" sz="3600" b="1" dirty="0" smtClean="0"/>
              <a:t>لتتغذى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8302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2- حتى نكون في ضيافة الرحمان :</a:t>
            </a:r>
          </a:p>
          <a:p>
            <a:pPr marL="0" indent="0" algn="just" rtl="1">
              <a:buNone/>
            </a:pPr>
            <a:r>
              <a:rPr lang="ar-MA" b="1" dirty="0" smtClean="0"/>
              <a:t>عن أبي </a:t>
            </a:r>
            <a:r>
              <a:rPr lang="ar-MA" b="1" dirty="0" err="1" smtClean="0"/>
              <a:t>أمامة</a:t>
            </a:r>
            <a:r>
              <a:rPr lang="ar-MA" b="1" dirty="0" smtClean="0"/>
              <a:t>  رضي الله عنه أن النبي صلى الله عليه و سلم قال : «</a:t>
            </a:r>
            <a:r>
              <a:rPr lang="ar-MA" b="1" dirty="0" smtClean="0">
                <a:solidFill>
                  <a:srgbClr val="C00000"/>
                </a:solidFill>
              </a:rPr>
              <a:t>من توضأ ثم أتى المسجد فصلى ركعتين قبل الفجر ثم جلس حتى يصلي الفجر، كتبت صلاته يومئذ في صلاة الأبرار، و كتب في </a:t>
            </a:r>
            <a:r>
              <a:rPr lang="ar-MA" b="1" u="sng" dirty="0" smtClean="0">
                <a:solidFill>
                  <a:srgbClr val="FF0000"/>
                </a:solidFill>
              </a:rPr>
              <a:t>وفد الرحمان</a:t>
            </a:r>
            <a:r>
              <a:rPr lang="ar-MA" b="1" dirty="0" smtClean="0"/>
              <a:t>» رواه الطبراني بإسناد حسن.</a:t>
            </a:r>
            <a:endParaRPr lang="fr-FR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40968"/>
            <a:ext cx="567150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04656"/>
          </a:xfrm>
        </p:spPr>
        <p:txBody>
          <a:bodyPr>
            <a:normAutofit fontScale="92500" lnSpcReduction="10000"/>
          </a:bodyPr>
          <a:lstStyle/>
          <a:p>
            <a:pPr marL="0" indent="0" algn="just" rtl="1">
              <a:buNone/>
            </a:pPr>
            <a:r>
              <a:rPr lang="ar-MA" b="1" dirty="0" smtClean="0"/>
              <a:t>ما هي العقوبة التي أعاقب بها نفسي إذا فاتتني صلاتي ؟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استشعار قيمة ما فاتني :</a:t>
            </a:r>
          </a:p>
          <a:p>
            <a:pPr marL="0" indent="0" algn="just" rtl="1">
              <a:buNone/>
            </a:pPr>
            <a:r>
              <a:rPr lang="ar-MA" b="1" dirty="0" smtClean="0"/>
              <a:t>«</a:t>
            </a:r>
            <a:r>
              <a:rPr lang="ar-MA" b="1" dirty="0" smtClean="0">
                <a:solidFill>
                  <a:srgbClr val="7030A0"/>
                </a:solidFill>
              </a:rPr>
              <a:t>من ضاع له خاتم ليس كمن ضاعت له أسورة</a:t>
            </a:r>
            <a:r>
              <a:rPr lang="ar-MA" b="1" dirty="0" smtClean="0"/>
              <a:t>»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قصة عمر بن الخطاب مع الحائط.</a:t>
            </a:r>
          </a:p>
          <a:p>
            <a:pPr algn="just" rtl="1">
              <a:buFont typeface="Wingdings" pitchFamily="2" charset="2"/>
              <a:buChar char="ü"/>
            </a:pPr>
            <a:r>
              <a:rPr lang="ar-MA" b="1" dirty="0" smtClean="0"/>
              <a:t> التعويض : و أن يكون أكبر مما فاتك.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سجود السهو.</a:t>
            </a:r>
          </a:p>
          <a:p>
            <a:pPr marL="0" indent="0" algn="just" rtl="1">
              <a:buNone/>
            </a:pPr>
            <a:r>
              <a:rPr lang="ar-MA" b="1" dirty="0" smtClean="0"/>
              <a:t>- أتصدق بشيء يدل على إحساسي بقيمة صلاة الفجر.</a:t>
            </a:r>
          </a:p>
          <a:p>
            <a:pPr marL="0" indent="0" algn="just" rtl="1">
              <a:buNone/>
            </a:pPr>
            <a:r>
              <a:rPr lang="ar-MA" b="1" dirty="0" smtClean="0"/>
              <a:t>- أصوم يوما أو أياما في سبيل الله.</a:t>
            </a:r>
          </a:p>
          <a:p>
            <a:pPr marL="0" indent="0" algn="just" rtl="1">
              <a:buNone/>
            </a:pPr>
            <a:r>
              <a:rPr lang="ar-MA" b="1" dirty="0" smtClean="0"/>
              <a:t>- أقلل من الطعام عقابا لي أو أترك أحب الطعام إلي.</a:t>
            </a: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الشافعي : «</a:t>
            </a:r>
            <a:r>
              <a:rPr lang="ar-MA" b="1" dirty="0" smtClean="0">
                <a:solidFill>
                  <a:srgbClr val="7030A0"/>
                </a:solidFill>
              </a:rPr>
              <a:t>استعصت علي نفسي القيام ليلة فصومتها سنة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r>
              <a:rPr lang="ar-MA" b="1" dirty="0" smtClean="0"/>
              <a:t>- طرفة : الشيخ الذي سأل تلاميذه عن أهمية الصلاة.</a:t>
            </a:r>
          </a:p>
          <a:p>
            <a:pPr algn="just" rtl="1">
              <a:buFont typeface="Wingdings" pitchFamily="2" charset="2"/>
              <a:buChar char="ü"/>
            </a:pPr>
            <a:endParaRPr lang="ar-MA" b="1" dirty="0"/>
          </a:p>
          <a:p>
            <a:pPr algn="just" rtl="1">
              <a:buFont typeface="Wingdings" pitchFamily="2" charset="2"/>
              <a:buChar char="ü"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268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5362" name="Picture 2" descr="C:\Users\aziz\Desktop\الصلاة\1 (44)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" y="-27384"/>
            <a:ext cx="9139946" cy="69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1243" y="2056780"/>
            <a:ext cx="537839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36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«إذا ألممت بسيئة فأتبعها بحسنة،</a:t>
            </a:r>
          </a:p>
          <a:p>
            <a:pPr algn="ctr" rtl="1"/>
            <a:r>
              <a:rPr lang="ar-MA" sz="36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فإني لم أر شيئا أسرع إدراكا لشيء</a:t>
            </a:r>
          </a:p>
          <a:p>
            <a:pPr algn="ctr" rtl="1"/>
            <a:r>
              <a:rPr lang="ar-MA" sz="36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حسنة حديثة</a:t>
            </a:r>
          </a:p>
          <a:p>
            <a:pPr algn="ctr" rtl="1"/>
            <a:r>
              <a:rPr lang="ar-MA" sz="36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لذنب قديم»</a:t>
            </a:r>
            <a:endParaRPr lang="fr-FR" sz="36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7381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6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5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46"/>
            <a:ext cx="8229600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chemeClr val="accent1"/>
                </a:solidFill>
              </a:rPr>
              <a:t>أهميتها و مكانتها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2880" y="1124744"/>
            <a:ext cx="8229600" cy="4925144"/>
          </a:xfrm>
        </p:spPr>
        <p:txBody>
          <a:bodyPr>
            <a:normAutofit fontScale="85000" lnSpcReduction="20000"/>
          </a:bodyPr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فرضت في مكة قبل الهجرة بثلاث سنوات.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فرضت في ليلة الإسراء و المعراج في السماء.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فرضت بخطاب مباشر من رب العالمين إلى خاتم المرسلين</a:t>
            </a:r>
            <a:r>
              <a:rPr lang="fr-FR" b="1" dirty="0" smtClean="0"/>
              <a:t> </a:t>
            </a:r>
            <a:r>
              <a:rPr lang="ar-MA" b="1" dirty="0" smtClean="0"/>
              <a:t>و بدون واسطة.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تكرر على الأقل خمس مرات في اليوم.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آخر ما وصى به النبي صلى الله عليه و سلم و هو على فراش الموت.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آخر ما يرفع من العبادات.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أول ما يسأل عنه العبد يوم القيامة. 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مأجور عليها قبلها (الوضوء).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مأمور بها جميع الأنبياء.</a:t>
            </a:r>
          </a:p>
          <a:p>
            <a:pPr algn="just" rtl="1">
              <a:buFont typeface="Wingdings" pitchFamily="2" charset="2"/>
              <a:buChar char="Ø"/>
            </a:pPr>
            <a:r>
              <a:rPr lang="ar-MA" b="1" dirty="0"/>
              <a:t>  لا تسقط في أي </a:t>
            </a:r>
            <a:r>
              <a:rPr lang="ar-MA" b="1" dirty="0" smtClean="0"/>
              <a:t>حال</a:t>
            </a:r>
          </a:p>
          <a:p>
            <a:pPr marL="0" indent="0" algn="just" rtl="1">
              <a:buNone/>
            </a:pPr>
            <a:r>
              <a:rPr lang="ar-MA" b="1" dirty="0" smtClean="0"/>
              <a:t>(قصة استشهاد عمر)</a:t>
            </a:r>
            <a:endParaRPr lang="ar-MA" b="1" dirty="0"/>
          </a:p>
          <a:p>
            <a:pPr algn="just" rtl="1">
              <a:buFont typeface="Wingdings" pitchFamily="2" charset="2"/>
              <a:buChar char="Ø"/>
            </a:pP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85184"/>
            <a:ext cx="4925553" cy="141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chemeClr val="accent1"/>
                </a:solidFill>
              </a:rPr>
              <a:t>الصلاة و السعادة (علاج نفسي و روحي)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2880" y="1052736"/>
            <a:ext cx="8229600" cy="4525963"/>
          </a:xfrm>
        </p:spPr>
        <p:txBody>
          <a:bodyPr/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وقوف المسلم في الصلاة أمام الله عز و جل في خشوع    و تضرع = طاقة روحية = صفاء روحي و اطمئنان قلبي  و أمن نفسي.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 typeface="Wingdings" pitchFamily="2" charset="2"/>
              <a:buChar char="Ø"/>
            </a:pPr>
            <a:endParaRPr lang="fr-FR" b="1" dirty="0"/>
          </a:p>
        </p:txBody>
      </p:sp>
      <p:pic>
        <p:nvPicPr>
          <p:cNvPr id="1028" name="Picture 4" descr="C:\Users\aziz\Desktop\الصلاة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2708920"/>
            <a:ext cx="853244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600527"/>
          </a:xfrm>
        </p:spPr>
        <p:txBody>
          <a:bodyPr/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الصلاة تزيل التوتر بسبب تغيير الحركة المستمر</a:t>
            </a:r>
          </a:p>
          <a:p>
            <a:pPr algn="just" rtl="1">
              <a:buFont typeface="Wingdings" pitchFamily="2" charset="2"/>
              <a:buChar char="Ø"/>
            </a:pPr>
            <a:endParaRPr lang="ar-MA" b="1" dirty="0"/>
          </a:p>
          <a:p>
            <a:pPr algn="just" rtl="1">
              <a:buFont typeface="Wingdings" pitchFamily="2" charset="2"/>
              <a:buChar char="Ø"/>
            </a:pPr>
            <a:endParaRPr lang="ar-MA" b="1" dirty="0" smtClean="0"/>
          </a:p>
          <a:p>
            <a:pPr algn="just" rtl="1">
              <a:buFont typeface="Wingdings" pitchFamily="2" charset="2"/>
              <a:buChar char="Ø"/>
            </a:pPr>
            <a:endParaRPr lang="ar-MA" b="1" dirty="0"/>
          </a:p>
          <a:p>
            <a:pPr algn="just" rtl="1">
              <a:buFont typeface="Wingdings" pitchFamily="2" charset="2"/>
              <a:buChar char="Ø"/>
            </a:pPr>
            <a:endParaRPr lang="ar-MA" b="1" dirty="0" smtClean="0"/>
          </a:p>
          <a:p>
            <a:pPr algn="just" rtl="1">
              <a:buFont typeface="Wingdings" pitchFamily="2" charset="2"/>
              <a:buChar char="Ø"/>
            </a:pPr>
            <a:endParaRPr lang="ar-MA" b="1" dirty="0"/>
          </a:p>
          <a:p>
            <a:pPr algn="just" rtl="1">
              <a:buFont typeface="Wingdings" pitchFamily="2" charset="2"/>
              <a:buChar char="Ø"/>
            </a:pPr>
            <a:endParaRPr lang="ar-MA" b="1" dirty="0" smtClean="0"/>
          </a:p>
          <a:p>
            <a:pPr algn="just" rtl="1">
              <a:buFont typeface="Wingdings" pitchFamily="2" charset="2"/>
              <a:buChar char="Ø"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الحكمة من ذكر آية الصلاة بين أحكام الطلاق.</a:t>
            </a:r>
            <a:endParaRPr lang="fr-FR" b="1" dirty="0"/>
          </a:p>
        </p:txBody>
      </p:sp>
      <p:pic>
        <p:nvPicPr>
          <p:cNvPr id="2050" name="Picture 2" descr="C:\Users\aziz\Desktop\الصلاة\1347063567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885698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62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1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832648"/>
          </a:xfrm>
        </p:spPr>
        <p:txBody>
          <a:bodyPr>
            <a:normAutofit fontScale="92500"/>
          </a:bodyPr>
          <a:lstStyle/>
          <a:p>
            <a:pPr algn="just" rtl="1">
              <a:buFont typeface="Wingdings" pitchFamily="2" charset="2"/>
              <a:buChar char="Ø"/>
            </a:pPr>
            <a:r>
              <a:rPr lang="ar-MA" b="1" dirty="0" smtClean="0"/>
              <a:t> علم النفس : الفضفضة (إخراج ما في النفس) إلى شخص ما </a:t>
            </a:r>
            <a:r>
              <a:rPr lang="ar-MA" b="1" dirty="0"/>
              <a:t>ت</a:t>
            </a:r>
            <a:r>
              <a:rPr lang="ar-MA" b="1" dirty="0" smtClean="0"/>
              <a:t>شعر بالراحة.</a:t>
            </a:r>
          </a:p>
          <a:p>
            <a:pPr marL="0" indent="0" algn="just" rtl="1">
              <a:buNone/>
            </a:pPr>
            <a:r>
              <a:rPr lang="ar-MA" b="1" dirty="0" smtClean="0"/>
              <a:t>يقول أحد العلماء عن النفس : </a:t>
            </a:r>
            <a:r>
              <a:rPr lang="ar-MA" b="1" dirty="0" smtClean="0">
                <a:solidFill>
                  <a:srgbClr val="7030A0"/>
                </a:solidFill>
              </a:rPr>
              <a:t>«.... طاقة زائدة داخل الإنسان من الأخطاء و المخاوف و المتاعب و الأسرار و المشاكل و القضايا، و هي أقرب ما تكون إلى طاقة البخار المكتوم الذي يجب أن تخرج حتى يستقر الوعاء و إلا ستصبح مصدر خطر شديد</a:t>
            </a:r>
            <a:r>
              <a:rPr lang="ar-MA" b="1" dirty="0" smtClean="0"/>
              <a:t>».</a:t>
            </a:r>
          </a:p>
          <a:p>
            <a:pPr marL="0" indent="0" algn="just" rtl="1">
              <a:buNone/>
            </a:pPr>
            <a:r>
              <a:rPr lang="ar-MA" b="1" dirty="0" smtClean="0"/>
              <a:t>و في دراسة أن أغلب الأمراض النفسية التي تبدأ بالقلق و تنتهي بالاكتئاب سببها غياب الفضفضة.</a:t>
            </a:r>
          </a:p>
          <a:p>
            <a:pPr marL="0" indent="0" algn="just" rtl="1">
              <a:buNone/>
            </a:pPr>
            <a:r>
              <a:rPr lang="ar-MA" b="1" dirty="0" smtClean="0"/>
              <a:t>شروط الفضفضة : - أن تكون لمن نحبهم و يحبوننا.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	     - لمن نثق فيهم.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	     - لمن نجد لديهم حلولا أو توجيها.</a:t>
            </a:r>
          </a:p>
          <a:p>
            <a:pPr marL="0" indent="0" algn="just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337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1275</Words>
  <Application>Microsoft Office PowerPoint</Application>
  <PresentationFormat>Affichage à l'écran (4:3)</PresentationFormat>
  <Paragraphs>206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Présentation PowerPoint</vt:lpstr>
      <vt:lpstr>ما معنى الصلاة ؟</vt:lpstr>
      <vt:lpstr>Présentation PowerPoint</vt:lpstr>
      <vt:lpstr>Présentation PowerPoint</vt:lpstr>
      <vt:lpstr>Présentation PowerPoint</vt:lpstr>
      <vt:lpstr>أهميتها و مكانتها</vt:lpstr>
      <vt:lpstr>الصلاة و السعادة (علاج نفسي و روحي)</vt:lpstr>
      <vt:lpstr>Présentation PowerPoint</vt:lpstr>
      <vt:lpstr>Présentation PowerPoint</vt:lpstr>
      <vt:lpstr>Présentation PowerPoint</vt:lpstr>
      <vt:lpstr>- الله يحب المؤمنين و يحبونه :</vt:lpstr>
      <vt:lpstr>Présentation PowerPoint</vt:lpstr>
      <vt:lpstr>Présentation PowerPoint</vt:lpstr>
      <vt:lpstr>Présentation PowerPoint</vt:lpstr>
      <vt:lpstr>Présentation PowerPoint</vt:lpstr>
      <vt:lpstr>ما هي الصلاة التي تحقق السعادة و الراحة لصاحبها ؟ </vt:lpstr>
      <vt:lpstr>الخشوع في الصلاة دأب الصالحين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المحافظة على الصلاة من أسباب الفلاح و الأمن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aziz</dc:creator>
  <cp:lastModifiedBy>aziz</cp:lastModifiedBy>
  <cp:revision>93</cp:revision>
  <dcterms:created xsi:type="dcterms:W3CDTF">2014-10-02T05:22:07Z</dcterms:created>
  <dcterms:modified xsi:type="dcterms:W3CDTF">2014-10-11T08:50:34Z</dcterms:modified>
</cp:coreProperties>
</file>