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4" r:id="rId3"/>
    <p:sldId id="286" r:id="rId4"/>
    <p:sldId id="285" r:id="rId5"/>
    <p:sldId id="287" r:id="rId6"/>
    <p:sldId id="288" r:id="rId7"/>
    <p:sldId id="257" r:id="rId8"/>
    <p:sldId id="258" r:id="rId9"/>
    <p:sldId id="289" r:id="rId10"/>
    <p:sldId id="290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1" r:id="rId20"/>
    <p:sldId id="302" r:id="rId21"/>
    <p:sldId id="303" r:id="rId22"/>
    <p:sldId id="306" r:id="rId23"/>
    <p:sldId id="304" r:id="rId24"/>
    <p:sldId id="300" r:id="rId25"/>
    <p:sldId id="305" r:id="rId26"/>
    <p:sldId id="308" r:id="rId27"/>
    <p:sldId id="307" r:id="rId28"/>
    <p:sldId id="281" r:id="rId29"/>
    <p:sldId id="310" r:id="rId30"/>
    <p:sldId id="267" r:id="rId31"/>
    <p:sldId id="270" r:id="rId32"/>
    <p:sldId id="265" r:id="rId33"/>
    <p:sldId id="311" r:id="rId34"/>
    <p:sldId id="271" r:id="rId35"/>
    <p:sldId id="312" r:id="rId36"/>
    <p:sldId id="277" r:id="rId37"/>
    <p:sldId id="278" r:id="rId38"/>
    <p:sldId id="260" r:id="rId39"/>
    <p:sldId id="263" r:id="rId40"/>
    <p:sldId id="264" r:id="rId41"/>
    <p:sldId id="317" r:id="rId42"/>
    <p:sldId id="313" r:id="rId43"/>
    <p:sldId id="314" r:id="rId44"/>
    <p:sldId id="283" r:id="rId45"/>
    <p:sldId id="315" r:id="rId46"/>
  </p:sldIdLst>
  <p:sldSz cx="9144000" cy="6858000" type="screen4x3"/>
  <p:notesSz cx="6858000" cy="9144000"/>
  <p:defaultTextStyle>
    <a:defPPr>
      <a:defRPr lang="ar-M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8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M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57798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351937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388968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279426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274700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291113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50368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340374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30872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148188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M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1640447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M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M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08D63-A91D-4D32-A4E0-3D5D0AA81A02}" type="datetimeFigureOut">
              <a:rPr lang="ar-MA" smtClean="0"/>
              <a:pPr/>
              <a:t>22-09-1435</a:t>
            </a:fld>
            <a:endParaRPr lang="a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BB8E8-9262-4F5C-BB74-F4B8CF4EECBF}" type="slidenum">
              <a:rPr lang="ar-MA" smtClean="0"/>
              <a:pPr/>
              <a:t>‹N°›</a:t>
            </a:fld>
            <a:endParaRPr lang="ar-MA"/>
          </a:p>
        </p:txBody>
      </p:sp>
    </p:spTree>
    <p:extLst>
      <p:ext uri="{BB962C8B-B14F-4D97-AF65-F5344CB8AC3E}">
        <p14:creationId xmlns:p14="http://schemas.microsoft.com/office/powerpoint/2010/main" xmlns="" val="368185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M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M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M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438" y="1456908"/>
            <a:ext cx="60007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DZ" sz="6600" b="1" cap="none" spc="0" dirty="0" smtClean="0">
                <a:ln w="17780" cmpd="sng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أسرار </a:t>
            </a:r>
            <a:r>
              <a:rPr lang="ar-MA" sz="6600" b="1" cap="none" spc="0" dirty="0" smtClean="0">
                <a:ln w="17780" cmpd="sng">
                  <a:solidFill>
                    <a:schemeClr val="bg2">
                      <a:lumMod val="90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العتق من النار</a:t>
            </a:r>
            <a:endParaRPr lang="en-US" sz="6600" b="1" cap="none" spc="0" dirty="0">
              <a:ln w="17780" cmpd="sng">
                <a:solidFill>
                  <a:schemeClr val="bg2">
                    <a:lumMod val="9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5" t="9054" r="18365" b="15092"/>
          <a:stretch/>
        </p:blipFill>
        <p:spPr bwMode="auto">
          <a:xfrm>
            <a:off x="-32" y="-24"/>
            <a:ext cx="1440874" cy="112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00694" y="4714884"/>
            <a:ext cx="36433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M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جمعية سراج للأعمال الاجتماعية</a:t>
            </a:r>
          </a:p>
          <a:p>
            <a:pPr algn="ctr"/>
            <a:r>
              <a:rPr lang="ar-M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فرع الدار البيضاء</a:t>
            </a:r>
            <a:endParaRPr 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4220" y="5929330"/>
            <a:ext cx="27298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DZ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 رمضان 1435</a:t>
            </a:r>
            <a:r>
              <a:rPr lang="ar-M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DZ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موافق 19 </a:t>
            </a:r>
            <a:r>
              <a:rPr lang="ar-M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يوليوز</a:t>
            </a:r>
            <a:r>
              <a:rPr lang="ar-M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xmlns="" val="32468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ar-DZ" dirty="0" smtClean="0"/>
              <a:t> </a:t>
            </a:r>
            <a:r>
              <a:rPr lang="ar-DZ" b="1" dirty="0" smtClean="0"/>
              <a:t>أسباب شرعية :</a:t>
            </a:r>
          </a:p>
          <a:p>
            <a:pPr>
              <a:buNone/>
            </a:pPr>
            <a:r>
              <a:rPr lang="ar-DZ" b="1" dirty="0" smtClean="0"/>
              <a:t>أبواب الخير المتنوعة التي أرشدنا إليها </a:t>
            </a:r>
            <a:r>
              <a:rPr lang="ar-DZ" b="1" dirty="0" err="1" smtClean="0"/>
              <a:t>الشرع</a:t>
            </a:r>
            <a:r>
              <a:rPr lang="ar-DZ" b="1" dirty="0" smtClean="0"/>
              <a:t> الحنيف (القرآن و السنة).</a:t>
            </a: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DZ" b="1" dirty="0" smtClean="0">
                <a:solidFill>
                  <a:srgbClr val="7030A0"/>
                </a:solidFill>
              </a:rPr>
              <a:t>مستقبل المشروع</a:t>
            </a:r>
            <a:endParaRPr lang="ar-MA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ar-MA" b="1" dirty="0" smtClean="0"/>
              <a:t>1- المبادرة بالعمل الصالح قبل تغير الحال</a:t>
            </a:r>
            <a:r>
              <a:rPr lang="ar-DZ" b="1" dirty="0" smtClean="0"/>
              <a:t> </a:t>
            </a:r>
            <a:r>
              <a:rPr lang="ar-MA" b="1" dirty="0" smtClean="0"/>
              <a:t>«</a:t>
            </a:r>
            <a:r>
              <a:rPr lang="ar-DZ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و سارعوا إلى مغفرة من ربكم </a:t>
            </a:r>
            <a:r>
              <a:rPr lang="ar-DZ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و</a:t>
            </a:r>
            <a:r>
              <a:rPr lang="ar-DZ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جنة عرضها السماوات </a:t>
            </a:r>
            <a:r>
              <a:rPr lang="ar-DZ" b="1" dirty="0" err="1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و</a:t>
            </a:r>
            <a:r>
              <a:rPr lang="ar-DZ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 الأرض</a:t>
            </a:r>
            <a:r>
              <a:rPr lang="ar-MA" b="1" dirty="0" smtClean="0"/>
              <a:t>».</a:t>
            </a:r>
          </a:p>
          <a:p>
            <a:pPr marL="0" indent="0" algn="just">
              <a:buNone/>
            </a:pPr>
            <a:r>
              <a:rPr lang="ar-MA" b="1" dirty="0" smtClean="0"/>
              <a:t>2- </a:t>
            </a:r>
            <a:r>
              <a:rPr lang="ar-MA" b="1" dirty="0" err="1" smtClean="0"/>
              <a:t>ال</a:t>
            </a:r>
            <a:r>
              <a:rPr lang="ar-DZ" b="1" dirty="0" smtClean="0"/>
              <a:t>م</a:t>
            </a:r>
            <a:r>
              <a:rPr lang="ar-MA" b="1" dirty="0" smtClean="0"/>
              <a:t>ح</a:t>
            </a:r>
            <a:r>
              <a:rPr lang="ar-DZ" b="1" dirty="0" err="1" smtClean="0"/>
              <a:t>اس</a:t>
            </a:r>
            <a:r>
              <a:rPr lang="ar-MA" b="1" dirty="0" smtClean="0"/>
              <a:t>ب</a:t>
            </a:r>
            <a:r>
              <a:rPr lang="ar-DZ" b="1" dirty="0" smtClean="0"/>
              <a:t>ة</a:t>
            </a:r>
            <a:r>
              <a:rPr lang="ar-MA" b="1" dirty="0" smtClean="0"/>
              <a:t> «</a:t>
            </a:r>
            <a:r>
              <a:rPr lang="ar-MA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حاسب نفسك قبل أن تحاسب</a:t>
            </a:r>
            <a:r>
              <a:rPr lang="ar-MA" b="1" dirty="0" smtClean="0"/>
              <a:t>».</a:t>
            </a:r>
          </a:p>
          <a:p>
            <a:pPr marL="0" indent="0" algn="just">
              <a:buNone/>
            </a:pPr>
            <a:r>
              <a:rPr lang="ar-MA" b="1" dirty="0" smtClean="0"/>
              <a:t>3- </a:t>
            </a:r>
            <a:r>
              <a:rPr lang="ar-DZ" b="1" dirty="0" smtClean="0"/>
              <a:t>تذكر </a:t>
            </a:r>
            <a:r>
              <a:rPr lang="ar-MA" b="1" dirty="0" smtClean="0"/>
              <a:t>الموت «</a:t>
            </a:r>
            <a:r>
              <a:rPr lang="ar-DZ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اذكروا هادم اللذات</a:t>
            </a:r>
            <a:r>
              <a:rPr lang="ar-MA" b="1" dirty="0" smtClean="0"/>
              <a:t>».</a:t>
            </a:r>
            <a:endParaRPr lang="ar-MA" b="1" dirty="0"/>
          </a:p>
        </p:txBody>
      </p:sp>
    </p:spTree>
    <p:extLst>
      <p:ext uri="{BB962C8B-B14F-4D97-AF65-F5344CB8AC3E}">
        <p14:creationId xmlns:p14="http://schemas.microsoft.com/office/powerpoint/2010/main" xmlns="" val="81838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879080"/>
            <a:ext cx="8229600" cy="597892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ar-MA" b="1" dirty="0" smtClean="0"/>
              <a:t>إدارة المخاطر و الأزمات :</a:t>
            </a:r>
          </a:p>
          <a:p>
            <a:pPr marL="0" indent="0" algn="just">
              <a:buNone/>
            </a:pPr>
            <a:r>
              <a:rPr lang="ar-MA" b="1" i="1" dirty="0" smtClean="0"/>
              <a:t>1- التوبة :</a:t>
            </a:r>
          </a:p>
          <a:p>
            <a:pPr marL="0" indent="0" algn="just">
              <a:buNone/>
            </a:pPr>
            <a:endParaRPr lang="ar-MA" b="1" dirty="0" smtClean="0"/>
          </a:p>
          <a:p>
            <a:pPr marL="0" indent="0" algn="just">
              <a:buNone/>
            </a:pPr>
            <a:endParaRPr lang="ar-MA" b="1" dirty="0"/>
          </a:p>
          <a:p>
            <a:pPr marL="0" indent="0" algn="just">
              <a:buNone/>
            </a:pPr>
            <a:endParaRPr lang="ar-MA" b="1" dirty="0" smtClean="0"/>
          </a:p>
          <a:p>
            <a:pPr marL="0" indent="0" algn="just">
              <a:buNone/>
            </a:pPr>
            <a:endParaRPr lang="ar-MA" b="1" dirty="0"/>
          </a:p>
          <a:p>
            <a:pPr marL="0" indent="0" algn="just">
              <a:buNone/>
            </a:pPr>
            <a:endParaRPr lang="ar-MA" b="1" dirty="0" smtClean="0"/>
          </a:p>
          <a:p>
            <a:pPr marL="0" indent="0" algn="just">
              <a:buNone/>
            </a:pPr>
            <a:endParaRPr lang="ar-MA" b="1" dirty="0"/>
          </a:p>
          <a:p>
            <a:pPr marL="0" indent="0" algn="just">
              <a:buNone/>
            </a:pPr>
            <a:r>
              <a:rPr lang="ar-MA" b="1" dirty="0" smtClean="0"/>
              <a:t>«</a:t>
            </a:r>
            <a:r>
              <a:rPr lang="ar-MA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إن الذين اتقوا إذا مسهم طائف من الشيطان تذكروا فإذا هم مبصرون</a:t>
            </a:r>
            <a:r>
              <a:rPr lang="ar-MA" b="1" dirty="0" smtClean="0"/>
              <a:t>» الأعراف.</a:t>
            </a:r>
          </a:p>
          <a:p>
            <a:pPr marL="0" indent="0" algn="just">
              <a:buNone/>
            </a:pPr>
            <a:endParaRPr lang="ar-MA" b="1" dirty="0"/>
          </a:p>
          <a:p>
            <a:pPr marL="0" indent="0" algn="just">
              <a:buNone/>
            </a:pPr>
            <a:endParaRPr lang="ar-MA" b="1" dirty="0" smtClean="0"/>
          </a:p>
          <a:p>
            <a:pPr marL="0" indent="0" algn="just">
              <a:buNone/>
            </a:pPr>
            <a:endParaRPr lang="ar-MA" b="1" dirty="0"/>
          </a:p>
        </p:txBody>
      </p:sp>
      <p:pic>
        <p:nvPicPr>
          <p:cNvPr id="5124" name="Picture 4" descr="D:\Naima\يا باغي الخير\sigpic161433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128791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03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17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ar-MA" b="1" i="1" dirty="0"/>
              <a:t>2- الاستعانة بأخت تذكرني.</a:t>
            </a:r>
          </a:p>
          <a:p>
            <a:pPr marL="0" indent="0">
              <a:buNone/>
            </a:pPr>
            <a:endParaRPr lang="ar-MA" dirty="0"/>
          </a:p>
        </p:txBody>
      </p:sp>
      <p:pic>
        <p:nvPicPr>
          <p:cNvPr id="6146" name="Picture 2" descr="D:\Naima\يا باغي الخير\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5709" y="1643050"/>
            <a:ext cx="4538291" cy="52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09" y="1643050"/>
            <a:ext cx="4572000" cy="521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53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4725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ar-MA" b="1" i="1" dirty="0"/>
              <a:t>3- لزوم أماكن و أهل الطاعة و هجر أماكن و أهل المعصية...</a:t>
            </a:r>
          </a:p>
          <a:p>
            <a:pPr marL="0" indent="0">
              <a:buNone/>
            </a:pPr>
            <a:endParaRPr lang="ar-M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677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04" y="1117615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ar-MA" b="1" dirty="0" smtClean="0"/>
              <a:t>1- مؤشرات إيجابية تبشر </a:t>
            </a:r>
            <a:r>
              <a:rPr lang="ar-MA" b="1" dirty="0" err="1" smtClean="0"/>
              <a:t>ب</a:t>
            </a:r>
            <a:r>
              <a:rPr lang="ar-DZ" b="1" dirty="0" smtClean="0"/>
              <a:t>نجاح المشروع</a:t>
            </a:r>
            <a:r>
              <a:rPr lang="ar-MA" b="1" dirty="0" smtClean="0"/>
              <a:t> :</a:t>
            </a:r>
          </a:p>
          <a:p>
            <a:pPr algn="just">
              <a:buFont typeface="Wingdings" pitchFamily="2" charset="2"/>
              <a:buChar char="ü"/>
            </a:pPr>
            <a:r>
              <a:rPr lang="ar-MA" b="1" dirty="0" smtClean="0"/>
              <a:t> شكر نعم الله عليك</a:t>
            </a:r>
            <a:endParaRPr lang="ar-M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4905"/>
            <a:ext cx="4746104" cy="429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564905"/>
            <a:ext cx="4423618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ar-DZ" b="1" dirty="0" smtClean="0">
                <a:solidFill>
                  <a:srgbClr val="7030A0"/>
                </a:solidFill>
              </a:rPr>
              <a:t>المؤشرات</a:t>
            </a:r>
            <a:endParaRPr lang="ar-MA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55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84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229600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ar-MA" b="1" dirty="0" smtClean="0"/>
              <a:t>الشكر مبني على خمس قواعد :</a:t>
            </a:r>
          </a:p>
          <a:p>
            <a:pPr algn="just">
              <a:buFontTx/>
              <a:buChar char="-"/>
            </a:pPr>
            <a:r>
              <a:rPr lang="ar-MA" b="1" dirty="0" smtClean="0"/>
              <a:t>خضوع الشاكر للمشكور.</a:t>
            </a:r>
          </a:p>
          <a:p>
            <a:pPr algn="just">
              <a:buFontTx/>
              <a:buChar char="-"/>
            </a:pPr>
            <a:r>
              <a:rPr lang="ar-MA" b="1" dirty="0" smtClean="0"/>
              <a:t>حبه له.</a:t>
            </a:r>
          </a:p>
          <a:p>
            <a:pPr algn="just">
              <a:buFontTx/>
              <a:buChar char="-"/>
            </a:pPr>
            <a:r>
              <a:rPr lang="ar-MA" b="1" dirty="0" smtClean="0"/>
              <a:t>اعترافه بنعمته.</a:t>
            </a:r>
          </a:p>
          <a:p>
            <a:pPr algn="just">
              <a:buFontTx/>
              <a:buChar char="-"/>
            </a:pPr>
            <a:r>
              <a:rPr lang="ar-MA" b="1" dirty="0" smtClean="0"/>
              <a:t>ثناؤه عليه بها.</a:t>
            </a:r>
          </a:p>
          <a:p>
            <a:pPr algn="just">
              <a:buFontTx/>
              <a:buChar char="-"/>
            </a:pPr>
            <a:r>
              <a:rPr lang="ar-MA" b="1" dirty="0" smtClean="0"/>
              <a:t>عدم استعمال النعمة فيما يكره المنعم.</a:t>
            </a:r>
          </a:p>
        </p:txBody>
      </p:sp>
    </p:spTree>
    <p:extLst>
      <p:ext uri="{BB962C8B-B14F-4D97-AF65-F5344CB8AC3E}">
        <p14:creationId xmlns:p14="http://schemas.microsoft.com/office/powerpoint/2010/main" xmlns="" val="187968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0604" y="974739"/>
            <a:ext cx="4257676" cy="4525963"/>
          </a:xfrm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ar-MA" b="1" dirty="0"/>
              <a:t> التوفيق لعمل الطاعات</a:t>
            </a:r>
            <a:r>
              <a:rPr lang="ar-MA" b="1" dirty="0" smtClean="0"/>
              <a:t>.</a:t>
            </a:r>
            <a:endParaRPr lang="ar-DZ" b="1" dirty="0" smtClean="0"/>
          </a:p>
          <a:p>
            <a:pPr algn="just">
              <a:buNone/>
            </a:pPr>
            <a:r>
              <a:rPr lang="ar-DZ" b="1" dirty="0" smtClean="0"/>
              <a:t>يقول الحسن البصري : إن من جزاء الحسنة الحسنة بعدها.</a:t>
            </a:r>
            <a:endParaRPr lang="ar-MA" b="1" dirty="0"/>
          </a:p>
          <a:p>
            <a:pPr marL="0" indent="0" algn="just">
              <a:buNone/>
            </a:pPr>
            <a:endParaRPr lang="ar-MA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667"/>
          <a:stretch/>
        </p:blipFill>
        <p:spPr bwMode="auto">
          <a:xfrm>
            <a:off x="0" y="500042"/>
            <a:ext cx="4572000" cy="557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81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ar-MA" b="1" dirty="0"/>
              <a:t> الرضا </a:t>
            </a:r>
            <a:r>
              <a:rPr lang="ar-MA" b="1" dirty="0" err="1"/>
              <a:t>و</a:t>
            </a:r>
            <a:r>
              <a:rPr lang="ar-MA" b="1" dirty="0"/>
              <a:t> </a:t>
            </a:r>
            <a:r>
              <a:rPr lang="ar-MA" b="1" dirty="0" smtClean="0"/>
              <a:t>السكينة</a:t>
            </a:r>
            <a:r>
              <a:rPr lang="ar-DZ" b="1" dirty="0" smtClean="0"/>
              <a:t> (الثواب العاجل)</a:t>
            </a:r>
            <a:r>
              <a:rPr lang="ar-MA" b="1" dirty="0" smtClean="0"/>
              <a:t> </a:t>
            </a:r>
            <a:endParaRPr lang="ar-MA" b="1" dirty="0"/>
          </a:p>
          <a:p>
            <a:pPr marL="0" indent="0">
              <a:buNone/>
            </a:pPr>
            <a:endParaRPr lang="ar-M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916305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4172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ar-MA" dirty="0" smtClean="0"/>
              <a:t> </a:t>
            </a:r>
            <a:r>
              <a:rPr lang="ar-MA" b="1" dirty="0" smtClean="0"/>
              <a:t>التفقه في الدين.</a:t>
            </a:r>
            <a:endParaRPr lang="ar-M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21"/>
          <a:stretch/>
        </p:blipFill>
        <p:spPr bwMode="auto">
          <a:xfrm>
            <a:off x="-19049" y="1124744"/>
            <a:ext cx="9163050" cy="573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153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D:\Naima\يا باغي الخير\بطاقات-التهنئة-بشهر-رمضان-2014-1.gif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03173" y="4220182"/>
            <a:ext cx="6069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5400" b="1" cap="all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نعمة </a:t>
            </a:r>
            <a:r>
              <a:rPr lang="ar-MA" sz="5400" b="1" cap="all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بلوغك شهر رمضان</a:t>
            </a:r>
            <a:endParaRPr lang="en-US" sz="5400" b="1" cap="all" spc="0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ar-MA" dirty="0" smtClean="0"/>
              <a:t> </a:t>
            </a:r>
            <a:r>
              <a:rPr lang="ar-MA" b="1" dirty="0" smtClean="0"/>
              <a:t>تعسير المعاصي.</a:t>
            </a:r>
          </a:p>
        </p:txBody>
      </p:sp>
      <p:pic>
        <p:nvPicPr>
          <p:cNvPr id="41986" name="Picture 2" descr="http://sphotos-d.ak.fbcdn.net/hphotos-ak-ash4/309909_446762518746236_149361164_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9144000" cy="5214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87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88" y="1260491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ar-MA" b="1" dirty="0" smtClean="0"/>
              <a:t>2- مؤشرات سلبية </a:t>
            </a:r>
            <a:r>
              <a:rPr lang="ar-DZ" b="1" dirty="0" smtClean="0"/>
              <a:t>تنذر بفشل المشروع</a:t>
            </a:r>
            <a:r>
              <a:rPr lang="ar-MA" b="1" dirty="0" smtClean="0"/>
              <a:t> :</a:t>
            </a:r>
          </a:p>
          <a:p>
            <a:pPr algn="just">
              <a:buFont typeface="Wingdings" pitchFamily="2" charset="2"/>
              <a:buChar char="ü"/>
            </a:pPr>
            <a:r>
              <a:rPr lang="ar-MA" b="1" dirty="0" smtClean="0"/>
              <a:t> جحود النعم : (السمع، البصر، الشكل الحسن، الصوت الجميل</a:t>
            </a:r>
            <a:r>
              <a:rPr lang="ar-MA" b="1" dirty="0" smtClean="0"/>
              <a:t>....).</a:t>
            </a:r>
            <a:endParaRPr lang="ar-DZ" b="1" dirty="0" smtClean="0"/>
          </a:p>
          <a:p>
            <a:pPr algn="just">
              <a:buNone/>
            </a:pPr>
            <a:r>
              <a:rPr lang="ar-DZ" b="1" dirty="0" smtClean="0"/>
              <a:t>قصة الرجل </a:t>
            </a:r>
            <a:r>
              <a:rPr lang="ar-DZ" b="1" dirty="0" err="1" smtClean="0"/>
              <a:t>و</a:t>
            </a:r>
            <a:r>
              <a:rPr lang="ar-DZ" b="1" dirty="0" smtClean="0"/>
              <a:t> البنات الستة.</a:t>
            </a:r>
            <a:endParaRPr lang="ar-DZ" b="1" dirty="0" smtClean="0"/>
          </a:p>
          <a:p>
            <a:pPr algn="just">
              <a:buFont typeface="Wingdings" pitchFamily="2" charset="2"/>
              <a:buChar char="ü"/>
            </a:pPr>
            <a:r>
              <a:rPr lang="ar-DZ" b="1" dirty="0" smtClean="0"/>
              <a:t> </a:t>
            </a:r>
            <a:r>
              <a:rPr lang="ar-MA" b="1" dirty="0" smtClean="0"/>
              <a:t> المعصية تلو المعصية</a:t>
            </a:r>
            <a:r>
              <a:rPr lang="ar-DZ" b="1" dirty="0" smtClean="0"/>
              <a:t> : يقول الحسن البصري : (... و إن من جزاء المعصية المعصية بعدها).</a:t>
            </a:r>
            <a:endParaRPr lang="ar-MA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8277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1863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ar-DZ" b="1" dirty="0" smtClean="0"/>
              <a:t> الاستخفاف بخطر المعصية :</a:t>
            </a:r>
            <a:endParaRPr lang="fr-FR" b="1" dirty="0"/>
          </a:p>
        </p:txBody>
      </p:sp>
      <p:pic>
        <p:nvPicPr>
          <p:cNvPr id="5" name="Picture 2" descr="https://fbcdn-sphotos-a-a.akamaihd.net/hphotos-ak-ash4/383032_239251622881458_196442100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2" y="831863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ar-DZ" b="1" dirty="0" smtClean="0"/>
              <a:t> الإقبال على الدنيا مع العصيان.</a:t>
            </a:r>
            <a:endParaRPr lang="fr-FR" b="1" dirty="0"/>
          </a:p>
        </p:txBody>
      </p:sp>
      <p:pic>
        <p:nvPicPr>
          <p:cNvPr id="6" name="Picture 8" descr="http://www.islameiat.com/emany/images/13335240302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3" y="1501712"/>
            <a:ext cx="9163050" cy="5368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0118" y="1331929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ar-DZ" dirty="0" smtClean="0"/>
              <a:t> </a:t>
            </a:r>
            <a:r>
              <a:rPr lang="ar-MA" b="1" dirty="0" smtClean="0"/>
              <a:t>الغفلة </a:t>
            </a:r>
            <a:r>
              <a:rPr lang="ar-MA" b="1" dirty="0" err="1" smtClean="0"/>
              <a:t>و</a:t>
            </a:r>
            <a:r>
              <a:rPr lang="ar-MA" b="1" dirty="0" smtClean="0"/>
              <a:t> عدم الانتباه.</a:t>
            </a:r>
            <a:endParaRPr lang="ar-DZ" b="1" dirty="0" smtClean="0"/>
          </a:p>
          <a:p>
            <a:pPr>
              <a:buNone/>
            </a:pPr>
            <a:r>
              <a:rPr lang="ar-DZ" dirty="0" smtClean="0"/>
              <a:t> </a:t>
            </a:r>
            <a:endParaRPr lang="fr-FR" dirty="0"/>
          </a:p>
        </p:txBody>
      </p:sp>
      <p:pic>
        <p:nvPicPr>
          <p:cNvPr id="6" name="Picture 7" descr="hqdefault"/>
          <p:cNvPicPr>
            <a:picLocks noChangeAspect="1" noChangeArrowheads="1"/>
          </p:cNvPicPr>
          <p:nvPr/>
        </p:nvPicPr>
        <p:blipFill>
          <a:blip r:embed="rId3"/>
          <a:srcRect t="4167" b="53796"/>
          <a:stretch>
            <a:fillRect/>
          </a:stretch>
        </p:blipFill>
        <p:spPr bwMode="auto">
          <a:xfrm>
            <a:off x="1643042" y="2643182"/>
            <a:ext cx="583247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44" y="688987"/>
            <a:ext cx="8229600" cy="4525963"/>
          </a:xfrm>
        </p:spPr>
        <p:txBody>
          <a:bodyPr/>
          <a:lstStyle/>
          <a:p>
            <a:pPr algn="just">
              <a:buFont typeface="Wingdings" pitchFamily="2" charset="2"/>
              <a:buChar char="ü"/>
            </a:pPr>
            <a:r>
              <a:rPr lang="ar-MA" b="1" dirty="0" smtClean="0"/>
              <a:t>عدم التعرض لفتن مكفرة</a:t>
            </a:r>
            <a:r>
              <a:rPr lang="ar-DZ" b="1" dirty="0" smtClean="0"/>
              <a:t> </a:t>
            </a:r>
            <a:r>
              <a:rPr lang="ar-MA" b="1" dirty="0" smtClean="0"/>
              <a:t>و مصائب ماحية للذنوب</a:t>
            </a:r>
            <a:r>
              <a:rPr lang="ar-DZ" b="1" dirty="0" smtClean="0"/>
              <a:t> :</a:t>
            </a:r>
            <a:endParaRPr lang="ar-MA" b="1" dirty="0" smtClean="0"/>
          </a:p>
          <a:p>
            <a:pPr>
              <a:buNone/>
            </a:pPr>
            <a:endParaRPr lang="fr-FR" dirty="0"/>
          </a:p>
        </p:txBody>
      </p:sp>
      <p:pic>
        <p:nvPicPr>
          <p:cNvPr id="4" name="Picture 2" descr="D:\Naima\يا باغي الخير\c-0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9144000" cy="557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2" descr="D:\Naima\يا باغي الخير\بطاقات-التهنئة-بشهر-رمضان-2014-1.gif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28926" y="4000504"/>
            <a:ext cx="49327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5400" b="1" cap="all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أسباب العتق من النار</a:t>
            </a:r>
          </a:p>
          <a:p>
            <a:pPr algn="ctr"/>
            <a:r>
              <a:rPr lang="ar-DZ" sz="5400" b="1" cap="all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و الفوز بالجنة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ar-DZ" b="1" dirty="0" smtClean="0">
                <a:solidFill>
                  <a:srgbClr val="7030A0"/>
                </a:solidFill>
              </a:rPr>
              <a:t>الإخلاص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72" y="1785926"/>
            <a:ext cx="8229600" cy="4525963"/>
          </a:xfrm>
        </p:spPr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5" name="Picture 2" descr="C:\Users\aziz\Desktop\العتق\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15"/>
          <a:stretch>
            <a:fillRect/>
          </a:stretch>
        </p:blipFill>
        <p:spPr bwMode="auto">
          <a:xfrm>
            <a:off x="0" y="1285860"/>
            <a:ext cx="9144000" cy="535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MA" b="1" dirty="0" smtClean="0"/>
              <a:t>من أظهر علامات الإخلاص :</a:t>
            </a:r>
          </a:p>
          <a:p>
            <a:pPr>
              <a:buFontTx/>
              <a:buChar char="-"/>
            </a:pPr>
            <a:r>
              <a:rPr lang="ar-MA" b="1" dirty="0" smtClean="0"/>
              <a:t>النشاط في طاعة الله.</a:t>
            </a:r>
          </a:p>
          <a:p>
            <a:pPr>
              <a:buFontTx/>
              <a:buChar char="-"/>
            </a:pPr>
            <a:r>
              <a:rPr lang="ar-MA" b="1" dirty="0" smtClean="0"/>
              <a:t>أن يحب ألا يطلع </a:t>
            </a:r>
            <a:r>
              <a:rPr lang="ar-MA" b="1" dirty="0" err="1" smtClean="0"/>
              <a:t>ع</a:t>
            </a:r>
            <a:r>
              <a:rPr lang="ar-DZ" b="1" dirty="0" err="1" smtClean="0"/>
              <a:t>لى</a:t>
            </a:r>
            <a:r>
              <a:rPr lang="ar-MA" b="1" dirty="0" smtClean="0"/>
              <a:t> عمله إلا الله.</a:t>
            </a:r>
          </a:p>
          <a:p>
            <a:pPr marL="0" indent="0">
              <a:buNone/>
            </a:pPr>
            <a:r>
              <a:rPr lang="ar-MA" b="1" dirty="0" smtClean="0"/>
              <a:t>سئل ذي النون متى يعلم العبد أنه من المخلصين ؟ قال : «إذا بذل المجهود في الطاعة و أحب سقوط المنزلة عند الناس».</a:t>
            </a:r>
            <a:endParaRPr lang="ar-MA" b="1" dirty="0"/>
          </a:p>
        </p:txBody>
      </p:sp>
    </p:spTree>
    <p:extLst>
      <p:ext uri="{BB962C8B-B14F-4D97-AF65-F5344CB8AC3E}">
        <p14:creationId xmlns:p14="http://schemas.microsoft.com/office/powerpoint/2010/main" xmlns="" val="12835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143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DZ" b="1" dirty="0" smtClean="0">
                <a:solidFill>
                  <a:srgbClr val="7030A0"/>
                </a:solidFill>
              </a:rPr>
              <a:t>المحافظة على الصلوات الخمس </a:t>
            </a:r>
            <a:r>
              <a:rPr lang="ar-DZ" b="1" dirty="0" err="1" smtClean="0">
                <a:solidFill>
                  <a:srgbClr val="7030A0"/>
                </a:solidFill>
              </a:rPr>
              <a:t>و</a:t>
            </a:r>
            <a:r>
              <a:rPr lang="ar-DZ" b="1" dirty="0" smtClean="0">
                <a:solidFill>
                  <a:srgbClr val="7030A0"/>
                </a:solidFill>
              </a:rPr>
              <a:t> صيام</a:t>
            </a:r>
            <a:br>
              <a:rPr lang="ar-DZ" b="1" dirty="0" smtClean="0">
                <a:solidFill>
                  <a:srgbClr val="7030A0"/>
                </a:solidFill>
              </a:rPr>
            </a:br>
            <a:r>
              <a:rPr lang="ar-DZ" b="1" dirty="0" smtClean="0">
                <a:solidFill>
                  <a:srgbClr val="7030A0"/>
                </a:solidFill>
              </a:rPr>
              <a:t>رمضان </a:t>
            </a:r>
            <a:r>
              <a:rPr lang="ar-DZ" b="1" dirty="0" err="1" smtClean="0">
                <a:solidFill>
                  <a:srgbClr val="7030A0"/>
                </a:solidFill>
              </a:rPr>
              <a:t>و</a:t>
            </a:r>
            <a:r>
              <a:rPr lang="ar-DZ" b="1" dirty="0" smtClean="0">
                <a:solidFill>
                  <a:srgbClr val="7030A0"/>
                </a:solidFill>
              </a:rPr>
              <a:t> إحصان الفرج و طاعة الزوج</a:t>
            </a:r>
            <a:endParaRPr lang="fr-FR" b="1" dirty="0">
              <a:solidFill>
                <a:srgbClr val="7030A0"/>
              </a:solidFill>
            </a:endParaRPr>
          </a:p>
        </p:txBody>
      </p:sp>
      <p:pic>
        <p:nvPicPr>
          <p:cNvPr id="56322" name="Picture 2" descr="http://xa.yimg.com/kq/groups/73017548/sn/1161885010/name/images.jpg"/>
          <p:cNvPicPr>
            <a:picLocks noChangeAspect="1" noChangeArrowheads="1"/>
          </p:cNvPicPr>
          <p:nvPr/>
        </p:nvPicPr>
        <p:blipFill>
          <a:blip r:embed="rId3"/>
          <a:srcRect b="19594"/>
          <a:stretch>
            <a:fillRect/>
          </a:stretch>
        </p:blipFill>
        <p:spPr bwMode="auto">
          <a:xfrm>
            <a:off x="1142976" y="2071678"/>
            <a:ext cx="700092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ar-MA" b="1" dirty="0" smtClean="0"/>
              <a:t>روى ابن ماجة بسند صحيح عن طلحة بن عبيد الله : أن رجلين قدما على رسول الله صلى الله عليه و سلم و كان إسلامهما جميعا، فكان أحدهما أشد اجتهادا من الآخر، فغزا المجتهد منهما فاستشهد، ثم مكث الآخر بعده سنة ثم توفي قال طلحة : فرأيت في المنام بينا أنا عند باب الجنة إذ أنا بهما، فخرج خارج من الجنة فأذن للذي توفي الآخر منهما، ثم خرج فأذن للذي استشهد، ثم رجع إلي فقال : ارجع فإنك لم يأن لك بعد، فأصبح يحدث به الناس، فعجبوا لذلك، فبلغ ذلك رسول الله صلى الله عليه و سلم فقال : من أي ذلك تعجبون ؟ فقالوا : يا رسول الله هذا كان أشد الرجلين اجتهادا ثم استشهد، و دخل هذا الآخر الجنة قبله، فقال صلى الله عليه و سلم : أليس قد مكث هذا بعده سنة ؟ قالوا بلى ، قال : </a:t>
            </a:r>
            <a:r>
              <a:rPr lang="ar-MA" b="1" dirty="0" smtClean="0">
                <a:solidFill>
                  <a:srgbClr val="C00000"/>
                </a:solidFill>
              </a:rPr>
              <a:t>و أدرك رمضان فصام</a:t>
            </a:r>
            <a:r>
              <a:rPr lang="ar-MA" b="1" dirty="0" smtClean="0"/>
              <a:t> و صلى كذا و كذا من سجدة في السنة ؟ قالوا بلى قال : فما بينهما أبعد مما بين السماء و الأرض.</a:t>
            </a:r>
          </a:p>
          <a:p>
            <a:pPr marL="0" indent="0" algn="just">
              <a:buNone/>
            </a:pPr>
            <a:r>
              <a:rPr lang="ar-MA" b="1" dirty="0" smtClean="0"/>
              <a:t>- الإمام ابن حبان : ذكر البيان بأن من طال عمره و حسن عمله قد يفوق الشهيد في سبيل الله.</a:t>
            </a:r>
            <a:endParaRPr lang="ar-MA" b="1" dirty="0"/>
          </a:p>
        </p:txBody>
      </p:sp>
    </p:spTree>
    <p:extLst>
      <p:ext uri="{BB962C8B-B14F-4D97-AF65-F5344CB8AC3E}">
        <p14:creationId xmlns:p14="http://schemas.microsoft.com/office/powerpoint/2010/main" xmlns="" val="3175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MA" b="1" dirty="0" err="1" smtClean="0">
                <a:solidFill>
                  <a:srgbClr val="7030A0"/>
                </a:solidFill>
              </a:rPr>
              <a:t>ال</a:t>
            </a:r>
            <a:r>
              <a:rPr lang="ar-DZ" b="1" dirty="0" smtClean="0">
                <a:solidFill>
                  <a:srgbClr val="7030A0"/>
                </a:solidFill>
              </a:rPr>
              <a:t>حرص</a:t>
            </a:r>
            <a:r>
              <a:rPr lang="ar-MA" b="1" dirty="0" smtClean="0">
                <a:solidFill>
                  <a:srgbClr val="7030A0"/>
                </a:solidFill>
              </a:rPr>
              <a:t> على صلاتين</a:t>
            </a:r>
            <a:br>
              <a:rPr lang="ar-MA" b="1" dirty="0" smtClean="0">
                <a:solidFill>
                  <a:srgbClr val="7030A0"/>
                </a:solidFill>
              </a:rPr>
            </a:br>
            <a:r>
              <a:rPr lang="ar-MA" b="1" dirty="0" smtClean="0">
                <a:solidFill>
                  <a:srgbClr val="7030A0"/>
                </a:solidFill>
              </a:rPr>
              <a:t>الفجر و العصر</a:t>
            </a:r>
            <a:endParaRPr lang="ar-MA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MA" dirty="0"/>
          </a:p>
        </p:txBody>
      </p:sp>
      <p:pic>
        <p:nvPicPr>
          <p:cNvPr id="5123" name="Picture 3" descr="G:\العتق من النار\3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1"/>
            <a:ext cx="9108504" cy="52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24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" y="688987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ar-MA" b="1" dirty="0" smtClean="0"/>
              <a:t> المحافظة على أداء السنة قبلها :</a:t>
            </a:r>
            <a:endParaRPr lang="ar-MA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724" y="1303065"/>
            <a:ext cx="4547418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3065"/>
            <a:ext cx="4572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3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b="1" dirty="0" smtClean="0">
                <a:solidFill>
                  <a:srgbClr val="7030A0"/>
                </a:solidFill>
              </a:rPr>
              <a:t>المحافظة على </a:t>
            </a:r>
            <a:r>
              <a:rPr lang="ar-DZ" b="1" dirty="0" smtClean="0">
                <a:solidFill>
                  <a:srgbClr val="7030A0"/>
                </a:solidFill>
              </a:rPr>
              <a:t>نوافل الصلاة</a:t>
            </a:r>
            <a:endParaRPr lang="ar-MA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M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40768"/>
            <a:ext cx="918051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581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93141" cy="683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7063" y="0"/>
            <a:ext cx="47069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14298"/>
            <a:ext cx="8229600" cy="1143000"/>
          </a:xfrm>
        </p:spPr>
        <p:txBody>
          <a:bodyPr>
            <a:normAutofit/>
          </a:bodyPr>
          <a:lstStyle/>
          <a:p>
            <a:r>
              <a:rPr lang="ar-DZ" b="1" dirty="0" smtClean="0">
                <a:solidFill>
                  <a:srgbClr val="7030A0"/>
                </a:solidFill>
              </a:rPr>
              <a:t>الحرص على قيام</a:t>
            </a:r>
            <a:r>
              <a:rPr lang="ar-MA" b="1" dirty="0" smtClean="0">
                <a:solidFill>
                  <a:srgbClr val="7030A0"/>
                </a:solidFill>
              </a:rPr>
              <a:t> </a:t>
            </a:r>
            <a:r>
              <a:rPr lang="ar-MA" b="1" dirty="0" smtClean="0">
                <a:solidFill>
                  <a:srgbClr val="7030A0"/>
                </a:solidFill>
              </a:rPr>
              <a:t>الليل</a:t>
            </a:r>
            <a:endParaRPr lang="ar-MA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M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3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83340" y="2255381"/>
            <a:ext cx="7377340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MA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«إن الله ليمهل في شهر رمضان</a:t>
            </a:r>
            <a:r>
              <a:rPr lang="ar-M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كل ليلة</a:t>
            </a:r>
          </a:p>
          <a:p>
            <a:pPr algn="ctr"/>
            <a:r>
              <a:rPr lang="ar-MA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حتى إذا ذهب ثلث الليل الأول هبط إلى</a:t>
            </a:r>
          </a:p>
          <a:p>
            <a:pPr algn="ctr"/>
            <a:r>
              <a:rPr lang="ar-M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السماء ثم قال : هل من سائل يعطى</a:t>
            </a:r>
          </a:p>
          <a:p>
            <a:pPr algn="ctr"/>
            <a:r>
              <a:rPr lang="ar-MA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هل من مستغفر يغفر له هل من تائب</a:t>
            </a:r>
          </a:p>
          <a:p>
            <a:pPr algn="ctr"/>
            <a:r>
              <a:rPr lang="ar-MA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يتاب عليه»</a:t>
            </a:r>
            <a:endParaRPr lang="ar-MA" sz="4400" b="1" cap="none" spc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3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DZ" b="1" dirty="0" smtClean="0">
                <a:solidFill>
                  <a:srgbClr val="7030A0"/>
                </a:solidFill>
              </a:rPr>
              <a:t>إصلاح الصيام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00198"/>
            <a:ext cx="9144000" cy="535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DZ" b="1" dirty="0" smtClean="0">
                <a:solidFill>
                  <a:srgbClr val="7030A0"/>
                </a:solidFill>
              </a:rPr>
              <a:t>المواظبة على الأذكار</a:t>
            </a:r>
            <a:endParaRPr lang="ar-MA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endParaRPr lang="ar-MA" dirty="0"/>
          </a:p>
        </p:txBody>
      </p:sp>
      <p:pic>
        <p:nvPicPr>
          <p:cNvPr id="20482" name="Picture 2" descr="خذوا جنتكم من النار قولوا: سبحان الله والحمد لله ولا إله إلا الله والله أكبر فإنهن يأتين يوم القيامة مقدمات ومعقبات ومجنبات وهن الباقيات الصالحات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4572000" cy="5429288"/>
          </a:xfrm>
          <a:prstGeom prst="rect">
            <a:avLst/>
          </a:prstGeom>
          <a:noFill/>
        </p:spPr>
      </p:pic>
      <p:pic>
        <p:nvPicPr>
          <p:cNvPr id="20484" name="Picture 4" descr="http://1.bp.blogspot.com/-GZ5TlI-Z6yU/T9kwsXv-r-I/AAAAAAAACWI/eO6pmRJ5Ico/s1600/%D9%84%D8%A7+%D8%A5%D9%84%D9%87+%D8%A5%D9%84%D8%A7+%D8%A7%D9%84%D9%84%D9%87.+%D9%85%D8%AD%D9%85%D8%AF+%D8%B1%D8%B3%D9%88%D9%84+%D8%A7%D9%84%D9%84%D9%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397451"/>
            <a:ext cx="4572000" cy="5460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815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</p:spPr>
        <p:txBody>
          <a:bodyPr/>
          <a:lstStyle/>
          <a:p>
            <a:r>
              <a:rPr lang="ar-MA" b="1" dirty="0" smtClean="0">
                <a:solidFill>
                  <a:srgbClr val="7030A0"/>
                </a:solidFill>
              </a:rPr>
              <a:t>حسن الخلق</a:t>
            </a:r>
            <a:endParaRPr lang="ar-MA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ar-MA" b="1" dirty="0" smtClean="0"/>
              <a:t>«</a:t>
            </a:r>
            <a:r>
              <a:rPr lang="ar-MA" b="1" dirty="0" smtClean="0">
                <a:solidFill>
                  <a:schemeClr val="accent3">
                    <a:lumMod val="50000"/>
                  </a:schemeClr>
                </a:solidFill>
              </a:rPr>
              <a:t>من كان هينا لينا قريبا حرمه الله على النار</a:t>
            </a:r>
            <a:r>
              <a:rPr lang="ar-MA" b="1" dirty="0" smtClean="0"/>
              <a:t>» رواه الحاكم و صححه الألباني.</a:t>
            </a:r>
          </a:p>
          <a:p>
            <a:pPr marL="0" indent="0">
              <a:buNone/>
            </a:pPr>
            <a:endParaRPr lang="ar-MA" b="1" dirty="0"/>
          </a:p>
        </p:txBody>
      </p:sp>
      <p:pic>
        <p:nvPicPr>
          <p:cNvPr id="7170" name="Picture 2" descr="http://1.bp.blogspot.com/_juT1OI1Rrac/Sp0P0WdUDJI/AAAAAAAABuk/yyiUAZ6b6lU/s400/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30"/>
            <a:ext cx="9144000" cy="4500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05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b="1" dirty="0" smtClean="0">
                <a:solidFill>
                  <a:srgbClr val="7030A0"/>
                </a:solidFill>
              </a:rPr>
              <a:t>خطوات في سبيل الله</a:t>
            </a:r>
            <a:endParaRPr lang="ar-MA" b="1" dirty="0">
              <a:solidFill>
                <a:srgbClr val="7030A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 descr="http://ezakaramh.info/uploads/gallery/332014-043750AM-4.jpg"/>
          <p:cNvPicPr>
            <a:picLocks noChangeAspect="1" noChangeArrowheads="1"/>
          </p:cNvPicPr>
          <p:nvPr/>
        </p:nvPicPr>
        <p:blipFill>
          <a:blip r:embed="rId3"/>
          <a:srcRect l="49809" b="23273"/>
          <a:stretch>
            <a:fillRect/>
          </a:stretch>
        </p:blipFill>
        <p:spPr bwMode="auto">
          <a:xfrm>
            <a:off x="0" y="1568267"/>
            <a:ext cx="9144000" cy="5289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2575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b="1" dirty="0" smtClean="0">
                <a:solidFill>
                  <a:srgbClr val="7030A0"/>
                </a:solidFill>
              </a:rPr>
              <a:t>البكاء من خشية الله</a:t>
            </a:r>
            <a:endParaRPr lang="ar-MA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9286907" cy="571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1082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D:\Naima\يا باغي الخير\بطاقات-التهنئة-بشهر-رمضان-2014-1.gif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3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5984" y="4071942"/>
            <a:ext cx="4846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5400" b="1" cap="all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رمضان شهر الفرقان</a:t>
            </a:r>
            <a:endParaRPr lang="en-US" sz="5400" b="1" cap="all" spc="0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M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MA" b="1" dirty="0"/>
          </a:p>
        </p:txBody>
      </p:sp>
      <p:pic>
        <p:nvPicPr>
          <p:cNvPr id="4099" name="Picture 3" descr="G:\العتق من النار\3WL3836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60" t="28644" b="12881"/>
          <a:stretch/>
        </p:blipFill>
        <p:spPr bwMode="auto">
          <a:xfrm>
            <a:off x="-1" y="188640"/>
            <a:ext cx="3428993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559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SA" b="1" dirty="0" smtClean="0">
                <a:solidFill>
                  <a:schemeClr val="accent4"/>
                </a:solidFill>
              </a:rPr>
              <a:t>طلب الجنة </a:t>
            </a:r>
            <a:r>
              <a:rPr lang="ar-SA" b="1" dirty="0" err="1" smtClean="0">
                <a:solidFill>
                  <a:schemeClr val="accent4"/>
                </a:solidFill>
              </a:rPr>
              <a:t>و</a:t>
            </a:r>
            <a:r>
              <a:rPr lang="ar-SA" b="1" dirty="0" smtClean="0">
                <a:solidFill>
                  <a:schemeClr val="accent4"/>
                </a:solidFill>
              </a:rPr>
              <a:t> الاستعاذة من النار</a:t>
            </a:r>
            <a:endParaRPr lang="fr-FR" b="1" dirty="0">
              <a:solidFill>
                <a:schemeClr val="accent4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rtl="1">
              <a:buNone/>
            </a:pPr>
            <a:endParaRPr lang="fr-FR" b="1" dirty="0"/>
          </a:p>
        </p:txBody>
      </p:sp>
      <p:pic>
        <p:nvPicPr>
          <p:cNvPr id="18434" name="Picture 2" descr="C:\Users\aziz\Desktop\العتق\283370_504662902887892_1079966430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366"/>
          <a:stretch>
            <a:fillRect/>
          </a:stretch>
        </p:blipFill>
        <p:spPr bwMode="auto">
          <a:xfrm>
            <a:off x="611560" y="1500174"/>
            <a:ext cx="7776864" cy="52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24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D:\Naima\يا باغي الخير\بطاقات-التهنئة-بشهر-رمضان-2014-1.gif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0430" y="4077306"/>
            <a:ext cx="4213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5400" b="1" cap="all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مشروع ليلة العمر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7346" name="Picture 2" descr="http://mnbrna.com/images/%D8%AF%D9%8A%D9%86%20%D9%88%D8%AF%D9%86%D9%8A%D8%A7/6edd90cdd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35717" cy="6858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ar-MA" dirty="0"/>
          </a:p>
        </p:txBody>
      </p:sp>
      <p:pic>
        <p:nvPicPr>
          <p:cNvPr id="1026" name="Picture 2" descr="http://img831.imageshack.us/img831/1715/333888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4033"/>
            <a:ext cx="9144032" cy="6853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0797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9394" name="Picture 2" descr="https://lh3.googleusercontent.com/-9sklKbRcqTQ/UAnja3b2CTI/AAAAAAAAFmw/rOY00i5wohg/w800-h800/84d2d39b1d10e7f71f3d417f142d5f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-25"/>
            <a:ext cx="9144032" cy="685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Diagonal Corner Rectangle 3"/>
          <p:cNvSpPr/>
          <p:nvPr/>
        </p:nvSpPr>
        <p:spPr>
          <a:xfrm>
            <a:off x="5364088" y="571480"/>
            <a:ext cx="3600400" cy="1080120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MA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«</a:t>
            </a:r>
            <a:r>
              <a:rPr lang="ar-MA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شهر رمضان الذي أنزل فيه القرآن هدى للناس و بينات من الهدى و الفرقان</a:t>
            </a:r>
            <a:r>
              <a:rPr lang="ar-MA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» البقرة 185 </a:t>
            </a:r>
            <a:endParaRPr lang="ar-MA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07504" y="571480"/>
            <a:ext cx="3600400" cy="1080120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MA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«</a:t>
            </a:r>
            <a:r>
              <a:rPr lang="ar-MA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إن كنتم آمنتم بالله و ما أنزلنا على عبدنا يوم الفرقان يوم التقى الجمعان</a:t>
            </a:r>
            <a:r>
              <a:rPr lang="ar-MA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» الانفال 41 </a:t>
            </a:r>
            <a:endParaRPr lang="ar-MA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2357422" y="2347740"/>
            <a:ext cx="4464496" cy="122413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MA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«</a:t>
            </a:r>
            <a:r>
              <a:rPr lang="ar-MA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يا أيها الذين آمنوا إن تتقوا لله يجعل لكم فرقانا و يكفر عنكم سيئاتكم و يغفر لكم   </a:t>
            </a:r>
            <a:r>
              <a:rPr lang="ar-DZ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  </a:t>
            </a:r>
            <a:r>
              <a:rPr lang="ar-MA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 </a:t>
            </a:r>
            <a:r>
              <a:rPr lang="ar-MA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cs typeface="Andalus" pitchFamily="2" charset="-78"/>
              </a:rPr>
              <a:t>و الله ذو الفضل العظيم</a:t>
            </a:r>
            <a:r>
              <a:rPr lang="ar-MA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» الانفال 29 </a:t>
            </a:r>
            <a:endParaRPr lang="ar-MA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64088" y="1709928"/>
            <a:ext cx="180020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07704" y="1781936"/>
            <a:ext cx="1944216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2000" y="3571876"/>
            <a:ext cx="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4286256"/>
            <a:ext cx="5688632" cy="202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870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2" descr="D:\Naima\يا باغي الخير\بطاقات-التهنئة-بشهر-رمضان-2014-1.gif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69007" y="3929066"/>
            <a:ext cx="5256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DZ" sz="5400" b="1" cap="all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مشروع العتق من النار</a:t>
            </a:r>
          </a:p>
          <a:p>
            <a:pPr algn="ctr"/>
            <a:r>
              <a:rPr lang="ar-DZ" sz="5400" b="1" cap="all" spc="0" dirty="0" smtClean="0">
                <a:ln w="90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و الفوز بالجنة</a:t>
            </a:r>
            <a:endParaRPr lang="en-US" sz="5400" b="1" cap="all" spc="0" dirty="0">
              <a:ln w="90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M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334"/>
          <a:stretch/>
        </p:blipFill>
        <p:spPr bwMode="auto">
          <a:xfrm>
            <a:off x="0" y="-27384"/>
            <a:ext cx="9144000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9180512" cy="33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56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M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M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447" y="0"/>
            <a:ext cx="91493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19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70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DZ" b="1" dirty="0" smtClean="0">
                <a:solidFill>
                  <a:srgbClr val="7030A0"/>
                </a:solidFill>
              </a:rPr>
              <a:t>أسباب نجاح المشروع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ar-DZ" b="1" dirty="0" smtClean="0"/>
              <a:t> أسباب كونية :</a:t>
            </a:r>
          </a:p>
          <a:p>
            <a:pPr>
              <a:buNone/>
            </a:pPr>
            <a:r>
              <a:rPr lang="ar-DZ" b="1" dirty="0" smtClean="0"/>
              <a:t>		- فتح أبواب الجنة.</a:t>
            </a:r>
          </a:p>
          <a:p>
            <a:pPr>
              <a:buNone/>
            </a:pPr>
            <a:r>
              <a:rPr lang="ar-DZ" b="1" dirty="0" smtClean="0"/>
              <a:t>		- إغلاق أبواب النار.</a:t>
            </a:r>
          </a:p>
          <a:p>
            <a:pPr>
              <a:buNone/>
            </a:pPr>
            <a:r>
              <a:rPr lang="ar-DZ" b="1" dirty="0" smtClean="0"/>
              <a:t>		- تصفيد الشياطين.</a:t>
            </a:r>
          </a:p>
          <a:p>
            <a:pPr>
              <a:buNone/>
            </a:pPr>
            <a:r>
              <a:rPr lang="ar-DZ" b="1" dirty="0" smtClean="0"/>
              <a:t>		- نزول الملائكة.</a:t>
            </a:r>
            <a:endParaRPr lang="fr-FR" b="1" dirty="0"/>
          </a:p>
        </p:txBody>
      </p:sp>
      <p:pic>
        <p:nvPicPr>
          <p:cNvPr id="1028" name="Picture 4" descr="C:\Users\pc\Desktop\العتق من النار\78_1343645902-931.jpg"/>
          <p:cNvPicPr>
            <a:picLocks noChangeAspect="1" noChangeArrowheads="1"/>
          </p:cNvPicPr>
          <p:nvPr/>
        </p:nvPicPr>
        <p:blipFill>
          <a:blip r:embed="rId3"/>
          <a:srcRect b="4808"/>
          <a:stretch>
            <a:fillRect/>
          </a:stretch>
        </p:blipFill>
        <p:spPr bwMode="auto">
          <a:xfrm>
            <a:off x="142844" y="1357298"/>
            <a:ext cx="3714776" cy="5072098"/>
          </a:xfrm>
          <a:prstGeom prst="rect">
            <a:avLst/>
          </a:prstGeom>
          <a:noFill/>
        </p:spPr>
      </p:pic>
      <p:pic>
        <p:nvPicPr>
          <p:cNvPr id="1030" name="Picture 6" descr="http://elazhar.com/quran/image/97_00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786322"/>
            <a:ext cx="4502477" cy="690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708</Words>
  <Application>Microsoft Office PowerPoint</Application>
  <PresentationFormat>Affichage à l'écran (4:3)</PresentationFormat>
  <Paragraphs>85</Paragraphs>
  <Slides>45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أسباب نجاح المشروع</vt:lpstr>
      <vt:lpstr>Diapositive 10</vt:lpstr>
      <vt:lpstr>مستقبل المشروع</vt:lpstr>
      <vt:lpstr>Diapositive 12</vt:lpstr>
      <vt:lpstr>Diapositive 13</vt:lpstr>
      <vt:lpstr>Diapositive 14</vt:lpstr>
      <vt:lpstr>المؤشرات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الإخلاص</vt:lpstr>
      <vt:lpstr>Diapositive 28</vt:lpstr>
      <vt:lpstr>المحافظة على الصلوات الخمس و صيام رمضان و إحصان الفرج و طاعة الزوج</vt:lpstr>
      <vt:lpstr>الحرص على صلاتين الفجر و العصر</vt:lpstr>
      <vt:lpstr>Diapositive 31</vt:lpstr>
      <vt:lpstr>المحافظة على نوافل الصلاة</vt:lpstr>
      <vt:lpstr>Diapositive 33</vt:lpstr>
      <vt:lpstr>الحرص على قيام الليل</vt:lpstr>
      <vt:lpstr>إصلاح الصيام</vt:lpstr>
      <vt:lpstr>المواظبة على الأذكار</vt:lpstr>
      <vt:lpstr>حسن الخلق</vt:lpstr>
      <vt:lpstr>خطوات في سبيل الله</vt:lpstr>
      <vt:lpstr>البكاء من خشية الله</vt:lpstr>
      <vt:lpstr>Diapositive 40</vt:lpstr>
      <vt:lpstr>طلب الجنة و الاستعاذة من النار</vt:lpstr>
      <vt:lpstr>Diapositive 42</vt:lpstr>
      <vt:lpstr>Diapositive 43</vt:lpstr>
      <vt:lpstr>Diapositive 44</vt:lpstr>
      <vt:lpstr>Diapositive 45</vt:lpstr>
    </vt:vector>
  </TitlesOfParts>
  <Company>TeChNi-AmEcO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www.zik2ma.com</dc:creator>
  <cp:lastModifiedBy>pc</cp:lastModifiedBy>
  <cp:revision>77</cp:revision>
  <dcterms:created xsi:type="dcterms:W3CDTF">2014-07-15T23:13:33Z</dcterms:created>
  <dcterms:modified xsi:type="dcterms:W3CDTF">2014-07-19T12:39:37Z</dcterms:modified>
</cp:coreProperties>
</file>