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9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82" r:id="rId12"/>
    <p:sldId id="265" r:id="rId13"/>
    <p:sldId id="287" r:id="rId14"/>
    <p:sldId id="267" r:id="rId15"/>
    <p:sldId id="288" r:id="rId16"/>
    <p:sldId id="268" r:id="rId17"/>
    <p:sldId id="269" r:id="rId18"/>
    <p:sldId id="283" r:id="rId19"/>
    <p:sldId id="272" r:id="rId20"/>
    <p:sldId id="284" r:id="rId21"/>
    <p:sldId id="285" r:id="rId22"/>
    <p:sldId id="273" r:id="rId23"/>
    <p:sldId id="274" r:id="rId24"/>
    <p:sldId id="275" r:id="rId25"/>
    <p:sldId id="277" r:id="rId26"/>
    <p:sldId id="276" r:id="rId27"/>
    <p:sldId id="278" r:id="rId28"/>
    <p:sldId id="286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ADA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8029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960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6390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443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798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4148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0318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963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4161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254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9727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CD617-63A4-4595-BC6C-89E7C047F344}" type="datetimeFigureOut">
              <a:rPr lang="fr-FR" smtClean="0"/>
              <a:pPr/>
              <a:t>29/11/2014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EC16-3506-434D-B1F5-6B8225DAAD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170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9731" y="188640"/>
            <a:ext cx="48245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MA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ADA4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ثق بالرزاق</a:t>
            </a:r>
            <a:endParaRPr lang="fr-FR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3ADA4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1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اليقين في الرزق : قطرة ماء.</a:t>
            </a:r>
          </a:p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سيدنا عيسى «</a:t>
            </a:r>
            <a:r>
              <a:rPr lang="ar-MA" b="1" dirty="0" smtClean="0">
                <a:solidFill>
                  <a:srgbClr val="002060"/>
                </a:solidFill>
              </a:rPr>
              <a:t>لا تغتموا لبطونكم</a:t>
            </a:r>
            <a:r>
              <a:rPr lang="ar-MA" b="1" dirty="0" smtClean="0"/>
              <a:t>»</a:t>
            </a:r>
          </a:p>
          <a:p>
            <a:pPr algn="r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كما لا شريك له في خلقه لا شريك له في رزقه.</a:t>
            </a:r>
            <a:endParaRPr 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76875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3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 descr="C:\Users\aziz\Desktop\الرزاق\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91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أنواع الرزق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4" y="1340768"/>
            <a:ext cx="8229600" cy="4525963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كلمة رزق واسعة (جسد و روح).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50"/>
            <a:ext cx="2592288" cy="19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avec flèche vers le bas 5"/>
          <p:cNvSpPr/>
          <p:nvPr/>
        </p:nvSpPr>
        <p:spPr>
          <a:xfrm>
            <a:off x="5868144" y="1988840"/>
            <a:ext cx="2088232" cy="1079326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 smtClean="0"/>
              <a:t>رزق الجسد</a:t>
            </a:r>
            <a:endParaRPr lang="fr-FR" sz="40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5868144" y="3099532"/>
            <a:ext cx="2088232" cy="34258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/>
              <a:t>مال</a:t>
            </a:r>
          </a:p>
          <a:p>
            <a:pPr algn="ctr"/>
            <a:r>
              <a:rPr lang="ar-MA" sz="3200" b="1" dirty="0" smtClean="0"/>
              <a:t>جمال</a:t>
            </a:r>
          </a:p>
          <a:p>
            <a:pPr algn="ctr"/>
            <a:r>
              <a:rPr lang="ar-MA" sz="3200" b="1" dirty="0" smtClean="0"/>
              <a:t>صحة</a:t>
            </a:r>
          </a:p>
          <a:p>
            <a:pPr algn="ctr"/>
            <a:r>
              <a:rPr lang="ar-MA" sz="3200" b="1" dirty="0" smtClean="0"/>
              <a:t>ولد</a:t>
            </a:r>
          </a:p>
          <a:p>
            <a:pPr algn="ctr"/>
            <a:r>
              <a:rPr lang="ar-MA" sz="3200" b="1" dirty="0" smtClean="0"/>
              <a:t>زوجة</a:t>
            </a:r>
          </a:p>
          <a:p>
            <a:pPr algn="ctr"/>
            <a:r>
              <a:rPr lang="ar-MA" sz="3200" b="1" dirty="0" smtClean="0"/>
              <a:t>منزل</a:t>
            </a:r>
          </a:p>
          <a:p>
            <a:pPr algn="ctr"/>
            <a:r>
              <a:rPr lang="ar-MA" sz="3200" b="1" dirty="0" smtClean="0"/>
              <a:t>سيارة</a:t>
            </a:r>
            <a:endParaRPr lang="fr-FR" sz="3200" b="1" dirty="0"/>
          </a:p>
        </p:txBody>
      </p:sp>
      <p:sp>
        <p:nvSpPr>
          <p:cNvPr id="11" name="Rectangle avec flèche vers le bas 10"/>
          <p:cNvSpPr/>
          <p:nvPr/>
        </p:nvSpPr>
        <p:spPr>
          <a:xfrm>
            <a:off x="2051720" y="2020206"/>
            <a:ext cx="2088232" cy="1079326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 smtClean="0"/>
              <a:t>رزق الروح</a:t>
            </a:r>
            <a:endParaRPr lang="fr-FR" sz="40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051720" y="3130898"/>
            <a:ext cx="2088232" cy="34258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/>
              <a:t>الرضا</a:t>
            </a:r>
          </a:p>
          <a:p>
            <a:pPr algn="ctr"/>
            <a:r>
              <a:rPr lang="ar-MA" sz="3200" b="1" dirty="0" smtClean="0"/>
              <a:t>السكينة</a:t>
            </a:r>
          </a:p>
          <a:p>
            <a:pPr algn="ctr"/>
            <a:r>
              <a:rPr lang="ar-MA" sz="3200" b="1" dirty="0" smtClean="0"/>
              <a:t>القبول</a:t>
            </a:r>
          </a:p>
          <a:p>
            <a:pPr algn="ctr"/>
            <a:r>
              <a:rPr lang="ar-MA" sz="3200" b="1" dirty="0" smtClean="0"/>
              <a:t>خفة الظل</a:t>
            </a:r>
          </a:p>
          <a:p>
            <a:pPr algn="ctr"/>
            <a:r>
              <a:rPr lang="ar-MA" sz="3200" b="1" dirty="0" smtClean="0"/>
              <a:t>الحكمة</a:t>
            </a:r>
          </a:p>
          <a:p>
            <a:pPr algn="ctr"/>
            <a:r>
              <a:rPr lang="ar-MA" sz="3200" b="1" dirty="0" smtClean="0"/>
              <a:t>الرحمة</a:t>
            </a:r>
          </a:p>
          <a:p>
            <a:pPr algn="ctr"/>
            <a:r>
              <a:rPr lang="ar-MA" sz="3200" b="1" dirty="0" smtClean="0"/>
              <a:t>الأمن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xmlns="" val="21805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العلماء : «</a:t>
            </a:r>
            <a:r>
              <a:rPr lang="ar-MA" b="1" dirty="0">
                <a:solidFill>
                  <a:srgbClr val="002060"/>
                </a:solidFill>
              </a:rPr>
              <a:t>رزق الأبدان بالأطعمة، و رزق الأرواح بالمعرفة</a:t>
            </a:r>
            <a:r>
              <a:rPr lang="ar-MA" b="1" dirty="0" smtClean="0"/>
              <a:t>».</a:t>
            </a:r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«</a:t>
            </a:r>
            <a:r>
              <a:rPr lang="ar-MA" b="1" dirty="0">
                <a:solidFill>
                  <a:srgbClr val="002060"/>
                </a:solidFill>
              </a:rPr>
              <a:t>الرزاق من خص الأغنياء بوجود الرزق و خص الفقراء المؤمنين بشهود الرزاق</a:t>
            </a:r>
            <a:r>
              <a:rPr lang="ar-MA" b="1" dirty="0"/>
              <a:t>»</a:t>
            </a:r>
            <a:endParaRPr lang="fr-FR" b="1" dirty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060848"/>
            <a:ext cx="932078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87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552" y="1052736"/>
            <a:ext cx="4038600" cy="48245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 rtl="1">
              <a:buNone/>
            </a:pPr>
            <a:r>
              <a:rPr lang="ar-MA" b="1" dirty="0" smtClean="0"/>
              <a:t>الذكر (أفلا بذكر الله...)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الطمأنينة (يا أيتها النفس...)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البيان و التبيين و التثبيت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التفكير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الاتباع (الكتاب و السنة) </a:t>
            </a:r>
            <a:endParaRPr lang="fr-FR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82344" y="1052736"/>
            <a:ext cx="4038600" cy="48245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 rtl="1">
              <a:buNone/>
            </a:pPr>
            <a:r>
              <a:rPr lang="ar-MA" b="1" dirty="0" smtClean="0"/>
              <a:t>رزق القلوب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رزق النفس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رزق السمع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رزق العقل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رزق الأدب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139952" y="134076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4211960" y="234888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4211960" y="3394104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211960" y="443711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4283968" y="530120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35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تقسيم الأرزاق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ar-MA" dirty="0"/>
          </a:p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ar-MA" dirty="0"/>
          </a:p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ar-MA" dirty="0"/>
          </a:p>
          <a:p>
            <a:pPr marL="0" indent="0" algn="r" rtl="1">
              <a:buNone/>
            </a:pPr>
            <a:r>
              <a:rPr lang="ar-MA" b="1" dirty="0" smtClean="0"/>
              <a:t>	   </a:t>
            </a:r>
            <a:r>
              <a:rPr lang="fr-FR" b="1" dirty="0" smtClean="0"/>
              <a:t>   </a:t>
            </a:r>
            <a:r>
              <a:rPr lang="ar-MA" b="1" dirty="0" smtClean="0"/>
              <a:t> شخص 1		</a:t>
            </a:r>
            <a:r>
              <a:rPr lang="fr-FR" b="1" dirty="0" smtClean="0"/>
              <a:t>   </a:t>
            </a:r>
            <a:r>
              <a:rPr lang="ar-MA" b="1" dirty="0" smtClean="0"/>
              <a:t>  </a:t>
            </a:r>
            <a:r>
              <a:rPr lang="ar-MA" b="1" dirty="0"/>
              <a:t>شخص </a:t>
            </a:r>
            <a:r>
              <a:rPr lang="ar-MA" b="1" dirty="0" smtClean="0"/>
              <a:t>2</a:t>
            </a:r>
            <a:endParaRPr lang="ar-MA" b="1" dirty="0"/>
          </a:p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ar-MA" dirty="0"/>
          </a:p>
          <a:p>
            <a:pPr marL="0" indent="0" algn="r" rtl="1">
              <a:buNone/>
            </a:pPr>
            <a:endParaRPr lang="ar-MA" dirty="0" smtClean="0"/>
          </a:p>
          <a:p>
            <a:pPr marL="0" indent="0" algn="r" rtl="1">
              <a:buNone/>
            </a:pP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372200" y="1898830"/>
            <a:ext cx="1440160" cy="2916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/>
              <a:t>المال</a:t>
            </a:r>
          </a:p>
          <a:p>
            <a:pPr algn="ctr" rtl="1"/>
            <a:r>
              <a:rPr lang="ar-MA" sz="3200" b="1" dirty="0"/>
              <a:t>الولد</a:t>
            </a:r>
          </a:p>
          <a:p>
            <a:pPr algn="ctr" rtl="1"/>
            <a:r>
              <a:rPr lang="ar-MA" sz="3200" b="1" dirty="0"/>
              <a:t>الصحة</a:t>
            </a:r>
          </a:p>
          <a:p>
            <a:pPr algn="ctr" rtl="1"/>
            <a:r>
              <a:rPr lang="ar-MA" sz="3200" b="1" dirty="0"/>
              <a:t>الجمال</a:t>
            </a:r>
          </a:p>
          <a:p>
            <a:pPr algn="ctr" rtl="1"/>
            <a:r>
              <a:rPr lang="ar-MA" sz="3200" b="1" dirty="0"/>
              <a:t>الزوجة</a:t>
            </a:r>
            <a:endParaRPr lang="fr-FR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4932040" y="1898830"/>
            <a:ext cx="1440160" cy="2916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/>
              <a:t>20</a:t>
            </a:r>
          </a:p>
          <a:p>
            <a:pPr algn="ctr" rtl="1"/>
            <a:r>
              <a:rPr lang="ar-MA" sz="3200" b="1" dirty="0"/>
              <a:t>10</a:t>
            </a:r>
          </a:p>
          <a:p>
            <a:pPr algn="ctr" rtl="1"/>
            <a:r>
              <a:rPr lang="ar-MA" sz="3200" b="1" dirty="0"/>
              <a:t>20</a:t>
            </a:r>
          </a:p>
          <a:p>
            <a:pPr algn="ctr" rtl="1"/>
            <a:r>
              <a:rPr lang="ar-MA" sz="3200" b="1" dirty="0"/>
              <a:t>20</a:t>
            </a:r>
          </a:p>
          <a:p>
            <a:pPr algn="ctr" rtl="1"/>
            <a:r>
              <a:rPr lang="ar-MA" sz="3200" b="1" dirty="0"/>
              <a:t>30</a:t>
            </a:r>
            <a:endParaRPr lang="fr-FR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6372200" y="4797152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المجموع</a:t>
            </a:r>
            <a:endParaRPr lang="fr-FR" sz="3200" b="1" dirty="0"/>
          </a:p>
        </p:txBody>
      </p:sp>
      <p:sp>
        <p:nvSpPr>
          <p:cNvPr id="12" name="Rectangle 11"/>
          <p:cNvSpPr/>
          <p:nvPr/>
        </p:nvSpPr>
        <p:spPr>
          <a:xfrm>
            <a:off x="4932040" y="4797152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100</a:t>
            </a:r>
            <a:endParaRPr lang="fr-FR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2915816" y="1898830"/>
            <a:ext cx="1440160" cy="2916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/>
              <a:t>المال</a:t>
            </a:r>
          </a:p>
          <a:p>
            <a:pPr algn="ctr" rtl="1"/>
            <a:r>
              <a:rPr lang="ar-MA" sz="3200" b="1" dirty="0"/>
              <a:t>الولد</a:t>
            </a:r>
          </a:p>
          <a:p>
            <a:pPr algn="ctr" rtl="1"/>
            <a:r>
              <a:rPr lang="ar-MA" sz="3200" b="1" dirty="0"/>
              <a:t>الصحة</a:t>
            </a:r>
          </a:p>
          <a:p>
            <a:pPr algn="ctr" rtl="1"/>
            <a:r>
              <a:rPr lang="ar-MA" sz="3200" b="1" dirty="0"/>
              <a:t>الجمال</a:t>
            </a:r>
          </a:p>
          <a:p>
            <a:pPr algn="ctr" rtl="1"/>
            <a:r>
              <a:rPr lang="ar-MA" sz="3200" b="1" dirty="0"/>
              <a:t>الزوجة</a:t>
            </a:r>
            <a:endParaRPr lang="fr-FR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1475656" y="1898830"/>
            <a:ext cx="1440160" cy="2916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10</a:t>
            </a:r>
            <a:endParaRPr lang="ar-MA" sz="3200" b="1" dirty="0"/>
          </a:p>
          <a:p>
            <a:pPr algn="ctr" rtl="1"/>
            <a:r>
              <a:rPr lang="ar-MA" sz="3200" b="1" dirty="0" smtClean="0"/>
              <a:t>30</a:t>
            </a:r>
            <a:endParaRPr lang="ar-MA" sz="3200" b="1" dirty="0"/>
          </a:p>
          <a:p>
            <a:pPr algn="ctr" rtl="1"/>
            <a:r>
              <a:rPr lang="ar-MA" sz="3200" b="1" dirty="0" smtClean="0"/>
              <a:t>30</a:t>
            </a:r>
            <a:endParaRPr lang="ar-MA" sz="3200" b="1" dirty="0"/>
          </a:p>
          <a:p>
            <a:pPr algn="ctr" rtl="1"/>
            <a:r>
              <a:rPr lang="ar-MA" sz="3200" b="1" dirty="0" smtClean="0"/>
              <a:t>10</a:t>
            </a:r>
            <a:endParaRPr lang="ar-MA" sz="3200" b="1" dirty="0"/>
          </a:p>
          <a:p>
            <a:pPr algn="ctr" rtl="1"/>
            <a:r>
              <a:rPr lang="ar-MA" sz="3200" b="1" dirty="0" smtClean="0"/>
              <a:t>20</a:t>
            </a:r>
            <a:endParaRPr lang="fr-FR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2915816" y="4797152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المجموع</a:t>
            </a:r>
            <a:endParaRPr lang="fr-FR" sz="3200" b="1" dirty="0"/>
          </a:p>
        </p:txBody>
      </p:sp>
      <p:sp>
        <p:nvSpPr>
          <p:cNvPr id="16" name="Rectangle 15"/>
          <p:cNvSpPr/>
          <p:nvPr/>
        </p:nvSpPr>
        <p:spPr>
          <a:xfrm>
            <a:off x="1475656" y="4797152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100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xmlns="" val="3246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قصة المرأة التي جاءت تشتكي لسيدنا داوود.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قوانين الرزق غير ثابتة.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148"/>
          <a:stretch/>
        </p:blipFill>
        <p:spPr bwMode="auto">
          <a:xfrm>
            <a:off x="539552" y="1844824"/>
            <a:ext cx="792087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65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459"/>
          <a:stretch/>
        </p:blipFill>
        <p:spPr bwMode="auto">
          <a:xfrm>
            <a:off x="-66675" y="-27384"/>
            <a:ext cx="9319195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39552" y="1556792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 typeface="Wingdings" pitchFamily="2" charset="2"/>
              <a:buChar char="ü"/>
            </a:pPr>
            <a:r>
              <a:rPr lang="ar-MA" b="1" dirty="0"/>
              <a:t>الصلاة </a:t>
            </a:r>
            <a:endParaRPr lang="fr-FR" b="1" dirty="0"/>
          </a:p>
          <a:p>
            <a:pPr algn="just" rtl="1">
              <a:buFont typeface="Wingdings" pitchFamily="2" charset="2"/>
              <a:buChar char="ü"/>
            </a:pPr>
            <a:endParaRPr lang="fr-FR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29369"/>
            <a:ext cx="3521095" cy="292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123998"/>
            <a:ext cx="9036496" cy="202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7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5433467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MA" b="1" dirty="0" smtClean="0"/>
              <a:t> إقامة القرآن :</a:t>
            </a:r>
          </a:p>
          <a:p>
            <a:pPr algn="r" rtl="1">
              <a:buFont typeface="Wingdings" pitchFamily="2" charset="2"/>
              <a:buChar char="ü"/>
            </a:pPr>
            <a:endParaRPr lang="ar-MA" b="1" dirty="0"/>
          </a:p>
          <a:p>
            <a:pPr algn="r" rtl="1">
              <a:buFont typeface="Wingdings" pitchFamily="2" charset="2"/>
              <a:buChar char="ü"/>
            </a:pPr>
            <a:endParaRPr lang="ar-MA" b="1" dirty="0" smtClean="0"/>
          </a:p>
          <a:p>
            <a:pPr algn="r" rtl="1">
              <a:buFont typeface="Wingdings" pitchFamily="2" charset="2"/>
              <a:buChar char="ü"/>
            </a:pPr>
            <a:endParaRPr lang="ar-MA" b="1" dirty="0"/>
          </a:p>
          <a:p>
            <a:pPr algn="r" rtl="1">
              <a:buFont typeface="Wingdings" pitchFamily="2" charset="2"/>
              <a:buChar char="ü"/>
            </a:pPr>
            <a:endParaRPr lang="ar-MA" b="1" dirty="0" smtClean="0"/>
          </a:p>
          <a:p>
            <a:pPr algn="r" rtl="1">
              <a:buFont typeface="Wingdings" pitchFamily="2" charset="2"/>
              <a:buChar char="ü"/>
            </a:pP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28019" cy="259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525658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71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مفهوم الرزاق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ورد اسم الرزاق في القرآن : </a:t>
            </a:r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في السنة : «</a:t>
            </a:r>
            <a:r>
              <a:rPr lang="ar-MA" b="1" dirty="0" smtClean="0">
                <a:solidFill>
                  <a:srgbClr val="002060"/>
                </a:solidFill>
              </a:rPr>
              <a:t>إن الله هو المسعر القابض الباسط الرزاق</a:t>
            </a:r>
            <a:r>
              <a:rPr lang="ar-MA" b="1" dirty="0" smtClean="0"/>
              <a:t>»</a:t>
            </a:r>
            <a:endParaRPr lang="fr-FR" b="1" dirty="0"/>
          </a:p>
        </p:txBody>
      </p:sp>
      <p:pic>
        <p:nvPicPr>
          <p:cNvPr id="2050" name="Picture 2" descr="C:\Users\aziz\Desktop\الرزاق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004493"/>
            <a:ext cx="6768752" cy="31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833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54"/>
            <a:ext cx="9126994" cy="68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03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56"/>
            <a:ext cx="9144000" cy="6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52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حرمان الرزق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 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الذنوب و المعاصي :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رجل عاصي سمع هذا...</a:t>
            </a:r>
          </a:p>
          <a:p>
            <a:pPr marL="0" indent="0" algn="just" rtl="1">
              <a:buNone/>
            </a:pPr>
            <a:r>
              <a:rPr lang="ar-MA" b="1" dirty="0" smtClean="0"/>
              <a:t>		 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31" y="1412776"/>
            <a:ext cx="4752528" cy="491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18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0640"/>
          </a:xfrm>
        </p:spPr>
        <p:txBody>
          <a:bodyPr>
            <a:normAutofit lnSpcReduction="10000"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تضييق الرزق : - مادي		</a:t>
            </a:r>
          </a:p>
          <a:p>
            <a:pPr marL="0" indent="0" algn="just" rtl="1">
              <a:buNone/>
            </a:pPr>
            <a:r>
              <a:rPr lang="ar-MA" b="1" dirty="0" smtClean="0"/>
              <a:t>		       - روحي</a:t>
            </a:r>
          </a:p>
          <a:p>
            <a:pPr marL="0" indent="0" algn="ctr" rtl="1">
              <a:buNone/>
            </a:pPr>
            <a:endParaRPr lang="ar-MA" b="1" dirty="0" smtClean="0"/>
          </a:p>
          <a:p>
            <a:pPr marL="0" indent="0" algn="ctr" rtl="1">
              <a:buNone/>
            </a:pPr>
            <a:r>
              <a:rPr lang="ar-MA" b="1" dirty="0" smtClean="0"/>
              <a:t>قد تكون مستقيما، لماذا التضييق ؟</a:t>
            </a:r>
          </a:p>
          <a:p>
            <a:pPr marL="0" indent="0" algn="ctr" rtl="1">
              <a:buNone/>
            </a:pPr>
            <a:endParaRPr lang="ar-MA" b="1" dirty="0"/>
          </a:p>
          <a:p>
            <a:pPr marL="0" indent="0" algn="ctr" rtl="1">
              <a:buNone/>
            </a:pPr>
            <a:r>
              <a:rPr lang="ar-MA" b="1" dirty="0" smtClean="0">
                <a:solidFill>
                  <a:srgbClr val="002060"/>
                </a:solidFill>
              </a:rPr>
              <a:t>التعطيش</a:t>
            </a:r>
          </a:p>
          <a:p>
            <a:pPr marL="0" indent="0" algn="ctr" rtl="1">
              <a:buNone/>
            </a:pPr>
            <a:endParaRPr lang="ar-MA" b="1" dirty="0"/>
          </a:p>
          <a:p>
            <a:pPr marL="0" indent="0" algn="ctr" rtl="1">
              <a:buNone/>
            </a:pPr>
            <a:r>
              <a:rPr lang="ar-MA" b="1" dirty="0" smtClean="0">
                <a:solidFill>
                  <a:srgbClr val="FF0000"/>
                </a:solidFill>
              </a:rPr>
              <a:t>مراتب عليا (التجليات)</a:t>
            </a:r>
            <a:endParaRPr lang="ar-MA" b="1" dirty="0">
              <a:solidFill>
                <a:srgbClr val="FF0000"/>
              </a:solidFill>
            </a:endParaRPr>
          </a:p>
          <a:p>
            <a:pPr marL="0" indent="0" algn="just" rtl="1">
              <a:buNone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داود الطائي</a:t>
            </a:r>
            <a:endParaRPr lang="fr-FR" b="1" dirty="0"/>
          </a:p>
        </p:txBody>
      </p:sp>
      <p:sp>
        <p:nvSpPr>
          <p:cNvPr id="4" name="Accolade ouvrante 3"/>
          <p:cNvSpPr/>
          <p:nvPr/>
        </p:nvSpPr>
        <p:spPr>
          <a:xfrm>
            <a:off x="4452958" y="404664"/>
            <a:ext cx="216024" cy="122413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560970" y="242088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563795" y="3573016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87624" y="724344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MA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حرمان تقنين و تأديب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1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84"/>
            <a:ext cx="9276768" cy="685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الواجب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>
                <a:solidFill>
                  <a:srgbClr val="7030A0"/>
                </a:solidFill>
              </a:rPr>
              <a:t> إياك و الحرام</a:t>
            </a:r>
          </a:p>
          <a:p>
            <a:pPr marL="0" indent="0" algn="just" rtl="1">
              <a:buNone/>
            </a:pPr>
            <a:r>
              <a:rPr lang="ar-MA" b="1" dirty="0" smtClean="0"/>
              <a:t>حديث «</a:t>
            </a:r>
            <a:r>
              <a:rPr lang="ar-MA" b="1" dirty="0" smtClean="0">
                <a:solidFill>
                  <a:srgbClr val="002060"/>
                </a:solidFill>
              </a:rPr>
              <a:t>كل لحم نبت من حرام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002060"/>
                </a:solidFill>
              </a:rPr>
              <a:t>فالنار أولى به</a:t>
            </a:r>
            <a:r>
              <a:rPr lang="ar-MA" b="1" dirty="0" smtClean="0"/>
              <a:t>».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رجل : شهادة الزور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>
                <a:solidFill>
                  <a:srgbClr val="7030A0"/>
                </a:solidFill>
              </a:rPr>
              <a:t>إياك و التذلل : عزة النفس</a:t>
            </a:r>
          </a:p>
          <a:p>
            <a:pPr marL="0" indent="0" algn="just" rtl="1">
              <a:buNone/>
            </a:pPr>
            <a:r>
              <a:rPr lang="ar-MA" b="1" dirty="0" smtClean="0"/>
              <a:t>- حديث «</a:t>
            </a:r>
            <a:r>
              <a:rPr lang="ar-MA" b="1" dirty="0" smtClean="0">
                <a:solidFill>
                  <a:srgbClr val="002060"/>
                </a:solidFill>
              </a:rPr>
              <a:t>أطلبوا الحاجات</a:t>
            </a:r>
            <a:r>
              <a:rPr lang="ar-MA" b="1" dirty="0">
                <a:solidFill>
                  <a:srgbClr val="002060"/>
                </a:solidFill>
              </a:rPr>
              <a:t> </a:t>
            </a:r>
            <a:r>
              <a:rPr lang="ar-MA" b="1" dirty="0" smtClean="0">
                <a:solidFill>
                  <a:srgbClr val="002060"/>
                </a:solidFill>
              </a:rPr>
              <a:t>بعزة أنفس فإن الأمور تجري بالمقادير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- سيدنا علي.</a:t>
            </a:r>
          </a:p>
          <a:p>
            <a:pPr marL="0" indent="0" algn="just" rtl="1">
              <a:buNone/>
            </a:pPr>
            <a:r>
              <a:rPr lang="ar-MA" b="1" dirty="0" smtClean="0"/>
              <a:t>- من آداب العبودية الرجوع إلى المعبود في كل ما نريد (النفيسة و الخسيسة)</a:t>
            </a:r>
          </a:p>
          <a:p>
            <a:pPr marL="0" indent="0" algn="just" rtl="1">
              <a:buNone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12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750099"/>
          </a:xfrm>
        </p:spPr>
        <p:txBody>
          <a:bodyPr>
            <a:normAutofit fontScale="92500" lnSpcReduction="10000"/>
          </a:bodyPr>
          <a:lstStyle/>
          <a:p>
            <a:pPr marL="0" indent="0" algn="just" rtl="1">
              <a:buNone/>
            </a:pPr>
            <a:r>
              <a:rPr lang="ar-MA" b="1" dirty="0" smtClean="0"/>
              <a:t>- حتى ملح الطعام : «</a:t>
            </a:r>
            <a:r>
              <a:rPr lang="ar-MA" b="1" dirty="0" smtClean="0">
                <a:solidFill>
                  <a:srgbClr val="002060"/>
                </a:solidFill>
              </a:rPr>
              <a:t>ليسأل أحدكم ربه حاجته حتى يسأله الملح  و حتى يسأله شسع نعله إذا انقطع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مثال : - انتظار الحافلة.</a:t>
            </a:r>
          </a:p>
          <a:p>
            <a:pPr marL="0" indent="0" algn="just" rtl="1">
              <a:buNone/>
            </a:pPr>
            <a:r>
              <a:rPr lang="ar-MA" b="1" dirty="0"/>
              <a:t> </a:t>
            </a:r>
            <a:r>
              <a:rPr lang="ar-MA" b="1" dirty="0" smtClean="0"/>
              <a:t>       - إذا أضعت المفاتيح...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سيدنا موسى : «</a:t>
            </a:r>
            <a:r>
              <a:rPr lang="ar-MA" b="1" dirty="0" smtClean="0">
                <a:solidFill>
                  <a:srgbClr val="002060"/>
                </a:solidFill>
              </a:rPr>
              <a:t>ربي أرني أنظر إليك</a:t>
            </a:r>
            <a:r>
              <a:rPr lang="ar-MA" b="1" dirty="0" smtClean="0"/>
              <a:t>».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- قصة العالم و أحد خلفاء بني أمية.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>
                <a:solidFill>
                  <a:srgbClr val="7030A0"/>
                </a:solidFill>
              </a:rPr>
              <a:t> إياك و الشكوى و التذمر </a:t>
            </a:r>
          </a:p>
          <a:p>
            <a:pPr marL="0" indent="0" algn="just" rtl="1">
              <a:buNone/>
            </a:pPr>
            <a:r>
              <a:rPr lang="ar-MA" b="1" dirty="0" smtClean="0"/>
              <a:t>- «</a:t>
            </a:r>
            <a:r>
              <a:rPr lang="ar-MA" b="1" dirty="0" smtClean="0">
                <a:solidFill>
                  <a:srgbClr val="002060"/>
                </a:solidFill>
              </a:rPr>
              <a:t>قدر عليه رزقه قال ربي أهانن</a:t>
            </a:r>
            <a:r>
              <a:rPr lang="ar-MA" b="1" dirty="0" smtClean="0"/>
              <a:t>»</a:t>
            </a:r>
          </a:p>
          <a:p>
            <a:pPr marL="0" indent="0" algn="just" rtl="1">
              <a:buNone/>
            </a:pPr>
            <a:r>
              <a:rPr lang="ar-MA" b="1" dirty="0" smtClean="0"/>
              <a:t>- «</a:t>
            </a:r>
            <a:r>
              <a:rPr lang="ar-MA" b="1" dirty="0" smtClean="0">
                <a:solidFill>
                  <a:srgbClr val="002060"/>
                </a:solidFill>
              </a:rPr>
              <a:t>من اشتكى لمؤمن فكأنما اشتكى إلى الله، و من اشتكى لكافر  فكأنما اشتكى على الله</a:t>
            </a:r>
            <a:r>
              <a:rPr lang="ar-MA" b="1" dirty="0" smtClean="0"/>
              <a:t>».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أرقى أنواع الشكوى</a:t>
            </a:r>
            <a:r>
              <a:rPr lang="ar-MA" b="1" dirty="0"/>
              <a:t>.... </a:t>
            </a:r>
            <a:r>
              <a:rPr lang="ar-MA" b="1" dirty="0" smtClean="0"/>
              <a:t>«</a:t>
            </a:r>
            <a:r>
              <a:rPr lang="ar-MA" b="1" dirty="0">
                <a:solidFill>
                  <a:srgbClr val="002060"/>
                </a:solidFill>
              </a:rPr>
              <a:t>إنما أشكو بثي و حزني إلى الله</a:t>
            </a:r>
            <a:r>
              <a:rPr lang="ar-MA" b="1" dirty="0" smtClean="0">
                <a:solidFill>
                  <a:srgbClr val="002060"/>
                </a:solidFill>
              </a:rPr>
              <a:t>...</a:t>
            </a:r>
            <a:r>
              <a:rPr lang="ar-MA" b="1" dirty="0" smtClean="0"/>
              <a:t>»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861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>
                <a:solidFill>
                  <a:srgbClr val="7030A0"/>
                </a:solidFill>
              </a:rPr>
              <a:t> إياك و التكاسل و الخمول و التواكل :</a:t>
            </a:r>
          </a:p>
          <a:p>
            <a:pPr marL="0" indent="0" algn="just" rtl="1">
              <a:buNone/>
            </a:pPr>
            <a:r>
              <a:rPr lang="ar-MA" b="1" dirty="0" smtClean="0"/>
              <a:t>- فقر القدر≠	فقر الكسل </a:t>
            </a:r>
            <a:r>
              <a:rPr lang="ar-MA" b="1" dirty="0"/>
              <a:t>≠ </a:t>
            </a:r>
            <a:r>
              <a:rPr lang="ar-MA" b="1" dirty="0" smtClean="0"/>
              <a:t>	فقر الإنفاق</a:t>
            </a:r>
          </a:p>
          <a:p>
            <a:pPr marL="0" indent="0" algn="just" rtl="1">
              <a:buNone/>
            </a:pPr>
            <a:r>
              <a:rPr lang="ar-MA" b="1" dirty="0" smtClean="0"/>
              <a:t>- التواكل : سيدنا عمر رأى أناسا يتكففون الناس في الحج......</a:t>
            </a:r>
          </a:p>
          <a:p>
            <a:pPr marL="0" indent="0" algn="just" rtl="1">
              <a:buNone/>
            </a:pPr>
            <a:r>
              <a:rPr lang="ar-MA" b="1" dirty="0" smtClean="0"/>
              <a:t>- السعي و البذل : «</a:t>
            </a:r>
            <a:r>
              <a:rPr lang="ar-MA" b="1" dirty="0" smtClean="0">
                <a:solidFill>
                  <a:schemeClr val="tx2">
                    <a:lumMod val="50000"/>
                  </a:schemeClr>
                </a:solidFill>
              </a:rPr>
              <a:t>إني جاعل في الارض خليفة</a:t>
            </a:r>
            <a:r>
              <a:rPr lang="ar-MA" b="1" dirty="0" smtClean="0"/>
              <a:t>»</a:t>
            </a:r>
          </a:p>
          <a:p>
            <a:pPr marL="0" indent="0" algn="just" rtl="1">
              <a:buNone/>
            </a:pPr>
            <a:r>
              <a:rPr lang="ar-MA" b="1" dirty="0" smtClean="0"/>
              <a:t>(التاجر الذي رأى طائرا </a:t>
            </a:r>
            <a:r>
              <a:rPr lang="ar-MA" b="1" dirty="0" smtClean="0"/>
              <a:t>كسيحا</a:t>
            </a:r>
            <a:r>
              <a:rPr lang="en-US" b="1" dirty="0" smtClean="0"/>
              <a:t>(</a:t>
            </a:r>
            <a:r>
              <a:rPr lang="ar-MA" b="1" dirty="0" smtClean="0"/>
              <a:t>.</a:t>
            </a: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>
                <a:solidFill>
                  <a:srgbClr val="7030A0"/>
                </a:solidFill>
              </a:rPr>
              <a:t> إياك و الشح.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841381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121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5009" y="1412776"/>
            <a:ext cx="59474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إذا فاتتك الدنيا فلا </a:t>
            </a:r>
            <a:r>
              <a:rPr lang="ar-M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تحزني</a:t>
            </a:r>
            <a:endParaRPr lang="fr-FR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rtl="1"/>
            <a:r>
              <a:rPr lang="ar-M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من شهد الرزاق لا يتألم</a:t>
            </a:r>
          </a:p>
          <a:p>
            <a:pPr algn="ctr" rtl="1"/>
            <a:r>
              <a:rPr lang="ar-M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على شيء فاته من الدنيا</a:t>
            </a:r>
            <a:endParaRPr lang="fr-F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98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C:\Users\aziz\Desktop\الرزاق\3732056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01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صيغة المبالغة : - </a:t>
            </a:r>
            <a:r>
              <a:rPr lang="ar-MA" b="1" dirty="0" smtClean="0"/>
              <a:t>الكم</a:t>
            </a:r>
            <a:r>
              <a:rPr lang="ar-MA" b="1" dirty="0" smtClean="0"/>
              <a:t>.</a:t>
            </a:r>
          </a:p>
          <a:p>
            <a:pPr marL="0" indent="0" algn="just" rtl="1">
              <a:buNone/>
            </a:pPr>
            <a:r>
              <a:rPr lang="ar-MA" b="1" dirty="0" smtClean="0"/>
              <a:t>			- النوع (المؤمن، الكافر).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fr-F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7902"/>
            <a:ext cx="8593023" cy="493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39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aziz\Desktop\الرزاق\mk170049_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82"/>
            <a:ext cx="9180513" cy="68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00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103" y="260648"/>
            <a:ext cx="8229600" cy="5865515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الرازق : يعطي من يشاء و يمنع من يشاء.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الرزق : كل ما ينتفع به : - رزق الربوبية.</a:t>
            </a:r>
          </a:p>
          <a:p>
            <a:pPr marL="0" indent="0" algn="just" rtl="1">
              <a:buNone/>
            </a:pPr>
            <a:r>
              <a:rPr lang="ar-MA" b="1" dirty="0" smtClean="0"/>
              <a:t>				  - رزق الألوهية.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سيدنا داوود عليه السلام :</a:t>
            </a: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fr-FR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95" b="12866"/>
          <a:stretch/>
        </p:blipFill>
        <p:spPr bwMode="auto">
          <a:xfrm>
            <a:off x="755576" y="2636912"/>
            <a:ext cx="7920880" cy="38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1985" y="3356992"/>
            <a:ext cx="4225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«يا رازق البغاث»</a:t>
            </a:r>
            <a:endParaRPr lang="fr-F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7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ziz\Desktop\الرزاق\2838_171148_1193264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55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507289" cy="564949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MA" sz="5400" b="1" dirty="0" smtClean="0">
                <a:solidFill>
                  <a:schemeClr val="bg1"/>
                </a:solidFill>
              </a:rPr>
              <a:t>اسم الله الرزاق سبب توبة عبد صالح</a:t>
            </a:r>
            <a:endParaRPr lang="fr-F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1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ضما</a:t>
            </a:r>
            <a:r>
              <a:rPr lang="ar-MA" b="1" dirty="0">
                <a:solidFill>
                  <a:schemeClr val="accent3">
                    <a:lumMod val="50000"/>
                  </a:schemeClr>
                </a:solidFill>
              </a:rPr>
              <a:t>ن</a:t>
            </a:r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 الرزق</a:t>
            </a: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5122" name="Picture 2" descr="C:\Users\aziz\Desktop\الرزاق\view_1356523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5364" y="1343230"/>
            <a:ext cx="61013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«و ما من دابة في </a:t>
            </a:r>
            <a:r>
              <a:rPr lang="ar-M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االارض</a:t>
            </a:r>
            <a:endParaRPr lang="ar-M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1"/>
            <a:r>
              <a:rPr lang="ar-M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إلا على الله رزقها»</a:t>
            </a:r>
            <a:endParaRPr lang="fr-F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4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88"/>
            <a:ext cx="927893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دابة : نكرة شاملة	تسعد بها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على : تفيد الإلزامية	كل الكائنات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قبل أن تخلق ضمن لك الرزق.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 typeface="Wingdings" pitchFamily="2" charset="2"/>
              <a:buChar char="ü"/>
            </a:pPr>
            <a:endParaRPr lang="fr-FR" b="1" dirty="0"/>
          </a:p>
        </p:txBody>
      </p:sp>
      <p:sp>
        <p:nvSpPr>
          <p:cNvPr id="4" name="Accolade ouvrante 3"/>
          <p:cNvSpPr/>
          <p:nvPr/>
        </p:nvSpPr>
        <p:spPr>
          <a:xfrm>
            <a:off x="5220072" y="476672"/>
            <a:ext cx="144016" cy="108012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aziz\Desktop\الرزاق\29064_1373138100272_1586383377_854231_457061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87"/>
          <a:stretch/>
        </p:blipFill>
        <p:spPr bwMode="auto">
          <a:xfrm>
            <a:off x="611560" y="2392330"/>
            <a:ext cx="7848872" cy="403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6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457</Words>
  <Application>Microsoft Office PowerPoint</Application>
  <PresentationFormat>Affichage à l'écran (4:3)</PresentationFormat>
  <Paragraphs>167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Diapositive 1</vt:lpstr>
      <vt:lpstr>مفهوم الرزاق</vt:lpstr>
      <vt:lpstr>Diapositive 3</vt:lpstr>
      <vt:lpstr>Diapositive 4</vt:lpstr>
      <vt:lpstr>Diapositive 5</vt:lpstr>
      <vt:lpstr>Diapositive 6</vt:lpstr>
      <vt:lpstr>Diapositive 7</vt:lpstr>
      <vt:lpstr>ضمان الرزق</vt:lpstr>
      <vt:lpstr>Diapositive 9</vt:lpstr>
      <vt:lpstr>Diapositive 10</vt:lpstr>
      <vt:lpstr>Diapositive 11</vt:lpstr>
      <vt:lpstr>أنواع الرزق</vt:lpstr>
      <vt:lpstr>Diapositive 13</vt:lpstr>
      <vt:lpstr>Diapositive 14</vt:lpstr>
      <vt:lpstr>Diapositive 15</vt:lpstr>
      <vt:lpstr>تقسيم الأرزاق</vt:lpstr>
      <vt:lpstr>Diapositive 17</vt:lpstr>
      <vt:lpstr>Diapositive 18</vt:lpstr>
      <vt:lpstr>Diapositive 19</vt:lpstr>
      <vt:lpstr>Diapositive 20</vt:lpstr>
      <vt:lpstr>Diapositive 21</vt:lpstr>
      <vt:lpstr>حرمان الرزق</vt:lpstr>
      <vt:lpstr>Diapositive 23</vt:lpstr>
      <vt:lpstr>الواجب</vt:lpstr>
      <vt:lpstr>Diapositive 25</vt:lpstr>
      <vt:lpstr>Diapositive 26</vt:lpstr>
      <vt:lpstr>Diapositive 27</vt:lpstr>
      <vt:lpstr>Diapositive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aziz</dc:creator>
  <cp:lastModifiedBy>acer</cp:lastModifiedBy>
  <cp:revision>65</cp:revision>
  <dcterms:created xsi:type="dcterms:W3CDTF">2014-11-25T05:45:04Z</dcterms:created>
  <dcterms:modified xsi:type="dcterms:W3CDTF">2014-11-29T15:15:44Z</dcterms:modified>
</cp:coreProperties>
</file>