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346" r:id="rId5"/>
    <p:sldId id="314" r:id="rId6"/>
    <p:sldId id="315" r:id="rId7"/>
    <p:sldId id="349" r:id="rId8"/>
    <p:sldId id="316" r:id="rId9"/>
    <p:sldId id="312" r:id="rId10"/>
    <p:sldId id="317" r:id="rId11"/>
    <p:sldId id="318" r:id="rId12"/>
    <p:sldId id="350" r:id="rId13"/>
    <p:sldId id="319" r:id="rId14"/>
    <p:sldId id="304" r:id="rId15"/>
    <p:sldId id="321" r:id="rId16"/>
    <p:sldId id="322" r:id="rId17"/>
    <p:sldId id="323" r:id="rId18"/>
    <p:sldId id="305" r:id="rId19"/>
    <p:sldId id="324" r:id="rId20"/>
    <p:sldId id="325" r:id="rId21"/>
    <p:sldId id="326" r:id="rId22"/>
    <p:sldId id="308" r:id="rId23"/>
    <p:sldId id="327" r:id="rId24"/>
    <p:sldId id="329" r:id="rId25"/>
    <p:sldId id="328" r:id="rId26"/>
    <p:sldId id="331" r:id="rId27"/>
    <p:sldId id="332" r:id="rId28"/>
    <p:sldId id="333" r:id="rId29"/>
    <p:sldId id="334" r:id="rId30"/>
    <p:sldId id="282" r:id="rId31"/>
    <p:sldId id="283" r:id="rId32"/>
    <p:sldId id="335" r:id="rId33"/>
    <p:sldId id="336" r:id="rId34"/>
    <p:sldId id="310" r:id="rId35"/>
    <p:sldId id="286" r:id="rId36"/>
    <p:sldId id="337" r:id="rId37"/>
    <p:sldId id="347" r:id="rId38"/>
    <p:sldId id="338" r:id="rId39"/>
    <p:sldId id="311" r:id="rId40"/>
    <p:sldId id="287" r:id="rId41"/>
    <p:sldId id="339" r:id="rId42"/>
    <p:sldId id="285" r:id="rId43"/>
    <p:sldId id="340" r:id="rId44"/>
    <p:sldId id="341" r:id="rId45"/>
    <p:sldId id="342" r:id="rId46"/>
    <p:sldId id="343" r:id="rId47"/>
    <p:sldId id="344" r:id="rId48"/>
    <p:sldId id="345" r:id="rId49"/>
    <p:sldId id="291" r:id="rId50"/>
    <p:sldId id="351" r:id="rId51"/>
    <p:sldId id="352" r:id="rId52"/>
    <p:sldId id="353" r:id="rId53"/>
    <p:sldId id="354" r:id="rId54"/>
    <p:sldId id="355" r:id="rId55"/>
    <p:sldId id="295" r:id="rId56"/>
    <p:sldId id="356" r:id="rId57"/>
    <p:sldId id="357" r:id="rId58"/>
    <p:sldId id="358" r:id="rId59"/>
    <p:sldId id="298" r:id="rId60"/>
    <p:sldId id="359" r:id="rId61"/>
    <p:sldId id="360" r:id="rId62"/>
    <p:sldId id="362" r:id="rId63"/>
    <p:sldId id="299" r:id="rId6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37852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3684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4523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84632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2141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88155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4472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6070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5082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5489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1895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7A099-91F0-4D3D-9617-4ED60E5A0CD5}" type="datetimeFigureOut">
              <a:rPr lang="fr-FR" smtClean="0"/>
              <a:pPr/>
              <a:t>06/04/2014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68F7E-2A23-4760-A77D-3427C21FB3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9453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332656"/>
            <a:ext cx="792088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MA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خطط لمستقبلك الحقيقي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Image 5" descr="clip_image00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1175"/>
            <a:ext cx="1857375" cy="12668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86578" y="507207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05-04-2014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98149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608512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ar-MA" b="1" dirty="0" smtClean="0"/>
              <a:t> - جدثا </a:t>
            </a:r>
            <a:r>
              <a:rPr lang="ar-MA" b="1" dirty="0" smtClean="0">
                <a:solidFill>
                  <a:srgbClr val="C00000"/>
                </a:solidFill>
              </a:rPr>
              <a:t>«</a:t>
            </a:r>
            <a:r>
              <a:rPr lang="ar-MA" b="1" dirty="0">
                <a:solidFill>
                  <a:srgbClr val="C00000"/>
                </a:solidFill>
              </a:rPr>
              <a:t>فَإِذَا هُم مِّنَ الأَجْدَاثِ إِلَى رَبِّهِمْ </a:t>
            </a:r>
            <a:r>
              <a:rPr lang="ar-MA" b="1" dirty="0" smtClean="0">
                <a:solidFill>
                  <a:srgbClr val="C00000"/>
                </a:solidFill>
              </a:rPr>
              <a:t>يَنسِلُونَ» </a:t>
            </a:r>
            <a:r>
              <a:rPr lang="ar-MA" b="1" dirty="0" smtClean="0"/>
              <a:t>يس/51 </a:t>
            </a:r>
          </a:p>
          <a:p>
            <a:pPr marL="0" indent="0" algn="just" rtl="1">
              <a:buNone/>
            </a:pPr>
            <a:r>
              <a:rPr lang="ar-MA" b="1" dirty="0" smtClean="0"/>
              <a:t>- أول منازل الآخرة و بداية الطريق إلى البرزخ.</a:t>
            </a:r>
          </a:p>
          <a:p>
            <a:pPr marL="0" indent="0" algn="just" rtl="1">
              <a:buNone/>
            </a:pPr>
            <a:r>
              <a:rPr lang="ar-MA" b="1" dirty="0" smtClean="0"/>
              <a:t>- عثمان بن عفان رضي الله عنه إذا وقف على قبر بكى....</a:t>
            </a:r>
          </a:p>
          <a:p>
            <a:pPr marL="0" indent="0" algn="just" rtl="1">
              <a:buNone/>
            </a:pPr>
            <a:r>
              <a:rPr lang="ar-MA" b="1" dirty="0" smtClean="0"/>
              <a:t>- الضمة.</a:t>
            </a:r>
          </a:p>
          <a:p>
            <a:pPr marL="0" indent="0" algn="just" rtl="1">
              <a:buNone/>
            </a:pPr>
            <a:r>
              <a:rPr lang="ar-MA" b="1" dirty="0" smtClean="0"/>
              <a:t>- سؤال الملكين.</a:t>
            </a:r>
          </a:p>
          <a:p>
            <a:pPr marL="0" indent="0" algn="just" rtl="1">
              <a:buNone/>
            </a:pPr>
            <a:r>
              <a:rPr lang="ar-MA" b="1" dirty="0" smtClean="0"/>
              <a:t>- عذاب القبر و نعيمه : </a:t>
            </a:r>
            <a:r>
              <a:rPr lang="ar-MA" b="1" dirty="0" smtClean="0">
                <a:solidFill>
                  <a:srgbClr val="C00000"/>
                </a:solidFill>
              </a:rPr>
              <a:t>«</a:t>
            </a:r>
            <a:r>
              <a:rPr lang="ar-MA" b="1" dirty="0">
                <a:solidFill>
                  <a:srgbClr val="C00000"/>
                </a:solidFill>
              </a:rPr>
              <a:t>النَّارُ يُعْرَضُونَ عَلَيْهَا غُدُوًّا وَعَشِيًّا وَيَوْمَ تَقُومُ السَّاعَةُ أَدْخِلُوا آلَ فِرْعَوْنَ أَشَدَّ </a:t>
            </a:r>
            <a:r>
              <a:rPr lang="ar-MA" b="1" dirty="0" smtClean="0">
                <a:solidFill>
                  <a:srgbClr val="C00000"/>
                </a:solidFill>
              </a:rPr>
              <a:t>الْعَذَابِ» </a:t>
            </a:r>
            <a:r>
              <a:rPr lang="ar-MA" b="1" dirty="0" smtClean="0"/>
              <a:t>غافر 46</a:t>
            </a:r>
          </a:p>
          <a:p>
            <a:pPr marL="0" indent="0" algn="just" rtl="1">
              <a:buNone/>
            </a:pPr>
            <a:endParaRPr lang="ar-MA" b="1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التعريف</a:t>
            </a:r>
            <a:endParaRPr lang="fr-FR" sz="6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394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680520"/>
          </a:xfrm>
        </p:spPr>
        <p:txBody>
          <a:bodyPr/>
          <a:lstStyle/>
          <a:p>
            <a:pPr marL="0" indent="0" algn="just" rtl="1">
              <a:buNone/>
            </a:pPr>
            <a:endParaRPr lang="ar-MA" b="1" dirty="0" smtClean="0"/>
          </a:p>
          <a:p>
            <a:pPr algn="just" rtl="1">
              <a:buFontTx/>
              <a:buChar char="-"/>
            </a:pPr>
            <a:r>
              <a:rPr lang="ar-MA" b="1" dirty="0" smtClean="0"/>
              <a:t>الثبات </a:t>
            </a:r>
            <a:r>
              <a:rPr lang="ar-MA" b="1" dirty="0"/>
              <a:t>عند السؤال </a:t>
            </a:r>
            <a:r>
              <a:rPr lang="ar-MA" b="1" dirty="0" smtClean="0"/>
              <a:t>(أمنا عائشة رضي الله عنها).</a:t>
            </a:r>
            <a:endParaRPr lang="ar-MA" b="1" dirty="0"/>
          </a:p>
          <a:p>
            <a:pPr algn="just" rtl="1">
              <a:buFontTx/>
              <a:buChar char="-"/>
            </a:pPr>
            <a:r>
              <a:rPr lang="ar-MA" b="1" dirty="0"/>
              <a:t>روضة من رياض الجنة</a:t>
            </a:r>
            <a:r>
              <a:rPr lang="ar-MA" b="1" dirty="0" smtClean="0"/>
              <a:t>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روح المؤمن.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الهدف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" y="3861048"/>
            <a:ext cx="4064080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076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التخطيط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 lnSpcReduction="10000"/>
          </a:bodyPr>
          <a:lstStyle/>
          <a:p>
            <a:pPr algn="just" rtl="1">
              <a:buFontTx/>
              <a:buChar char="-"/>
            </a:pPr>
            <a:r>
              <a:rPr lang="ar-MA" b="1" dirty="0"/>
              <a:t>التوبة المستمرة (ساعة محاسبة</a:t>
            </a:r>
            <a:r>
              <a:rPr lang="ar-MA" b="1" dirty="0" smtClean="0"/>
              <a:t>).</a:t>
            </a:r>
            <a:endParaRPr lang="ar-MA" b="1" dirty="0"/>
          </a:p>
          <a:p>
            <a:pPr algn="just" rtl="1">
              <a:buFontTx/>
              <a:buChar char="-"/>
            </a:pPr>
            <a:r>
              <a:rPr lang="ar-MA" b="1" dirty="0"/>
              <a:t>العمل الصالح (القرآن، الصلاة...).</a:t>
            </a:r>
          </a:p>
          <a:p>
            <a:pPr algn="just" rtl="1">
              <a:buFontTx/>
              <a:buChar char="-"/>
            </a:pPr>
            <a:r>
              <a:rPr lang="ar-MA" b="1" dirty="0"/>
              <a:t>التعوذ من عذاب القبر.</a:t>
            </a:r>
          </a:p>
          <a:p>
            <a:pPr algn="just" rtl="1">
              <a:buFontTx/>
              <a:buChar char="-"/>
            </a:pPr>
            <a:r>
              <a:rPr lang="ar-MA" b="1" dirty="0"/>
              <a:t>الدعاء (ولد صالح)</a:t>
            </a:r>
          </a:p>
          <a:p>
            <a:pPr marL="0" indent="0" algn="just" rtl="1">
              <a:buNone/>
            </a:pPr>
            <a:r>
              <a:rPr lang="ar-MA" b="1" dirty="0"/>
              <a:t>«ما الميت في القبر إلا كالغريق...».</a:t>
            </a:r>
          </a:p>
          <a:p>
            <a:pPr marL="0" indent="0" algn="just" rtl="1">
              <a:buNone/>
            </a:pPr>
            <a:r>
              <a:rPr lang="ar-MA" b="1" dirty="0"/>
              <a:t>بشار بن غالب (رابعة العدوية).</a:t>
            </a:r>
            <a:endParaRPr lang="fr-FR" b="1" dirty="0"/>
          </a:p>
          <a:p>
            <a:pPr marL="0" indent="0" algn="just" rtl="1">
              <a:buNone/>
            </a:pPr>
            <a:r>
              <a:rPr lang="ar-MA" b="1" dirty="0"/>
              <a:t>- المعصومون من عذاب القبر : الشهيد، المرابط، من مات يوم الجمعة، المبطون....</a:t>
            </a:r>
            <a:endParaRPr lang="fr-FR" b="1" dirty="0"/>
          </a:p>
          <a:p>
            <a:pPr marL="0" indent="0" algn="just" rtl="1">
              <a:buNone/>
            </a:pP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352498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pPr algn="just" rtl="1">
              <a:buFontTx/>
              <a:buChar char="-"/>
            </a:pPr>
            <a:r>
              <a:rPr lang="ar-MA" b="1" dirty="0" smtClean="0"/>
              <a:t>المداومة </a:t>
            </a:r>
            <a:r>
              <a:rPr lang="ar-MA" b="1" dirty="0"/>
              <a:t>على قراءة سورة </a:t>
            </a:r>
            <a:r>
              <a:rPr lang="ar-MA" b="1" dirty="0" smtClean="0"/>
              <a:t>الملك</a:t>
            </a:r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4098" name="Picture 2" descr="D:\Naima\خطط لمستقبلك\فضائل-سورة-تبارك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06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30145" cy="68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2922" y="188640"/>
            <a:ext cx="6930103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محطة النفخ في الصور</a:t>
            </a:r>
            <a:endParaRPr lang="en-US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8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rtl="1"/>
            <a:r>
              <a:rPr lang="ar-MA" b="1" dirty="0" smtClean="0">
                <a:solidFill>
                  <a:srgbClr val="FFC000"/>
                </a:solidFill>
              </a:rPr>
              <a:t>التعريف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968" y="1600200"/>
            <a:ext cx="4680520" cy="4525963"/>
          </a:xfrm>
        </p:spPr>
        <p:txBody>
          <a:bodyPr>
            <a:normAutofit lnSpcReduction="10000"/>
          </a:bodyPr>
          <a:lstStyle/>
          <a:p>
            <a:pPr algn="just" rtl="1">
              <a:buFontTx/>
              <a:buChar char="-"/>
            </a:pPr>
            <a:r>
              <a:rPr lang="ar-MA" b="1" dirty="0" smtClean="0"/>
              <a:t>النفخ : الصعق.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الصور : قرن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كيف أنعم ؟	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		نفخة الفزع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عدد النفخات</a:t>
            </a:r>
          </a:p>
          <a:p>
            <a:pPr marL="0" indent="0" algn="just" rtl="1">
              <a:buNone/>
            </a:pPr>
            <a:r>
              <a:rPr lang="ar-MA" b="1" dirty="0" smtClean="0"/>
              <a:t>			نفخة البعث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متى ينفخ في الصور ؟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كم بين النفختين.</a:t>
            </a:r>
            <a:endParaRPr lang="fr-F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186"/>
            <a:ext cx="4572000" cy="556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156176" y="3491318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174788" y="4067382"/>
            <a:ext cx="701468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579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24" y="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الهدف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pic>
        <p:nvPicPr>
          <p:cNvPr id="6146" name="Picture 2" descr="D:\Naima\خطط لمستقبلك\rqa2eq0105b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8" t="3592" r="4774" b="39236"/>
          <a:stretch/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53103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fr-FR" sz="3200" b="1" dirty="0"/>
          </a:p>
        </p:txBody>
      </p:sp>
    </p:spTree>
    <p:extLst>
      <p:ext uri="{BB962C8B-B14F-4D97-AF65-F5344CB8AC3E}">
        <p14:creationId xmlns="" xmlns:p14="http://schemas.microsoft.com/office/powerpoint/2010/main" val="42893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الخطة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«حسبنا الله و نعم الوكيل توكلنا على الله ربنا».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الاستعداد كل يوم جمعة.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«من سره أن ينظر إلى يوم القيامة كأنه رأي العين فليقرأ التكوير – الانفطار – الانشقاق».  </a:t>
            </a:r>
            <a:endParaRPr lang="fr-FR" b="1" dirty="0"/>
          </a:p>
        </p:txBody>
      </p:sp>
      <p:pic>
        <p:nvPicPr>
          <p:cNvPr id="12291" name="Picture 3" descr="D:\Naima\خطط لمستقبلك\2440e47e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56" y="3625618"/>
            <a:ext cx="4762500" cy="3219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5653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4"/>
            <a:ext cx="9144000" cy="684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94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التعريف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980728"/>
            <a:ext cx="4917232" cy="5400600"/>
          </a:xfrm>
        </p:spPr>
        <p:txBody>
          <a:bodyPr>
            <a:normAutofit/>
          </a:bodyPr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البعث : إحياء الموتى.</a:t>
            </a:r>
          </a:p>
          <a:p>
            <a:pPr marL="0" indent="0" algn="just" rtl="1">
              <a:buNone/>
            </a:pPr>
            <a:r>
              <a:rPr lang="ar-MA" b="1" dirty="0" smtClean="0">
                <a:solidFill>
                  <a:srgbClr val="C00000"/>
                </a:solidFill>
              </a:rPr>
              <a:t>«ينزل من السماء ماء فينبتون كما ينبت البقل و ليس في الإنسان شيء إلا بلي، إلا عظم واحد فهو عجب الذنب منه يركب الخلق يوم القيامة».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خصائص الإنسان بعد البعث : الضرس، الجلد، لا يموت، النظر.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أول من تنشق عنه الأرض.</a:t>
            </a:r>
            <a:endParaRPr lang="fr-FR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402"/>
          <a:stretch/>
        </p:blipFill>
        <p:spPr bwMode="auto">
          <a:xfrm>
            <a:off x="0" y="1052736"/>
            <a:ext cx="370790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216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667233"/>
            <a:ext cx="8229600" cy="452596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 smtClean="0"/>
              <a:t> المستقبل الحقيقي ؟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/>
              <a:t> </a:t>
            </a:r>
            <a:r>
              <a:rPr lang="ar-MA" b="1" dirty="0" smtClean="0"/>
              <a:t>التخطيط للدنيا واجب و لكن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MA" b="1" dirty="0"/>
              <a:t> </a:t>
            </a:r>
            <a:r>
              <a:rPr lang="ar-MA" b="1" dirty="0" smtClean="0"/>
              <a:t>سفيان الثوري</a:t>
            </a:r>
            <a:endParaRPr lang="fr-FR" b="1" dirty="0"/>
          </a:p>
        </p:txBody>
      </p:sp>
      <p:sp>
        <p:nvSpPr>
          <p:cNvPr id="4" name="Rounded Rectangle 3"/>
          <p:cNvSpPr/>
          <p:nvPr/>
        </p:nvSpPr>
        <p:spPr>
          <a:xfrm>
            <a:off x="395536" y="3284984"/>
            <a:ext cx="22322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أعلى المراتب</a:t>
            </a:r>
            <a:endParaRPr lang="fr-FR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228184" y="3212976"/>
            <a:ext cx="22322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التخطيط الجيد</a:t>
            </a:r>
            <a:endParaRPr lang="fr-FR" sz="3200" b="1" dirty="0"/>
          </a:p>
        </p:txBody>
      </p:sp>
      <p:sp>
        <p:nvSpPr>
          <p:cNvPr id="6" name="Oval 5"/>
          <p:cNvSpPr/>
          <p:nvPr/>
        </p:nvSpPr>
        <p:spPr>
          <a:xfrm>
            <a:off x="3131840" y="2708920"/>
            <a:ext cx="273630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المؤمن الذكي</a:t>
            </a:r>
            <a:endParaRPr lang="fr-FR" sz="3200" b="1" dirty="0"/>
          </a:p>
        </p:txBody>
      </p:sp>
      <p:sp>
        <p:nvSpPr>
          <p:cNvPr id="7" name="Oval 6"/>
          <p:cNvSpPr/>
          <p:nvPr/>
        </p:nvSpPr>
        <p:spPr>
          <a:xfrm>
            <a:off x="6372200" y="5013176"/>
            <a:ext cx="230425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الدنيا</a:t>
            </a:r>
            <a:endParaRPr lang="fr-FR" sz="3200" b="1" dirty="0"/>
          </a:p>
        </p:txBody>
      </p:sp>
      <p:sp>
        <p:nvSpPr>
          <p:cNvPr id="8" name="Oval 7"/>
          <p:cNvSpPr/>
          <p:nvPr/>
        </p:nvSpPr>
        <p:spPr>
          <a:xfrm>
            <a:off x="3347864" y="5013176"/>
            <a:ext cx="230425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محطات</a:t>
            </a:r>
            <a:endParaRPr lang="fr-FR" sz="3200" b="1" dirty="0"/>
          </a:p>
        </p:txBody>
      </p:sp>
      <p:sp>
        <p:nvSpPr>
          <p:cNvPr id="9" name="Oval 8"/>
          <p:cNvSpPr/>
          <p:nvPr/>
        </p:nvSpPr>
        <p:spPr>
          <a:xfrm>
            <a:off x="395536" y="5013176"/>
            <a:ext cx="230425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الآخرة</a:t>
            </a:r>
            <a:endParaRPr lang="fr-FR" sz="32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344308" y="4149080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11660" y="4221088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4"/>
          </p:cNvCxnSpPr>
          <p:nvPr/>
        </p:nvCxnSpPr>
        <p:spPr>
          <a:xfrm>
            <a:off x="4499992" y="3429000"/>
            <a:ext cx="0" cy="1512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73677" y="3319086"/>
            <a:ext cx="720080" cy="3979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99792" y="3416990"/>
            <a:ext cx="829669" cy="3000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724128" y="540922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699792" y="540922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02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الهدف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>
                <a:solidFill>
                  <a:srgbClr val="C00000"/>
                </a:solidFill>
              </a:rPr>
              <a:t>«يبعث كل عبد على ما مات عليه» </a:t>
            </a:r>
            <a:r>
              <a:rPr lang="ar-MA" b="1" dirty="0" smtClean="0"/>
              <a:t>رواه مسلم</a:t>
            </a:r>
            <a:endParaRPr lang="fr-FR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623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الخطة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1713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أرض الحشر</a:t>
            </a:r>
            <a:endParaRPr lang="fr-FR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01" r="29430" b="67931"/>
          <a:stretch/>
        </p:blipFill>
        <p:spPr bwMode="auto">
          <a:xfrm>
            <a:off x="0" y="19294"/>
            <a:ext cx="9148035" cy="683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8144" y="188640"/>
            <a:ext cx="307327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MA" sz="1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محطة</a:t>
            </a:r>
            <a:endParaRPr lang="en-US" sz="1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46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التعريف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184576"/>
          </a:xfrm>
        </p:spPr>
        <p:txBody>
          <a:bodyPr>
            <a:normAutofit lnSpcReduction="10000"/>
          </a:bodyPr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الحشر : جمع الخلائق يوم القيامة لحسابهم و القضاء بينهم.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وصف الله عز و جل :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يوم ثقيل : «إن هؤلاء...»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يوم عظيم «ألا يظن أولئك...»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أرض المحشر : </a:t>
            </a:r>
            <a:r>
              <a:rPr lang="ar-MA" b="1" dirty="0" smtClean="0">
                <a:solidFill>
                  <a:srgbClr val="C00000"/>
                </a:solidFill>
              </a:rPr>
              <a:t>«يحشر الناس يوم القيامة على أرض </a:t>
            </a:r>
            <a:r>
              <a:rPr lang="ar-MA" b="1" dirty="0">
                <a:solidFill>
                  <a:srgbClr val="C00000"/>
                </a:solidFill>
              </a:rPr>
              <a:t>بيضاء </a:t>
            </a:r>
            <a:r>
              <a:rPr lang="ar-MA" b="1" dirty="0" smtClean="0">
                <a:solidFill>
                  <a:srgbClr val="C00000"/>
                </a:solidFill>
              </a:rPr>
              <a:t>عفراء كقرصة النقى ليس فيها معلم لأحد» </a:t>
            </a:r>
            <a:r>
              <a:rPr lang="ar-MA" b="1" dirty="0" smtClean="0"/>
              <a:t>رواه البخاري.</a:t>
            </a:r>
            <a:endParaRPr lang="fr-FR" b="1" dirty="0"/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مدته : 50 ألف سنة </a:t>
            </a:r>
            <a:r>
              <a:rPr lang="ar-MA" b="1" dirty="0">
                <a:solidFill>
                  <a:srgbClr val="C00000"/>
                </a:solidFill>
              </a:rPr>
              <a:t>«يوم يحشرهم كأن لم يلبثوا إلا ساعة من النهار».</a:t>
            </a:r>
            <a:endParaRPr lang="fr-FR" b="1" dirty="0">
              <a:solidFill>
                <a:srgbClr val="C00000"/>
              </a:solidFill>
            </a:endParaRPr>
          </a:p>
          <a:p>
            <a:pPr marL="0" indent="0" algn="just" rtl="1">
              <a:buNone/>
            </a:pPr>
            <a:endParaRPr lang="ar-MA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27716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هيئة الحشر :</a:t>
            </a:r>
          </a:p>
          <a:p>
            <a:pPr marL="0" indent="0" algn="just" rtl="1">
              <a:buNone/>
            </a:pPr>
            <a:r>
              <a:rPr lang="ar-MA" b="1" dirty="0" smtClean="0"/>
              <a:t>اختلاف كبير حسب الأعمال (الراكب، الماشي، من يحشر على وجهه....).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دنو الشمس :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ميل		الناس على قدر أعمالهم في العرق....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fr-FR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812360" y="299695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804"/>
          <a:stretch/>
        </p:blipFill>
        <p:spPr bwMode="auto">
          <a:xfrm>
            <a:off x="2474174" y="3428999"/>
            <a:ext cx="4330074" cy="329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6084168" y="299695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4434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44" y="221493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 خطبة إبليس :</a:t>
            </a:r>
            <a:endParaRPr lang="fr-F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144"/>
          <a:stretch/>
        </p:blipFill>
        <p:spPr bwMode="auto">
          <a:xfrm>
            <a:off x="-36512" y="908720"/>
            <a:ext cx="9180512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057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الهدف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الحشر في مراكب.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استقبال الملائكة : </a:t>
            </a:r>
            <a:r>
              <a:rPr lang="ar-MA" b="1" dirty="0" smtClean="0">
                <a:solidFill>
                  <a:srgbClr val="C00000"/>
                </a:solidFill>
              </a:rPr>
              <a:t>«لا </a:t>
            </a:r>
            <a:r>
              <a:rPr lang="ar-MA" b="1" dirty="0">
                <a:solidFill>
                  <a:srgbClr val="C00000"/>
                </a:solidFill>
              </a:rPr>
              <a:t>يَحْزُنُهُمُ الْفَزَعُ الأَكْبَرُ وَتَتَلَقَّاهُمُ الْمَلائِكَةُ هَذَا يَوْمُكُمُ الَّذِي كُنتُمْ </a:t>
            </a:r>
            <a:r>
              <a:rPr lang="ar-MA" b="1" dirty="0" smtClean="0">
                <a:solidFill>
                  <a:srgbClr val="C00000"/>
                </a:solidFill>
              </a:rPr>
              <a:t>تُوعَدُونَ» </a:t>
            </a:r>
            <a:r>
              <a:rPr lang="ar-MA" b="1" dirty="0" smtClean="0"/>
              <a:t>الأنبياء/103.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ظل عرش الرحمان.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3352145"/>
            <a:ext cx="7092280" cy="34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519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قصر المدة :</a:t>
            </a: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9" y="980728"/>
            <a:ext cx="9144000" cy="588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1124744"/>
            <a:ext cx="83529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M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«و الذي نفسي بيده إنه ليخفف</a:t>
            </a:r>
          </a:p>
          <a:p>
            <a:pPr algn="ctr" rtl="1"/>
            <a:r>
              <a:rPr lang="ar-M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على المؤمن حتى يكون أخف عليه</a:t>
            </a:r>
          </a:p>
          <a:p>
            <a:pPr algn="ctr" rtl="1"/>
            <a:r>
              <a:rPr lang="ar-M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من صلاة مكتوبة يصليها في الدنيا»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376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الخطة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9235914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0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من نفس عن مؤمن كربة.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التجاوز عن المعسر.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كظم الغيظ.</a:t>
            </a:r>
            <a:endParaRPr lang="fr-FR" b="1" dirty="0"/>
          </a:p>
        </p:txBody>
      </p:sp>
      <p:pic>
        <p:nvPicPr>
          <p:cNvPr id="6146" name="Picture 2" descr="D:\Naima\خطط لمستقبلك\summer2010_aklaq-muslim-m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617307" cy="4536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32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5122" name="Picture 2" descr="C:\Users\Aziz\Desktop\خطط لمستقبلك\94534834qj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1" t="3266" r="2260" b="3445"/>
          <a:stretch/>
        </p:blipFill>
        <p:spPr bwMode="auto">
          <a:xfrm>
            <a:off x="0" y="26964"/>
            <a:ext cx="9144000" cy="6831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05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" y="0"/>
            <a:ext cx="90144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339752" y="2708920"/>
            <a:ext cx="4522392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MA" sz="13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الشفاعة</a:t>
            </a:r>
            <a:endParaRPr lang="en-US" sz="130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892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rgbClr val="FFC000"/>
                </a:solidFill>
              </a:rPr>
              <a:t>أنواع الشفاعة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1- عامة : (سجدة واحدة = المقام المحمود).</a:t>
            </a:r>
          </a:p>
          <a:p>
            <a:pPr marL="0" indent="0" algn="just" rtl="1">
              <a:buNone/>
            </a:pPr>
            <a:r>
              <a:rPr lang="ar-MA" b="1" dirty="0" smtClean="0"/>
              <a:t>2- خاصة : 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قوم يدخلون الجنة بغير حساب.</a:t>
            </a:r>
          </a:p>
          <a:p>
            <a:pPr marL="0" indent="0" algn="just" rtl="1">
              <a:buNone/>
            </a:pPr>
            <a:r>
              <a:rPr lang="ar-MA" b="1" dirty="0"/>
              <a:t>	 - قوم يدخلون الجنة = درجات.</a:t>
            </a:r>
            <a:endParaRPr lang="ar-MA" b="1" dirty="0" smtClean="0"/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قوم استوجبوا النار بأعمالهم.....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قوم يدخلون النار.....</a:t>
            </a:r>
          </a:p>
          <a:p>
            <a:pPr marL="0" indent="0" algn="just" rtl="1">
              <a:buNone/>
            </a:pPr>
            <a:r>
              <a:rPr lang="ar-MA" b="1" dirty="0"/>
              <a:t>		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320702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الهدف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أن نكون ممن يشفع فيهم الحبيب المصطفى صلوات الله   و سلامه عليه.</a:t>
            </a:r>
            <a:endParaRPr lang="fr-FR" b="1" dirty="0"/>
          </a:p>
        </p:txBody>
      </p:sp>
      <p:pic>
        <p:nvPicPr>
          <p:cNvPr id="7171" name="Picture 3" descr="D:\Naima\خطط لمستقبلك\naby0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4"/>
            <a:ext cx="9144000" cy="4653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904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الخطة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16832"/>
            <a:ext cx="8229600" cy="4525963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الغر المحجلين.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اتباع السنة.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الصلاة عل الحبيب المصطفى.</a:t>
            </a:r>
            <a:endParaRPr lang="fr-FR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3224"/>
            <a:ext cx="4644007" cy="59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3047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الحساب</a:t>
            </a:r>
            <a:endParaRPr lang="fr-F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884" b="35530"/>
          <a:stretch/>
        </p:blipFill>
        <p:spPr bwMode="auto">
          <a:xfrm>
            <a:off x="0" y="-4014"/>
            <a:ext cx="9144000" cy="68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331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التعريف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ar-MA" b="1" dirty="0" smtClean="0"/>
              <a:t>و هو إطلاع الله عز و جل عباده على أعمالهم.</a:t>
            </a:r>
          </a:p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39"/>
            <a:ext cx="9180512" cy="483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758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الناس درجات :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من لا يحاسب.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من يحاسب حسابا يسيرا.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من يحاسب حسابا عسيرا.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هيئة الحساب :</a:t>
            </a:r>
          </a:p>
          <a:p>
            <a:pPr marL="0" indent="0" algn="just" rtl="1">
              <a:buNone/>
            </a:pPr>
            <a:r>
              <a:rPr lang="ar-MA" b="1" dirty="0" smtClean="0">
                <a:solidFill>
                  <a:srgbClr val="C00000"/>
                </a:solidFill>
              </a:rPr>
              <a:t>«</a:t>
            </a:r>
            <a:r>
              <a:rPr lang="ar-MA" b="1" dirty="0">
                <a:solidFill>
                  <a:srgbClr val="C00000"/>
                </a:solidFill>
              </a:rPr>
              <a:t>وَعُرِضُوا عَلَى رَبِّكَ صَفًّا لَقَدْ جِئْتُمُونَا كَمَا خَلَقْنَاكُمْ أَوَّلَ </a:t>
            </a:r>
            <a:r>
              <a:rPr lang="ar-MA" b="1" dirty="0" smtClean="0">
                <a:solidFill>
                  <a:srgbClr val="C00000"/>
                </a:solidFill>
              </a:rPr>
              <a:t>مَرَّةٍ» </a:t>
            </a:r>
            <a:r>
              <a:rPr lang="ar-MA" b="1" dirty="0" smtClean="0"/>
              <a:t>الكهف/48</a:t>
            </a:r>
          </a:p>
          <a:p>
            <a:pPr marL="0" indent="0" algn="just" rtl="1">
              <a:buNone/>
            </a:pPr>
            <a:r>
              <a:rPr lang="ar-MA" b="1" dirty="0" smtClean="0">
                <a:solidFill>
                  <a:srgbClr val="C00000"/>
                </a:solidFill>
              </a:rPr>
              <a:t>«</a:t>
            </a:r>
            <a:r>
              <a:rPr lang="ar-MA" b="1" dirty="0">
                <a:solidFill>
                  <a:srgbClr val="C00000"/>
                </a:solidFill>
              </a:rPr>
              <a:t>وَتَرَى كُلَّ أُمَّةٍ جَاثِيَةً كُلُّ أُمَّةٍ تُدْعَى إِلَى كِتَابِهَا الْيَوْمَ تُجْزَوْنَ مَا كُنتُمْ </a:t>
            </a:r>
            <a:r>
              <a:rPr lang="ar-MA" b="1" dirty="0" smtClean="0">
                <a:solidFill>
                  <a:srgbClr val="C00000"/>
                </a:solidFill>
              </a:rPr>
              <a:t>تَعْمَلُونَ» </a:t>
            </a:r>
            <a:r>
              <a:rPr lang="ar-MA" b="1" dirty="0" smtClean="0"/>
              <a:t>الجاثية/28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أول أمة تحاسب.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أول ما نحاسب عنه.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3710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الهدف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 smtClean="0"/>
              <a:t>70  ألف يدخلون الجنة بغير حساب (عكاشة بن محصن).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MA" b="1" dirty="0"/>
              <a:t> المؤمن يخلو به الله فيقرره بذنوبه. </a:t>
            </a:r>
          </a:p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9"/>
            <a:ext cx="914399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907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الخطة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0242" name="Picture 2" descr="D:\Naima\خطط لمستقبلك\2MWls - C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787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812446">
            <a:off x="483674" y="2124394"/>
            <a:ext cx="427072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قال عمر رضي الله عنه :</a:t>
            </a:r>
          </a:p>
          <a:p>
            <a:pPr algn="ctr" rtl="1"/>
            <a:r>
              <a:rPr lang="ar-M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«تزينوا للعرض الأكبر</a:t>
            </a:r>
          </a:p>
          <a:p>
            <a:pPr algn="ctr" rtl="1"/>
            <a:r>
              <a:rPr lang="ar-M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فإنما يخفف الحساب</a:t>
            </a:r>
          </a:p>
          <a:p>
            <a:pPr algn="ctr" rtl="1"/>
            <a:r>
              <a:rPr lang="ar-MA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يوم القيامة </a:t>
            </a:r>
            <a:r>
              <a:rPr lang="ar-M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على من</a:t>
            </a:r>
          </a:p>
          <a:p>
            <a:pPr algn="ctr" rtl="1"/>
            <a:r>
              <a:rPr lang="ar-M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حاسب نفسه في الدنيا»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71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تطاير الصحف</a:t>
            </a:r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6"/>
            <a:ext cx="9144000" cy="680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9262" y="404664"/>
            <a:ext cx="5745484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تطاير الصحف</a:t>
            </a:r>
            <a:endParaRPr lang="en-US" sz="9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79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rtl="1"/>
            <a:r>
              <a:rPr lang="ar-MA" b="1" dirty="0" smtClean="0">
                <a:solidFill>
                  <a:srgbClr val="FFC000"/>
                </a:solidFill>
              </a:rPr>
              <a:t>التفكر في الآخرة = عبادة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77"/>
            <a:ext cx="8229600" cy="4525963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عبادة التفكر = خير العبادات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المحاسبي : «وزر القبر بهمك و جل في الحشر بقلبك»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04864"/>
            <a:ext cx="9180512" cy="46462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158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b="1" dirty="0" smtClean="0">
                <a:solidFill>
                  <a:srgbClr val="FFC000"/>
                </a:solidFill>
              </a:rPr>
              <a:t>ختام مشهد الحساب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يعطى كل عبد كتابه.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طريقة استلام الكتب : 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اليمين.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اليسار.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- وراء الظهر.</a:t>
            </a:r>
          </a:p>
          <a:p>
            <a:pPr marL="0" indent="0" algn="just" rtl="1">
              <a:buNone/>
            </a:pP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389706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rtl="1"/>
            <a:endParaRPr lang="fr-F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31833" y="4365104"/>
            <a:ext cx="6529352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MA" sz="4800" b="1" dirty="0" smtClean="0">
                <a:solidFill>
                  <a:schemeClr val="bg1"/>
                </a:solidFill>
              </a:rPr>
              <a:t>«هَذَا </a:t>
            </a:r>
            <a:r>
              <a:rPr lang="ar-MA" sz="4800" b="1" dirty="0">
                <a:solidFill>
                  <a:schemeClr val="bg1"/>
                </a:solidFill>
              </a:rPr>
              <a:t>كِتَابُنَا يَنطِقُ عَلَيْكُم بِالْحَقِّ </a:t>
            </a:r>
            <a:endParaRPr lang="ar-MA" sz="4800" b="1" dirty="0" smtClean="0">
              <a:solidFill>
                <a:schemeClr val="bg1"/>
              </a:solidFill>
            </a:endParaRPr>
          </a:p>
          <a:p>
            <a:pPr algn="ctr" rtl="1"/>
            <a:r>
              <a:rPr lang="ar-MA" sz="4800" b="1" dirty="0" smtClean="0">
                <a:solidFill>
                  <a:schemeClr val="bg1"/>
                </a:solidFill>
              </a:rPr>
              <a:t>إِنَّا </a:t>
            </a:r>
            <a:r>
              <a:rPr lang="ar-MA" sz="4800" b="1" dirty="0">
                <a:solidFill>
                  <a:schemeClr val="bg1"/>
                </a:solidFill>
              </a:rPr>
              <a:t>كُنَّا نَسْتَنسِخُ مَا كُنتُمْ </a:t>
            </a:r>
            <a:r>
              <a:rPr lang="ar-MA" sz="4800" b="1" dirty="0" smtClean="0">
                <a:solidFill>
                  <a:schemeClr val="bg1"/>
                </a:solidFill>
              </a:rPr>
              <a:t>تَعْمَلُونَ»</a:t>
            </a:r>
          </a:p>
          <a:p>
            <a:pPr algn="ctr" rtl="1"/>
            <a:r>
              <a:rPr lang="ar-MA" sz="4000" b="1" dirty="0">
                <a:solidFill>
                  <a:schemeClr val="bg1"/>
                </a:solidFill>
              </a:rPr>
              <a:t>	</a:t>
            </a:r>
            <a:r>
              <a:rPr lang="ar-MA" sz="4000" b="1" dirty="0" smtClean="0">
                <a:solidFill>
                  <a:schemeClr val="bg1"/>
                </a:solidFill>
              </a:rPr>
              <a:t>				</a:t>
            </a:r>
            <a:r>
              <a:rPr lang="ar-MA" sz="2800" b="1" dirty="0" smtClean="0">
                <a:solidFill>
                  <a:schemeClr val="bg1"/>
                </a:solidFill>
              </a:rPr>
              <a:t>الجاثية/29</a:t>
            </a:r>
            <a:r>
              <a:rPr lang="ar-MA" sz="4000" b="1" dirty="0" smtClean="0">
                <a:solidFill>
                  <a:schemeClr val="bg1"/>
                </a:solidFill>
              </a:rPr>
              <a:t> </a:t>
            </a:r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61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3" y="704353"/>
            <a:ext cx="3754760" cy="4525963"/>
          </a:xfrm>
        </p:spPr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الميزان الأنبياء</a:t>
            </a:r>
            <a:r>
              <a:rPr lang="ar-MA" dirty="0"/>
              <a:t>وَنَضَعُ الْمَوَازِينَ الْقِسْطَ لِيَوْمِ الْقِيَامَةِ فَلا تُظْلَمُ نَفْسٌ شَيْئًا وَإِن كَانَ مِثْقَالَ حَبَّةٍ مِّنْ خَرْدَلٍ أَتَيْنَا بِهَا وَكَفَى بِنَا حَاسِبِينَ </a:t>
            </a:r>
            <a:r>
              <a:rPr lang="ar-MA" b="1" dirty="0" smtClean="0"/>
              <a:t> 47</a:t>
            </a: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13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4492" y="68431"/>
            <a:ext cx="93025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M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«و نضع الموازين القسط ليوم القيامة فلا تظلم نفس شيئا</a:t>
            </a:r>
          </a:p>
          <a:p>
            <a:pPr algn="ctr" rtl="1"/>
            <a:r>
              <a:rPr lang="ar-M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 إن كان مثقال حبة من خردل أتينا بها و كفى بنا حاسبين»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5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التعريف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- الميزان : هو ما يضعه الله يوم القيامة لوزن أعمال العباد.</a:t>
            </a:r>
          </a:p>
          <a:p>
            <a:pPr marL="0" indent="0" algn="just" rtl="1">
              <a:buNone/>
            </a:pPr>
            <a:r>
              <a:rPr lang="ar-MA" b="1" dirty="0" smtClean="0">
                <a:solidFill>
                  <a:srgbClr val="C00000"/>
                </a:solidFill>
              </a:rPr>
              <a:t>«</a:t>
            </a:r>
            <a:r>
              <a:rPr lang="ar-MA" b="1" dirty="0">
                <a:solidFill>
                  <a:srgbClr val="C00000"/>
                </a:solidFill>
              </a:rPr>
              <a:t>وَنَضَعُ الْمَوَازِينَ الْقِسْطَ لِيَوْمِ الْقِيَامَةِ فَلا تُظْلَمُ نَفْسٌ </a:t>
            </a:r>
            <a:r>
              <a:rPr lang="ar-MA" b="1" dirty="0" smtClean="0">
                <a:solidFill>
                  <a:srgbClr val="C00000"/>
                </a:solidFill>
              </a:rPr>
              <a:t>شَيْئًا»</a:t>
            </a:r>
            <a:r>
              <a:rPr lang="ar-MA" b="1" dirty="0" smtClean="0"/>
              <a:t> الأنبياء/47 </a:t>
            </a:r>
          </a:p>
          <a:p>
            <a:pPr marL="0" indent="0" algn="just" rtl="1">
              <a:buNone/>
            </a:pPr>
            <a:r>
              <a:rPr lang="ar-MA" b="1" dirty="0" smtClean="0"/>
              <a:t>- بعد الحساب (لتقدير الأعمال) و الوزن للجزاء.</a:t>
            </a:r>
            <a:endParaRPr lang="fr-FR" b="1" dirty="0"/>
          </a:p>
        </p:txBody>
      </p:sp>
    </p:spTree>
    <p:extLst>
      <p:ext uri="{BB962C8B-B14F-4D97-AF65-F5344CB8AC3E}">
        <p14:creationId xmlns="" xmlns:p14="http://schemas.microsoft.com/office/powerpoint/2010/main" val="261256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pPr rtl="1"/>
            <a:r>
              <a:rPr lang="ar-MA" b="1" dirty="0" smtClean="0"/>
              <a:t>الهدف</a:t>
            </a:r>
            <a:endParaRPr lang="fr-F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690"/>
          <a:stretch/>
        </p:blipFill>
        <p:spPr bwMode="auto">
          <a:xfrm>
            <a:off x="0" y="980728"/>
            <a:ext cx="9144000" cy="58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96091" y="2499861"/>
            <a:ext cx="2281394" cy="25853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«فأما من</a:t>
            </a:r>
          </a:p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ثقلت</a:t>
            </a:r>
          </a:p>
          <a:p>
            <a:pPr algn="ctr" rtl="1"/>
            <a:r>
              <a:rPr lang="ar-M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موازينه»</a:t>
            </a:r>
          </a:p>
        </p:txBody>
      </p:sp>
    </p:spTree>
    <p:extLst>
      <p:ext uri="{BB962C8B-B14F-4D97-AF65-F5344CB8AC3E}">
        <p14:creationId xmlns="" xmlns:p14="http://schemas.microsoft.com/office/powerpoint/2010/main" val="808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631" y="65018"/>
            <a:ext cx="8229600" cy="1143000"/>
          </a:xfrm>
        </p:spPr>
        <p:txBody>
          <a:bodyPr/>
          <a:lstStyle/>
          <a:p>
            <a:pPr rtl="1"/>
            <a:r>
              <a:rPr lang="ar-MA" b="1" dirty="0" smtClean="0"/>
              <a:t>الخطة</a:t>
            </a:r>
            <a:endParaRPr lang="fr-F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36863" cy="564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84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4338" name="Picture 2" descr="D:\Naima\خطط لمستقبلك\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" y="-27384"/>
            <a:ext cx="9165590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09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494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1"/>
            <a:ext cx="9144000" cy="701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636" y="871547"/>
            <a:ext cx="655272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MA" sz="2600" b="1" dirty="0"/>
              <a:t>روى الترمذي في سننه عن عبد الله بن عمرو بن العاص رضي الله عنهما، أن رسول الله صلى الله عليه و سلم قال : «إن الله سيخلص رجلا من أمتي على رؤوس الخلائق يوم القيامة، فينشر له تسعة و تسعين سجلا، كل سجل مثل مد البصر، ثم يقول : أتنكر من هذا شيئا ؟ أظلمك كتبتي الحافظون ؟ فيقول : لا يا رب، فيقول ألك عذر ؟ فيقول : لا يارب فيقول الله عز و جل : «بلى إن لك عندنا حسنة، فإنه لا ظلم اليوم» فتخرج بطاقة فيها </a:t>
            </a:r>
            <a:r>
              <a:rPr lang="ar-MA" sz="2600" b="1" dirty="0">
                <a:solidFill>
                  <a:srgbClr val="C00000"/>
                </a:solidFill>
              </a:rPr>
              <a:t>أشهد أن لا إلاه إلا الله،  </a:t>
            </a:r>
            <a:r>
              <a:rPr lang="ar-MA" sz="2600" b="1" dirty="0" smtClean="0">
                <a:solidFill>
                  <a:srgbClr val="C00000"/>
                </a:solidFill>
              </a:rPr>
              <a:t>     و </a:t>
            </a:r>
            <a:r>
              <a:rPr lang="ar-MA" sz="2600" b="1" dirty="0">
                <a:solidFill>
                  <a:srgbClr val="C00000"/>
                </a:solidFill>
              </a:rPr>
              <a:t>أشهد أن محمدا عبده و رسوله</a:t>
            </a:r>
            <a:r>
              <a:rPr lang="ar-MA" sz="2600" b="1" dirty="0"/>
              <a:t>، فيقول : أحضر وزنك، فيقول يا رب ما هذه البطاقة مع هذه السجلات ؟ فيقول : فإنك لا تظلم، فتوضع السجلات في كفة، و البطاقة في كفة، فطاشت السجلات و ثقلت البطاقة، و لا يثقل مع اسم الله شيء</a:t>
            </a:r>
            <a:r>
              <a:rPr lang="ar-MA" sz="2600" b="1" dirty="0" smtClean="0"/>
              <a:t>».</a:t>
            </a:r>
            <a:endParaRPr lang="fr-FR" sz="2600" b="1" dirty="0"/>
          </a:p>
        </p:txBody>
      </p:sp>
    </p:spTree>
    <p:extLst>
      <p:ext uri="{BB962C8B-B14F-4D97-AF65-F5344CB8AC3E}">
        <p14:creationId xmlns="" xmlns:p14="http://schemas.microsoft.com/office/powerpoint/2010/main" val="24151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MA" b="1" dirty="0" smtClean="0"/>
              <a:t>الحوض</a:t>
            </a:r>
            <a:endParaRPr 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91281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6512" y="44624"/>
            <a:ext cx="9132628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حوض الرسول صلى الله عليه و سلم</a:t>
            </a:r>
          </a:p>
          <a:p>
            <a:pPr algn="ctr" rtl="1"/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1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1" name="Picture 3" descr="D:\Naima\خطط لمستقبلك\card4042 - C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6142" y="1628800"/>
            <a:ext cx="24961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محطة</a:t>
            </a:r>
            <a:endParaRPr 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09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-27384"/>
            <a:ext cx="4589462" cy="954360"/>
          </a:xfrm>
        </p:spPr>
        <p:txBody>
          <a:bodyPr>
            <a:no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التعريف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pic>
        <p:nvPicPr>
          <p:cNvPr id="9219" name="Picture 3" descr="D:\Naima\خطط لمستقبلك\25690_381134561385_638588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75117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الهدف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pPr algn="just" rtl="1">
              <a:buFontTx/>
              <a:buChar char="-"/>
            </a:pPr>
            <a:r>
              <a:rPr lang="ar-MA" b="1" dirty="0" smtClean="0"/>
              <a:t>الشرب منه شربة لا ظمأ بعدها أبدا.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أمة سيدنا محمد ترده لكن</a:t>
            </a:r>
            <a:endParaRPr lang="fr-FR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08" t="5330" r="13637"/>
          <a:stretch/>
        </p:blipFill>
        <p:spPr bwMode="auto">
          <a:xfrm>
            <a:off x="3995936" y="1628800"/>
            <a:ext cx="650067" cy="67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Naima\خطط لمستقبلك\996992_678739775508092_143424807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0888"/>
            <a:ext cx="7056784" cy="4437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8965" y="3618890"/>
            <a:ext cx="34692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إنك لا تدري</a:t>
            </a:r>
          </a:p>
          <a:p>
            <a:pPr algn="ctr" rtl="1"/>
            <a:r>
              <a:rPr lang="ar-M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أحدثوا بعدك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5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الخطة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76"/>
          <a:stretch/>
        </p:blipFill>
        <p:spPr bwMode="auto">
          <a:xfrm>
            <a:off x="1" y="1268760"/>
            <a:ext cx="9180512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88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2991" y="44624"/>
            <a:ext cx="680827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M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امتحان المؤمنين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42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/>
          </a:p>
          <a:p>
            <a:pPr marL="0" indent="0" algn="just" rtl="1">
              <a:buNone/>
            </a:pPr>
            <a:endParaRPr lang="ar-MA" b="1" dirty="0" smtClean="0"/>
          </a:p>
          <a:p>
            <a:pPr algn="just" rtl="1">
              <a:buFontTx/>
              <a:buChar char="-"/>
            </a:pPr>
            <a:r>
              <a:rPr lang="ar-MA" b="1" dirty="0" smtClean="0"/>
              <a:t>ثم يتبع المؤمنون ربهم و ينصب لهم الصراط.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يعطى المؤمنون أنوارهم و يطفأ نور المنافقين.</a:t>
            </a:r>
            <a:endParaRPr lang="fr-FR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054"/>
          <a:stretch/>
        </p:blipFill>
        <p:spPr bwMode="auto">
          <a:xfrm>
            <a:off x="0" y="0"/>
            <a:ext cx="914400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3893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2860" y="548680"/>
            <a:ext cx="33873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ar-MA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الصراط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4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976664"/>
          </a:xfrm>
        </p:spPr>
        <p:txBody>
          <a:bodyPr/>
          <a:lstStyle/>
          <a:p>
            <a:pPr algn="just" rtl="1">
              <a:buFont typeface="Wingdings" panose="05000000000000000000" pitchFamily="2" charset="2"/>
              <a:buChar char="Ø"/>
            </a:pPr>
            <a:r>
              <a:rPr lang="ar-MA" b="1" dirty="0" smtClean="0"/>
              <a:t> صفته :</a:t>
            </a:r>
          </a:p>
          <a:p>
            <a:pPr marL="0" indent="0" algn="just" rtl="1">
              <a:buNone/>
            </a:pPr>
            <a:r>
              <a:rPr lang="ar-MA" b="1" dirty="0" smtClean="0">
                <a:solidFill>
                  <a:srgbClr val="C00000"/>
                </a:solidFill>
              </a:rPr>
              <a:t>«مدحضة مزلة عليها خطاطيف و كلابيب و حسكة مفلطحة لها شوكة عقباء تكون بنجد يقال لها السعدان».</a:t>
            </a:r>
          </a:p>
          <a:p>
            <a:pPr algn="just" rtl="1">
              <a:buFont typeface="Wingdings" panose="05000000000000000000" pitchFamily="2" charset="2"/>
              <a:buChar char="Ø"/>
            </a:pPr>
            <a:r>
              <a:rPr lang="ar-MA" b="1" dirty="0" smtClean="0"/>
              <a:t> من يمر عليها ؟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أول من يعبر سيد الخلق أجمعين عليه الصلاة و السلام ثم أمته.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لا يتكلم إلا الرسل «اللهم سلم سلم».</a:t>
            </a:r>
          </a:p>
          <a:p>
            <a:pPr algn="just" rtl="1">
              <a:buFont typeface="Wingdings" panose="05000000000000000000" pitchFamily="2" charset="2"/>
              <a:buChar char="Ø"/>
            </a:pPr>
            <a:r>
              <a:rPr lang="ar-MA" b="1" dirty="0" smtClean="0"/>
              <a:t> كيفية المرور : </a:t>
            </a:r>
          </a:p>
          <a:p>
            <a:pPr algn="just" rtl="1">
              <a:buFontTx/>
              <a:buChar char="-"/>
            </a:pPr>
            <a:r>
              <a:rPr lang="ar-MA" b="1" dirty="0" smtClean="0"/>
              <a:t>البرق الخاطف، الريح...</a:t>
            </a:r>
          </a:p>
          <a:p>
            <a:pPr algn="just" rtl="1">
              <a:buFont typeface="Wingdings" panose="05000000000000000000" pitchFamily="2" charset="2"/>
              <a:buChar char="Ø"/>
            </a:pPr>
            <a:r>
              <a:rPr lang="ar-MA" b="1" dirty="0" smtClean="0"/>
              <a:t> </a:t>
            </a:r>
            <a:r>
              <a:rPr lang="ar-MA" b="1" dirty="0" smtClean="0">
                <a:solidFill>
                  <a:srgbClr val="C00000"/>
                </a:solidFill>
              </a:rPr>
              <a:t>«يسعى نورهم بين أيديهم...»</a:t>
            </a:r>
          </a:p>
        </p:txBody>
      </p:sp>
    </p:spTree>
    <p:extLst>
      <p:ext uri="{BB962C8B-B14F-4D97-AF65-F5344CB8AC3E}">
        <p14:creationId xmlns="" xmlns:p14="http://schemas.microsoft.com/office/powerpoint/2010/main" val="4407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الهدف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7440" y="2276872"/>
            <a:ext cx="64219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المرور كالبرق الخاطف</a:t>
            </a:r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55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الخطة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rtl="1">
              <a:buNone/>
            </a:pPr>
            <a:endParaRPr lang="fr-FR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0767"/>
            <a:ext cx="9139830" cy="551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00794" y="3585790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كن على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16" y="3657798"/>
            <a:ext cx="2478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في الدنيا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2730" y="4725144"/>
            <a:ext cx="7806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تنجو على الصراط يوم القيامة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3765" y="5661248"/>
            <a:ext cx="46923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القرآن + الصلاة على الرسول</a:t>
            </a:r>
          </a:p>
          <a:p>
            <a:pPr algn="ctr" rtl="1"/>
            <a:r>
              <a:rPr lang="ar-M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صلى الله عليه و سلم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77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765"/>
          <a:stretch/>
        </p:blipFill>
        <p:spPr bwMode="auto">
          <a:xfrm>
            <a:off x="-36512" y="1990"/>
            <a:ext cx="9180512" cy="685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8064" y="1196752"/>
            <a:ext cx="30732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MA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القنطرة</a:t>
            </a:r>
            <a:endParaRPr lang="en-US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192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896544"/>
          </a:xfrm>
        </p:spPr>
        <p:txBody>
          <a:bodyPr/>
          <a:lstStyle/>
          <a:p>
            <a:pPr marL="0" indent="0" algn="just" rtl="1">
              <a:buNone/>
            </a:pPr>
            <a:r>
              <a:rPr lang="ar-MA" b="1" dirty="0" smtClean="0"/>
              <a:t>و ما الموت إلا رحلة غير أنها</a:t>
            </a:r>
          </a:p>
          <a:p>
            <a:pPr marL="0" indent="0" algn="just" rtl="1">
              <a:buNone/>
            </a:pPr>
            <a:r>
              <a:rPr lang="ar-MA" b="1" dirty="0"/>
              <a:t>	</a:t>
            </a:r>
            <a:r>
              <a:rPr lang="ar-MA" b="1" dirty="0" smtClean="0"/>
              <a:t>		من المنزل الفاني إلى المنزل الباقي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امتحان : لا تدري متى تسحب منك الورقة.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قال رسول الله صلى الله عليه و سلم : </a:t>
            </a:r>
            <a:r>
              <a:rPr lang="ar-MA" b="1" dirty="0" smtClean="0">
                <a:solidFill>
                  <a:srgbClr val="C00000"/>
                </a:solidFill>
              </a:rPr>
              <a:t>«لم يلق ابن آدم شيء قط خلقه الله أشد عليه من الموت ثم إن الموت لأهون مما بعده».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للموت سكرات : محطة تنقية.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/>
              <a:t> </a:t>
            </a:r>
            <a:r>
              <a:rPr lang="ar-MA" b="1" dirty="0" smtClean="0"/>
              <a:t>صورة ملك الموت.</a:t>
            </a:r>
          </a:p>
          <a:p>
            <a:pPr marL="0" indent="0" algn="just" rtl="1">
              <a:buNone/>
            </a:pPr>
            <a:endParaRPr lang="fr-FR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التعريف</a:t>
            </a:r>
            <a:endParaRPr lang="fr-FR" sz="6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597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Oval 3"/>
          <p:cNvSpPr/>
          <p:nvPr/>
        </p:nvSpPr>
        <p:spPr>
          <a:xfrm>
            <a:off x="2699792" y="188640"/>
            <a:ext cx="374441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القنطرة</a:t>
            </a:r>
            <a:endParaRPr lang="fr-FR" sz="3200" b="1" dirty="0"/>
          </a:p>
        </p:txBody>
      </p:sp>
      <p:sp>
        <p:nvSpPr>
          <p:cNvPr id="7" name="Oval 6"/>
          <p:cNvSpPr/>
          <p:nvPr/>
        </p:nvSpPr>
        <p:spPr>
          <a:xfrm>
            <a:off x="2699792" y="1340768"/>
            <a:ext cx="374441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أخذ المظالم</a:t>
            </a:r>
            <a:endParaRPr lang="fr-FR" sz="3200" b="1" dirty="0"/>
          </a:p>
        </p:txBody>
      </p:sp>
      <p:sp>
        <p:nvSpPr>
          <p:cNvPr id="8" name="Oval 7"/>
          <p:cNvSpPr/>
          <p:nvPr/>
        </p:nvSpPr>
        <p:spPr>
          <a:xfrm>
            <a:off x="2627784" y="2708920"/>
            <a:ext cx="381642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التهذيب و التخلص</a:t>
            </a:r>
            <a:endParaRPr lang="fr-FR" sz="3200" b="1" dirty="0"/>
          </a:p>
        </p:txBody>
      </p:sp>
      <p:sp>
        <p:nvSpPr>
          <p:cNvPr id="9" name="Oval 8"/>
          <p:cNvSpPr/>
          <p:nvPr/>
        </p:nvSpPr>
        <p:spPr>
          <a:xfrm>
            <a:off x="2699792" y="4077072"/>
            <a:ext cx="374441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/>
              <a:t>دخول الجنة</a:t>
            </a:r>
            <a:endParaRPr lang="fr-FR" sz="3200" b="1" dirty="0"/>
          </a:p>
        </p:txBody>
      </p:sp>
      <p:sp>
        <p:nvSpPr>
          <p:cNvPr id="10" name="Oval 9"/>
          <p:cNvSpPr/>
          <p:nvPr/>
        </p:nvSpPr>
        <p:spPr>
          <a:xfrm>
            <a:off x="1403648" y="5445224"/>
            <a:ext cx="655272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200" b="1" dirty="0" smtClean="0">
                <a:solidFill>
                  <a:srgbClr val="C00000"/>
                </a:solidFill>
              </a:rPr>
              <a:t>«وَ نَزَعْنَا مَا في صُدُورِهِم مِنْ غِل</a:t>
            </a:r>
          </a:p>
          <a:p>
            <a:pPr algn="ctr" rtl="1"/>
            <a:r>
              <a:rPr lang="ar-MA" sz="3200" b="1" dirty="0" smtClean="0">
                <a:solidFill>
                  <a:srgbClr val="C00000"/>
                </a:solidFill>
              </a:rPr>
              <a:t>إِخْوَانًا عَلَى سُرُر مُتَقَابِلِينْ» </a:t>
            </a:r>
            <a:endParaRPr lang="fr-FR" sz="3200" b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72000" y="90872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72000" y="2276872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3645024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99709" y="501317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639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3" name="Picture 3" descr="D:\Naima\خطط لمستقبلك\paradise-nook-animated-wallpaper_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0807" y="260648"/>
            <a:ext cx="444544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20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الجنة</a:t>
            </a:r>
            <a:endParaRPr lang="en-US" sz="20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2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43197"/>
            <a:ext cx="8229600" cy="4525963"/>
          </a:xfrm>
        </p:spPr>
        <p:txBody>
          <a:bodyPr/>
          <a:lstStyle/>
          <a:p>
            <a:pPr marL="0" indent="0" algn="ctr" rtl="1">
              <a:buNone/>
            </a:pPr>
            <a:r>
              <a:rPr lang="ar-MA" b="1" dirty="0" smtClean="0">
                <a:solidFill>
                  <a:srgbClr val="FFC000"/>
                </a:solidFill>
              </a:rPr>
              <a:t>أحلى ما في الجنة</a:t>
            </a:r>
            <a:endParaRPr lang="fr-FR" b="1" dirty="0">
              <a:solidFill>
                <a:srgbClr val="FFC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140"/>
          <a:stretch/>
        </p:blipFill>
        <p:spPr bwMode="auto">
          <a:xfrm>
            <a:off x="0" y="1196752"/>
            <a:ext cx="9144000" cy="5661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99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7864" y="404664"/>
            <a:ext cx="2690160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/>
            <a:r>
              <a:rPr lang="ar-MA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الخلود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525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937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الهدف</a:t>
            </a:r>
            <a:endParaRPr lang="fr-FR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400600"/>
          </a:xfrm>
        </p:spPr>
        <p:txBody>
          <a:bodyPr>
            <a:normAutofit/>
          </a:bodyPr>
          <a:lstStyle/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 smtClean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/>
          </a:p>
          <a:p>
            <a:pPr algn="just" rtl="1">
              <a:buFont typeface="Wingdings" panose="05000000000000000000" pitchFamily="2" charset="2"/>
              <a:buChar char="ü"/>
            </a:pPr>
            <a:endParaRPr lang="ar-MA" b="1" dirty="0"/>
          </a:p>
          <a:p>
            <a:pPr marL="0" indent="0" algn="just" rtl="1">
              <a:buNone/>
            </a:pPr>
            <a:r>
              <a:rPr lang="ar-MA" b="1" dirty="0" smtClean="0"/>
              <a:t>- </a:t>
            </a:r>
            <a:r>
              <a:rPr lang="ar-MA" b="1" dirty="0"/>
              <a:t>الثبات (الشهادة).</a:t>
            </a:r>
          </a:p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106"/>
          <a:stretch/>
        </p:blipFill>
        <p:spPr bwMode="auto">
          <a:xfrm>
            <a:off x="0" y="1196752"/>
            <a:ext cx="9144000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350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84576"/>
          </a:xfrm>
        </p:spPr>
        <p:txBody>
          <a:bodyPr/>
          <a:lstStyle/>
          <a:p>
            <a:pPr marL="0" indent="0" algn="just" rtl="1">
              <a:buNone/>
            </a:pPr>
            <a:endParaRPr lang="ar-MA" b="1" dirty="0"/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كن كيسا.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أكثر من ذكر هادم اللذات (3 كرامات)</a:t>
            </a:r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endParaRPr lang="ar-MA" b="1" dirty="0" smtClean="0"/>
          </a:p>
          <a:p>
            <a:pPr marL="0" indent="0" algn="just" rtl="1">
              <a:buNone/>
            </a:pPr>
            <a:r>
              <a:rPr lang="ar-MA" b="1" dirty="0" smtClean="0"/>
              <a:t>تعجيل التوبة		قناعة القلب		النشاط في العبادة</a:t>
            </a:r>
          </a:p>
          <a:p>
            <a:pPr algn="just" rtl="1">
              <a:buFont typeface="Wingdings" panose="05000000000000000000" pitchFamily="2" charset="2"/>
              <a:buChar char="ü"/>
            </a:pPr>
            <a:r>
              <a:rPr lang="ar-MA" b="1" dirty="0" smtClean="0"/>
              <a:t> أكثر من قول لا إلاه إلا الله.</a:t>
            </a:r>
          </a:p>
          <a:p>
            <a:pPr marL="1371600" lvl="3" indent="0" algn="just" rtl="1">
              <a:buNone/>
            </a:pPr>
            <a:r>
              <a:rPr lang="ar-MA" b="1" dirty="0"/>
              <a:t>	</a:t>
            </a:r>
            <a:endParaRPr lang="fr-FR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04048" y="3068960"/>
            <a:ext cx="0" cy="10926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148064" y="2996952"/>
            <a:ext cx="2664296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979712" y="2996952"/>
            <a:ext cx="2880320" cy="11647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MA" sz="6600" b="1" dirty="0" smtClean="0">
                <a:solidFill>
                  <a:srgbClr val="FFC000"/>
                </a:solidFill>
              </a:rPr>
              <a:t>التخطيط</a:t>
            </a:r>
            <a:endParaRPr lang="fr-FR" sz="6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78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C:\Users\Aziz\Desktop\خطط لمستقبلك\139b3002c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9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5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1026</Words>
  <Application>Microsoft Office PowerPoint</Application>
  <PresentationFormat>Affichage à l'écran (4:3)</PresentationFormat>
  <Paragraphs>216</Paragraphs>
  <Slides>63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64" baseType="lpstr">
      <vt:lpstr>Office Theme</vt:lpstr>
      <vt:lpstr>Diapositive 1</vt:lpstr>
      <vt:lpstr>Diapositive 2</vt:lpstr>
      <vt:lpstr>Diapositive 3</vt:lpstr>
      <vt:lpstr>التفكر في الآخرة = عبادة</vt:lpstr>
      <vt:lpstr>Diapositive 5</vt:lpstr>
      <vt:lpstr>التعريف</vt:lpstr>
      <vt:lpstr>الهدف</vt:lpstr>
      <vt:lpstr>التخطيط</vt:lpstr>
      <vt:lpstr>Diapositive 9</vt:lpstr>
      <vt:lpstr>التعريف</vt:lpstr>
      <vt:lpstr>الهدف</vt:lpstr>
      <vt:lpstr>التخطيط</vt:lpstr>
      <vt:lpstr>Diapositive 13</vt:lpstr>
      <vt:lpstr>Diapositive 14</vt:lpstr>
      <vt:lpstr>التعريف</vt:lpstr>
      <vt:lpstr>الهدف</vt:lpstr>
      <vt:lpstr>الخطة</vt:lpstr>
      <vt:lpstr>Diapositive 18</vt:lpstr>
      <vt:lpstr>التعريف</vt:lpstr>
      <vt:lpstr>الهدف</vt:lpstr>
      <vt:lpstr>الخطة</vt:lpstr>
      <vt:lpstr>Diapositive 22</vt:lpstr>
      <vt:lpstr>التعريف</vt:lpstr>
      <vt:lpstr>Diapositive 24</vt:lpstr>
      <vt:lpstr>Diapositive 25</vt:lpstr>
      <vt:lpstr>الهدف</vt:lpstr>
      <vt:lpstr>Diapositive 27</vt:lpstr>
      <vt:lpstr>الخطة</vt:lpstr>
      <vt:lpstr>Diapositive 29</vt:lpstr>
      <vt:lpstr>Diapositive 30</vt:lpstr>
      <vt:lpstr>أنواع الشفاعة</vt:lpstr>
      <vt:lpstr>الهدف</vt:lpstr>
      <vt:lpstr>الخطة</vt:lpstr>
      <vt:lpstr>Diapositive 34</vt:lpstr>
      <vt:lpstr>التعريف</vt:lpstr>
      <vt:lpstr>Diapositive 36</vt:lpstr>
      <vt:lpstr>الهدف</vt:lpstr>
      <vt:lpstr>الخطة</vt:lpstr>
      <vt:lpstr>Diapositive 39</vt:lpstr>
      <vt:lpstr>ختام مشهد الحساب</vt:lpstr>
      <vt:lpstr>Diapositive 41</vt:lpstr>
      <vt:lpstr>Diapositive 42</vt:lpstr>
      <vt:lpstr>التعريف</vt:lpstr>
      <vt:lpstr>الهدف</vt:lpstr>
      <vt:lpstr>الخطة</vt:lpstr>
      <vt:lpstr>Diapositive 46</vt:lpstr>
      <vt:lpstr>Diapositive 47</vt:lpstr>
      <vt:lpstr>Diapositive 48</vt:lpstr>
      <vt:lpstr>Diapositive 49</vt:lpstr>
      <vt:lpstr>التعريف</vt:lpstr>
      <vt:lpstr>الهدف</vt:lpstr>
      <vt:lpstr>الخطة</vt:lpstr>
      <vt:lpstr>Diapositive 53</vt:lpstr>
      <vt:lpstr>Diapositive 54</vt:lpstr>
      <vt:lpstr>Diapositive 55</vt:lpstr>
      <vt:lpstr>Diapositive 56</vt:lpstr>
      <vt:lpstr>الهدف</vt:lpstr>
      <vt:lpstr>الخطة</vt:lpstr>
      <vt:lpstr>Diapositive 59</vt:lpstr>
      <vt:lpstr>Diapositive 60</vt:lpstr>
      <vt:lpstr>Diapositive 61</vt:lpstr>
      <vt:lpstr>Diapositive 62</vt:lpstr>
      <vt:lpstr>Diapositive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Aziz</dc:creator>
  <cp:lastModifiedBy>dell</cp:lastModifiedBy>
  <cp:revision>206</cp:revision>
  <dcterms:created xsi:type="dcterms:W3CDTF">2014-03-21T06:21:36Z</dcterms:created>
  <dcterms:modified xsi:type="dcterms:W3CDTF">2014-04-06T16:06:23Z</dcterms:modified>
</cp:coreProperties>
</file>