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93" r:id="rId3"/>
    <p:sldId id="266" r:id="rId4"/>
    <p:sldId id="292" r:id="rId5"/>
    <p:sldId id="289" r:id="rId6"/>
    <p:sldId id="296" r:id="rId7"/>
    <p:sldId id="297" r:id="rId8"/>
    <p:sldId id="290" r:id="rId9"/>
    <p:sldId id="311" r:id="rId10"/>
    <p:sldId id="294" r:id="rId11"/>
    <p:sldId id="313" r:id="rId12"/>
    <p:sldId id="291" r:id="rId13"/>
    <p:sldId id="300" r:id="rId14"/>
    <p:sldId id="287" r:id="rId15"/>
    <p:sldId id="301" r:id="rId16"/>
    <p:sldId id="302" r:id="rId17"/>
    <p:sldId id="307" r:id="rId18"/>
    <p:sldId id="282" r:id="rId19"/>
    <p:sldId id="309" r:id="rId20"/>
    <p:sldId id="267" r:id="rId21"/>
    <p:sldId id="288" r:id="rId22"/>
    <p:sldId id="312" r:id="rId23"/>
    <p:sldId id="299" r:id="rId24"/>
    <p:sldId id="310" r:id="rId25"/>
    <p:sldId id="295" r:id="rId26"/>
    <p:sldId id="265" r:id="rId27"/>
    <p:sldId id="28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CC"/>
    <a:srgbClr val="006600"/>
    <a:srgbClr val="FFFF00"/>
    <a:srgbClr val="FF99FF"/>
    <a:srgbClr val="003300"/>
    <a:srgbClr val="800000"/>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2DA48B-AAAF-4C65-AD96-2E0AF6F5FBF9}" type="datetimeFigureOut">
              <a:rPr lang="fr-FR" smtClean="0"/>
              <a:pPr/>
              <a:t>13/12/2014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7B5237-246C-4467-B984-03624E6CFE9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DA48B-AAAF-4C65-AD96-2E0AF6F5FBF9}" type="datetimeFigureOut">
              <a:rPr lang="fr-FR" smtClean="0"/>
              <a:pPr/>
              <a:t>13/12/2014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5237-246C-4467-B984-03624E6CFE9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dreads.com/author/show/5783240._"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orning.jpg"/>
          <p:cNvPicPr>
            <a:picLocks noChangeAspect="1"/>
          </p:cNvPicPr>
          <p:nvPr/>
        </p:nvPicPr>
        <p:blipFill>
          <a:blip r:embed="rId2" cstate="print"/>
          <a:stretch>
            <a:fillRect/>
          </a:stretch>
        </p:blipFill>
        <p:spPr>
          <a:xfrm>
            <a:off x="0" y="0"/>
            <a:ext cx="9144000" cy="7173416"/>
          </a:xfrm>
          <a:prstGeom prst="rect">
            <a:avLst/>
          </a:prstGeom>
        </p:spPr>
      </p:pic>
      <p:sp>
        <p:nvSpPr>
          <p:cNvPr id="2" name="Titre 1"/>
          <p:cNvSpPr>
            <a:spLocks noGrp="1"/>
          </p:cNvSpPr>
          <p:nvPr>
            <p:ph type="title"/>
          </p:nvPr>
        </p:nvSpPr>
        <p:spPr>
          <a:xfrm>
            <a:off x="1763688" y="4509120"/>
            <a:ext cx="5904656" cy="1417638"/>
          </a:xfrm>
          <a:solidFill>
            <a:srgbClr val="FFFF00"/>
          </a:solidFill>
        </p:spPr>
        <p:txBody>
          <a:bodyPr>
            <a:noAutofit/>
          </a:bodyPr>
          <a:lstStyle/>
          <a:p>
            <a:r>
              <a:rPr lang="ar-MA" sz="9600" b="1" dirty="0" smtClean="0">
                <a:latin typeface="Andalus" pitchFamily="18" charset="-78"/>
                <a:cs typeface="Andalus" pitchFamily="18" charset="-78"/>
              </a:rPr>
              <a:t>عنوان السعادة</a:t>
            </a:r>
            <a:endParaRPr lang="fr-FR" sz="9600" b="1" dirty="0">
              <a:latin typeface="Andalus" pitchFamily="18" charset="-78"/>
              <a:cs typeface="Andalus" pitchFamily="18" charset="-78"/>
            </a:endParaRPr>
          </a:p>
        </p:txBody>
      </p:sp>
      <p:pic>
        <p:nvPicPr>
          <p:cNvPr id="4" name="Image 3" descr="clip_image002.gif"/>
          <p:cNvPicPr>
            <a:picLocks noChangeAspect="1"/>
          </p:cNvPicPr>
          <p:nvPr/>
        </p:nvPicPr>
        <p:blipFill>
          <a:blip r:embed="rId3" cstate="print"/>
          <a:stretch>
            <a:fillRect/>
          </a:stretch>
        </p:blipFill>
        <p:spPr>
          <a:xfrm>
            <a:off x="0" y="0"/>
            <a:ext cx="1485900" cy="1013460"/>
          </a:xfrm>
          <a:prstGeom prst="rect">
            <a:avLst/>
          </a:prstGeom>
        </p:spPr>
      </p:pic>
      <p:sp>
        <p:nvSpPr>
          <p:cNvPr id="5" name="ZoneTexte 4"/>
          <p:cNvSpPr txBox="1"/>
          <p:nvPr/>
        </p:nvSpPr>
        <p:spPr>
          <a:xfrm>
            <a:off x="7452320" y="332656"/>
            <a:ext cx="1440160" cy="400110"/>
          </a:xfrm>
          <a:prstGeom prst="rect">
            <a:avLst/>
          </a:prstGeom>
          <a:noFill/>
        </p:spPr>
        <p:txBody>
          <a:bodyPr wrap="square" rtlCol="0">
            <a:spAutoFit/>
          </a:bodyPr>
          <a:lstStyle/>
          <a:p>
            <a:r>
              <a:rPr lang="fr-FR" sz="2000" b="1" dirty="0" smtClean="0"/>
              <a:t>13-12-2014</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c3904bec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 name="Picture 14"/>
          <p:cNvPicPr>
            <a:picLocks noChangeAspect="1" noChangeArrowheads="1"/>
          </p:cNvPicPr>
          <p:nvPr/>
        </p:nvPicPr>
        <p:blipFill>
          <a:blip r:embed="rId3" cstate="print"/>
          <a:srcRect/>
          <a:stretch>
            <a:fillRect/>
          </a:stretch>
        </p:blipFill>
        <p:spPr bwMode="auto">
          <a:xfrm>
            <a:off x="-36513" y="0"/>
            <a:ext cx="4854576" cy="6865938"/>
          </a:xfrm>
          <a:prstGeom prst="rect">
            <a:avLst/>
          </a:prstGeom>
          <a:noFill/>
          <a:ln w="9525">
            <a:noFill/>
            <a:miter lim="800000"/>
            <a:headEnd/>
            <a:tailEnd/>
          </a:ln>
          <a:effectLst/>
        </p:spPr>
      </p:pic>
      <p:sp>
        <p:nvSpPr>
          <p:cNvPr id="3" name="Rectangle 2"/>
          <p:cNvSpPr/>
          <p:nvPr/>
        </p:nvSpPr>
        <p:spPr>
          <a:xfrm>
            <a:off x="5292080" y="548680"/>
            <a:ext cx="3851920" cy="1015663"/>
          </a:xfrm>
          <a:prstGeom prst="rect">
            <a:avLst/>
          </a:prstGeom>
        </p:spPr>
        <p:txBody>
          <a:bodyPr wrap="square">
            <a:spAutoFit/>
          </a:bodyPr>
          <a:lstStyle/>
          <a:p>
            <a:pPr algn="ctr"/>
            <a:r>
              <a:rPr lang="ar-MA" sz="6000" b="1" kern="10" dirty="0" smtClean="0">
                <a:ln w="9525">
                  <a:solidFill>
                    <a:srgbClr val="FFFF66"/>
                  </a:solidFill>
                  <a:round/>
                  <a:headEnd/>
                  <a:tailEnd/>
                </a:ln>
                <a:solidFill>
                  <a:srgbClr val="92D050"/>
                </a:solidFill>
                <a:effectLst>
                  <a:outerShdw dist="107763" dir="2700000" algn="ctr" rotWithShape="0">
                    <a:srgbClr val="C7DFD3">
                      <a:alpha val="50000"/>
                    </a:srgbClr>
                  </a:outerShdw>
                </a:effectLst>
                <a:latin typeface="Times New Roman"/>
                <a:cs typeface="Times New Roman"/>
              </a:rPr>
              <a:t>دفتـر النعـم</a:t>
            </a:r>
            <a:endParaRPr lang="fr-FR" sz="6000" b="1" kern="10" dirty="0">
              <a:ln w="9525">
                <a:solidFill>
                  <a:srgbClr val="FFFF66"/>
                </a:solidFill>
                <a:round/>
                <a:headEnd/>
                <a:tailEnd/>
              </a:ln>
              <a:solidFill>
                <a:srgbClr val="92D050"/>
              </a:solidFill>
              <a:effectLst>
                <a:outerShdw dist="107763" dir="2700000" algn="ctr" rotWithShape="0">
                  <a:srgbClr val="C7DFD3">
                    <a:alpha val="50000"/>
                  </a:srgbClr>
                </a:outerShdw>
              </a:effectLst>
              <a:latin typeface="Times New Roman"/>
              <a:cs typeface="Times New Roman"/>
            </a:endParaRPr>
          </a:p>
        </p:txBody>
      </p:sp>
      <p:pic>
        <p:nvPicPr>
          <p:cNvPr id="6" name="Picture 8"/>
          <p:cNvPicPr>
            <a:picLocks noChangeAspect="1" noChangeArrowheads="1"/>
          </p:cNvPicPr>
          <p:nvPr/>
        </p:nvPicPr>
        <p:blipFill>
          <a:blip r:embed="rId4" cstate="print"/>
          <a:srcRect/>
          <a:stretch>
            <a:fillRect/>
          </a:stretch>
        </p:blipFill>
        <p:spPr bwMode="auto">
          <a:xfrm rot="1547421">
            <a:off x="6033081" y="2521031"/>
            <a:ext cx="1800200" cy="3025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amboo-green-vector-816211.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2771800" y="1196752"/>
            <a:ext cx="5904656" cy="584775"/>
          </a:xfrm>
          <a:prstGeom prst="rect">
            <a:avLst/>
          </a:prstGeom>
        </p:spPr>
        <p:txBody>
          <a:bodyPr wrap="square">
            <a:spAutoFit/>
          </a:bodyPr>
          <a:lstStyle/>
          <a:p>
            <a:pPr algn="r"/>
            <a:r>
              <a:rPr lang="ar-MA" sz="3200" b="1" dirty="0" smtClean="0">
                <a:solidFill>
                  <a:srgbClr val="FF0000"/>
                </a:solidFill>
              </a:rPr>
              <a:t>”إِنَّ فِي ذَلِكَ لَآيَاتٍ لِّكُلِّ صَبَّارٍ </a:t>
            </a:r>
            <a:r>
              <a:rPr lang="ar-MA" sz="3200" b="1" dirty="0" err="1" smtClean="0">
                <a:solidFill>
                  <a:srgbClr val="FF0000"/>
                </a:solidFill>
              </a:rPr>
              <a:t>شَكُورٍ”</a:t>
            </a:r>
            <a:r>
              <a:rPr lang="ar-MA" sz="3200" b="1" dirty="0" smtClean="0">
                <a:solidFill>
                  <a:srgbClr val="FF0000"/>
                </a:solidFill>
              </a:rPr>
              <a:t> </a:t>
            </a:r>
            <a:endParaRPr lang="fr-FR" sz="3200" b="1" dirty="0">
              <a:solidFill>
                <a:srgbClr val="FF0000"/>
              </a:solidFill>
            </a:endParaRPr>
          </a:p>
        </p:txBody>
      </p:sp>
      <p:sp>
        <p:nvSpPr>
          <p:cNvPr id="5" name="ZoneTexte 4"/>
          <p:cNvSpPr txBox="1"/>
          <p:nvPr/>
        </p:nvSpPr>
        <p:spPr>
          <a:xfrm>
            <a:off x="2483768" y="2060848"/>
            <a:ext cx="6120680" cy="584775"/>
          </a:xfrm>
          <a:prstGeom prst="rect">
            <a:avLst/>
          </a:prstGeom>
          <a:noFill/>
        </p:spPr>
        <p:txBody>
          <a:bodyPr wrap="square" rtlCol="0">
            <a:spAutoFit/>
          </a:bodyPr>
          <a:lstStyle/>
          <a:p>
            <a:pPr algn="r"/>
            <a:r>
              <a:rPr lang="ar-MA" sz="3200" b="1" dirty="0" smtClean="0">
                <a:solidFill>
                  <a:srgbClr val="003300"/>
                </a:solidFill>
              </a:rPr>
              <a:t>”الايمان نصفان نصف صبر ونصف شكر“</a:t>
            </a:r>
            <a:endParaRPr lang="fr-FR" sz="3200" b="1" dirty="0">
              <a:solidFill>
                <a:srgbClr val="003300"/>
              </a:solidFill>
            </a:endParaRPr>
          </a:p>
        </p:txBody>
      </p:sp>
      <p:sp>
        <p:nvSpPr>
          <p:cNvPr id="6" name="Rectangle 5"/>
          <p:cNvSpPr/>
          <p:nvPr/>
        </p:nvSpPr>
        <p:spPr>
          <a:xfrm>
            <a:off x="899592" y="2852936"/>
            <a:ext cx="7704856" cy="2246769"/>
          </a:xfrm>
          <a:prstGeom prst="rect">
            <a:avLst/>
          </a:prstGeom>
        </p:spPr>
        <p:txBody>
          <a:bodyPr wrap="square">
            <a:spAutoFit/>
          </a:bodyPr>
          <a:lstStyle/>
          <a:p>
            <a:pPr algn="r"/>
            <a:r>
              <a:rPr lang="ar-SA" sz="2800" b="1" dirty="0" smtClean="0">
                <a:solidFill>
                  <a:srgbClr val="003300"/>
                </a:solidFill>
              </a:rPr>
              <a:t>بَيْنَا رَسُولُ اللَّهِ صَلَّى اللَّهُ عَلَيْهِ وَسَلَّمَ قَاعِدٌ مَعَ أَصْحَابِهِ إِذْ ضَحِكَ, فَقَالَ: أَلا تَسْأَلُونِي مِمَّ </a:t>
            </a:r>
            <a:r>
              <a:rPr lang="ar-SA" sz="2800" b="1" dirty="0" err="1" smtClean="0">
                <a:solidFill>
                  <a:srgbClr val="003300"/>
                </a:solidFill>
              </a:rPr>
              <a:t>أَضْحَكُ؟</a:t>
            </a:r>
            <a:r>
              <a:rPr lang="ar-SA" sz="2800" b="1" dirty="0" smtClean="0">
                <a:solidFill>
                  <a:srgbClr val="003300"/>
                </a:solidFill>
              </a:rPr>
              <a:t> قَالُوا: يَا رَسُولَ </a:t>
            </a:r>
            <a:r>
              <a:rPr lang="ar-SA" sz="2800" b="1" dirty="0" err="1" smtClean="0">
                <a:solidFill>
                  <a:srgbClr val="003300"/>
                </a:solidFill>
              </a:rPr>
              <a:t>اللَّهِ!</a:t>
            </a:r>
            <a:r>
              <a:rPr lang="ar-SA" sz="2800" b="1" dirty="0" smtClean="0">
                <a:solidFill>
                  <a:srgbClr val="003300"/>
                </a:solidFill>
              </a:rPr>
              <a:t> وَمِمَّ </a:t>
            </a:r>
            <a:r>
              <a:rPr lang="ar-SA" sz="2800" b="1" dirty="0" err="1" smtClean="0">
                <a:solidFill>
                  <a:srgbClr val="003300"/>
                </a:solidFill>
              </a:rPr>
              <a:t>تَضْحَكُ؟</a:t>
            </a:r>
            <a:r>
              <a:rPr lang="ar-SA" sz="2800" b="1" dirty="0" smtClean="0">
                <a:solidFill>
                  <a:srgbClr val="003300"/>
                </a:solidFill>
              </a:rPr>
              <a:t> </a:t>
            </a:r>
            <a:r>
              <a:rPr lang="ar-SA" sz="2800" b="1" dirty="0" err="1" smtClean="0">
                <a:solidFill>
                  <a:srgbClr val="003300"/>
                </a:solidFill>
              </a:rPr>
              <a:t>قَالَ:</a:t>
            </a:r>
            <a:r>
              <a:rPr lang="ar-SA" sz="2800" b="1" dirty="0" smtClean="0">
                <a:solidFill>
                  <a:srgbClr val="003300"/>
                </a:solidFill>
              </a:rPr>
              <a:t> </a:t>
            </a:r>
            <a:r>
              <a:rPr lang="ar-MA" sz="2800" b="1" dirty="0" err="1" smtClean="0">
                <a:solidFill>
                  <a:srgbClr val="C00000"/>
                </a:solidFill>
              </a:rPr>
              <a:t>(</a:t>
            </a:r>
            <a:r>
              <a:rPr lang="ar-SA" sz="2800" b="1" dirty="0" smtClean="0">
                <a:solidFill>
                  <a:srgbClr val="C00000"/>
                </a:solidFill>
              </a:rPr>
              <a:t>عَجِبْتُ لأَمْرِ الْمُؤْمِنِ إِنَّ أَمْرَهُ كُلَّهُ خَيْرٌ,</a:t>
            </a:r>
            <a:r>
              <a:rPr lang="ar-SA" sz="2800" b="1" dirty="0" smtClean="0">
                <a:solidFill>
                  <a:srgbClr val="003300"/>
                </a:solidFill>
              </a:rPr>
              <a:t> </a:t>
            </a:r>
            <a:r>
              <a:rPr lang="ar-SA" sz="2800" b="1" dirty="0" smtClean="0">
                <a:solidFill>
                  <a:srgbClr val="C00000"/>
                </a:solidFill>
              </a:rPr>
              <a:t>إِنْ أَصَابَهُ مَا يُحِبُّ حَمِدَ اللَّهَ وَكَانَ لَهُ خَيْرٌ, وَإِنْ أَصَابَهُ مَا يَكْرَهُ فَصَبَرَ كَانَ لَهُ </a:t>
            </a:r>
            <a:r>
              <a:rPr lang="ar-SA" sz="2800" b="1" dirty="0" err="1" smtClean="0">
                <a:solidFill>
                  <a:srgbClr val="C00000"/>
                </a:solidFill>
              </a:rPr>
              <a:t>خَيْرٌ,</a:t>
            </a:r>
            <a:r>
              <a:rPr lang="ar-SA" sz="2800" b="1" dirty="0" smtClean="0">
                <a:solidFill>
                  <a:srgbClr val="C00000"/>
                </a:solidFill>
              </a:rPr>
              <a:t> </a:t>
            </a:r>
            <a:r>
              <a:rPr lang="ar-MA" sz="2800" b="1" dirty="0" smtClean="0">
                <a:solidFill>
                  <a:srgbClr val="C00000"/>
                </a:solidFill>
              </a:rPr>
              <a:t> </a:t>
            </a:r>
            <a:r>
              <a:rPr lang="ar-SA" sz="2800" b="1" dirty="0" smtClean="0">
                <a:solidFill>
                  <a:srgbClr val="C00000"/>
                </a:solidFill>
              </a:rPr>
              <a:t>وَلَيْسَ كُلُّ أَحَدٍ أَمْرُهُ كُلُّهُ لَهُ خَيْرٌ إِلا الْمُؤْمِن</a:t>
            </a:r>
            <a:r>
              <a:rPr lang="ar-MA" sz="2800" b="1" dirty="0" err="1" smtClean="0">
                <a:solidFill>
                  <a:srgbClr val="C00000"/>
                </a:solidFill>
              </a:rPr>
              <a:t>)</a:t>
            </a:r>
            <a:endParaRPr lang="fr-FR" sz="2800" dirty="0">
              <a:solidFill>
                <a:srgbClr val="C00000"/>
              </a:solidFill>
            </a:endParaRPr>
          </a:p>
        </p:txBody>
      </p:sp>
      <p:sp>
        <p:nvSpPr>
          <p:cNvPr id="7" name="Rectangle 6"/>
          <p:cNvSpPr/>
          <p:nvPr/>
        </p:nvSpPr>
        <p:spPr>
          <a:xfrm>
            <a:off x="2339752" y="5085184"/>
            <a:ext cx="6336704" cy="1384995"/>
          </a:xfrm>
          <a:prstGeom prst="rect">
            <a:avLst/>
          </a:prstGeom>
        </p:spPr>
        <p:txBody>
          <a:bodyPr wrap="square">
            <a:spAutoFit/>
          </a:bodyPr>
          <a:lstStyle/>
          <a:p>
            <a:pPr algn="r"/>
            <a:r>
              <a:rPr lang="ar-SA" sz="2800" b="1" dirty="0" smtClean="0"/>
              <a:t>سيدنا عمر قال حينما أصابتهُ مصيبةٌ, قالَ: الحمدُ للهِ ثلاثاً: الحمد للهِ إذ لم تكن في ديني، والحمد للهِ إذ لم تكن أكبرَ منها، والحمدُ للهِ إذ أُلهمتُ الصبرَ عليه</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orning.jpg"/>
          <p:cNvPicPr>
            <a:picLocks noChangeAspect="1"/>
          </p:cNvPicPr>
          <p:nvPr/>
        </p:nvPicPr>
        <p:blipFill>
          <a:blip r:embed="rId2" cstate="print"/>
          <a:stretch>
            <a:fillRect/>
          </a:stretch>
        </p:blipFill>
        <p:spPr>
          <a:xfrm>
            <a:off x="0" y="0"/>
            <a:ext cx="9144000" cy="7101408"/>
          </a:xfrm>
          <a:prstGeom prst="rect">
            <a:avLst/>
          </a:prstGeom>
        </p:spPr>
      </p:pic>
      <p:sp>
        <p:nvSpPr>
          <p:cNvPr id="2" name="Titre 1"/>
          <p:cNvSpPr>
            <a:spLocks noGrp="1"/>
          </p:cNvSpPr>
          <p:nvPr>
            <p:ph type="title"/>
          </p:nvPr>
        </p:nvSpPr>
        <p:spPr>
          <a:xfrm>
            <a:off x="2123728" y="4365104"/>
            <a:ext cx="5400600" cy="1143000"/>
          </a:xfrm>
          <a:solidFill>
            <a:srgbClr val="FFFF00"/>
          </a:solidFill>
        </p:spPr>
        <p:txBody>
          <a:bodyPr>
            <a:noAutofit/>
          </a:bodyPr>
          <a:lstStyle/>
          <a:p>
            <a:pPr algn="r"/>
            <a:r>
              <a:rPr lang="ar-MA" sz="8800" b="1" dirty="0" smtClean="0">
                <a:latin typeface="Andalus" pitchFamily="18" charset="-78"/>
                <a:cs typeface="Andalus" pitchFamily="18" charset="-78"/>
              </a:rPr>
              <a:t> </a:t>
            </a:r>
            <a:r>
              <a:rPr lang="ar-SA" sz="8800" b="1" dirty="0" smtClean="0">
                <a:latin typeface="Andalus" pitchFamily="18" charset="-78"/>
                <a:cs typeface="Andalus" pitchFamily="18" charset="-78"/>
              </a:rPr>
              <a:t>وَبَشِّرِ الصَّابِرِينَ</a:t>
            </a:r>
            <a:endParaRPr lang="fr-FR" sz="88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389.jpg"/>
          <p:cNvPicPr>
            <a:picLocks noChangeAspect="1"/>
          </p:cNvPicPr>
          <p:nvPr/>
        </p:nvPicPr>
        <p:blipFill>
          <a:blip r:embed="rId2" cstate="print"/>
          <a:stretch>
            <a:fillRect/>
          </a:stretch>
        </p:blipFill>
        <p:spPr>
          <a:xfrm>
            <a:off x="0" y="0"/>
            <a:ext cx="9144000" cy="6858000"/>
          </a:xfrm>
          <a:prstGeom prst="rect">
            <a:avLst/>
          </a:prstGeom>
        </p:spPr>
      </p:pic>
      <p:sp>
        <p:nvSpPr>
          <p:cNvPr id="4" name="ZoneTexte 3"/>
          <p:cNvSpPr txBox="1"/>
          <p:nvPr/>
        </p:nvSpPr>
        <p:spPr>
          <a:xfrm>
            <a:off x="1619672" y="764704"/>
            <a:ext cx="7128792" cy="1077218"/>
          </a:xfrm>
          <a:prstGeom prst="rect">
            <a:avLst/>
          </a:prstGeom>
          <a:solidFill>
            <a:srgbClr val="006600"/>
          </a:solidFill>
        </p:spPr>
        <p:txBody>
          <a:bodyPr wrap="square" rtlCol="0">
            <a:spAutoFit/>
          </a:bodyPr>
          <a:lstStyle/>
          <a:p>
            <a:pPr algn="ctr" rtl="1"/>
            <a:r>
              <a:rPr lang="ar-MA" sz="2800" b="1" dirty="0" smtClean="0">
                <a:solidFill>
                  <a:schemeClr val="bg1"/>
                </a:solidFill>
              </a:rPr>
              <a:t> ”يَا أَيُّهَا الَّذِينَ آمَنُواْ اسْتَعِينُواْ بِالصَّبْرِ وَالصَّلاةِ </a:t>
            </a:r>
            <a:r>
              <a:rPr lang="ar-MA" sz="3200" b="1" dirty="0" smtClean="0">
                <a:solidFill>
                  <a:srgbClr val="FF0000"/>
                </a:solidFill>
              </a:rPr>
              <a:t>إِنَّ اللَّهَ مَعَ </a:t>
            </a:r>
            <a:r>
              <a:rPr lang="ar-MA" sz="3200" b="1" dirty="0" err="1" smtClean="0">
                <a:solidFill>
                  <a:srgbClr val="FF0000"/>
                </a:solidFill>
              </a:rPr>
              <a:t>الصَّابِرِينَ“</a:t>
            </a:r>
            <a:endParaRPr lang="ar-MA" sz="2800" b="1" dirty="0">
              <a:solidFill>
                <a:srgbClr val="FF0000"/>
              </a:solidFill>
            </a:endParaRPr>
          </a:p>
        </p:txBody>
      </p:sp>
      <p:sp>
        <p:nvSpPr>
          <p:cNvPr id="6" name="Rectangle 5"/>
          <p:cNvSpPr/>
          <p:nvPr/>
        </p:nvSpPr>
        <p:spPr>
          <a:xfrm>
            <a:off x="2123728" y="2420888"/>
            <a:ext cx="6552729" cy="646331"/>
          </a:xfrm>
          <a:prstGeom prst="rect">
            <a:avLst/>
          </a:prstGeom>
          <a:solidFill>
            <a:srgbClr val="006600"/>
          </a:solidFill>
        </p:spPr>
        <p:txBody>
          <a:bodyPr wrap="square">
            <a:spAutoFit/>
          </a:bodyPr>
          <a:lstStyle/>
          <a:p>
            <a:r>
              <a:rPr lang="ar-MA" sz="3600" b="1" dirty="0" smtClean="0">
                <a:solidFill>
                  <a:srgbClr val="FF0000"/>
                </a:solidFill>
              </a:rPr>
              <a:t>إِنَّمَا يُوَفَّى الصَّابِرُونَ أَجْرَهُم بِغَيْرِ حِسَابٍ</a:t>
            </a:r>
            <a:endParaRPr lang="fr-FR" sz="3600" b="1" dirty="0">
              <a:solidFill>
                <a:srgbClr val="FF0000"/>
              </a:solidFill>
            </a:endParaRPr>
          </a:p>
        </p:txBody>
      </p:sp>
      <p:sp>
        <p:nvSpPr>
          <p:cNvPr id="7" name="Rectangle 6"/>
          <p:cNvSpPr/>
          <p:nvPr/>
        </p:nvSpPr>
        <p:spPr>
          <a:xfrm>
            <a:off x="3059832" y="3573016"/>
            <a:ext cx="4320480" cy="707886"/>
          </a:xfrm>
          <a:prstGeom prst="rect">
            <a:avLst/>
          </a:prstGeom>
          <a:solidFill>
            <a:srgbClr val="006600"/>
          </a:solidFill>
        </p:spPr>
        <p:txBody>
          <a:bodyPr wrap="square">
            <a:spAutoFit/>
          </a:bodyPr>
          <a:lstStyle/>
          <a:p>
            <a:pPr algn="ctr"/>
            <a:r>
              <a:rPr lang="ar-MA" sz="4000" b="1" dirty="0" smtClean="0">
                <a:solidFill>
                  <a:srgbClr val="FF0000"/>
                </a:solidFill>
              </a:rPr>
              <a:t>وَاللَّهُ يُحِبُّ الصَّابِرِينَ</a:t>
            </a:r>
            <a:endParaRPr lang="fr-FR" sz="4000" b="1" dirty="0">
              <a:solidFill>
                <a:srgbClr val="FF0000"/>
              </a:solidFill>
            </a:endParaRPr>
          </a:p>
        </p:txBody>
      </p:sp>
      <p:sp>
        <p:nvSpPr>
          <p:cNvPr id="8" name="Rectangle 7"/>
          <p:cNvSpPr/>
          <p:nvPr/>
        </p:nvSpPr>
        <p:spPr>
          <a:xfrm>
            <a:off x="2286000" y="4581128"/>
            <a:ext cx="5094312" cy="1200329"/>
          </a:xfrm>
          <a:prstGeom prst="rect">
            <a:avLst/>
          </a:prstGeom>
          <a:solidFill>
            <a:srgbClr val="006600"/>
          </a:solidFill>
        </p:spPr>
        <p:txBody>
          <a:bodyPr wrap="square">
            <a:spAutoFit/>
          </a:bodyPr>
          <a:lstStyle/>
          <a:p>
            <a:pPr algn="r" rtl="1"/>
            <a:r>
              <a:rPr lang="ar-MA" sz="3600" b="1" dirty="0" smtClean="0">
                <a:solidFill>
                  <a:srgbClr val="FF0000"/>
                </a:solidFill>
              </a:rPr>
              <a:t> ”وَجَعَلْنَا مِنْهُمْ أَئِمَّةً يَهْدُونَ بِأَمْرِنَا لَمَّا صَبَرُوا وَكَانُوا بِآيَاتِنَا </a:t>
            </a:r>
            <a:r>
              <a:rPr lang="ar-MA" sz="3600" b="1" dirty="0" err="1" smtClean="0">
                <a:solidFill>
                  <a:srgbClr val="FF0000"/>
                </a:solidFill>
              </a:rPr>
              <a:t>يُوقِنُونَ“</a:t>
            </a:r>
            <a:endParaRPr lang="ar-MA" sz="3600" b="1" dirty="0">
              <a:solidFill>
                <a:srgbClr val="FF0000"/>
              </a:solidFill>
            </a:endParaRPr>
          </a:p>
        </p:txBody>
      </p:sp>
      <p:sp>
        <p:nvSpPr>
          <p:cNvPr id="14338" name="AutoShape 2" descr="ابن قيم الجوزية">
            <a:hlinkClick r:id="rId3"/>
          </p:cNvPr>
          <p:cNvSpPr>
            <a:spLocks noChangeAspect="1" noChangeArrowheads="1"/>
          </p:cNvSpPr>
          <p:nvPr/>
        </p:nvSpPr>
        <p:spPr bwMode="auto">
          <a:xfrm>
            <a:off x="30163" y="-5000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وصلت_الآن_بذور_البامبو_العملاقة_+_هدية_بذور_الشجرة_المعجزة_غابة_من_البامبو-i135946357949670070.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331641" y="836712"/>
            <a:ext cx="6840760" cy="646331"/>
          </a:xfrm>
          <a:prstGeom prst="rect">
            <a:avLst/>
          </a:prstGeom>
          <a:solidFill>
            <a:srgbClr val="006600"/>
          </a:solidFill>
        </p:spPr>
        <p:txBody>
          <a:bodyPr wrap="square">
            <a:spAutoFit/>
          </a:bodyPr>
          <a:lstStyle/>
          <a:p>
            <a:pPr algn="r" rtl="1"/>
            <a:r>
              <a:rPr lang="ar-MA" sz="3600" b="1" dirty="0" smtClean="0">
                <a:solidFill>
                  <a:srgbClr val="FF0000"/>
                </a:solidFill>
              </a:rPr>
              <a:t> ”وَلَمَن صَبَرَ وَغَفَرَ إِنَّ ذَلِكَ لَمِنْ عَزْمِ </a:t>
            </a:r>
            <a:r>
              <a:rPr lang="ar-MA" sz="3600" b="1" dirty="0" err="1" smtClean="0">
                <a:solidFill>
                  <a:srgbClr val="FF0000"/>
                </a:solidFill>
              </a:rPr>
              <a:t>الأُمُورِ“</a:t>
            </a:r>
            <a:endParaRPr lang="ar-MA" sz="3600" b="1" dirty="0">
              <a:solidFill>
                <a:srgbClr val="FF0000"/>
              </a:solidFill>
            </a:endParaRPr>
          </a:p>
        </p:txBody>
      </p:sp>
      <p:sp>
        <p:nvSpPr>
          <p:cNvPr id="4" name="Rectangle 3"/>
          <p:cNvSpPr/>
          <p:nvPr/>
        </p:nvSpPr>
        <p:spPr>
          <a:xfrm>
            <a:off x="1475657" y="1988840"/>
            <a:ext cx="6696744" cy="646331"/>
          </a:xfrm>
          <a:prstGeom prst="rect">
            <a:avLst/>
          </a:prstGeom>
          <a:solidFill>
            <a:srgbClr val="006600"/>
          </a:solidFill>
        </p:spPr>
        <p:txBody>
          <a:bodyPr wrap="square">
            <a:spAutoFit/>
          </a:bodyPr>
          <a:lstStyle/>
          <a:p>
            <a:pPr algn="r"/>
            <a:r>
              <a:rPr lang="ar-MA" sz="3600" b="1" dirty="0" smtClean="0">
                <a:solidFill>
                  <a:srgbClr val="FF0000"/>
                </a:solidFill>
              </a:rPr>
              <a:t>فَاصْبِرْ كَمَا صَبَرَ أُوْلُوا الْعَزْمِ مِنَ الرُّسُلِ</a:t>
            </a:r>
            <a:endParaRPr lang="fr-FR" sz="3600" b="1" dirty="0">
              <a:solidFill>
                <a:srgbClr val="FF0000"/>
              </a:solidFill>
            </a:endParaRPr>
          </a:p>
        </p:txBody>
      </p:sp>
      <p:sp>
        <p:nvSpPr>
          <p:cNvPr id="5" name="Rectangle 4"/>
          <p:cNvSpPr/>
          <p:nvPr/>
        </p:nvSpPr>
        <p:spPr>
          <a:xfrm>
            <a:off x="1475656" y="3068960"/>
            <a:ext cx="6624736" cy="1200329"/>
          </a:xfrm>
          <a:prstGeom prst="rect">
            <a:avLst/>
          </a:prstGeom>
          <a:solidFill>
            <a:srgbClr val="006600"/>
          </a:solidFill>
        </p:spPr>
        <p:txBody>
          <a:bodyPr wrap="square">
            <a:spAutoFit/>
          </a:bodyPr>
          <a:lstStyle/>
          <a:p>
            <a:pPr algn="r" rtl="1"/>
            <a:r>
              <a:rPr lang="ar-MA" sz="3600" b="1" dirty="0" smtClean="0">
                <a:solidFill>
                  <a:srgbClr val="FF0000"/>
                </a:solidFill>
              </a:rPr>
              <a:t> ”يَا أَيُّهَا الَّذِينَ آمَنُواْ اصْبِرُواْ </a:t>
            </a:r>
            <a:r>
              <a:rPr lang="ar-MA" sz="3600" b="1" dirty="0" err="1" smtClean="0">
                <a:solidFill>
                  <a:srgbClr val="FF0000"/>
                </a:solidFill>
              </a:rPr>
              <a:t>وَصَابِرُواْ</a:t>
            </a:r>
            <a:r>
              <a:rPr lang="ar-MA" sz="3600" b="1" dirty="0" smtClean="0">
                <a:solidFill>
                  <a:srgbClr val="FF0000"/>
                </a:solidFill>
              </a:rPr>
              <a:t>      وَرَابِطُواْ وَاتَّقُواْ اللَّهَ لَعَلَّكُمْ </a:t>
            </a:r>
            <a:r>
              <a:rPr lang="ar-MA" sz="3600" b="1" dirty="0" err="1" smtClean="0">
                <a:solidFill>
                  <a:srgbClr val="FF0000"/>
                </a:solidFill>
              </a:rPr>
              <a:t>تُفْلِحُونَ“</a:t>
            </a:r>
            <a:endParaRPr lang="ar-MA" sz="3600" b="1" dirty="0">
              <a:solidFill>
                <a:srgbClr val="FF0000"/>
              </a:solidFill>
            </a:endParaRPr>
          </a:p>
        </p:txBody>
      </p:sp>
      <p:sp>
        <p:nvSpPr>
          <p:cNvPr id="6" name="Rectangle 5"/>
          <p:cNvSpPr/>
          <p:nvPr/>
        </p:nvSpPr>
        <p:spPr>
          <a:xfrm>
            <a:off x="2411761" y="4725144"/>
            <a:ext cx="5616623" cy="646331"/>
          </a:xfrm>
          <a:prstGeom prst="rect">
            <a:avLst/>
          </a:prstGeom>
          <a:solidFill>
            <a:srgbClr val="006600"/>
          </a:solidFill>
        </p:spPr>
        <p:txBody>
          <a:bodyPr wrap="square">
            <a:spAutoFit/>
          </a:bodyPr>
          <a:lstStyle/>
          <a:p>
            <a:pPr algn="r"/>
            <a:r>
              <a:rPr lang="ar-MA" sz="3600" b="1" dirty="0" smtClean="0">
                <a:solidFill>
                  <a:srgbClr val="FF0000"/>
                </a:solidFill>
              </a:rPr>
              <a:t>فَاصْبِرْ إِنَّ الْعَاقِبَةَ لِلْمُتَّقِينَ</a:t>
            </a:r>
            <a:endParaRPr lang="fr-FR"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mboo-green-vector-81621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3563888" y="3933056"/>
            <a:ext cx="3240360" cy="646331"/>
          </a:xfrm>
          <a:prstGeom prst="rect">
            <a:avLst/>
          </a:prstGeom>
          <a:solidFill>
            <a:srgbClr val="006600"/>
          </a:solidFill>
        </p:spPr>
        <p:txBody>
          <a:bodyPr wrap="square">
            <a:spAutoFit/>
          </a:bodyPr>
          <a:lstStyle/>
          <a:p>
            <a:pPr algn="r"/>
            <a:r>
              <a:rPr lang="ar-SA" sz="3600" b="1" dirty="0" smtClean="0">
                <a:solidFill>
                  <a:schemeClr val="bg1"/>
                </a:solidFill>
              </a:rPr>
              <a:t>"الصبر ضياء"</a:t>
            </a:r>
            <a:endParaRPr lang="fr-FR" sz="3600" b="1" dirty="0">
              <a:solidFill>
                <a:schemeClr val="bg1"/>
              </a:solidFill>
            </a:endParaRPr>
          </a:p>
        </p:txBody>
      </p:sp>
      <p:sp>
        <p:nvSpPr>
          <p:cNvPr id="4" name="Rectangle 3"/>
          <p:cNvSpPr/>
          <p:nvPr/>
        </p:nvSpPr>
        <p:spPr>
          <a:xfrm>
            <a:off x="2027949" y="5229200"/>
            <a:ext cx="6432483" cy="1200329"/>
          </a:xfrm>
          <a:prstGeom prst="rect">
            <a:avLst/>
          </a:prstGeom>
          <a:solidFill>
            <a:srgbClr val="006600"/>
          </a:solidFill>
        </p:spPr>
        <p:txBody>
          <a:bodyPr wrap="square">
            <a:spAutoFit/>
          </a:bodyPr>
          <a:lstStyle/>
          <a:p>
            <a:pPr algn="ctr"/>
            <a:r>
              <a:rPr lang="ar-SA" sz="3600" b="1" dirty="0" smtClean="0">
                <a:solidFill>
                  <a:schemeClr val="bg1"/>
                </a:solidFill>
              </a:rPr>
              <a:t>" ما أعطي أحد عطاء خير وأوسع من الصبر"</a:t>
            </a:r>
            <a:endParaRPr lang="fr-FR" sz="3600" dirty="0">
              <a:solidFill>
                <a:schemeClr val="bg1"/>
              </a:solidFill>
            </a:endParaRPr>
          </a:p>
        </p:txBody>
      </p:sp>
      <p:sp>
        <p:nvSpPr>
          <p:cNvPr id="5" name="Rectangle 4"/>
          <p:cNvSpPr/>
          <p:nvPr/>
        </p:nvSpPr>
        <p:spPr>
          <a:xfrm>
            <a:off x="1259632" y="548680"/>
            <a:ext cx="7488832" cy="707886"/>
          </a:xfrm>
          <a:prstGeom prst="rect">
            <a:avLst/>
          </a:prstGeom>
          <a:solidFill>
            <a:srgbClr val="006600"/>
          </a:solidFill>
        </p:spPr>
        <p:txBody>
          <a:bodyPr wrap="square">
            <a:spAutoFit/>
          </a:bodyPr>
          <a:lstStyle/>
          <a:p>
            <a:pPr algn="ctr"/>
            <a:r>
              <a:rPr lang="ar-MA" sz="4000" b="1" dirty="0" smtClean="0">
                <a:solidFill>
                  <a:srgbClr val="FF0000"/>
                </a:solidFill>
              </a:rPr>
              <a:t>إِن يَكُن مِّنكُمْ عِشْرُونَ صَابِرُونَ يَغْلِبُواْ مِئَتَيْنِ</a:t>
            </a:r>
            <a:endParaRPr lang="fr-FR" sz="4000" b="1" dirty="0">
              <a:solidFill>
                <a:srgbClr val="FF0000"/>
              </a:solidFill>
            </a:endParaRPr>
          </a:p>
        </p:txBody>
      </p:sp>
      <p:sp>
        <p:nvSpPr>
          <p:cNvPr id="6" name="Rectangle 5"/>
          <p:cNvSpPr/>
          <p:nvPr/>
        </p:nvSpPr>
        <p:spPr>
          <a:xfrm>
            <a:off x="971600" y="1772816"/>
            <a:ext cx="7776864" cy="1815882"/>
          </a:xfrm>
          <a:prstGeom prst="rect">
            <a:avLst/>
          </a:prstGeom>
          <a:solidFill>
            <a:srgbClr val="006600"/>
          </a:solidFill>
        </p:spPr>
        <p:txBody>
          <a:bodyPr wrap="square">
            <a:spAutoFit/>
          </a:bodyPr>
          <a:lstStyle/>
          <a:p>
            <a:pPr algn="r" rtl="1"/>
            <a:r>
              <a:rPr lang="ar-MA" sz="2800" b="1" dirty="0" smtClean="0">
                <a:solidFill>
                  <a:srgbClr val="FF0000"/>
                </a:solidFill>
              </a:rPr>
              <a:t>قَالُواْ لاَ طَاقَةَ لَنَا الْيَوْمَ بِجَالُوتَ وَجُنُودِهِ قَالَ الَّذِينَ يَظُنُّونَ أَنَّهُم مُّلاقُوا اللَّهِ كَم مِّن فِئَةٍ قَلِيلَةٍ غَلَبَتْ فِئَةً كَثِيرَةً بِإِذْنِ اللَّهِ وَاللَّهُ مَعَ الصَّابِرِينَ وَلَمَّا بَرَزُواْ لِجَالُوتَ وَجُنُودِهِ قَالُواْ رَبَّنَا أَفْرِغْ عَلَيْنَا صَبْرًا وَثَبِّتْ أَقْدَامَنَا وَانصُرْنَا عَلَى الْقَوْمِ الْكَافِرِينَ فَهَزَمُوهُم بِإِذْنِ اللَّهِ</a:t>
            </a:r>
            <a:endParaRPr lang="ar-MA"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mboo-green-vector-816211.jpg"/>
          <p:cNvPicPr>
            <a:picLocks noChangeAspect="1"/>
          </p:cNvPicPr>
          <p:nvPr/>
        </p:nvPicPr>
        <p:blipFill>
          <a:blip r:embed="rId2" cstate="print"/>
          <a:stretch>
            <a:fillRect/>
          </a:stretch>
        </p:blipFill>
        <p:spPr>
          <a:xfrm>
            <a:off x="-828600" y="0"/>
            <a:ext cx="10125000" cy="6858000"/>
          </a:xfrm>
          <a:prstGeom prst="rect">
            <a:avLst/>
          </a:prstGeom>
        </p:spPr>
      </p:pic>
      <p:pic>
        <p:nvPicPr>
          <p:cNvPr id="3" name="Image 2" descr="12.png"/>
          <p:cNvPicPr>
            <a:picLocks noChangeAspect="1"/>
          </p:cNvPicPr>
          <p:nvPr/>
        </p:nvPicPr>
        <p:blipFill>
          <a:blip r:embed="rId3" cstate="print"/>
          <a:stretch>
            <a:fillRect/>
          </a:stretch>
        </p:blipFill>
        <p:spPr>
          <a:xfrm>
            <a:off x="4427984" y="0"/>
            <a:ext cx="4716016"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389.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1619672" y="4509120"/>
            <a:ext cx="5760640" cy="1512168"/>
          </a:xfrm>
          <a:solidFill>
            <a:srgbClr val="006600"/>
          </a:solidFill>
        </p:spPr>
        <p:txBody>
          <a:bodyPr>
            <a:normAutofit/>
          </a:bodyPr>
          <a:lstStyle/>
          <a:p>
            <a:r>
              <a:rPr lang="ar-MA" sz="6000" b="1" dirty="0" smtClean="0">
                <a:solidFill>
                  <a:srgbClr val="FFFF00"/>
                </a:solidFill>
              </a:rPr>
              <a:t>شجرة الخيزران</a:t>
            </a:r>
            <a:endParaRPr lang="fr-FR" sz="6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MG_5226934540655.jpeg"/>
          <p:cNvPicPr>
            <a:picLocks noChangeAspect="1"/>
          </p:cNvPicPr>
          <p:nvPr/>
        </p:nvPicPr>
        <p:blipFill>
          <a:blip r:embed="rId2" cstate="print"/>
          <a:stretch>
            <a:fillRect/>
          </a:stretch>
        </p:blipFill>
        <p:spPr>
          <a:xfrm>
            <a:off x="4644008" y="0"/>
            <a:ext cx="4499992" cy="6858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3074"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4" name="Rectangle 3"/>
          <p:cNvSpPr/>
          <p:nvPr/>
        </p:nvSpPr>
        <p:spPr>
          <a:xfrm>
            <a:off x="4644008" y="0"/>
            <a:ext cx="4499992" cy="8279190"/>
          </a:xfrm>
          <a:prstGeom prst="rect">
            <a:avLst/>
          </a:prstGeom>
          <a:gradFill>
            <a:gsLst>
              <a:gs pos="0">
                <a:srgbClr val="DDEBCF"/>
              </a:gs>
              <a:gs pos="50000">
                <a:srgbClr val="9CB86E"/>
              </a:gs>
              <a:gs pos="100000">
                <a:srgbClr val="156B13"/>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r>
              <a:rPr lang="ar-MA" sz="2400" b="1" dirty="0" smtClean="0">
                <a:solidFill>
                  <a:schemeClr val="bg1"/>
                </a:solidFill>
              </a:rPr>
              <a:t>   </a:t>
            </a:r>
          </a:p>
          <a:p>
            <a:pPr algn="r"/>
            <a:r>
              <a:rPr lang="ar-MA" sz="4000" b="1" dirty="0" smtClean="0">
                <a:solidFill>
                  <a:schemeClr val="bg1"/>
                </a:solidFill>
              </a:rPr>
              <a:t>  </a:t>
            </a:r>
            <a:r>
              <a:rPr lang="ar-MA" sz="4000" b="1" dirty="0" err="1" smtClean="0"/>
              <a:t>هل </a:t>
            </a:r>
            <a:r>
              <a:rPr lang="ar-MA" sz="4000" b="1" dirty="0" smtClean="0"/>
              <a:t>(السعادة</a:t>
            </a:r>
            <a:r>
              <a:rPr lang="ar-MA" sz="4000" b="1" dirty="0" err="1" smtClean="0"/>
              <a:t>) </a:t>
            </a:r>
            <a:r>
              <a:rPr lang="ar-MA" sz="4000" b="1" dirty="0" smtClean="0">
                <a:solidFill>
                  <a:srgbClr val="FFFF00"/>
                </a:solidFill>
              </a:rPr>
              <a:t>(مشوار الحياة</a:t>
            </a:r>
            <a:r>
              <a:rPr lang="ar-MA" sz="4000" b="1" dirty="0" err="1" smtClean="0">
                <a:solidFill>
                  <a:srgbClr val="FFFF00"/>
                </a:solidFill>
              </a:rPr>
              <a:t>)،</a:t>
            </a:r>
            <a:r>
              <a:rPr lang="ar-MA" sz="4000" b="1" dirty="0" smtClean="0"/>
              <a:t> </a:t>
            </a:r>
          </a:p>
          <a:p>
            <a:pPr algn="r"/>
            <a:r>
              <a:rPr lang="ar-MA" sz="4000" b="1" dirty="0" smtClean="0">
                <a:solidFill>
                  <a:schemeClr val="bg1"/>
                </a:solidFill>
              </a:rPr>
              <a:t> </a:t>
            </a:r>
            <a:r>
              <a:rPr lang="ar-MA" sz="4000" b="1" dirty="0" smtClean="0"/>
              <a:t>أم </a:t>
            </a:r>
            <a:r>
              <a:rPr lang="ar-MA" sz="4000" b="1" dirty="0" err="1" smtClean="0"/>
              <a:t>هي </a:t>
            </a:r>
            <a:r>
              <a:rPr lang="ar-MA" sz="4000" b="1" dirty="0" smtClean="0">
                <a:solidFill>
                  <a:srgbClr val="FFFF00"/>
                </a:solidFill>
              </a:rPr>
              <a:t>(محطة) </a:t>
            </a:r>
            <a:r>
              <a:rPr lang="ar-MA" sz="4000" b="1" dirty="0" smtClean="0"/>
              <a:t>يجاهد</a:t>
            </a:r>
            <a:r>
              <a:rPr lang="ar-MA" sz="4000" b="1" dirty="0" smtClean="0">
                <a:solidFill>
                  <a:schemeClr val="bg1"/>
                </a:solidFill>
              </a:rPr>
              <a:t>       </a:t>
            </a:r>
            <a:r>
              <a:rPr lang="ar-MA" sz="4000" b="1" dirty="0" smtClean="0"/>
              <a:t>الجميع للوصول </a:t>
            </a:r>
            <a:r>
              <a:rPr lang="ar-MA" sz="4000" b="1" dirty="0" err="1" smtClean="0"/>
              <a:t>إليها؟</a:t>
            </a:r>
            <a:endParaRPr lang="ar-MA" sz="4000" b="1" dirty="0" smtClean="0"/>
          </a:p>
          <a:p>
            <a:pPr algn="r"/>
            <a:endParaRPr lang="ar-MA" sz="4000" b="1" dirty="0" smtClean="0"/>
          </a:p>
          <a:p>
            <a:pPr algn="r"/>
            <a:r>
              <a:rPr lang="ar-MA" sz="4000" b="1" dirty="0" smtClean="0"/>
              <a:t>   الصحيح </a:t>
            </a:r>
            <a:r>
              <a:rPr lang="ar-MA" sz="4000" b="1" dirty="0" err="1" smtClean="0"/>
              <a:t>أن </a:t>
            </a:r>
            <a:r>
              <a:rPr lang="ar-MA" sz="4000" b="1" dirty="0" smtClean="0"/>
              <a:t>(السعادة</a:t>
            </a:r>
            <a:r>
              <a:rPr lang="ar-MA" sz="4000" b="1" dirty="0" err="1" smtClean="0"/>
              <a:t>)، </a:t>
            </a:r>
            <a:r>
              <a:rPr lang="ar-MA" sz="4000" b="1" dirty="0" smtClean="0">
                <a:solidFill>
                  <a:srgbClr val="FFFF00"/>
                </a:solidFill>
              </a:rPr>
              <a:t>(مشوار) </a:t>
            </a:r>
            <a:r>
              <a:rPr lang="ar-MA" sz="4000" b="1" dirty="0" err="1" smtClean="0"/>
              <a:t>وليست </a:t>
            </a:r>
            <a:r>
              <a:rPr lang="ar-MA" sz="4000" b="1" dirty="0" err="1" smtClean="0">
                <a:solidFill>
                  <a:srgbClr val="FFFF00"/>
                </a:solidFill>
              </a:rPr>
              <a:t>(محطة </a:t>
            </a:r>
            <a:r>
              <a:rPr lang="ar-MA" sz="4000" b="1" dirty="0" smtClean="0">
                <a:solidFill>
                  <a:srgbClr val="FFFF00"/>
                </a:solidFill>
              </a:rPr>
              <a:t>)   </a:t>
            </a:r>
            <a:r>
              <a:rPr lang="ar-MA" sz="4000" b="1" dirty="0" smtClean="0"/>
              <a:t>نشعر بها مع كل نجاح     نحققه </a:t>
            </a:r>
          </a:p>
          <a:p>
            <a:pPr algn="r"/>
            <a:endParaRPr lang="ar-MA" sz="4000" b="1" dirty="0" smtClean="0"/>
          </a:p>
          <a:p>
            <a:pPr algn="r"/>
            <a:r>
              <a:rPr lang="ar-MA" sz="4400" dirty="0" smtClean="0"/>
              <a:t/>
            </a:r>
            <a:br>
              <a:rPr lang="ar-MA" sz="4400" dirty="0" smtClean="0"/>
            </a:br>
            <a:r>
              <a:rPr lang="ar-MA" sz="3200" dirty="0" smtClean="0"/>
              <a:t/>
            </a:r>
            <a:br>
              <a:rPr lang="ar-MA" sz="3200" dirty="0" smtClean="0"/>
            </a:b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checkerboard(across)">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اللهم+آمين.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orning.jpg"/>
          <p:cNvPicPr>
            <a:picLocks noChangeAspect="1"/>
          </p:cNvPicPr>
          <p:nvPr/>
        </p:nvPicPr>
        <p:blipFill>
          <a:blip r:embed="rId2" cstate="print"/>
          <a:stretch>
            <a:fillRect/>
          </a:stretch>
        </p:blipFill>
        <p:spPr>
          <a:xfrm>
            <a:off x="0" y="0"/>
            <a:ext cx="9144000" cy="7029400"/>
          </a:xfrm>
          <a:prstGeom prst="rect">
            <a:avLst/>
          </a:prstGeom>
        </p:spPr>
      </p:pic>
      <p:sp>
        <p:nvSpPr>
          <p:cNvPr id="2" name="Titre 1"/>
          <p:cNvSpPr>
            <a:spLocks noGrp="1"/>
          </p:cNvSpPr>
          <p:nvPr>
            <p:ph type="title"/>
          </p:nvPr>
        </p:nvSpPr>
        <p:spPr>
          <a:xfrm>
            <a:off x="1691680" y="4509120"/>
            <a:ext cx="6480720" cy="1512168"/>
          </a:xfrm>
          <a:solidFill>
            <a:srgbClr val="FFFF00"/>
          </a:solidFill>
        </p:spPr>
        <p:txBody>
          <a:bodyPr>
            <a:noAutofit/>
          </a:bodyPr>
          <a:lstStyle/>
          <a:p>
            <a:r>
              <a:rPr lang="ar-SA" sz="6000" b="1" dirty="0" smtClean="0">
                <a:latin typeface="Andalus" pitchFamily="18" charset="-78"/>
                <a:cs typeface="Andalus" pitchFamily="18" charset="-78"/>
              </a:rPr>
              <a:t>وَمَا كَانَ اللَّهُ مُعَذِّبَهُمْ وَهُمْ يَسْتَغْفِرُونَ</a:t>
            </a:r>
            <a:endParaRPr lang="fr-FR" sz="60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e3g75ip0ubf.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1403648" y="764704"/>
            <a:ext cx="6768752" cy="1569660"/>
          </a:xfrm>
          <a:prstGeom prst="rect">
            <a:avLst/>
          </a:prstGeom>
          <a:solidFill>
            <a:schemeClr val="bg1"/>
          </a:solidFill>
        </p:spPr>
        <p:txBody>
          <a:bodyPr wrap="square">
            <a:spAutoFit/>
          </a:bodyPr>
          <a:lstStyle/>
          <a:p>
            <a:pPr algn="r" rtl="1"/>
            <a:r>
              <a:rPr lang="ar-MA" sz="3200" b="1" dirty="0" smtClean="0"/>
              <a:t> ”وَأَنِ اسْتَغْفِرُواْ رَبَّكُمْ ثُمَّ تُوبُواْ إِلَيْهِ </a:t>
            </a:r>
            <a:r>
              <a:rPr lang="ar-MA" sz="3200" b="1" dirty="0" smtClean="0">
                <a:solidFill>
                  <a:srgbClr val="FF0066"/>
                </a:solidFill>
              </a:rPr>
              <a:t>يُمَتِّعْكُم مَّتَاعًا حَسَنًا</a:t>
            </a:r>
            <a:r>
              <a:rPr lang="ar-MA" sz="3200" b="1" dirty="0" smtClean="0"/>
              <a:t> إِلَى أَجَلٍ مُّسَمًّى وَيُؤْتِ كُلَّ ذِي فَضْلٍ فَضْلَهُ وَإِن تَوَلَّوْا فَإِنِّيَ أَخَافُ عَلَيْكُمْ عَذَابَ يَوْمٍ </a:t>
            </a:r>
            <a:r>
              <a:rPr lang="ar-MA" sz="3200" b="1" dirty="0" err="1" smtClean="0"/>
              <a:t>كَبِيرٍ“</a:t>
            </a:r>
            <a:endParaRPr lang="ar-MA" sz="3200" b="1" dirty="0"/>
          </a:p>
        </p:txBody>
      </p:sp>
      <p:sp>
        <p:nvSpPr>
          <p:cNvPr id="3" name="Rectangle 2"/>
          <p:cNvSpPr/>
          <p:nvPr/>
        </p:nvSpPr>
        <p:spPr>
          <a:xfrm>
            <a:off x="1187624" y="2636912"/>
            <a:ext cx="6984776" cy="1569660"/>
          </a:xfrm>
          <a:prstGeom prst="rect">
            <a:avLst/>
          </a:prstGeom>
          <a:solidFill>
            <a:schemeClr val="bg1"/>
          </a:solidFill>
        </p:spPr>
        <p:txBody>
          <a:bodyPr wrap="square">
            <a:spAutoFit/>
          </a:bodyPr>
          <a:lstStyle/>
          <a:p>
            <a:pPr algn="r" rtl="1"/>
            <a:r>
              <a:rPr lang="ar-MA" sz="3200" b="1" dirty="0" smtClean="0"/>
              <a:t> ”إِنَّمَا النَّجْوَى مِنَ الشَّيْطَانِ </a:t>
            </a:r>
            <a:r>
              <a:rPr lang="ar-MA" sz="3200" b="1" dirty="0" smtClean="0">
                <a:solidFill>
                  <a:srgbClr val="FF0066"/>
                </a:solidFill>
              </a:rPr>
              <a:t>لِيَحْزُنَ الَّذِينَ آمَنُوا </a:t>
            </a:r>
            <a:r>
              <a:rPr lang="ar-MA" sz="3200" b="1" dirty="0" smtClean="0"/>
              <a:t>وَلَيْسَ </a:t>
            </a:r>
            <a:r>
              <a:rPr lang="ar-MA" sz="3200" b="1" dirty="0" err="1" smtClean="0"/>
              <a:t>بِضَارِّهِمْ</a:t>
            </a:r>
            <a:r>
              <a:rPr lang="ar-MA" sz="3200" b="1" dirty="0" smtClean="0"/>
              <a:t> شَيْئًا إِلاَّ بِإِذْنِ اللَّهِ وَعَلَى اللَّهِ فَلْيَتَوَكَّلِ </a:t>
            </a:r>
            <a:r>
              <a:rPr lang="ar-MA" sz="3200" b="1" dirty="0" err="1" smtClean="0"/>
              <a:t>الْمُؤْمِنُونَ ”</a:t>
            </a:r>
            <a:endParaRPr lang="ar-MA" sz="3200" b="1" dirty="0"/>
          </a:p>
        </p:txBody>
      </p:sp>
      <p:sp>
        <p:nvSpPr>
          <p:cNvPr id="4" name="Rectangle 3"/>
          <p:cNvSpPr/>
          <p:nvPr/>
        </p:nvSpPr>
        <p:spPr>
          <a:xfrm>
            <a:off x="1475656" y="4365103"/>
            <a:ext cx="6768752" cy="1569660"/>
          </a:xfrm>
          <a:prstGeom prst="rect">
            <a:avLst/>
          </a:prstGeom>
          <a:solidFill>
            <a:schemeClr val="bg1"/>
          </a:solidFill>
        </p:spPr>
        <p:txBody>
          <a:bodyPr wrap="square">
            <a:spAutoFit/>
          </a:bodyPr>
          <a:lstStyle/>
          <a:p>
            <a:pPr algn="r" rtl="1"/>
            <a:r>
              <a:rPr lang="ar-MA" sz="3200" b="1" dirty="0" smtClean="0"/>
              <a:t> ”فَقُلْتُ اسْتَغْفِرُوا رَبَّكُمْ إِنَّهُ كَانَ غَفَّارًا </a:t>
            </a:r>
            <a:r>
              <a:rPr lang="ar-MA" sz="3200" b="1" dirty="0" smtClean="0">
                <a:solidFill>
                  <a:srgbClr val="FF0066"/>
                </a:solidFill>
              </a:rPr>
              <a:t>يُرْسِلِ السَّمَاء عَلَيْكُم مِّدْرَارًا وَيُمْدِدْكُمْ بِأَمْوَالٍ وَبَنِينَ وَيَجْعَل لَّكُمْ جَنَّاتٍ وَيَجْعَل لَّكُمْ </a:t>
            </a:r>
            <a:r>
              <a:rPr lang="ar-MA" sz="3200" b="1" dirty="0" err="1" smtClean="0">
                <a:solidFill>
                  <a:srgbClr val="FF0066"/>
                </a:solidFill>
              </a:rPr>
              <a:t>أَنْهَارًا“</a:t>
            </a:r>
            <a:endParaRPr lang="ar-MA" sz="3200" b="1"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ouarsenis-198b3e99b6.pn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755576" y="332656"/>
            <a:ext cx="7704856" cy="1077218"/>
          </a:xfrm>
          <a:prstGeom prst="rect">
            <a:avLst/>
          </a:prstGeom>
          <a:solidFill>
            <a:schemeClr val="bg1"/>
          </a:solidFill>
        </p:spPr>
        <p:txBody>
          <a:bodyPr wrap="square">
            <a:spAutoFit/>
          </a:bodyPr>
          <a:lstStyle/>
          <a:p>
            <a:pPr algn="r" rtl="1"/>
            <a:r>
              <a:rPr lang="ar-MA" sz="3200" b="1" dirty="0" smtClean="0"/>
              <a:t>”وَيَا قَوْمِ اسْتَغْفِرُواْ رَبَّكُمْ ثُمَّ تُوبُواْ إِلَيْهِ يُرْسِلِ السَّمَاء عَلَيْكُم مِّدْرَارًا </a:t>
            </a:r>
            <a:r>
              <a:rPr lang="ar-MA" sz="3200" b="1" dirty="0" smtClean="0">
                <a:solidFill>
                  <a:srgbClr val="FF0066"/>
                </a:solidFill>
              </a:rPr>
              <a:t>وَيَزِدْكُمْ قُوَّةً إِلَى قُوَّتِكُمْ </a:t>
            </a:r>
            <a:r>
              <a:rPr lang="ar-MA" sz="3200" b="1" dirty="0" smtClean="0"/>
              <a:t>وَلاَ تَتَوَلَّوْا </a:t>
            </a:r>
            <a:r>
              <a:rPr lang="ar-MA" sz="3200" b="1" dirty="0" err="1" smtClean="0"/>
              <a:t>مُجْرِمِينَ“</a:t>
            </a:r>
            <a:endParaRPr lang="ar-MA" sz="3200" b="1" dirty="0"/>
          </a:p>
        </p:txBody>
      </p:sp>
      <p:sp>
        <p:nvSpPr>
          <p:cNvPr id="3" name="Rectangle 2"/>
          <p:cNvSpPr/>
          <p:nvPr/>
        </p:nvSpPr>
        <p:spPr>
          <a:xfrm>
            <a:off x="1403648" y="2060849"/>
            <a:ext cx="6840760" cy="1200329"/>
          </a:xfrm>
          <a:prstGeom prst="rect">
            <a:avLst/>
          </a:prstGeom>
          <a:solidFill>
            <a:schemeClr val="bg1"/>
          </a:solidFill>
        </p:spPr>
        <p:txBody>
          <a:bodyPr wrap="square">
            <a:spAutoFit/>
          </a:bodyPr>
          <a:lstStyle/>
          <a:p>
            <a:pPr algn="r" rtl="1"/>
            <a:r>
              <a:rPr lang="ar-MA" sz="3600" b="1" dirty="0" smtClean="0"/>
              <a:t> ”قَالَ يَا قَوْمِ لِمَ تَسْتَعْجِلُونَ بِالسَّيِّئَةِ قَبْلَ الْحَسَنَةِ لَوْلا تَسْتَغْفِرُونَ اللَّهَ </a:t>
            </a:r>
            <a:r>
              <a:rPr lang="ar-MA" sz="3600" b="1" dirty="0" smtClean="0">
                <a:solidFill>
                  <a:srgbClr val="FF0066"/>
                </a:solidFill>
              </a:rPr>
              <a:t>لَعَلَّكُمْ </a:t>
            </a:r>
            <a:r>
              <a:rPr lang="ar-MA" sz="3600" b="1" dirty="0" err="1" smtClean="0">
                <a:solidFill>
                  <a:srgbClr val="FF0066"/>
                </a:solidFill>
              </a:rPr>
              <a:t>تُرْحَمُونَ“</a:t>
            </a:r>
            <a:endParaRPr lang="ar-MA" sz="3600" b="1" dirty="0">
              <a:solidFill>
                <a:srgbClr val="FF0066"/>
              </a:solidFill>
            </a:endParaRPr>
          </a:p>
        </p:txBody>
      </p:sp>
      <p:sp>
        <p:nvSpPr>
          <p:cNvPr id="4" name="Rectangle 3"/>
          <p:cNvSpPr/>
          <p:nvPr/>
        </p:nvSpPr>
        <p:spPr>
          <a:xfrm>
            <a:off x="1763688" y="3645024"/>
            <a:ext cx="6408712" cy="1200329"/>
          </a:xfrm>
          <a:prstGeom prst="rect">
            <a:avLst/>
          </a:prstGeom>
          <a:solidFill>
            <a:schemeClr val="bg1"/>
          </a:solidFill>
        </p:spPr>
        <p:txBody>
          <a:bodyPr wrap="square">
            <a:spAutoFit/>
          </a:bodyPr>
          <a:lstStyle/>
          <a:p>
            <a:pPr algn="r"/>
            <a:r>
              <a:rPr lang="ar-MA" sz="3600" b="1" dirty="0" smtClean="0">
                <a:solidFill>
                  <a:srgbClr val="006600"/>
                </a:solidFill>
              </a:rPr>
              <a:t>(والله إني لأستغفر الله وأتوب إليه في اليوم أكثر من سبعين مرة</a:t>
            </a:r>
            <a:r>
              <a:rPr lang="ar-MA" sz="3600" b="1" dirty="0" err="1" smtClean="0">
                <a:solidFill>
                  <a:srgbClr val="006600"/>
                </a:solidFill>
              </a:rPr>
              <a:t>)</a:t>
            </a:r>
            <a:endParaRPr lang="fr-FR" sz="3600" b="1" dirty="0">
              <a:solidFill>
                <a:srgbClr val="006600"/>
              </a:solidFill>
            </a:endParaRPr>
          </a:p>
        </p:txBody>
      </p:sp>
      <p:graphicFrame>
        <p:nvGraphicFramePr>
          <p:cNvPr id="5" name="Tableau 4"/>
          <p:cNvGraphicFramePr>
            <a:graphicFrameLocks noGrp="1"/>
          </p:cNvGraphicFramePr>
          <p:nvPr/>
        </p:nvGraphicFramePr>
        <p:xfrm>
          <a:off x="1691680" y="5157192"/>
          <a:ext cx="6408712" cy="1313304"/>
        </p:xfrm>
        <a:graphic>
          <a:graphicData uri="http://schemas.openxmlformats.org/drawingml/2006/table">
            <a:tbl>
              <a:tblPr/>
              <a:tblGrid>
                <a:gridCol w="6408712"/>
              </a:tblGrid>
              <a:tr h="1313304">
                <a:tc>
                  <a:txBody>
                    <a:bodyPr/>
                    <a:lstStyle/>
                    <a:p>
                      <a:pPr algn="ctr"/>
                      <a:r>
                        <a:rPr lang="ar-MA" sz="3600" b="1" dirty="0" smtClean="0">
                          <a:solidFill>
                            <a:srgbClr val="006400"/>
                          </a:solidFill>
                          <a:latin typeface="Helvetica"/>
                        </a:rPr>
                        <a:t> (من </a:t>
                      </a:r>
                      <a:r>
                        <a:rPr lang="ar-MA" sz="3600" b="1" dirty="0">
                          <a:solidFill>
                            <a:srgbClr val="006400"/>
                          </a:solidFill>
                          <a:latin typeface="Helvetica"/>
                        </a:rPr>
                        <a:t>أحب أن تسره صحيفته فليكثر فيها </a:t>
                      </a:r>
                      <a:r>
                        <a:rPr lang="ar-MA" sz="3600" b="1" dirty="0" smtClean="0">
                          <a:solidFill>
                            <a:srgbClr val="006400"/>
                          </a:solidFill>
                          <a:latin typeface="Helvetica"/>
                        </a:rPr>
                        <a:t>من </a:t>
                      </a:r>
                      <a:r>
                        <a:rPr lang="ar-MA" sz="3600" b="1" dirty="0" err="1" smtClean="0">
                          <a:solidFill>
                            <a:srgbClr val="006400"/>
                          </a:solidFill>
                          <a:latin typeface="Helvetica"/>
                        </a:rPr>
                        <a:t>الإستغفار)</a:t>
                      </a:r>
                      <a:endParaRPr lang="ar-MA" sz="3600" b="1" dirty="0">
                        <a:solidFill>
                          <a:srgbClr val="006400"/>
                        </a:solidFill>
                        <a:latin typeface="Helvetica"/>
                      </a:endParaRPr>
                    </a:p>
                  </a:txBody>
                  <a:tcPr marL="0" marR="0" marT="0" marB="0" anchor="ctr">
                    <a:lnL>
                      <a:noFill/>
                    </a:lnL>
                    <a:lnR>
                      <a:noFill/>
                    </a:lnR>
                    <a:lnT>
                      <a:noFill/>
                    </a:lnT>
                    <a:lnB>
                      <a:noFill/>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ouarsenis-198b3e99b6.png"/>
          <p:cNvPicPr>
            <a:picLocks noChangeAspect="1"/>
          </p:cNvPicPr>
          <p:nvPr/>
        </p:nvPicPr>
        <p:blipFill>
          <a:blip r:embed="rId2" cstate="print"/>
          <a:stretch>
            <a:fillRect/>
          </a:stretch>
        </p:blipFill>
        <p:spPr>
          <a:xfrm>
            <a:off x="0" y="0"/>
            <a:ext cx="9144000" cy="6858000"/>
          </a:xfrm>
          <a:prstGeom prst="rect">
            <a:avLst/>
          </a:prstGeom>
        </p:spPr>
      </p:pic>
      <p:pic>
        <p:nvPicPr>
          <p:cNvPr id="4" name="Image 3" descr="IMG-20140606-WA0000.jpg"/>
          <p:cNvPicPr>
            <a:picLocks noChangeAspect="1"/>
          </p:cNvPicPr>
          <p:nvPr/>
        </p:nvPicPr>
        <p:blipFill>
          <a:blip r:embed="rId3" cstate="print"/>
          <a:stretch>
            <a:fillRect/>
          </a:stretch>
        </p:blipFill>
        <p:spPr>
          <a:xfrm>
            <a:off x="4788024" y="0"/>
            <a:ext cx="4355976" cy="6858000"/>
          </a:xfrm>
          <a:prstGeom prst="rect">
            <a:avLst/>
          </a:prstGeom>
        </p:spPr>
      </p:pic>
      <p:pic>
        <p:nvPicPr>
          <p:cNvPr id="5" name="Image 4" descr="20141211_133242.jpg"/>
          <p:cNvPicPr>
            <a:picLocks noChangeAspect="1"/>
          </p:cNvPicPr>
          <p:nvPr/>
        </p:nvPicPr>
        <p:blipFill>
          <a:blip r:embed="rId4" cstate="print"/>
          <a:stretch>
            <a:fillRect/>
          </a:stretch>
        </p:blipFill>
        <p:spPr>
          <a:xfrm rot="5400000">
            <a:off x="-1034990" y="1034987"/>
            <a:ext cx="6858001" cy="47880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56192_134908354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27076223178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Image 1" descr="14+-+1.png"/>
          <p:cNvPicPr>
            <a:picLocks noChangeAspect="1"/>
          </p:cNvPicPr>
          <p:nvPr/>
        </p:nvPicPr>
        <p:blipFill>
          <a:blip r:embed="rId3" cstate="print"/>
          <a:stretch>
            <a:fillRect/>
          </a:stretch>
        </p:blipFill>
        <p:spPr>
          <a:xfrm>
            <a:off x="1619672" y="0"/>
            <a:ext cx="6192688"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orning.jpg"/>
          <p:cNvPicPr>
            <a:picLocks noChangeAspect="1"/>
          </p:cNvPicPr>
          <p:nvPr/>
        </p:nvPicPr>
        <p:blipFill>
          <a:blip r:embed="rId2" cstate="print"/>
          <a:stretch>
            <a:fillRect/>
          </a:stretch>
        </p:blipFill>
        <p:spPr>
          <a:xfrm>
            <a:off x="0" y="0"/>
            <a:ext cx="9144000" cy="7029400"/>
          </a:xfrm>
          <a:prstGeom prst="rect">
            <a:avLst/>
          </a:prstGeom>
        </p:spPr>
      </p:pic>
      <p:sp>
        <p:nvSpPr>
          <p:cNvPr id="3" name="Titre 2"/>
          <p:cNvSpPr>
            <a:spLocks noGrp="1"/>
          </p:cNvSpPr>
          <p:nvPr>
            <p:ph type="title"/>
          </p:nvPr>
        </p:nvSpPr>
        <p:spPr>
          <a:xfrm>
            <a:off x="2123728" y="4437112"/>
            <a:ext cx="5904656" cy="1143000"/>
          </a:xfrm>
          <a:solidFill>
            <a:srgbClr val="FFFF00"/>
          </a:solidFill>
        </p:spPr>
        <p:txBody>
          <a:bodyPr>
            <a:noAutofit/>
          </a:bodyPr>
          <a:lstStyle/>
          <a:p>
            <a:r>
              <a:rPr lang="ar-SA" sz="6600" b="1" dirty="0" smtClean="0">
                <a:latin typeface="Andalus" pitchFamily="18" charset="-78"/>
                <a:cs typeface="Andalus" pitchFamily="18" charset="-78"/>
              </a:rPr>
              <a:t>كَذَلِكَ نَجْزِي مَن شَكَرَ</a:t>
            </a:r>
            <a:endParaRPr lang="fr-FR" sz="66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1383920_650620448304036_61327715_n.jpg"/>
          <p:cNvPicPr>
            <a:picLocks noChangeAspect="1"/>
          </p:cNvPicPr>
          <p:nvPr/>
        </p:nvPicPr>
        <p:blipFill>
          <a:blip r:embed="rId2" cstate="print"/>
          <a:stretch>
            <a:fillRect/>
          </a:stretch>
        </p:blipFill>
        <p:spPr>
          <a:xfrm>
            <a:off x="0" y="0"/>
            <a:ext cx="9144000" cy="6858000"/>
          </a:xfrm>
          <a:prstGeom prst="rect">
            <a:avLst/>
          </a:prstGeom>
        </p:spPr>
      </p:pic>
      <p:sp>
        <p:nvSpPr>
          <p:cNvPr id="3" name="ZoneTexte 2"/>
          <p:cNvSpPr txBox="1"/>
          <p:nvPr/>
        </p:nvSpPr>
        <p:spPr>
          <a:xfrm>
            <a:off x="611560" y="476672"/>
            <a:ext cx="7992888" cy="1292662"/>
          </a:xfrm>
          <a:prstGeom prst="rect">
            <a:avLst/>
          </a:prstGeom>
          <a:noFill/>
        </p:spPr>
        <p:txBody>
          <a:bodyPr wrap="square" rtlCol="0">
            <a:spAutoFit/>
          </a:bodyPr>
          <a:lstStyle/>
          <a:p>
            <a:pPr algn="ctr" rtl="1"/>
            <a:r>
              <a:rPr lang="ar-MA" sz="2800" b="1" dirty="0" smtClean="0"/>
              <a:t>     ”إنَّا أَرْسَلْنَا عَلَيْهِمْ حَاصِبًا إِلاَّ آلَ لُوطٍ نَّجَّيْنَاهُم بِسَحَرٍ</a:t>
            </a:r>
            <a:r>
              <a:rPr lang="fr-FR" sz="2800" b="1" dirty="0" smtClean="0"/>
              <a:t> </a:t>
            </a:r>
            <a:r>
              <a:rPr lang="ar-MA" sz="2800" b="1" dirty="0" smtClean="0"/>
              <a:t>نِعْمَةً مِّنْ عِندِنَا </a:t>
            </a:r>
            <a:r>
              <a:rPr lang="ar-MA" sz="3200" b="1" dirty="0" smtClean="0">
                <a:solidFill>
                  <a:srgbClr val="FF0000"/>
                </a:solidFill>
              </a:rPr>
              <a:t>كَذَلِكَ نَجْزِي مَن </a:t>
            </a:r>
            <a:r>
              <a:rPr lang="ar-MA" sz="3200" b="1" dirty="0" err="1" smtClean="0">
                <a:solidFill>
                  <a:srgbClr val="FF0000"/>
                </a:solidFill>
              </a:rPr>
              <a:t>شَكَرَ“</a:t>
            </a:r>
            <a:endParaRPr lang="ar-MA" sz="2800" b="1" dirty="0" smtClean="0">
              <a:solidFill>
                <a:srgbClr val="FF0000"/>
              </a:solidFill>
            </a:endParaRPr>
          </a:p>
          <a:p>
            <a:pPr algn="r">
              <a:buFont typeface="Arial" pitchFamily="34" charset="0"/>
              <a:buChar char="•"/>
            </a:pPr>
            <a:endParaRPr lang="fr-FR" dirty="0"/>
          </a:p>
        </p:txBody>
      </p:sp>
      <p:sp>
        <p:nvSpPr>
          <p:cNvPr id="4" name="Rectangle 3"/>
          <p:cNvSpPr/>
          <p:nvPr/>
        </p:nvSpPr>
        <p:spPr>
          <a:xfrm>
            <a:off x="1979712" y="1844824"/>
            <a:ext cx="6696744" cy="1261884"/>
          </a:xfrm>
          <a:prstGeom prst="rect">
            <a:avLst/>
          </a:prstGeom>
        </p:spPr>
        <p:txBody>
          <a:bodyPr wrap="square">
            <a:spAutoFit/>
          </a:bodyPr>
          <a:lstStyle/>
          <a:p>
            <a:pPr algn="ctr" rtl="1"/>
            <a:r>
              <a:rPr lang="ar-MA" dirty="0" smtClean="0"/>
              <a:t>  </a:t>
            </a:r>
            <a:r>
              <a:rPr lang="ar-MA" sz="2800" b="1" dirty="0" smtClean="0">
                <a:solidFill>
                  <a:srgbClr val="FF0000"/>
                </a:solidFill>
              </a:rPr>
              <a:t>”مَّا يَفْعَلُ اللَّهُ بِعَذَابِكُمْ </a:t>
            </a:r>
            <a:r>
              <a:rPr lang="ar-MA" sz="3200" b="1" dirty="0" smtClean="0">
                <a:solidFill>
                  <a:srgbClr val="FF0000"/>
                </a:solidFill>
              </a:rPr>
              <a:t>إِن </a:t>
            </a:r>
            <a:r>
              <a:rPr lang="ar-MA" sz="3600" b="1" u="sng" dirty="0" smtClean="0">
                <a:solidFill>
                  <a:srgbClr val="FF0000"/>
                </a:solidFill>
              </a:rPr>
              <a:t>شَكَرْتُمْ</a:t>
            </a:r>
            <a:r>
              <a:rPr lang="ar-MA" sz="3600" b="1" dirty="0" smtClean="0">
                <a:solidFill>
                  <a:srgbClr val="FF0000"/>
                </a:solidFill>
              </a:rPr>
              <a:t> </a:t>
            </a:r>
            <a:r>
              <a:rPr lang="ar-MA" sz="3600" b="1" u="sng" dirty="0" smtClean="0">
                <a:solidFill>
                  <a:srgbClr val="FF0000"/>
                </a:solidFill>
                <a:effectLst>
                  <a:outerShdw blurRad="38100" dist="38100" dir="2700000" algn="tl">
                    <a:srgbClr val="000000">
                      <a:alpha val="43137"/>
                    </a:srgbClr>
                  </a:outerShdw>
                </a:effectLst>
              </a:rPr>
              <a:t>وَآمَنتُمْ</a:t>
            </a:r>
            <a:r>
              <a:rPr lang="ar-MA" sz="3600" b="1" dirty="0" smtClean="0">
                <a:solidFill>
                  <a:srgbClr val="FF0000"/>
                </a:solidFill>
              </a:rPr>
              <a:t> </a:t>
            </a:r>
            <a:r>
              <a:rPr lang="ar-MA" sz="2800" b="1" dirty="0" smtClean="0"/>
              <a:t>وَكَانَ اللَّهُ </a:t>
            </a:r>
            <a:r>
              <a:rPr lang="ar-MA" sz="4000" b="1" u="sng" dirty="0" smtClean="0">
                <a:solidFill>
                  <a:srgbClr val="FFFF00"/>
                </a:solidFill>
              </a:rPr>
              <a:t>شَاكِرًا </a:t>
            </a:r>
            <a:r>
              <a:rPr lang="ar-MA" sz="4000" b="1" u="sng" dirty="0" err="1" smtClean="0">
                <a:solidFill>
                  <a:srgbClr val="FFFF00"/>
                </a:solidFill>
              </a:rPr>
              <a:t>عَلِيمًا </a:t>
            </a:r>
            <a:r>
              <a:rPr lang="ar-MA" sz="3600" b="1" dirty="0" err="1" smtClean="0">
                <a:solidFill>
                  <a:srgbClr val="FFFF00"/>
                </a:solidFill>
              </a:rPr>
              <a:t>”</a:t>
            </a:r>
            <a:endParaRPr lang="ar-MA" sz="2800" b="1" dirty="0">
              <a:solidFill>
                <a:srgbClr val="FFFF00"/>
              </a:solidFill>
            </a:endParaRPr>
          </a:p>
        </p:txBody>
      </p:sp>
      <p:sp>
        <p:nvSpPr>
          <p:cNvPr id="5" name="Rectangle 4"/>
          <p:cNvSpPr/>
          <p:nvPr/>
        </p:nvSpPr>
        <p:spPr>
          <a:xfrm>
            <a:off x="3563888" y="3429000"/>
            <a:ext cx="5184576" cy="1077218"/>
          </a:xfrm>
          <a:prstGeom prst="rect">
            <a:avLst/>
          </a:prstGeom>
        </p:spPr>
        <p:txBody>
          <a:bodyPr wrap="square">
            <a:spAutoFit/>
          </a:bodyPr>
          <a:lstStyle/>
          <a:p>
            <a:pPr algn="ctr" rtl="1"/>
            <a:r>
              <a:rPr lang="ar-MA" sz="2800" b="1" dirty="0" smtClean="0"/>
              <a:t>”إِنَّا هَدَيْنَاهُ السَّبِيلَ </a:t>
            </a:r>
            <a:r>
              <a:rPr lang="ar-MA" sz="3200" b="1" dirty="0" smtClean="0">
                <a:solidFill>
                  <a:srgbClr val="FF0000"/>
                </a:solidFill>
              </a:rPr>
              <a:t>إِمَّا شَاكِرًا وَإِمَّا </a:t>
            </a:r>
            <a:r>
              <a:rPr lang="ar-MA" sz="3200" b="1" dirty="0" err="1" smtClean="0">
                <a:solidFill>
                  <a:srgbClr val="FF0000"/>
                </a:solidFill>
              </a:rPr>
              <a:t>كَفُورًا“</a:t>
            </a:r>
            <a:endParaRPr lang="ar-MA" sz="2800" b="1" dirty="0">
              <a:solidFill>
                <a:srgbClr val="FF0000"/>
              </a:solidFill>
            </a:endParaRPr>
          </a:p>
        </p:txBody>
      </p:sp>
      <p:sp>
        <p:nvSpPr>
          <p:cNvPr id="6" name="Rectangle 5"/>
          <p:cNvSpPr/>
          <p:nvPr/>
        </p:nvSpPr>
        <p:spPr>
          <a:xfrm>
            <a:off x="3491880" y="5013176"/>
            <a:ext cx="5652120" cy="1077218"/>
          </a:xfrm>
          <a:prstGeom prst="rect">
            <a:avLst/>
          </a:prstGeom>
        </p:spPr>
        <p:txBody>
          <a:bodyPr wrap="square">
            <a:spAutoFit/>
          </a:bodyPr>
          <a:lstStyle/>
          <a:p>
            <a:pPr lvl="1" algn="ctr" rtl="1"/>
            <a:r>
              <a:rPr lang="ar-MA" sz="2800" b="1" dirty="0" smtClean="0"/>
              <a:t>” وَإِذْ تَأَذَّنَ رَبُّكُمْ </a:t>
            </a:r>
            <a:r>
              <a:rPr lang="ar-MA" sz="3200" b="1" dirty="0" smtClean="0">
                <a:solidFill>
                  <a:srgbClr val="FF0000"/>
                </a:solidFill>
              </a:rPr>
              <a:t>لَئِن شَكَرْتُمْ لأَزِيدَنَّكُمْ وَلَئِن كَفَرْتُمْ إِنَّ عَذَابِي </a:t>
            </a:r>
            <a:r>
              <a:rPr lang="ar-MA" sz="3200" b="1" dirty="0" err="1" smtClean="0">
                <a:solidFill>
                  <a:srgbClr val="FF0000"/>
                </a:solidFill>
              </a:rPr>
              <a:t>لَشَدِيدٌ“</a:t>
            </a:r>
            <a:r>
              <a:rPr lang="ar-MA" sz="3200" b="1" dirty="0" smtClean="0">
                <a:solidFill>
                  <a:srgbClr val="FF0000"/>
                </a:solidFill>
              </a:rPr>
              <a:t>                                                        </a:t>
            </a:r>
            <a:endParaRPr lang="ar-MA"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1383920_650620448304036_61327715_n.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1835696" y="3068960"/>
            <a:ext cx="6912768" cy="1938992"/>
          </a:xfrm>
          <a:prstGeom prst="rect">
            <a:avLst/>
          </a:prstGeom>
        </p:spPr>
        <p:txBody>
          <a:bodyPr wrap="square">
            <a:spAutoFit/>
          </a:bodyPr>
          <a:lstStyle/>
          <a:p>
            <a:pPr algn="r" rtl="1"/>
            <a:r>
              <a:rPr lang="ar-MA" sz="2800" b="1" dirty="0" smtClean="0"/>
              <a:t> ”إِن تَكْفُرُوا فَإِنَّ اللَّهَ غَنِيٌّ عَنكُمْ وَلا يَرْضَى لِعِبَادِهِ الْكُفْرَ </a:t>
            </a:r>
            <a:r>
              <a:rPr lang="ar-MA" sz="3600" b="1" dirty="0" smtClean="0">
                <a:solidFill>
                  <a:srgbClr val="FF0000"/>
                </a:solidFill>
              </a:rPr>
              <a:t>وَإِن تَشْكُرُوا يَرْضَهُ لَكُمْ </a:t>
            </a:r>
            <a:r>
              <a:rPr lang="ar-MA" sz="2800" b="1" dirty="0" smtClean="0"/>
              <a:t>وَلا تَزِرُ </a:t>
            </a:r>
            <a:r>
              <a:rPr lang="ar-MA" sz="2800" b="1" dirty="0" err="1" smtClean="0"/>
              <a:t>وَازِرَةٌ</a:t>
            </a:r>
            <a:r>
              <a:rPr lang="ar-MA" sz="2800" b="1" dirty="0" smtClean="0"/>
              <a:t> وِزْرَ أُخْرَى ثُمَّ إِلَى رَبِّكُم مَّرْجِعُكُمْ فَيُنَبِّئُكُم بِمَا كُنتُمْ تَعْمَلُونَ إِنَّهُ عَلِيمٌ بِذَاتِ </a:t>
            </a:r>
            <a:r>
              <a:rPr lang="ar-MA" sz="2800" b="1" dirty="0" err="1" smtClean="0"/>
              <a:t>الصُّدُورِ“</a:t>
            </a:r>
            <a:endParaRPr lang="ar-MA" sz="2800" b="1" dirty="0"/>
          </a:p>
        </p:txBody>
      </p:sp>
      <p:sp>
        <p:nvSpPr>
          <p:cNvPr id="5" name="Rectangle 4"/>
          <p:cNvSpPr/>
          <p:nvPr/>
        </p:nvSpPr>
        <p:spPr>
          <a:xfrm>
            <a:off x="3203848" y="5733256"/>
            <a:ext cx="4896544" cy="707886"/>
          </a:xfrm>
          <a:prstGeom prst="rect">
            <a:avLst/>
          </a:prstGeom>
        </p:spPr>
        <p:txBody>
          <a:bodyPr wrap="square">
            <a:spAutoFit/>
          </a:bodyPr>
          <a:lstStyle/>
          <a:p>
            <a:pPr algn="ctr"/>
            <a:r>
              <a:rPr lang="ar-MA" sz="4000" b="1" dirty="0" smtClean="0">
                <a:solidFill>
                  <a:srgbClr val="FF0000"/>
                </a:solidFill>
              </a:rPr>
              <a:t>و قَلِيلٌ مِّنْ عِبَادِيَ الشَّكُورُ“</a:t>
            </a:r>
            <a:endParaRPr lang="fr-FR" sz="3600" b="1" dirty="0">
              <a:solidFill>
                <a:srgbClr val="FF0000"/>
              </a:solidFill>
            </a:endParaRPr>
          </a:p>
        </p:txBody>
      </p:sp>
      <p:sp>
        <p:nvSpPr>
          <p:cNvPr id="10" name="Rectangle 9"/>
          <p:cNvSpPr/>
          <p:nvPr/>
        </p:nvSpPr>
        <p:spPr>
          <a:xfrm>
            <a:off x="1115616" y="404664"/>
            <a:ext cx="6912768" cy="1077218"/>
          </a:xfrm>
          <a:prstGeom prst="rect">
            <a:avLst/>
          </a:prstGeom>
        </p:spPr>
        <p:txBody>
          <a:bodyPr wrap="square">
            <a:spAutoFit/>
          </a:bodyPr>
          <a:lstStyle/>
          <a:p>
            <a:pPr algn="ctr"/>
            <a:r>
              <a:rPr lang="ar-MA" sz="2400" b="1" dirty="0" smtClean="0"/>
              <a:t>”يَا</a:t>
            </a:r>
            <a:r>
              <a:rPr lang="ar-MA" sz="2400" dirty="0" smtClean="0"/>
              <a:t> </a:t>
            </a:r>
            <a:r>
              <a:rPr lang="ar-MA" sz="2400" b="1" dirty="0" smtClean="0"/>
              <a:t>أَيُّهَا الَّذِينَ آمَنُواْ كُلُواْ مِن طَيِّبَاتِ مَا رَزَقْنَاكُمْ </a:t>
            </a:r>
            <a:r>
              <a:rPr lang="ar-MA" sz="3200" b="1" dirty="0" smtClean="0">
                <a:solidFill>
                  <a:srgbClr val="FF0000"/>
                </a:solidFill>
              </a:rPr>
              <a:t>وَاشْكُرُواْ لِلَّهِ إِن كُنتُمْ إِيَّاهُ </a:t>
            </a:r>
            <a:r>
              <a:rPr lang="ar-MA" sz="3200" b="1" dirty="0" err="1" smtClean="0">
                <a:solidFill>
                  <a:srgbClr val="FF0000"/>
                </a:solidFill>
              </a:rPr>
              <a:t>تَعْبُدُونَ ”</a:t>
            </a:r>
            <a:endParaRPr lang="fr-FR" sz="2400" dirty="0"/>
          </a:p>
        </p:txBody>
      </p:sp>
      <p:sp>
        <p:nvSpPr>
          <p:cNvPr id="11" name="Rectangle 10"/>
          <p:cNvSpPr/>
          <p:nvPr/>
        </p:nvSpPr>
        <p:spPr>
          <a:xfrm>
            <a:off x="2195736" y="1700808"/>
            <a:ext cx="5904656" cy="584775"/>
          </a:xfrm>
          <a:prstGeom prst="rect">
            <a:avLst/>
          </a:prstGeom>
        </p:spPr>
        <p:txBody>
          <a:bodyPr wrap="square">
            <a:spAutoFit/>
          </a:bodyPr>
          <a:lstStyle/>
          <a:p>
            <a:pPr algn="ctr"/>
            <a:r>
              <a:rPr lang="ar-MA" sz="2800" b="1" dirty="0" smtClean="0">
                <a:solidFill>
                  <a:prstClr val="black"/>
                </a:solidFill>
              </a:rPr>
              <a:t>”فَاذْكُرُونِي أَذْكُرْكُمْ </a:t>
            </a:r>
            <a:r>
              <a:rPr lang="ar-MA" sz="3200" b="1" dirty="0" smtClean="0">
                <a:solidFill>
                  <a:srgbClr val="FF0000"/>
                </a:solidFill>
              </a:rPr>
              <a:t>وَاشْكُرُواْ لِي وَلاَ تَكْفُرُونِ“</a:t>
            </a:r>
            <a:endParaRPr lang="fr-FR" sz="2800" dirty="0"/>
          </a:p>
        </p:txBody>
      </p:sp>
      <p:sp>
        <p:nvSpPr>
          <p:cNvPr id="7" name="ZoneTexte 6"/>
          <p:cNvSpPr txBox="1"/>
          <p:nvPr/>
        </p:nvSpPr>
        <p:spPr>
          <a:xfrm>
            <a:off x="3347864" y="5085184"/>
            <a:ext cx="4680520" cy="707886"/>
          </a:xfrm>
          <a:prstGeom prst="rect">
            <a:avLst/>
          </a:prstGeom>
          <a:noFill/>
        </p:spPr>
        <p:txBody>
          <a:bodyPr wrap="square" rtlCol="0">
            <a:spAutoFit/>
          </a:bodyPr>
          <a:lstStyle/>
          <a:p>
            <a:pPr algn="ctr"/>
            <a:r>
              <a:rPr lang="ar-MA" sz="4000" b="1" dirty="0" smtClean="0">
                <a:solidFill>
                  <a:srgbClr val="FFFF00"/>
                </a:solidFill>
              </a:rPr>
              <a:t>”اعملوا آل داوود شكرا</a:t>
            </a:r>
            <a:endParaRPr lang="fr-FR" sz="4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68847_2820.jpg"/>
          <p:cNvPicPr>
            <a:picLocks noChangeAspect="1"/>
          </p:cNvPicPr>
          <p:nvPr/>
        </p:nvPicPr>
        <p:blipFill>
          <a:blip r:embed="rId2" cstate="print"/>
          <a:stretch>
            <a:fillRect/>
          </a:stretch>
        </p:blipFill>
        <p:spPr>
          <a:xfrm>
            <a:off x="0" y="0"/>
            <a:ext cx="5076056" cy="6858000"/>
          </a:xfrm>
          <a:prstGeom prst="rect">
            <a:avLst/>
          </a:prstGeom>
        </p:spPr>
      </p:pic>
      <p:pic>
        <p:nvPicPr>
          <p:cNvPr id="3" name="Image 2" descr="masjed-1.jpg"/>
          <p:cNvPicPr>
            <a:picLocks noChangeAspect="1"/>
          </p:cNvPicPr>
          <p:nvPr/>
        </p:nvPicPr>
        <p:blipFill>
          <a:blip r:embed="rId3" cstate="print"/>
          <a:stretch>
            <a:fillRect/>
          </a:stretch>
        </p:blipFill>
        <p:spPr>
          <a:xfrm>
            <a:off x="4932040" y="0"/>
            <a:ext cx="4211960" cy="6858000"/>
          </a:xfrm>
          <a:prstGeom prst="rect">
            <a:avLst/>
          </a:prstGeom>
        </p:spPr>
      </p:pic>
      <p:sp>
        <p:nvSpPr>
          <p:cNvPr id="4" name="Rectangle 3"/>
          <p:cNvSpPr/>
          <p:nvPr/>
        </p:nvSpPr>
        <p:spPr>
          <a:xfrm>
            <a:off x="0" y="0"/>
            <a:ext cx="9144000" cy="6555641"/>
          </a:xfrm>
          <a:prstGeom prst="rect">
            <a:avLst/>
          </a:prstGeom>
        </p:spPr>
        <p:txBody>
          <a:bodyPr wrap="square">
            <a:spAutoFit/>
          </a:bodyPr>
          <a:lstStyle/>
          <a:p>
            <a:pPr algn="r" rtl="1"/>
            <a:r>
              <a:rPr lang="ar-MA" sz="2800" b="1" dirty="0" err="1" smtClean="0">
                <a:solidFill>
                  <a:srgbClr val="C00000"/>
                </a:solidFill>
              </a:rPr>
              <a:t>مسجد </a:t>
            </a:r>
            <a:r>
              <a:rPr lang="ar-MA" sz="2800" b="1" dirty="0" smtClean="0">
                <a:solidFill>
                  <a:srgbClr val="C00000"/>
                </a:solidFill>
              </a:rPr>
              <a:t>“كأني اكلت” </a:t>
            </a:r>
            <a:r>
              <a:rPr lang="ar-MA" sz="2800" b="1" dirty="0" err="1" smtClean="0">
                <a:solidFill>
                  <a:srgbClr val="C00000"/>
                </a:solidFill>
              </a:rPr>
              <a:t>أو </a:t>
            </a:r>
            <a:r>
              <a:rPr lang="ar-MA" sz="2800" b="1" dirty="0" smtClean="0">
                <a:solidFill>
                  <a:srgbClr val="C00000"/>
                </a:solidFill>
              </a:rPr>
              <a:t>"</a:t>
            </a:r>
            <a:r>
              <a:rPr lang="ar-MA" sz="2800" b="1" dirty="0" err="1" smtClean="0">
                <a:solidFill>
                  <a:srgbClr val="C00000"/>
                </a:solidFill>
              </a:rPr>
              <a:t>صانكى</a:t>
            </a:r>
            <a:r>
              <a:rPr lang="ar-MA" sz="2800" b="1" dirty="0" smtClean="0">
                <a:solidFill>
                  <a:srgbClr val="C00000"/>
                </a:solidFill>
              </a:rPr>
              <a:t> يدم" من اعظم المساجد الاثرية في تركيا </a:t>
            </a:r>
            <a:r>
              <a:rPr lang="ar-MA" sz="2800" b="1" dirty="0" err="1" smtClean="0">
                <a:solidFill>
                  <a:srgbClr val="C00000"/>
                </a:solidFill>
              </a:rPr>
              <a:t>واغربها</a:t>
            </a:r>
            <a:r>
              <a:rPr lang="ar-MA" sz="2800" b="1" dirty="0" smtClean="0">
                <a:solidFill>
                  <a:srgbClr val="C00000"/>
                </a:solidFill>
              </a:rPr>
              <a:t> فى معنى الاسم صاحب بناء هذا المسجد العبد </a:t>
            </a:r>
            <a:r>
              <a:rPr lang="ar-MA" sz="2800" b="1" dirty="0" err="1" smtClean="0">
                <a:solidFill>
                  <a:srgbClr val="C00000"/>
                </a:solidFill>
              </a:rPr>
              <a:t>الفقير...</a:t>
            </a:r>
            <a:endParaRPr lang="ar-MA" sz="2800" b="1" dirty="0" smtClean="0">
              <a:solidFill>
                <a:srgbClr val="C00000"/>
              </a:solidFill>
            </a:endParaRPr>
          </a:p>
          <a:p>
            <a:pPr algn="r" rtl="1"/>
            <a:r>
              <a:rPr lang="ar-MA" sz="2800" b="1" dirty="0" smtClean="0">
                <a:solidFill>
                  <a:srgbClr val="C00000"/>
                </a:solidFill>
              </a:rPr>
              <a:t> </a:t>
            </a:r>
          </a:p>
          <a:p>
            <a:pPr algn="r" rtl="1"/>
            <a:r>
              <a:rPr lang="ar-MA" sz="2800" b="1" dirty="0" smtClean="0">
                <a:solidFill>
                  <a:srgbClr val="C00000"/>
                </a:solidFill>
              </a:rPr>
              <a:t>“كان يعيش في </a:t>
            </a:r>
            <a:r>
              <a:rPr lang="ar-MA" sz="2800" b="1" dirty="0" err="1" smtClean="0">
                <a:solidFill>
                  <a:srgbClr val="C00000"/>
                </a:solidFill>
              </a:rPr>
              <a:t>منطقة </a:t>
            </a:r>
            <a:r>
              <a:rPr lang="ar-MA" sz="2800" b="1" dirty="0" smtClean="0">
                <a:solidFill>
                  <a:srgbClr val="C00000"/>
                </a:solidFill>
              </a:rPr>
              <a:t>“”فاتح” شخص ورع </a:t>
            </a:r>
            <a:r>
              <a:rPr lang="ar-MA" sz="2800" b="1" dirty="0" err="1" smtClean="0">
                <a:solidFill>
                  <a:srgbClr val="C00000"/>
                </a:solidFill>
              </a:rPr>
              <a:t>اسمه </a:t>
            </a:r>
            <a:r>
              <a:rPr lang="ar-MA" sz="2800" b="1" dirty="0" smtClean="0">
                <a:solidFill>
                  <a:srgbClr val="C00000"/>
                </a:solidFill>
              </a:rPr>
              <a:t>“”خير الدين </a:t>
            </a:r>
            <a:r>
              <a:rPr lang="ar-MA" sz="2800" b="1" dirty="0" err="1" smtClean="0">
                <a:solidFill>
                  <a:srgbClr val="C00000"/>
                </a:solidFill>
              </a:rPr>
              <a:t>كججي</a:t>
            </a:r>
            <a:r>
              <a:rPr lang="ar-MA" sz="2800" b="1" dirty="0" smtClean="0">
                <a:solidFill>
                  <a:srgbClr val="C00000"/>
                </a:solidFill>
              </a:rPr>
              <a:t> أفندي”"، كان صاحبنا هذا عندما يمشي في </a:t>
            </a:r>
            <a:r>
              <a:rPr lang="ar-MA" sz="2800" b="1" dirty="0" err="1" smtClean="0">
                <a:solidFill>
                  <a:srgbClr val="C00000"/>
                </a:solidFill>
              </a:rPr>
              <a:t>السوق </a:t>
            </a:r>
            <a:r>
              <a:rPr lang="ar-MA" sz="2800" b="1" dirty="0" smtClean="0">
                <a:solidFill>
                  <a:srgbClr val="C00000"/>
                </a:solidFill>
              </a:rPr>
              <a:t>، وتتوق نفسه لشراء </a:t>
            </a:r>
            <a:r>
              <a:rPr lang="ar-MA" sz="2800" b="1" dirty="0" err="1" smtClean="0">
                <a:solidFill>
                  <a:srgbClr val="C00000"/>
                </a:solidFill>
              </a:rPr>
              <a:t>فاكهة </a:t>
            </a:r>
            <a:r>
              <a:rPr lang="ar-MA" sz="2800" b="1" dirty="0" smtClean="0">
                <a:solidFill>
                  <a:srgbClr val="C00000"/>
                </a:solidFill>
              </a:rPr>
              <a:t>، أو </a:t>
            </a:r>
            <a:r>
              <a:rPr lang="ar-MA" sz="2800" b="1" dirty="0" err="1" smtClean="0">
                <a:solidFill>
                  <a:srgbClr val="C00000"/>
                </a:solidFill>
              </a:rPr>
              <a:t>لحم </a:t>
            </a:r>
            <a:r>
              <a:rPr lang="ar-MA" sz="2800" b="1" dirty="0" smtClean="0">
                <a:solidFill>
                  <a:srgbClr val="C00000"/>
                </a:solidFill>
              </a:rPr>
              <a:t>، أو </a:t>
            </a:r>
            <a:r>
              <a:rPr lang="ar-MA" sz="2800" b="1" dirty="0" err="1" smtClean="0">
                <a:solidFill>
                  <a:srgbClr val="C00000"/>
                </a:solidFill>
              </a:rPr>
              <a:t>حلوى </a:t>
            </a:r>
            <a:r>
              <a:rPr lang="ar-MA" sz="2800" b="1" dirty="0" smtClean="0">
                <a:solidFill>
                  <a:srgbClr val="C00000"/>
                </a:solidFill>
              </a:rPr>
              <a:t>، يقول في </a:t>
            </a:r>
            <a:r>
              <a:rPr lang="ar-MA" sz="2800" b="1" dirty="0" err="1" smtClean="0">
                <a:solidFill>
                  <a:srgbClr val="C00000"/>
                </a:solidFill>
              </a:rPr>
              <a:t>نفسه :</a:t>
            </a:r>
            <a:endParaRPr lang="ar-MA" sz="2800" b="1" dirty="0" smtClean="0">
              <a:solidFill>
                <a:srgbClr val="C00000"/>
              </a:solidFill>
            </a:endParaRPr>
          </a:p>
          <a:p>
            <a:pPr algn="r" rtl="1"/>
            <a:r>
              <a:rPr lang="ar-MA" sz="2800" b="1" dirty="0" smtClean="0">
                <a:solidFill>
                  <a:srgbClr val="C00000"/>
                </a:solidFill>
              </a:rPr>
              <a:t> </a:t>
            </a:r>
          </a:p>
          <a:p>
            <a:pPr algn="r" rtl="1"/>
            <a:r>
              <a:rPr lang="ar-MA" sz="2800" b="1" dirty="0" smtClean="0">
                <a:solidFill>
                  <a:srgbClr val="C00000"/>
                </a:solidFill>
              </a:rPr>
              <a:t>”</a:t>
            </a:r>
            <a:r>
              <a:rPr lang="ar-MA" sz="2800" b="1" dirty="0" err="1" smtClean="0">
                <a:solidFill>
                  <a:srgbClr val="C00000"/>
                </a:solidFill>
              </a:rPr>
              <a:t>صانكي</a:t>
            </a:r>
            <a:r>
              <a:rPr lang="ar-MA" sz="2800" b="1" dirty="0" smtClean="0">
                <a:solidFill>
                  <a:srgbClr val="C00000"/>
                </a:solidFill>
              </a:rPr>
              <a:t> </a:t>
            </a:r>
            <a:r>
              <a:rPr lang="ar-MA" sz="2800" b="1" dirty="0" err="1" smtClean="0">
                <a:solidFill>
                  <a:srgbClr val="C00000"/>
                </a:solidFill>
              </a:rPr>
              <a:t>يدم” </a:t>
            </a:r>
            <a:r>
              <a:rPr lang="ar-MA" sz="2800" b="1" dirty="0" smtClean="0">
                <a:solidFill>
                  <a:srgbClr val="C00000"/>
                </a:solidFill>
              </a:rPr>
              <a:t>“كأنني أكلت” ثم يضع ثمن تلك” الفاكهة أو اللحم أو الحلوى في صندوق له.</a:t>
            </a:r>
          </a:p>
          <a:p>
            <a:pPr algn="r" rtl="1"/>
            <a:r>
              <a:rPr lang="ar-MA" sz="2800" b="1" dirty="0" smtClean="0">
                <a:solidFill>
                  <a:srgbClr val="C00000"/>
                </a:solidFill>
              </a:rPr>
              <a:t> </a:t>
            </a:r>
          </a:p>
          <a:p>
            <a:pPr algn="r" rtl="1"/>
            <a:r>
              <a:rPr lang="ar-MA" sz="2800" b="1" dirty="0" smtClean="0">
                <a:solidFill>
                  <a:srgbClr val="C00000"/>
                </a:solidFill>
              </a:rPr>
              <a:t>ومضت الأشهر </a:t>
            </a:r>
            <a:r>
              <a:rPr lang="ar-MA" sz="2800" b="1" dirty="0" err="1" smtClean="0">
                <a:solidFill>
                  <a:srgbClr val="C00000"/>
                </a:solidFill>
              </a:rPr>
              <a:t>والسنوات </a:t>
            </a:r>
            <a:r>
              <a:rPr lang="ar-MA" sz="2800" b="1" dirty="0" smtClean="0">
                <a:solidFill>
                  <a:srgbClr val="C00000"/>
                </a:solidFill>
              </a:rPr>
              <a:t>، وهو يكف نفسه عن كل </a:t>
            </a:r>
            <a:r>
              <a:rPr lang="ar-MA" sz="2800" b="1" dirty="0" err="1" smtClean="0">
                <a:solidFill>
                  <a:srgbClr val="C00000"/>
                </a:solidFill>
              </a:rPr>
              <a:t>لذائذ</a:t>
            </a:r>
            <a:r>
              <a:rPr lang="ar-MA" sz="2800" b="1" dirty="0" smtClean="0">
                <a:solidFill>
                  <a:srgbClr val="C00000"/>
                </a:solidFill>
              </a:rPr>
              <a:t> </a:t>
            </a:r>
            <a:r>
              <a:rPr lang="ar-MA" sz="2800" b="1" dirty="0" err="1" smtClean="0">
                <a:solidFill>
                  <a:srgbClr val="C00000"/>
                </a:solidFill>
              </a:rPr>
              <a:t>الأكل </a:t>
            </a:r>
            <a:r>
              <a:rPr lang="ar-MA" sz="2800" b="1" dirty="0" smtClean="0">
                <a:solidFill>
                  <a:srgbClr val="C00000"/>
                </a:solidFill>
              </a:rPr>
              <a:t>، ويكتفي بما يقيم أوده </a:t>
            </a:r>
            <a:r>
              <a:rPr lang="ar-MA" sz="2800" b="1" dirty="0" err="1" smtClean="0">
                <a:solidFill>
                  <a:srgbClr val="C00000"/>
                </a:solidFill>
              </a:rPr>
              <a:t>فقط </a:t>
            </a:r>
            <a:r>
              <a:rPr lang="ar-MA" sz="2800" b="1" dirty="0" smtClean="0">
                <a:solidFill>
                  <a:srgbClr val="C00000"/>
                </a:solidFill>
              </a:rPr>
              <a:t>، وكانت النقود تزداد في صندوقه شيئا </a:t>
            </a:r>
            <a:r>
              <a:rPr lang="ar-MA" sz="2800" b="1" dirty="0" err="1" smtClean="0">
                <a:solidFill>
                  <a:srgbClr val="C00000"/>
                </a:solidFill>
              </a:rPr>
              <a:t>فشيئا </a:t>
            </a:r>
            <a:r>
              <a:rPr lang="ar-MA" sz="2800" b="1" dirty="0" smtClean="0">
                <a:solidFill>
                  <a:srgbClr val="C00000"/>
                </a:solidFill>
              </a:rPr>
              <a:t>، حتى استطاع بهذا المبلغ الموفور القيام ببناء مسجد صغير في </a:t>
            </a:r>
            <a:r>
              <a:rPr lang="ar-MA" sz="2800" b="1" dirty="0" err="1" smtClean="0">
                <a:solidFill>
                  <a:srgbClr val="C00000"/>
                </a:solidFill>
              </a:rPr>
              <a:t>محلته </a:t>
            </a:r>
            <a:r>
              <a:rPr lang="ar-MA" sz="2800" b="1" dirty="0" smtClean="0">
                <a:solidFill>
                  <a:srgbClr val="C00000"/>
                </a:solidFill>
              </a:rPr>
              <a:t>، ولما كان أهل المحلة يعرفون قصة هذا الشخص الورع </a:t>
            </a:r>
            <a:r>
              <a:rPr lang="ar-MA" sz="2800" b="1" dirty="0" err="1" smtClean="0">
                <a:solidFill>
                  <a:srgbClr val="C00000"/>
                </a:solidFill>
              </a:rPr>
              <a:t>الفقير </a:t>
            </a:r>
            <a:r>
              <a:rPr lang="ar-MA" sz="2800" b="1" dirty="0" smtClean="0">
                <a:solidFill>
                  <a:srgbClr val="C00000"/>
                </a:solidFill>
              </a:rPr>
              <a:t>، وكيف استطاع أن يبني هذا المسجد أطلقوا على الجامع </a:t>
            </a:r>
            <a:r>
              <a:rPr lang="ar-MA" sz="2800" b="1" dirty="0" err="1" smtClean="0">
                <a:solidFill>
                  <a:srgbClr val="C00000"/>
                </a:solidFill>
              </a:rPr>
              <a:t>اسم </a:t>
            </a:r>
            <a:r>
              <a:rPr lang="ar-MA" sz="2800" b="1" dirty="0" smtClean="0">
                <a:solidFill>
                  <a:srgbClr val="C00000"/>
                </a:solidFill>
              </a:rPr>
              <a:t>(جامع </a:t>
            </a:r>
            <a:r>
              <a:rPr lang="ar-MA" sz="2800" b="1" dirty="0" err="1" smtClean="0">
                <a:solidFill>
                  <a:srgbClr val="C00000"/>
                </a:solidFill>
              </a:rPr>
              <a:t>صانكي</a:t>
            </a:r>
            <a:r>
              <a:rPr lang="ar-MA" sz="2800" b="1" dirty="0" smtClean="0">
                <a:solidFill>
                  <a:srgbClr val="C00000"/>
                </a:solidFill>
              </a:rPr>
              <a:t> يدم</a:t>
            </a:r>
            <a:r>
              <a:rPr lang="ar-MA" sz="2800" b="1" dirty="0" err="1" smtClean="0">
                <a:solidFill>
                  <a:srgbClr val="C00000"/>
                </a:solidFill>
              </a:rPr>
              <a:t>)</a:t>
            </a:r>
            <a:endParaRPr lang="ar-MA"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500"/>
                                        <p:tgtEl>
                                          <p:spTgt spid="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heckerboard(across)">
                                      <p:cBhvr>
                                        <p:cTn id="19" dur="500"/>
                                        <p:tgtEl>
                                          <p:spTgt spid="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heckerboard(across)">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kaheel7.com/ar/images/stories/thanks-8.JPG"/>
          <p:cNvPicPr/>
          <p:nvPr/>
        </p:nvPicPr>
        <p:blipFill>
          <a:blip r:embed="rId2" cstate="print"/>
          <a:srcRect/>
          <a:stretch>
            <a:fillRect/>
          </a:stretch>
        </p:blipFill>
        <p:spPr bwMode="auto">
          <a:xfrm>
            <a:off x="0" y="1"/>
            <a:ext cx="9144000" cy="3717031"/>
          </a:xfrm>
          <a:prstGeom prst="rect">
            <a:avLst/>
          </a:prstGeom>
          <a:noFill/>
          <a:ln w="9525">
            <a:noFill/>
            <a:miter lim="800000"/>
            <a:headEnd/>
            <a:tailEnd/>
          </a:ln>
        </p:spPr>
      </p:pic>
      <p:sp>
        <p:nvSpPr>
          <p:cNvPr id="3" name="Rectangle 2"/>
          <p:cNvSpPr/>
          <p:nvPr/>
        </p:nvSpPr>
        <p:spPr>
          <a:xfrm>
            <a:off x="0" y="3717032"/>
            <a:ext cx="9144000" cy="2677656"/>
          </a:xfrm>
          <a:prstGeom prst="rect">
            <a:avLst/>
          </a:prstGeom>
        </p:spPr>
        <p:txBody>
          <a:bodyPr wrap="square">
            <a:spAutoFit/>
          </a:bodyPr>
          <a:lstStyle/>
          <a:p>
            <a:pPr algn="r"/>
            <a:r>
              <a:rPr lang="ar-SA" sz="2400" b="1" dirty="0" smtClean="0"/>
              <a:t>دماغ الإنسان الذي يشكر الناس يكون أكثر نشاطاً، وبالتالي نجده متفائلاً وبعيداً عن الاكتئاب، بينما نجد الدماغ المكتئب لم يتعود على ممارسة </a:t>
            </a:r>
            <a:r>
              <a:rPr lang="ar-SA" sz="2400" b="1" dirty="0" err="1" smtClean="0"/>
              <a:t>الشكر!</a:t>
            </a:r>
            <a:r>
              <a:rPr lang="ar-SA" sz="2400" b="1" dirty="0" smtClean="0"/>
              <a:t> </a:t>
            </a:r>
            <a:endParaRPr lang="fr-FR" sz="2400" b="1" dirty="0" smtClean="0"/>
          </a:p>
          <a:p>
            <a:pPr algn="r"/>
            <a:r>
              <a:rPr lang="ar-SA" sz="2400" b="1" dirty="0" smtClean="0"/>
              <a:t>تؤدي مشاعر الامتنان وممارسة الشكر، إلى إطلاق مواد كيميائية في الجسم مثل مادة </a:t>
            </a:r>
            <a:endParaRPr lang="fr-FR" sz="2400" b="1" dirty="0" smtClean="0"/>
          </a:p>
          <a:p>
            <a:pPr algn="r"/>
            <a:endParaRPr lang="fr-FR" sz="2400" b="1" dirty="0" smtClean="0"/>
          </a:p>
          <a:p>
            <a:pPr algn="r"/>
            <a:r>
              <a:rPr lang="ar-SA" sz="2400" b="1" dirty="0" smtClean="0"/>
              <a:t> هرمون الإجهاد </a:t>
            </a:r>
            <a:r>
              <a:rPr lang="fr-FR" sz="2400" b="1" dirty="0" smtClean="0"/>
              <a:t>Cortisol</a:t>
            </a:r>
            <a:r>
              <a:rPr lang="ar-SA" sz="2400" b="1" dirty="0" smtClean="0"/>
              <a:t> وهذه المواد تنطلق طبيعياً أثناء السعادة، ويقل </a:t>
            </a:r>
            <a:r>
              <a:rPr lang="ar-SA" sz="2400" b="1" dirty="0" err="1" smtClean="0"/>
              <a:t>إفر</a:t>
            </a:r>
            <a:r>
              <a:rPr lang="ar-MA" sz="2400" b="1" dirty="0" err="1" smtClean="0"/>
              <a:t>از</a:t>
            </a:r>
            <a:endParaRPr lang="fr-FR" sz="2400" b="1" dirty="0" smtClean="0"/>
          </a:p>
          <a:p>
            <a:pPr algn="r"/>
            <a:r>
              <a:rPr lang="ar-SA" sz="2400" b="1" dirty="0" smtClean="0"/>
              <a:t> مما يؤدي لوقاية القلب من النوبات القلبية ومرض الأوعية </a:t>
            </a:r>
            <a:r>
              <a:rPr lang="ar-SA" sz="2400" b="1" dirty="0" err="1" smtClean="0"/>
              <a:t>القلبية.</a:t>
            </a:r>
            <a:r>
              <a:rPr lang="ar-SA" sz="2400" b="1" dirty="0" smtClean="0"/>
              <a:t> (حسب </a:t>
            </a:r>
            <a:r>
              <a:rPr lang="fr-FR" sz="2400" b="1" dirty="0" smtClean="0"/>
              <a:t> </a:t>
            </a:r>
            <a:r>
              <a:rPr lang="ar-MA" sz="2400" b="1" dirty="0" err="1" smtClean="0"/>
              <a:t>)</a:t>
            </a:r>
            <a:r>
              <a:rPr lang="fr-FR" sz="2400" b="1" dirty="0" err="1" smtClean="0"/>
              <a:t>ProfessorRobert</a:t>
            </a:r>
            <a:r>
              <a:rPr lang="fr-FR" sz="2400" b="1" dirty="0" smtClean="0"/>
              <a:t> A. </a:t>
            </a:r>
            <a:r>
              <a:rPr lang="fr-FR" sz="2400" b="1" dirty="0" err="1" smtClean="0"/>
              <a:t>Emmons</a:t>
            </a:r>
            <a:r>
              <a:rPr lang="ar-SA" sz="2400" b="1" dirty="0" err="1" smtClean="0"/>
              <a:t>.</a:t>
            </a:r>
            <a:endParaRPr lang="fr-FR" sz="2400" b="1" dirty="0"/>
          </a:p>
        </p:txBody>
      </p:sp>
      <p:sp>
        <p:nvSpPr>
          <p:cNvPr id="4" name="Rectangle 3"/>
          <p:cNvSpPr/>
          <p:nvPr/>
        </p:nvSpPr>
        <p:spPr>
          <a:xfrm>
            <a:off x="533400" y="4797152"/>
            <a:ext cx="4902696" cy="461665"/>
          </a:xfrm>
          <a:prstGeom prst="rect">
            <a:avLst/>
          </a:prstGeom>
        </p:spPr>
        <p:txBody>
          <a:bodyPr wrap="square">
            <a:spAutoFit/>
          </a:bodyPr>
          <a:lstStyle/>
          <a:p>
            <a:r>
              <a:rPr lang="fr-FR" sz="2400" b="1" dirty="0" smtClean="0">
                <a:solidFill>
                  <a:prstClr val="black"/>
                </a:solidFill>
              </a:rPr>
              <a:t>Dopamine</a:t>
            </a:r>
            <a:r>
              <a:rPr lang="ar-SA" sz="2400" b="1" dirty="0" smtClean="0">
                <a:solidFill>
                  <a:prstClr val="black"/>
                </a:solidFill>
              </a:rPr>
              <a:t> ومادة </a:t>
            </a:r>
            <a:r>
              <a:rPr lang="fr-FR" sz="2400" b="1" dirty="0" err="1" smtClean="0">
                <a:solidFill>
                  <a:prstClr val="black"/>
                </a:solidFill>
              </a:rPr>
              <a:t>Serotonin</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642</Words>
  <Application>Microsoft Office PowerPoint</Application>
  <PresentationFormat>Affichage à l'écran (4:3)</PresentationFormat>
  <Paragraphs>59</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عنوان السعادة</vt:lpstr>
      <vt:lpstr>Diapositive 2</vt:lpstr>
      <vt:lpstr>Diapositive 3</vt:lpstr>
      <vt:lpstr>Diapositive 4</vt:lpstr>
      <vt:lpstr>كَذَلِكَ نَجْزِي مَن شَكَرَ</vt:lpstr>
      <vt:lpstr>Diapositive 6</vt:lpstr>
      <vt:lpstr>Diapositive 7</vt:lpstr>
      <vt:lpstr>Diapositive 8</vt:lpstr>
      <vt:lpstr>Diapositive 9</vt:lpstr>
      <vt:lpstr>Diapositive 10</vt:lpstr>
      <vt:lpstr>Diapositive 11</vt:lpstr>
      <vt:lpstr>Diapositive 12</vt:lpstr>
      <vt:lpstr>Diapositive 13</vt:lpstr>
      <vt:lpstr> وَبَشِّرِ الصَّابِرِينَ</vt:lpstr>
      <vt:lpstr>Diapositive 15</vt:lpstr>
      <vt:lpstr>Diapositive 16</vt:lpstr>
      <vt:lpstr>Diapositive 17</vt:lpstr>
      <vt:lpstr>Diapositive 18</vt:lpstr>
      <vt:lpstr>شجرة الخيزران</vt:lpstr>
      <vt:lpstr>Diapositive 20</vt:lpstr>
      <vt:lpstr>وَمَا كَانَ اللَّهُ مُعَذِّبَهُمْ وَهُمْ يَسْتَغْفِرُونَ</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السعادة</dc:title>
  <dc:creator>user</dc:creator>
  <cp:lastModifiedBy>user</cp:lastModifiedBy>
  <cp:revision>67</cp:revision>
  <dcterms:created xsi:type="dcterms:W3CDTF">2014-10-12T10:34:09Z</dcterms:created>
  <dcterms:modified xsi:type="dcterms:W3CDTF">2014-12-13T12:05:30Z</dcterms:modified>
</cp:coreProperties>
</file>