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65" r:id="rId5"/>
    <p:sldId id="257" r:id="rId6"/>
    <p:sldId id="276" r:id="rId7"/>
    <p:sldId id="278" r:id="rId8"/>
    <p:sldId id="287" r:id="rId9"/>
    <p:sldId id="288" r:id="rId10"/>
    <p:sldId id="279" r:id="rId11"/>
    <p:sldId id="280" r:id="rId12"/>
    <p:sldId id="283" r:id="rId13"/>
    <p:sldId id="282" r:id="rId14"/>
    <p:sldId id="284" r:id="rId15"/>
    <p:sldId id="285" r:id="rId16"/>
    <p:sldId id="290" r:id="rId17"/>
    <p:sldId id="291" r:id="rId18"/>
    <p:sldId id="286" r:id="rId19"/>
    <p:sldId id="281" r:id="rId20"/>
    <p:sldId id="263" r:id="rId21"/>
    <p:sldId id="267" r:id="rId22"/>
    <p:sldId id="268"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00"/>
    <a:srgbClr val="993300"/>
    <a:srgbClr val="FF0000"/>
    <a:srgbClr val="008000"/>
    <a:srgbClr val="CC0099"/>
    <a:srgbClr val="F01C3F"/>
    <a:srgbClr val="FF0066"/>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7" d="100"/>
          <a:sy n="47" d="100"/>
        </p:scale>
        <p:origin x="-1363" y="-13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CC05E30-3A76-4F76-ADD4-816DC5325470}" type="datetimeFigureOut">
              <a:rPr lang="fr-FR" smtClean="0"/>
              <a:pPr/>
              <a:t>21/06/2014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BD5569-3C41-4E9C-BA8C-2160531E786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C05E30-3A76-4F76-ADD4-816DC5325470}" type="datetimeFigureOut">
              <a:rPr lang="fr-FR" smtClean="0"/>
              <a:pPr/>
              <a:t>21/06/2014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BD5569-3C41-4E9C-BA8C-2160531E786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C05E30-3A76-4F76-ADD4-816DC5325470}" type="datetimeFigureOut">
              <a:rPr lang="fr-FR" smtClean="0"/>
              <a:pPr/>
              <a:t>21/06/2014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BD5569-3C41-4E9C-BA8C-2160531E786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C05E30-3A76-4F76-ADD4-816DC5325470}" type="datetimeFigureOut">
              <a:rPr lang="fr-FR" smtClean="0"/>
              <a:pPr/>
              <a:t>21/06/2014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BD5569-3C41-4E9C-BA8C-2160531E786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CC05E30-3A76-4F76-ADD4-816DC5325470}" type="datetimeFigureOut">
              <a:rPr lang="fr-FR" smtClean="0"/>
              <a:pPr/>
              <a:t>21/06/2014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BD5569-3C41-4E9C-BA8C-2160531E786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CC05E30-3A76-4F76-ADD4-816DC5325470}" type="datetimeFigureOut">
              <a:rPr lang="fr-FR" smtClean="0"/>
              <a:pPr/>
              <a:t>21/06/2014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BD5569-3C41-4E9C-BA8C-2160531E786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CC05E30-3A76-4F76-ADD4-816DC5325470}" type="datetimeFigureOut">
              <a:rPr lang="fr-FR" smtClean="0"/>
              <a:pPr/>
              <a:t>21/06/2014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FBD5569-3C41-4E9C-BA8C-2160531E786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CC05E30-3A76-4F76-ADD4-816DC5325470}" type="datetimeFigureOut">
              <a:rPr lang="fr-FR" smtClean="0"/>
              <a:pPr/>
              <a:t>21/06/2014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FBD5569-3C41-4E9C-BA8C-2160531E786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C05E30-3A76-4F76-ADD4-816DC5325470}" type="datetimeFigureOut">
              <a:rPr lang="fr-FR" smtClean="0"/>
              <a:pPr/>
              <a:t>21/06/2014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BD5569-3C41-4E9C-BA8C-2160531E786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CC05E30-3A76-4F76-ADD4-816DC5325470}" type="datetimeFigureOut">
              <a:rPr lang="fr-FR" smtClean="0"/>
              <a:pPr/>
              <a:t>21/06/2014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BD5569-3C41-4E9C-BA8C-2160531E786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CC05E30-3A76-4F76-ADD4-816DC5325470}" type="datetimeFigureOut">
              <a:rPr lang="fr-FR" smtClean="0"/>
              <a:pPr/>
              <a:t>21/06/2014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BD5569-3C41-4E9C-BA8C-2160531E786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05E30-3A76-4F76-ADD4-816DC5325470}" type="datetimeFigureOut">
              <a:rPr lang="fr-FR" smtClean="0"/>
              <a:pPr/>
              <a:t>21/06/2014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D5569-3C41-4E9C-BA8C-2160531E786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file:///C:\Users\user\Desktop\&#1603;&#1606;%20&#1605;&#1606;%20&#1575;&#1604;&#1587;&#1575;&#1576;&#1602;&#1610;&#1606;\&#1587;&#1608;&#1585;&#1577;%20&#1575;&#1604;&#1608;&#1575;&#1602;&#1593;&#1577;%20-%20&#1587;&#1593;&#1583;%20&#1575;&#1604;&#1594;&#1575;&#1605;&#1583;&#1610;.mp4" TargetMode="Externa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image13766.jpg"/>
          <p:cNvPicPr>
            <a:picLocks noChangeAspect="1"/>
          </p:cNvPicPr>
          <p:nvPr/>
        </p:nvPicPr>
        <p:blipFill>
          <a:blip r:embed="rId3" cstate="print"/>
          <a:stretch>
            <a:fillRect/>
          </a:stretch>
        </p:blipFill>
        <p:spPr>
          <a:xfrm>
            <a:off x="0" y="0"/>
            <a:ext cx="9144000" cy="6858000"/>
          </a:xfrm>
          <a:prstGeom prst="rect">
            <a:avLst/>
          </a:prstGeom>
        </p:spPr>
      </p:pic>
      <p:sp>
        <p:nvSpPr>
          <p:cNvPr id="2" name="Titre 1"/>
          <p:cNvSpPr>
            <a:spLocks noGrp="1"/>
          </p:cNvSpPr>
          <p:nvPr>
            <p:ph type="ctrTitle"/>
          </p:nvPr>
        </p:nvSpPr>
        <p:spPr>
          <a:xfrm>
            <a:off x="685800" y="0"/>
            <a:ext cx="7772400" cy="2348881"/>
          </a:xfrm>
        </p:spPr>
        <p:txBody>
          <a:bodyPr>
            <a:normAutofit/>
          </a:bodyPr>
          <a:lstStyle/>
          <a:p>
            <a:r>
              <a:rPr lang="fr-FR" sz="8000" b="1" dirty="0" smtClean="0">
                <a:solidFill>
                  <a:srgbClr val="FF0000"/>
                </a:solidFill>
                <a:latin typeface="Andalus" pitchFamily="18" charset="-78"/>
                <a:cs typeface="Andalus" pitchFamily="18" charset="-78"/>
              </a:rPr>
              <a:t>«</a:t>
            </a:r>
            <a:r>
              <a:rPr lang="fr-FR" sz="6000" b="1" dirty="0" smtClean="0">
                <a:solidFill>
                  <a:srgbClr val="FFFF00"/>
                </a:solidFill>
                <a:latin typeface="Andalus" pitchFamily="18" charset="-78"/>
                <a:cs typeface="Andalus" pitchFamily="18" charset="-78"/>
              </a:rPr>
              <a:t> </a:t>
            </a:r>
            <a:r>
              <a:rPr lang="ar-MA" sz="8000" b="1" smtClean="0">
                <a:solidFill>
                  <a:srgbClr val="FF0000"/>
                </a:solidFill>
                <a:latin typeface="Andalus" pitchFamily="18" charset="-78"/>
                <a:cs typeface="Andalus" pitchFamily="18" charset="-78"/>
              </a:rPr>
              <a:t>كوني </a:t>
            </a:r>
            <a:r>
              <a:rPr lang="ar-MA" sz="8000" b="1" dirty="0" smtClean="0">
                <a:solidFill>
                  <a:srgbClr val="FF0000"/>
                </a:solidFill>
                <a:latin typeface="Andalus" pitchFamily="18" charset="-78"/>
                <a:cs typeface="Andalus" pitchFamily="18" charset="-78"/>
              </a:rPr>
              <a:t>من السابقين</a:t>
            </a:r>
            <a:r>
              <a:rPr lang="fr-FR" sz="8000" b="1" dirty="0" smtClean="0">
                <a:solidFill>
                  <a:srgbClr val="FF0000"/>
                </a:solidFill>
                <a:latin typeface="Andalus" pitchFamily="18" charset="-78"/>
                <a:cs typeface="Andalus" pitchFamily="18" charset="-78"/>
              </a:rPr>
              <a:t> »</a:t>
            </a:r>
            <a:endParaRPr lang="fr-FR" sz="8000" b="1" dirty="0">
              <a:solidFill>
                <a:srgbClr val="FF0000"/>
              </a:solidFill>
              <a:latin typeface="Andalus" pitchFamily="18" charset="-78"/>
              <a:cs typeface="Andalus" pitchFamily="18" charset="-78"/>
            </a:endParaRPr>
          </a:p>
        </p:txBody>
      </p:sp>
      <p:pic>
        <p:nvPicPr>
          <p:cNvPr id="4" name="Image 3" descr="clip_image002.gif"/>
          <p:cNvPicPr>
            <a:picLocks noChangeAspect="1"/>
          </p:cNvPicPr>
          <p:nvPr/>
        </p:nvPicPr>
        <p:blipFill>
          <a:blip r:embed="rId4" cstate="print"/>
          <a:stretch>
            <a:fillRect/>
          </a:stretch>
        </p:blipFill>
        <p:spPr>
          <a:xfrm>
            <a:off x="7658100" y="5345832"/>
            <a:ext cx="1485900" cy="1512168"/>
          </a:xfrm>
          <a:prstGeom prst="rect">
            <a:avLst/>
          </a:prstGeom>
        </p:spPr>
      </p:pic>
      <p:sp>
        <p:nvSpPr>
          <p:cNvPr id="5" name="ZoneTexte 4"/>
          <p:cNvSpPr txBox="1"/>
          <p:nvPr/>
        </p:nvSpPr>
        <p:spPr>
          <a:xfrm>
            <a:off x="611560" y="6021288"/>
            <a:ext cx="2592288" cy="369332"/>
          </a:xfrm>
          <a:prstGeom prst="rect">
            <a:avLst/>
          </a:prstGeom>
          <a:noFill/>
        </p:spPr>
        <p:txBody>
          <a:bodyPr wrap="square" rtlCol="0">
            <a:spAutoFit/>
          </a:bodyPr>
          <a:lstStyle/>
          <a:p>
            <a:r>
              <a:rPr lang="ar-MA" b="1" dirty="0" smtClean="0">
                <a:solidFill>
                  <a:srgbClr val="FF0000"/>
                </a:solidFill>
              </a:rPr>
              <a:t>21-6-2014</a:t>
            </a:r>
            <a:endParaRPr lang="fr-FR" b="1" dirty="0">
              <a:solidFill>
                <a:srgbClr val="FF0000"/>
              </a:solidFill>
            </a:endParaRPr>
          </a:p>
        </p:txBody>
      </p:sp>
      <p:pic>
        <p:nvPicPr>
          <p:cNvPr id="6" name="سورة الواقعة - سعد الغامدي.mp4">
            <a:hlinkClick r:id="" action="ppaction://media"/>
          </p:cNvPr>
          <p:cNvPicPr>
            <a:picLocks noRot="1" noChangeAspect="1"/>
          </p:cNvPicPr>
          <p:nvPr>
            <a:videoFile r:link="rId1"/>
          </p:nvPr>
        </p:nvPicPr>
        <p:blipFill>
          <a:blip r:embed="rId5" cstate="print"/>
          <a:stretch>
            <a:fillRect/>
          </a:stretch>
        </p:blipFill>
        <p:spPr>
          <a:xfrm>
            <a:off x="1907704" y="6453336"/>
            <a:ext cx="504056" cy="4046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1796621_714875205223620_1013377485_n.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2195736" y="2132856"/>
            <a:ext cx="4824536" cy="2862322"/>
          </a:xfrm>
          <a:prstGeom prst="rect">
            <a:avLst/>
          </a:prstGeom>
          <a:noFill/>
        </p:spPr>
        <p:txBody>
          <a:bodyPr wrap="square">
            <a:spAutoFit/>
          </a:bodyPr>
          <a:lstStyle/>
          <a:p>
            <a:pPr algn="ctr"/>
            <a:r>
              <a:rPr lang="ar-MA" sz="3600" b="1" dirty="0" smtClean="0">
                <a:solidFill>
                  <a:srgbClr val="008000"/>
                </a:solidFill>
                <a:latin typeface="Andalus" pitchFamily="18" charset="-78"/>
                <a:cs typeface="Andalus" pitchFamily="18" charset="-78"/>
              </a:rPr>
              <a:t>سَابِقُوا إِلَىٰ مَغْفِرَةٍ مِنْ رَبِّكُمْ وَجَنَّةٍ عَرْضُهَا كَعَرْضِ السَّمَاءِ وَالْأَرْضِ أُعِدَّتْ لِلَّذِينَ آمَنُوا بِاللَّهِ وَرُسُلِهِ ذلِكَ فَضْلُ اللَّهِ يُؤْتِيهِ مَنْ يَشَاءُ وَاللَّهُ ذُو الْفَضْلِ الْعَظِيمِ</a:t>
            </a:r>
            <a:endParaRPr lang="fr-FR" sz="3600" b="1" dirty="0">
              <a:solidFill>
                <a:srgbClr val="008000"/>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19452158.png"/>
          <p:cNvPicPr>
            <a:picLocks noChangeAspect="1"/>
          </p:cNvPicPr>
          <p:nvPr/>
        </p:nvPicPr>
        <p:blipFill>
          <a:blip r:embed="rId2" cstate="print"/>
          <a:stretch>
            <a:fillRect/>
          </a:stretch>
        </p:blipFill>
        <p:spPr>
          <a:xfrm>
            <a:off x="0" y="1"/>
            <a:ext cx="9144000" cy="685799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4841590-925364-3d-humans-race-ready-to-start.jpg"/>
          <p:cNvPicPr>
            <a:picLocks noChangeAspect="1"/>
          </p:cNvPicPr>
          <p:nvPr/>
        </p:nvPicPr>
        <p:blipFill>
          <a:blip r:embed="rId2" cstate="print"/>
          <a:stretch>
            <a:fillRect/>
          </a:stretch>
        </p:blipFill>
        <p:spPr>
          <a:xfrm>
            <a:off x="1" y="0"/>
            <a:ext cx="8100391" cy="6165304"/>
          </a:xfrm>
          <a:prstGeom prst="rect">
            <a:avLst/>
          </a:prstGeom>
        </p:spPr>
      </p:pic>
      <p:sp>
        <p:nvSpPr>
          <p:cNvPr id="2" name="Titre 1"/>
          <p:cNvSpPr>
            <a:spLocks noGrp="1"/>
          </p:cNvSpPr>
          <p:nvPr>
            <p:ph type="title"/>
          </p:nvPr>
        </p:nvSpPr>
        <p:spPr>
          <a:xfrm>
            <a:off x="395536" y="0"/>
            <a:ext cx="8229600" cy="1475656"/>
          </a:xfrm>
        </p:spPr>
        <p:txBody>
          <a:bodyPr>
            <a:normAutofit/>
          </a:bodyPr>
          <a:lstStyle/>
          <a:p>
            <a:r>
              <a:rPr lang="ar-MA" sz="6000" b="1" dirty="0" smtClean="0">
                <a:solidFill>
                  <a:srgbClr val="006600"/>
                </a:solidFill>
                <a:latin typeface="Andalus" pitchFamily="18" charset="-78"/>
                <a:cs typeface="Andalus" pitchFamily="18" charset="-78"/>
              </a:rPr>
              <a:t>تعليمات خط البداية</a:t>
            </a:r>
            <a:endParaRPr lang="fr-FR" sz="6000" b="1" dirty="0">
              <a:solidFill>
                <a:srgbClr val="006600"/>
              </a:solidFill>
              <a:latin typeface="Andalus" pitchFamily="18" charset="-78"/>
              <a:cs typeface="Andalus" pitchFamily="18" charset="-78"/>
            </a:endParaRPr>
          </a:p>
        </p:txBody>
      </p:sp>
      <p:sp>
        <p:nvSpPr>
          <p:cNvPr id="3" name="Espace réservé du contenu 2"/>
          <p:cNvSpPr>
            <a:spLocks noGrp="1"/>
          </p:cNvSpPr>
          <p:nvPr>
            <p:ph idx="1"/>
          </p:nvPr>
        </p:nvSpPr>
        <p:spPr>
          <a:xfrm>
            <a:off x="467544" y="2060848"/>
            <a:ext cx="8301608" cy="4021907"/>
          </a:xfrm>
        </p:spPr>
        <p:txBody>
          <a:bodyPr>
            <a:normAutofit fontScale="92500" lnSpcReduction="20000"/>
          </a:bodyPr>
          <a:lstStyle/>
          <a:p>
            <a:pPr algn="r">
              <a:buNone/>
            </a:pPr>
            <a:r>
              <a:rPr lang="ar-MA" sz="3600" b="1" dirty="0" smtClean="0"/>
              <a:t>السباق </a:t>
            </a:r>
            <a:r>
              <a:rPr lang="ar-MA" sz="3600" b="1" dirty="0" smtClean="0">
                <a:latin typeface="Andalus" pitchFamily="18" charset="-78"/>
              </a:rPr>
              <a:t>إجباري </a:t>
            </a:r>
            <a:r>
              <a:rPr lang="ar-MA" sz="4000" b="1" dirty="0" smtClean="0">
                <a:solidFill>
                  <a:srgbClr val="FF3300"/>
                </a:solidFill>
                <a:latin typeface="Andalus" pitchFamily="18" charset="-78"/>
                <a:cs typeface="Andalus" pitchFamily="18" charset="-78"/>
              </a:rPr>
              <a:t>يَا أَيُّهَا الْإِنْسَانُ إِنَّكَ كَادِحٌ إِلَى رَبِّكَ كَدْحًا فَمُلَاقِيهِ</a:t>
            </a:r>
          </a:p>
          <a:p>
            <a:pPr algn="r">
              <a:buNone/>
            </a:pPr>
            <a:r>
              <a:rPr lang="ar-MA" sz="3600" b="1" dirty="0" smtClean="0"/>
              <a:t>الحرص على الوقت </a:t>
            </a:r>
            <a:r>
              <a:rPr lang="ar-MA" sz="4000" b="1" dirty="0" smtClean="0">
                <a:solidFill>
                  <a:srgbClr val="FF3300"/>
                </a:solidFill>
                <a:latin typeface="Andalus" pitchFamily="18" charset="-78"/>
                <a:cs typeface="Andalus" pitchFamily="18" charset="-78"/>
              </a:rPr>
              <a:t>وَأَنْفِقُوا مِنْ مَا رَزَقْنَاكُمْ مِنْ قَبْلِ أَنْ يَأْتِيَ أَحَدَكُمُ الْمَوْتُ فَيَقُولَ رَبِّ لَوْلَا أَخَّرْتَنِي إِلَىٰ أَجَلٍ قَرِيبٍ فَأَصَّدَّقَ وَأَكُنْ مِنَ الصَّالِحِينَ</a:t>
            </a:r>
          </a:p>
          <a:p>
            <a:pPr algn="r">
              <a:buNone/>
            </a:pPr>
            <a:r>
              <a:rPr lang="ar-MA" sz="3600" b="1" dirty="0" smtClean="0">
                <a:latin typeface="Andalus" pitchFamily="18" charset="-78"/>
              </a:rPr>
              <a:t> </a:t>
            </a:r>
          </a:p>
          <a:p>
            <a:pPr algn="r">
              <a:buNone/>
            </a:pPr>
            <a:r>
              <a:rPr lang="ar-MA" sz="3600" b="1" dirty="0" smtClean="0">
                <a:latin typeface="Andalus" pitchFamily="18" charset="-78"/>
              </a:rPr>
              <a:t>السير سير القلب </a:t>
            </a:r>
            <a:r>
              <a:rPr lang="ar-MA" sz="3600" b="1" dirty="0" smtClean="0">
                <a:solidFill>
                  <a:srgbClr val="993300"/>
                </a:solidFill>
                <a:latin typeface="Andalus" pitchFamily="18" charset="-78"/>
              </a:rPr>
              <a:t>عبد الله بن </a:t>
            </a:r>
            <a:r>
              <a:rPr lang="ar-MA" sz="3600" b="1" dirty="0" err="1" smtClean="0">
                <a:solidFill>
                  <a:srgbClr val="993300"/>
                </a:solidFill>
                <a:latin typeface="Andalus" pitchFamily="18" charset="-78"/>
              </a:rPr>
              <a:t>ثابت </a:t>
            </a:r>
            <a:r>
              <a:rPr lang="ar-MA" sz="3600" b="1" dirty="0" smtClean="0">
                <a:solidFill>
                  <a:srgbClr val="993300"/>
                </a:solidFill>
                <a:latin typeface="Andalus" pitchFamily="18" charset="-78"/>
              </a:rPr>
              <a:t>–قزمان</a:t>
            </a:r>
          </a:p>
          <a:p>
            <a:pPr algn="r">
              <a:buNone/>
            </a:pPr>
            <a:r>
              <a:rPr lang="ar-MA" sz="3600" b="1" dirty="0" smtClean="0">
                <a:solidFill>
                  <a:srgbClr val="993300"/>
                </a:solidFill>
                <a:latin typeface="Andalus" pitchFamily="18" charset="-78"/>
              </a:rPr>
              <a:t> ليس السابق من سبق به بعيره  إنما السابق من غفر له</a:t>
            </a:r>
            <a:endParaRPr lang="fr-FR" sz="3600" b="1" dirty="0">
              <a:solidFill>
                <a:srgbClr val="993300"/>
              </a:solidFill>
              <a:latin typeface="Andalus"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017066_510369812349720_903223964_n.jpg"/>
          <p:cNvPicPr>
            <a:picLocks noChangeAspect="1"/>
          </p:cNvPicPr>
          <p:nvPr/>
        </p:nvPicPr>
        <p:blipFill>
          <a:blip r:embed="rId2" cstate="print"/>
          <a:stretch>
            <a:fillRect/>
          </a:stretch>
        </p:blipFill>
        <p:spPr>
          <a:xfrm>
            <a:off x="0" y="260648"/>
            <a:ext cx="4383360" cy="6597352"/>
          </a:xfrm>
          <a:prstGeom prst="rect">
            <a:avLst/>
          </a:prstGeom>
        </p:spPr>
      </p:pic>
      <p:sp>
        <p:nvSpPr>
          <p:cNvPr id="5" name="Titre 4"/>
          <p:cNvSpPr>
            <a:spLocks noGrp="1"/>
          </p:cNvSpPr>
          <p:nvPr>
            <p:ph type="title"/>
          </p:nvPr>
        </p:nvSpPr>
        <p:spPr/>
        <p:txBody>
          <a:bodyPr>
            <a:normAutofit/>
          </a:bodyPr>
          <a:lstStyle/>
          <a:p>
            <a:r>
              <a:rPr lang="ar-MA" sz="6600" b="1" dirty="0" smtClean="0">
                <a:solidFill>
                  <a:srgbClr val="006600"/>
                </a:solidFill>
                <a:latin typeface="Andalus" pitchFamily="18" charset="-78"/>
                <a:cs typeface="Andalus" pitchFamily="18" charset="-78"/>
              </a:rPr>
              <a:t>رسوم الاشتراك               </a:t>
            </a:r>
            <a:endParaRPr lang="fr-FR" sz="6600" b="1" dirty="0">
              <a:solidFill>
                <a:srgbClr val="006600"/>
              </a:solidFill>
              <a:latin typeface="Andalus" pitchFamily="18" charset="-78"/>
              <a:cs typeface="Andalus" pitchFamily="18" charset="-78"/>
            </a:endParaRPr>
          </a:p>
        </p:txBody>
      </p:sp>
      <p:sp>
        <p:nvSpPr>
          <p:cNvPr id="6" name="Espace réservé du contenu 5"/>
          <p:cNvSpPr>
            <a:spLocks noGrp="1"/>
          </p:cNvSpPr>
          <p:nvPr>
            <p:ph idx="1"/>
          </p:nvPr>
        </p:nvSpPr>
        <p:spPr/>
        <p:txBody>
          <a:bodyPr>
            <a:normAutofit fontScale="92500" lnSpcReduction="10000"/>
          </a:bodyPr>
          <a:lstStyle/>
          <a:p>
            <a:pPr algn="r">
              <a:buNone/>
            </a:pPr>
            <a:r>
              <a:rPr lang="ar-MA" b="1" dirty="0" smtClean="0"/>
              <a:t>تحرر من القيود  </a:t>
            </a:r>
            <a:r>
              <a:rPr lang="ar-MA" dirty="0" smtClean="0"/>
              <a:t>النعيم</a:t>
            </a:r>
            <a:r>
              <a:rPr lang="ar-MA" b="1" dirty="0" smtClean="0"/>
              <a:t> </a:t>
            </a:r>
            <a:r>
              <a:rPr lang="ar-MA" dirty="0" err="1" smtClean="0"/>
              <a:t>لايدرك</a:t>
            </a:r>
            <a:r>
              <a:rPr lang="ar-MA" dirty="0" smtClean="0"/>
              <a:t> بالنعيم</a:t>
            </a:r>
          </a:p>
          <a:p>
            <a:pPr algn="r">
              <a:buNone/>
            </a:pPr>
            <a:r>
              <a:rPr lang="ar-MA" b="1" dirty="0" smtClean="0">
                <a:solidFill>
                  <a:srgbClr val="C00000"/>
                </a:solidFill>
                <a:latin typeface="Andalus" pitchFamily="18" charset="-78"/>
                <a:cs typeface="Andalus" pitchFamily="18" charset="-78"/>
              </a:rPr>
              <a:t>زُيِّنَ لِلنَّاسِ حُبُّ الشَّهَوَاتِ مِنَ النِّسَاء وَالْبَنِينَ وَالْقَنَاطِيرِ الْمُقَنطَرَةِ مِنَ الذَّهَبِ وَالْفِضَّةِ وَالْخَيْلِ الْمُسَوَّمَةِ وَالأَنْعَامِ وَالْحَرْثِ ذَلِكَ مَتَاعُ الْحَيَاةِ الدُّنْيَا وَاللَّهُ عِندَهُ حُسْنُ الْمَآبِ</a:t>
            </a:r>
          </a:p>
          <a:p>
            <a:pPr algn="r">
              <a:buNone/>
            </a:pPr>
            <a:r>
              <a:rPr lang="ar-MA" b="1" dirty="0" smtClean="0"/>
              <a:t>قلب يقظ    </a:t>
            </a:r>
            <a:r>
              <a:rPr lang="ar-MA" dirty="0" smtClean="0"/>
              <a:t>النعم- السيئات- الحذر-همه وميزانه الاخرة-بلال</a:t>
            </a:r>
          </a:p>
          <a:p>
            <a:pPr algn="r">
              <a:buNone/>
            </a:pPr>
            <a:r>
              <a:rPr lang="ar-MA" b="1" dirty="0" smtClean="0"/>
              <a:t>قلب ثائر </a:t>
            </a:r>
            <a:r>
              <a:rPr lang="ar-MA" b="1" dirty="0" smtClean="0">
                <a:solidFill>
                  <a:srgbClr val="C00000"/>
                </a:solidFill>
                <a:latin typeface="Andalus" pitchFamily="18" charset="-78"/>
                <a:cs typeface="Andalus" pitchFamily="18" charset="-78"/>
              </a:rPr>
              <a:t>إِنَّ الْحَسَنَاتِ يُذْهِبْنَ السَّيِّئَاتِ </a:t>
            </a:r>
          </a:p>
          <a:p>
            <a:pPr algn="r">
              <a:buNone/>
            </a:pPr>
            <a:r>
              <a:rPr lang="ar-MA" b="1" dirty="0" smtClean="0"/>
              <a:t>قلب مجد نشيط  </a:t>
            </a:r>
            <a:r>
              <a:rPr lang="ar-MA" dirty="0" smtClean="0"/>
              <a:t>عادة+نية صالحة=عبادة</a:t>
            </a:r>
            <a:endParaRPr lang="fr-FR" dirty="0" smtClean="0"/>
          </a:p>
          <a:p>
            <a:pPr algn="r">
              <a:buNone/>
            </a:pPr>
            <a:r>
              <a:rPr lang="ar-SA" b="1" dirty="0" smtClean="0">
                <a:solidFill>
                  <a:srgbClr val="006600"/>
                </a:solidFill>
              </a:rPr>
              <a:t>"إن قامت الساعة وفي يد أحدكم فسيلة فإن استطاع أن لا يقوم حتى يغرسها فليغرسها"</a:t>
            </a: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descr="videz-le-livre-ouvert-3d-concept-d-éducation-22845889.jpg"/>
          <p:cNvPicPr>
            <a:picLocks noGrp="1" noChangeAspect="1"/>
          </p:cNvPicPr>
          <p:nvPr>
            <p:ph idx="1"/>
          </p:nvPr>
        </p:nvPicPr>
        <p:blipFill>
          <a:blip r:embed="rId2" cstate="print"/>
          <a:stretch>
            <a:fillRect/>
          </a:stretch>
        </p:blipFill>
        <p:spPr>
          <a:xfrm>
            <a:off x="0" y="1340768"/>
            <a:ext cx="9144000" cy="6120680"/>
          </a:xfrm>
        </p:spPr>
      </p:pic>
      <p:sp>
        <p:nvSpPr>
          <p:cNvPr id="2" name="Titre 1"/>
          <p:cNvSpPr>
            <a:spLocks noGrp="1"/>
          </p:cNvSpPr>
          <p:nvPr>
            <p:ph type="title"/>
          </p:nvPr>
        </p:nvSpPr>
        <p:spPr/>
        <p:txBody>
          <a:bodyPr>
            <a:normAutofit/>
          </a:bodyPr>
          <a:lstStyle/>
          <a:p>
            <a:r>
              <a:rPr lang="ar-MA" sz="6000" b="1" dirty="0" smtClean="0">
                <a:solidFill>
                  <a:srgbClr val="006600"/>
                </a:solidFill>
                <a:latin typeface="Andalus" pitchFamily="18" charset="-78"/>
                <a:cs typeface="Andalus" pitchFamily="18" charset="-78"/>
              </a:rPr>
              <a:t>دليل الفوز بالسباق</a:t>
            </a:r>
            <a:endParaRPr lang="fr-FR" sz="6000" b="1" dirty="0">
              <a:solidFill>
                <a:srgbClr val="006600"/>
              </a:solidFill>
              <a:latin typeface="Andalus" pitchFamily="18" charset="-78"/>
              <a:cs typeface="Andalus" pitchFamily="18" charset="-78"/>
            </a:endParaRPr>
          </a:p>
        </p:txBody>
      </p:sp>
      <p:sp>
        <p:nvSpPr>
          <p:cNvPr id="5" name="ZoneTexte 4"/>
          <p:cNvSpPr txBox="1"/>
          <p:nvPr/>
        </p:nvSpPr>
        <p:spPr>
          <a:xfrm>
            <a:off x="4716016" y="2780928"/>
            <a:ext cx="2376264" cy="2800767"/>
          </a:xfrm>
          <a:prstGeom prst="rect">
            <a:avLst/>
          </a:prstGeom>
          <a:noFill/>
        </p:spPr>
        <p:txBody>
          <a:bodyPr wrap="square" rtlCol="0">
            <a:spAutoFit/>
          </a:bodyPr>
          <a:lstStyle/>
          <a:p>
            <a:pPr algn="ctr"/>
            <a:r>
              <a:rPr lang="ar-MA" sz="3200" b="1" dirty="0" smtClean="0">
                <a:solidFill>
                  <a:srgbClr val="006600"/>
                </a:solidFill>
              </a:rPr>
              <a:t>التزود الإيماني</a:t>
            </a:r>
          </a:p>
          <a:p>
            <a:pPr algn="ctr"/>
            <a:r>
              <a:rPr lang="ar-MA" sz="3200" b="1" dirty="0" smtClean="0">
                <a:solidFill>
                  <a:srgbClr val="006600"/>
                </a:solidFill>
              </a:rPr>
              <a:t> </a:t>
            </a:r>
            <a:r>
              <a:rPr lang="ar-MA" sz="2800" b="1" dirty="0" smtClean="0">
                <a:solidFill>
                  <a:srgbClr val="006600"/>
                </a:solidFill>
              </a:rPr>
              <a:t>ذكر الموت</a:t>
            </a:r>
          </a:p>
          <a:p>
            <a:pPr algn="ctr"/>
            <a:r>
              <a:rPr lang="ar-MA" sz="2800" b="1" dirty="0" smtClean="0">
                <a:solidFill>
                  <a:srgbClr val="006600"/>
                </a:solidFill>
              </a:rPr>
              <a:t>الخوف من الله</a:t>
            </a:r>
          </a:p>
          <a:p>
            <a:pPr algn="ctr"/>
            <a:r>
              <a:rPr lang="ar-MA" sz="2800" b="1" dirty="0" smtClean="0">
                <a:solidFill>
                  <a:srgbClr val="006600"/>
                </a:solidFill>
              </a:rPr>
              <a:t>رفقة الخير</a:t>
            </a:r>
          </a:p>
          <a:p>
            <a:pPr algn="ctr"/>
            <a:r>
              <a:rPr lang="ar-MA" sz="2800" b="1" dirty="0" smtClean="0">
                <a:solidFill>
                  <a:srgbClr val="006600"/>
                </a:solidFill>
              </a:rPr>
              <a:t>القرآن والذكر</a:t>
            </a:r>
          </a:p>
          <a:p>
            <a:pPr algn="r"/>
            <a:endParaRPr lang="fr-FR" sz="2800" b="1" dirty="0">
              <a:solidFill>
                <a:srgbClr val="006600"/>
              </a:solidFill>
            </a:endParaRPr>
          </a:p>
        </p:txBody>
      </p:sp>
      <p:sp>
        <p:nvSpPr>
          <p:cNvPr id="7" name="ZoneTexte 6"/>
          <p:cNvSpPr txBox="1"/>
          <p:nvPr/>
        </p:nvSpPr>
        <p:spPr>
          <a:xfrm>
            <a:off x="2123728" y="2636912"/>
            <a:ext cx="2448272" cy="2123658"/>
          </a:xfrm>
          <a:prstGeom prst="rect">
            <a:avLst/>
          </a:prstGeom>
          <a:noFill/>
        </p:spPr>
        <p:txBody>
          <a:bodyPr wrap="square" rtlCol="0">
            <a:spAutoFit/>
          </a:bodyPr>
          <a:lstStyle/>
          <a:p>
            <a:pPr algn="ctr"/>
            <a:r>
              <a:rPr lang="ar-MA" sz="3200" b="1" dirty="0" smtClean="0">
                <a:solidFill>
                  <a:srgbClr val="006600"/>
                </a:solidFill>
              </a:rPr>
              <a:t>تفادي العقبات</a:t>
            </a:r>
          </a:p>
          <a:p>
            <a:pPr algn="ctr"/>
            <a:r>
              <a:rPr lang="ar-MA" sz="3200" b="1" dirty="0" smtClean="0">
                <a:solidFill>
                  <a:srgbClr val="006600"/>
                </a:solidFill>
              </a:rPr>
              <a:t>طول الامل</a:t>
            </a:r>
          </a:p>
          <a:p>
            <a:pPr algn="ctr"/>
            <a:r>
              <a:rPr lang="ar-MA" sz="3200" b="1" dirty="0" smtClean="0">
                <a:solidFill>
                  <a:srgbClr val="006600"/>
                </a:solidFill>
              </a:rPr>
              <a:t>حب الدنيا</a:t>
            </a:r>
          </a:p>
          <a:p>
            <a:pPr algn="ctr"/>
            <a:r>
              <a:rPr lang="ar-MA" sz="3200" b="1" dirty="0" smtClean="0">
                <a:solidFill>
                  <a:srgbClr val="006600"/>
                </a:solidFill>
              </a:rPr>
              <a:t>ران الذنوب</a:t>
            </a:r>
            <a:endParaRPr lang="fr-FR" sz="3200" b="1" dirty="0">
              <a:solidFill>
                <a:srgbClr val="0066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n-stock-photo_csp5591849.jpg"/>
          <p:cNvPicPr>
            <a:picLocks noGrp="1" noChangeAspect="1"/>
          </p:cNvPicPr>
          <p:nvPr>
            <p:ph idx="1"/>
          </p:nvPr>
        </p:nvPicPr>
        <p:blipFill>
          <a:blip r:embed="rId2" cstate="print"/>
          <a:stretch>
            <a:fillRect/>
          </a:stretch>
        </p:blipFill>
        <p:spPr>
          <a:xfrm>
            <a:off x="1" y="1600200"/>
            <a:ext cx="4283967" cy="5501208"/>
          </a:xfrm>
        </p:spPr>
      </p:pic>
      <p:sp>
        <p:nvSpPr>
          <p:cNvPr id="2" name="Titre 1"/>
          <p:cNvSpPr>
            <a:spLocks noGrp="1"/>
          </p:cNvSpPr>
          <p:nvPr>
            <p:ph type="title"/>
          </p:nvPr>
        </p:nvSpPr>
        <p:spPr/>
        <p:txBody>
          <a:bodyPr>
            <a:normAutofit/>
          </a:bodyPr>
          <a:lstStyle/>
          <a:p>
            <a:r>
              <a:rPr lang="ar-MA" sz="6600" b="1" dirty="0" smtClean="0">
                <a:solidFill>
                  <a:srgbClr val="006600"/>
                </a:solidFill>
                <a:latin typeface="Andalus" pitchFamily="18" charset="-78"/>
                <a:cs typeface="Andalus" pitchFamily="18" charset="-78"/>
              </a:rPr>
              <a:t>مهارات السباق</a:t>
            </a:r>
            <a:endParaRPr lang="fr-FR" sz="6600" b="1" dirty="0">
              <a:solidFill>
                <a:srgbClr val="006600"/>
              </a:solidFill>
              <a:latin typeface="Andalus" pitchFamily="18" charset="-78"/>
              <a:cs typeface="Andalus" pitchFamily="18" charset="-78"/>
            </a:endParaRPr>
          </a:p>
        </p:txBody>
      </p:sp>
      <p:sp>
        <p:nvSpPr>
          <p:cNvPr id="5" name="ZoneTexte 4"/>
          <p:cNvSpPr txBox="1"/>
          <p:nvPr/>
        </p:nvSpPr>
        <p:spPr>
          <a:xfrm>
            <a:off x="4211960" y="1556792"/>
            <a:ext cx="4464496" cy="4524315"/>
          </a:xfrm>
          <a:prstGeom prst="rect">
            <a:avLst/>
          </a:prstGeom>
          <a:noFill/>
        </p:spPr>
        <p:txBody>
          <a:bodyPr wrap="square" rtlCol="0">
            <a:spAutoFit/>
          </a:bodyPr>
          <a:lstStyle/>
          <a:p>
            <a:pPr algn="ctr"/>
            <a:r>
              <a:rPr lang="ar-MA" sz="3200" b="1" dirty="0" smtClean="0">
                <a:solidFill>
                  <a:srgbClr val="FF0000"/>
                </a:solidFill>
              </a:rPr>
              <a:t>ابدأ بالأساس</a:t>
            </a:r>
          </a:p>
          <a:p>
            <a:pPr algn="ctr"/>
            <a:r>
              <a:rPr lang="ar-MA" sz="3200" b="1" dirty="0" smtClean="0">
                <a:solidFill>
                  <a:srgbClr val="FF0000"/>
                </a:solidFill>
              </a:rPr>
              <a:t>القليل الدائم</a:t>
            </a:r>
          </a:p>
          <a:p>
            <a:pPr algn="ctr"/>
            <a:r>
              <a:rPr lang="ar-MA" sz="3200" b="1" dirty="0" smtClean="0">
                <a:solidFill>
                  <a:srgbClr val="FF0000"/>
                </a:solidFill>
              </a:rPr>
              <a:t>انس نفسك</a:t>
            </a:r>
          </a:p>
          <a:p>
            <a:pPr algn="ctr"/>
            <a:r>
              <a:rPr lang="ar-MA" sz="3200" b="1" dirty="0" smtClean="0"/>
              <a:t>الاستثمار الجاري</a:t>
            </a:r>
          </a:p>
          <a:p>
            <a:pPr algn="ctr"/>
            <a:r>
              <a:rPr lang="ar-MA" sz="3200" b="1" dirty="0" smtClean="0"/>
              <a:t>تنويع الحسنات</a:t>
            </a:r>
          </a:p>
          <a:p>
            <a:pPr algn="ctr"/>
            <a:r>
              <a:rPr lang="ar-MA" sz="3200" b="1" dirty="0" smtClean="0"/>
              <a:t>الدال على الخير كفاعله</a:t>
            </a:r>
          </a:p>
          <a:p>
            <a:pPr algn="ctr"/>
            <a:r>
              <a:rPr lang="ar-MA" sz="3200" b="1" dirty="0" smtClean="0"/>
              <a:t>الاحسان</a:t>
            </a:r>
          </a:p>
          <a:p>
            <a:pPr algn="ctr"/>
            <a:r>
              <a:rPr lang="ar-MA" sz="3200" b="1" dirty="0" smtClean="0"/>
              <a:t>فرص التعويض</a:t>
            </a:r>
          </a:p>
          <a:p>
            <a:pPr algn="ctr"/>
            <a:r>
              <a:rPr lang="ar-MA" sz="3200" b="1" dirty="0" smtClean="0"/>
              <a:t>معرفة خير الخيرين</a:t>
            </a:r>
            <a:endParaRPr lang="fr-FR"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011683_714875128556961_296327957_n.jpg"/>
          <p:cNvPicPr>
            <a:picLocks noChangeAspect="1"/>
          </p:cNvPicPr>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1025" name="Rectangle 1"/>
          <p:cNvSpPr>
            <a:spLocks noChangeArrowheads="1"/>
          </p:cNvSpPr>
          <p:nvPr/>
        </p:nvSpPr>
        <p:spPr bwMode="auto">
          <a:xfrm>
            <a:off x="1331640" y="1321466"/>
            <a:ext cx="669674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tab pos="228600" algn="l"/>
              </a:tabLst>
            </a:pPr>
            <a:r>
              <a:rPr kumimoji="0" lang="ar-SA" sz="3200" b="1" i="0" u="none" strike="noStrike" spc="50" normalizeH="0" baseline="0" dirty="0" smtClean="0">
                <a:ln w="11430">
                  <a:noFill/>
                </a:ln>
                <a:effectLst>
                  <a:outerShdw blurRad="76200" dist="50800" dir="5400000" algn="tl" rotWithShape="0">
                    <a:srgbClr val="000000">
                      <a:alpha val="65000"/>
                    </a:srgbClr>
                  </a:outerShdw>
                </a:effectLst>
                <a:latin typeface="Traditional Arabic" pitchFamily="18" charset="-78"/>
                <a:ea typeface="Times New Roman" pitchFamily="18" charset="0"/>
                <a:cs typeface="Traditional Arabic" pitchFamily="18" charset="-78"/>
              </a:rPr>
              <a:t>قال النبي </a:t>
            </a:r>
            <a:r>
              <a:rPr kumimoji="0" lang="ar-MA" sz="3200" b="1" i="0" u="none" strike="noStrike" spc="50" normalizeH="0" baseline="0" dirty="0" smtClean="0">
                <a:ln w="11430">
                  <a:noFill/>
                </a:ln>
                <a:effectLst>
                  <a:outerShdw blurRad="76200" dist="50800" dir="5400000" algn="tl" rotWithShape="0">
                    <a:srgbClr val="000000">
                      <a:alpha val="65000"/>
                    </a:srgbClr>
                  </a:outerShdw>
                </a:effectLst>
                <a:latin typeface="Times New Roman" pitchFamily="18" charset="0"/>
                <a:ea typeface="Times New Roman" pitchFamily="18" charset="0"/>
                <a:cs typeface="Traditional Arabic" pitchFamily="18" charset="-78"/>
                <a:sym typeface="AGA Arabesque"/>
              </a:rPr>
              <a:t>صلى الله عليه وسلم</a:t>
            </a:r>
            <a:r>
              <a:rPr kumimoji="0" lang="ar-SA" sz="3200" b="1" i="0" u="none" strike="noStrike" spc="50" normalizeH="0" baseline="0" dirty="0" smtClean="0">
                <a:ln w="11430">
                  <a:noFill/>
                </a:ln>
                <a:effectLst>
                  <a:outerShdw blurRad="76200" dist="50800" dir="5400000" algn="tl" rotWithShape="0">
                    <a:srgbClr val="000000">
                      <a:alpha val="65000"/>
                    </a:srgbClr>
                  </a:outerShdw>
                </a:effectLst>
                <a:latin typeface="Traditional Arabic" pitchFamily="18" charset="-78"/>
                <a:ea typeface="Times New Roman" pitchFamily="18" charset="0"/>
                <a:cs typeface="Traditional Arabic" pitchFamily="18" charset="-78"/>
              </a:rPr>
              <a:t> لأبي </a:t>
            </a:r>
            <a:r>
              <a:rPr kumimoji="0" lang="ar-SA" sz="3200" b="1" i="0" u="none" strike="noStrike" spc="50" normalizeH="0" baseline="0" dirty="0" err="1" smtClean="0">
                <a:ln w="11430">
                  <a:noFill/>
                </a:ln>
                <a:effectLst>
                  <a:outerShdw blurRad="76200" dist="50800" dir="5400000" algn="tl" rotWithShape="0">
                    <a:srgbClr val="000000">
                      <a:alpha val="65000"/>
                    </a:srgbClr>
                  </a:outerShdw>
                </a:effectLst>
                <a:latin typeface="Traditional Arabic" pitchFamily="18" charset="-78"/>
                <a:ea typeface="Times New Roman" pitchFamily="18" charset="0"/>
                <a:cs typeface="Traditional Arabic" pitchFamily="18" charset="-78"/>
              </a:rPr>
              <a:t>ذر: </a:t>
            </a:r>
            <a:r>
              <a:rPr kumimoji="0" lang="ar-SA" sz="3200" b="1" i="0" u="none" strike="noStrike" spc="50" normalizeH="0" baseline="0" dirty="0" smtClean="0">
                <a:ln w="11430">
                  <a:noFill/>
                </a:ln>
                <a:solidFill>
                  <a:srgbClr val="006600"/>
                </a:solidFill>
                <a:effectLst>
                  <a:outerShdw blurRad="76200" dist="50800" dir="5400000" algn="tl" rotWithShape="0">
                    <a:srgbClr val="000000">
                      <a:alpha val="65000"/>
                    </a:srgbClr>
                  </a:outerShdw>
                </a:effectLst>
                <a:latin typeface="Traditional Arabic" pitchFamily="18" charset="-78"/>
                <a:ea typeface="Times New Roman" pitchFamily="18" charset="0"/>
                <a:cs typeface="Traditional Arabic" pitchFamily="18" charset="-78"/>
              </a:rPr>
              <a:t>"من أبواب الصدقة التكبير، وسبحان الله والحمد لله ولا إله إلا الله والله أكبر، وأستغفر الله، </a:t>
            </a:r>
            <a:r>
              <a:rPr kumimoji="0" lang="ar-SA" sz="3200" b="1" i="0" u="none" strike="noStrike" spc="50" normalizeH="0" baseline="0" dirty="0"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ea typeface="Times New Roman" pitchFamily="18" charset="0"/>
                <a:cs typeface="Traditional Arabic" pitchFamily="18" charset="-78"/>
              </a:rPr>
              <a:t>ويأمر المعروف، وينهي عن المنكر، ويعزل الشوك عن طريق الناس والعظم والحجر، وتَهدِى الأعمى، وتُسمِع الأصم والأبكم حتى يفقه، وتَدل المستدل على حاجة له قد علمت مكانها، وتسعى بشدة ساقيك إلى </a:t>
            </a:r>
            <a:r>
              <a:rPr kumimoji="0" lang="ar-SA" sz="3200" b="1" i="0" u="none" strike="noStrike" spc="50" normalizeH="0" baseline="0" dirty="0" err="1"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ea typeface="Times New Roman" pitchFamily="18" charset="0"/>
                <a:cs typeface="Traditional Arabic" pitchFamily="18" charset="-78"/>
              </a:rPr>
              <a:t>اللهفان</a:t>
            </a:r>
            <a:r>
              <a:rPr kumimoji="0" lang="ar-SA" sz="3200" b="1" i="0" u="none" strike="noStrike" spc="50" normalizeH="0" baseline="0" dirty="0"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ea typeface="Times New Roman" pitchFamily="18" charset="0"/>
                <a:cs typeface="Traditional Arabic" pitchFamily="18" charset="-78"/>
              </a:rPr>
              <a:t> المستغيث، وترفع بشدة ذراعيك مع الضعيف، </a:t>
            </a:r>
            <a:r>
              <a:rPr kumimoji="0" lang="ar-SA" sz="3200" b="1" i="0" u="none" strike="noStrike" spc="50" normalizeH="0" baseline="0" dirty="0" smtClean="0">
                <a:ln w="11430">
                  <a:noFill/>
                </a:ln>
                <a:solidFill>
                  <a:srgbClr val="006600"/>
                </a:solidFill>
                <a:effectLst>
                  <a:outerShdw blurRad="76200" dist="50800" dir="5400000" algn="tl" rotWithShape="0">
                    <a:srgbClr val="000000">
                      <a:alpha val="65000"/>
                    </a:srgbClr>
                  </a:outerShdw>
                </a:effectLst>
                <a:latin typeface="Traditional Arabic" pitchFamily="18" charset="-78"/>
                <a:ea typeface="Times New Roman" pitchFamily="18" charset="0"/>
                <a:cs typeface="Traditional Arabic" pitchFamily="18" charset="-78"/>
              </a:rPr>
              <a:t>كل ذلك من أبواب الصدقة منك على نفسك" </a:t>
            </a:r>
            <a:r>
              <a:rPr kumimoji="0" lang="ar-SA" sz="3200" b="1" i="0" u="none" strike="noStrike" spc="50" normalizeH="0" baseline="0" dirty="0" smtClean="0">
                <a:ln w="11430">
                  <a:noFill/>
                </a:ln>
                <a:effectLst>
                  <a:outerShdw blurRad="76200" dist="50800" dir="5400000" algn="tl" rotWithShape="0">
                    <a:srgbClr val="000000">
                      <a:alpha val="65000"/>
                    </a:srgbClr>
                  </a:outerShdw>
                </a:effectLst>
                <a:latin typeface="Traditional Arabic" pitchFamily="18" charset="-78"/>
                <a:ea typeface="Times New Roman" pitchFamily="18" charset="0"/>
                <a:cs typeface="Traditional Arabic" pitchFamily="18" charset="-78"/>
              </a:rPr>
              <a:t>رواه أحمد والنسائي وصححه الألباني</a:t>
            </a:r>
            <a:r>
              <a:rPr kumimoji="0" lang="ar-SA" sz="16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ea typeface="Times New Roman" pitchFamily="18" charset="0"/>
                <a:cs typeface="Traditional Arabic" pitchFamily="18" charset="-78"/>
              </a:rPr>
              <a:t>.</a:t>
            </a:r>
            <a:endParaRPr kumimoji="0" lang="fr-FR" sz="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sym typeface="AGA Arabesque"/>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n-stock-photo_csp5591849.jpg"/>
          <p:cNvPicPr>
            <a:picLocks noGrp="1" noChangeAspect="1"/>
          </p:cNvPicPr>
          <p:nvPr>
            <p:ph idx="1"/>
          </p:nvPr>
        </p:nvPicPr>
        <p:blipFill>
          <a:blip r:embed="rId2" cstate="print"/>
          <a:stretch>
            <a:fillRect/>
          </a:stretch>
        </p:blipFill>
        <p:spPr>
          <a:xfrm>
            <a:off x="1" y="1600200"/>
            <a:ext cx="4283967" cy="5501208"/>
          </a:xfrm>
        </p:spPr>
      </p:pic>
      <p:sp>
        <p:nvSpPr>
          <p:cNvPr id="2" name="Titre 1"/>
          <p:cNvSpPr>
            <a:spLocks noGrp="1"/>
          </p:cNvSpPr>
          <p:nvPr>
            <p:ph type="title"/>
          </p:nvPr>
        </p:nvSpPr>
        <p:spPr/>
        <p:txBody>
          <a:bodyPr>
            <a:normAutofit/>
          </a:bodyPr>
          <a:lstStyle/>
          <a:p>
            <a:r>
              <a:rPr lang="ar-MA" sz="6600" b="1" dirty="0" smtClean="0">
                <a:solidFill>
                  <a:srgbClr val="006600"/>
                </a:solidFill>
                <a:latin typeface="Andalus" pitchFamily="18" charset="-78"/>
                <a:cs typeface="Andalus" pitchFamily="18" charset="-78"/>
              </a:rPr>
              <a:t>مهارات السباق</a:t>
            </a:r>
            <a:endParaRPr lang="fr-FR" sz="6600" b="1" dirty="0">
              <a:solidFill>
                <a:srgbClr val="006600"/>
              </a:solidFill>
              <a:latin typeface="Andalus" pitchFamily="18" charset="-78"/>
              <a:cs typeface="Andalus" pitchFamily="18" charset="-78"/>
            </a:endParaRPr>
          </a:p>
        </p:txBody>
      </p:sp>
      <p:sp>
        <p:nvSpPr>
          <p:cNvPr id="5" name="ZoneTexte 4"/>
          <p:cNvSpPr txBox="1"/>
          <p:nvPr/>
        </p:nvSpPr>
        <p:spPr>
          <a:xfrm>
            <a:off x="4211960" y="1556792"/>
            <a:ext cx="4464496" cy="4524315"/>
          </a:xfrm>
          <a:prstGeom prst="rect">
            <a:avLst/>
          </a:prstGeom>
          <a:noFill/>
        </p:spPr>
        <p:txBody>
          <a:bodyPr wrap="square" rtlCol="0">
            <a:spAutoFit/>
          </a:bodyPr>
          <a:lstStyle/>
          <a:p>
            <a:pPr algn="ctr"/>
            <a:r>
              <a:rPr lang="ar-MA" sz="3200" b="1" dirty="0" smtClean="0"/>
              <a:t>ابدأ بالأساس</a:t>
            </a:r>
          </a:p>
          <a:p>
            <a:pPr algn="ctr"/>
            <a:r>
              <a:rPr lang="ar-MA" sz="3200" b="1" dirty="0" smtClean="0"/>
              <a:t>القليل الدائم</a:t>
            </a:r>
          </a:p>
          <a:p>
            <a:pPr algn="ctr"/>
            <a:r>
              <a:rPr lang="ar-MA" sz="3200" b="1" dirty="0" smtClean="0"/>
              <a:t>انس نفسك</a:t>
            </a:r>
          </a:p>
          <a:p>
            <a:pPr algn="ctr"/>
            <a:r>
              <a:rPr lang="ar-MA" sz="3200" b="1" dirty="0" smtClean="0">
                <a:solidFill>
                  <a:srgbClr val="FF0000"/>
                </a:solidFill>
              </a:rPr>
              <a:t>الاستثمار الجاري</a:t>
            </a:r>
          </a:p>
          <a:p>
            <a:pPr algn="ctr"/>
            <a:r>
              <a:rPr lang="ar-MA" sz="3200" b="1" dirty="0" smtClean="0">
                <a:solidFill>
                  <a:srgbClr val="FF0000"/>
                </a:solidFill>
              </a:rPr>
              <a:t>تنويع الحسنات</a:t>
            </a:r>
          </a:p>
          <a:p>
            <a:pPr algn="ctr"/>
            <a:r>
              <a:rPr lang="ar-MA" sz="3200" b="1" dirty="0" smtClean="0">
                <a:solidFill>
                  <a:srgbClr val="FF0000"/>
                </a:solidFill>
              </a:rPr>
              <a:t>الدال على الخير كفاعله</a:t>
            </a:r>
          </a:p>
          <a:p>
            <a:pPr algn="ctr"/>
            <a:r>
              <a:rPr lang="ar-MA" sz="3200" b="1" dirty="0" smtClean="0">
                <a:solidFill>
                  <a:srgbClr val="FF0000"/>
                </a:solidFill>
              </a:rPr>
              <a:t>الاحسان</a:t>
            </a:r>
          </a:p>
          <a:p>
            <a:pPr algn="ctr"/>
            <a:r>
              <a:rPr lang="ar-MA" sz="3200" b="1" dirty="0" smtClean="0">
                <a:solidFill>
                  <a:srgbClr val="FF0000"/>
                </a:solidFill>
              </a:rPr>
              <a:t>فرص التعويض</a:t>
            </a:r>
          </a:p>
          <a:p>
            <a:pPr algn="ctr"/>
            <a:r>
              <a:rPr lang="ar-MA" sz="3200" b="1" dirty="0" smtClean="0">
                <a:solidFill>
                  <a:srgbClr val="FF0000"/>
                </a:solidFill>
              </a:rPr>
              <a:t>معرفة خير الخيرين</a:t>
            </a:r>
            <a:endParaRPr lang="fr-FR" sz="32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MA" sz="6000" b="1" dirty="0" smtClean="0">
                <a:solidFill>
                  <a:srgbClr val="006600"/>
                </a:solidFill>
                <a:latin typeface="Andalus" pitchFamily="18" charset="-78"/>
                <a:cs typeface="Andalus" pitchFamily="18" charset="-78"/>
              </a:rPr>
              <a:t>خط النهاية</a:t>
            </a:r>
            <a:endParaRPr lang="fr-FR" sz="6000" b="1" dirty="0">
              <a:solidFill>
                <a:srgbClr val="006600"/>
              </a:solidFill>
              <a:latin typeface="Andalus" pitchFamily="18" charset="-78"/>
              <a:cs typeface="Andalus" pitchFamily="18" charset="-78"/>
            </a:endParaRPr>
          </a:p>
        </p:txBody>
      </p:sp>
      <p:pic>
        <p:nvPicPr>
          <p:cNvPr id="4" name="Espace réservé du contenu 3" descr="personne-3d-croisant-la-ligne-d-arrivée-22968069.jpg"/>
          <p:cNvPicPr>
            <a:picLocks noGrp="1" noChangeAspect="1"/>
          </p:cNvPicPr>
          <p:nvPr>
            <p:ph idx="1"/>
          </p:nvPr>
        </p:nvPicPr>
        <p:blipFill>
          <a:blip r:embed="rId2" cstate="print"/>
          <a:stretch>
            <a:fillRect/>
          </a:stretch>
        </p:blipFill>
        <p:spPr>
          <a:xfrm>
            <a:off x="0" y="2240120"/>
            <a:ext cx="2987824" cy="5005303"/>
          </a:xfrm>
        </p:spPr>
      </p:pic>
      <p:pic>
        <p:nvPicPr>
          <p:cNvPr id="6" name="Image 5" descr="images.jpg"/>
          <p:cNvPicPr>
            <a:picLocks noChangeAspect="1"/>
          </p:cNvPicPr>
          <p:nvPr/>
        </p:nvPicPr>
        <p:blipFill>
          <a:blip r:embed="rId3" cstate="print"/>
          <a:stretch>
            <a:fillRect/>
          </a:stretch>
        </p:blipFill>
        <p:spPr>
          <a:xfrm>
            <a:off x="5940152" y="2060848"/>
            <a:ext cx="3203848" cy="4797152"/>
          </a:xfrm>
          <a:prstGeom prst="rect">
            <a:avLst/>
          </a:prstGeom>
        </p:spPr>
      </p:pic>
      <p:sp>
        <p:nvSpPr>
          <p:cNvPr id="7" name="Rectangle 6"/>
          <p:cNvSpPr/>
          <p:nvPr/>
        </p:nvSpPr>
        <p:spPr>
          <a:xfrm>
            <a:off x="2286000" y="1628800"/>
            <a:ext cx="4572000" cy="4401205"/>
          </a:xfrm>
          <a:prstGeom prst="rect">
            <a:avLst/>
          </a:prstGeom>
        </p:spPr>
        <p:txBody>
          <a:bodyPr wrap="square">
            <a:spAutoFit/>
          </a:bodyPr>
          <a:lstStyle/>
          <a:p>
            <a:pPr algn="ctr"/>
            <a:r>
              <a:rPr lang="ar-SA" sz="2800" b="1" dirty="0" smtClean="0"/>
              <a:t>قال ابن القيم في مدارج </a:t>
            </a:r>
            <a:r>
              <a:rPr lang="ar-SA" sz="2800" b="1" dirty="0" err="1" smtClean="0"/>
              <a:t>السالكين: </a:t>
            </a:r>
            <a:r>
              <a:rPr lang="ar-SA" sz="2800" b="1" dirty="0" smtClean="0"/>
              <a:t>"وعلى قدر ثبوت قدم العبد على هذا الصراط الذي نصبه الله لعباده في هذه الدار يكون ثبوت قدمه على الصراط المنصوب على متن جهنم وعلى قدر سيره على هذه الصراط يكون سيره على ذاك </a:t>
            </a:r>
            <a:r>
              <a:rPr lang="ar-SA" sz="2800" b="1" dirty="0" err="1" smtClean="0"/>
              <a:t>الصراط </a:t>
            </a:r>
            <a:r>
              <a:rPr lang="ar-SA" sz="2800" b="1" dirty="0" smtClean="0"/>
              <a:t>… فلينظر العبد سيره على ذلك الصراط من سيره على هذا حذو </a:t>
            </a:r>
            <a:r>
              <a:rPr lang="ar-SA" sz="2800" b="1" dirty="0" err="1" smtClean="0"/>
              <a:t>القذة</a:t>
            </a:r>
            <a:r>
              <a:rPr lang="ar-SA" sz="2800" b="1" dirty="0" smtClean="0"/>
              <a:t> </a:t>
            </a:r>
            <a:r>
              <a:rPr lang="ar-SA" sz="2800" b="1" dirty="0" err="1" smtClean="0"/>
              <a:t>بالقذة</a:t>
            </a:r>
            <a:r>
              <a:rPr lang="ar-SA" sz="2800" b="1" dirty="0" smtClean="0"/>
              <a:t> جزاء </a:t>
            </a:r>
            <a:r>
              <a:rPr lang="ar-SA" sz="2800" b="1" dirty="0" err="1" smtClean="0"/>
              <a:t>وفاقا ،</a:t>
            </a:r>
            <a:r>
              <a:rPr lang="ar-SA" sz="2800" b="1" dirty="0" smtClean="0"/>
              <a:t> </a:t>
            </a:r>
            <a:r>
              <a:rPr lang="ar-MA" sz="2800" b="1" dirty="0" err="1" smtClean="0">
                <a:solidFill>
                  <a:srgbClr val="C00000"/>
                </a:solidFill>
              </a:rPr>
              <a:t>”</a:t>
            </a:r>
            <a:r>
              <a:rPr lang="ar-SA" sz="2800" b="1" dirty="0" smtClean="0">
                <a:solidFill>
                  <a:srgbClr val="C00000"/>
                </a:solidFill>
              </a:rPr>
              <a:t>هل تجزون إلا ما كنتم </a:t>
            </a:r>
            <a:r>
              <a:rPr lang="ar-SA" sz="2800" b="1" dirty="0" err="1" smtClean="0">
                <a:solidFill>
                  <a:srgbClr val="C00000"/>
                </a:solidFill>
              </a:rPr>
              <a:t>تعملو</a:t>
            </a:r>
            <a:r>
              <a:rPr lang="ar-MA" sz="2800" b="1" dirty="0" smtClean="0">
                <a:solidFill>
                  <a:srgbClr val="C00000"/>
                </a:solidFill>
              </a:rPr>
              <a:t>ن“</a:t>
            </a:r>
            <a:endParaRPr lang="fr-FR" sz="2800"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tqou_1342907136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1888471_715875005123640_1098114304_n.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1619672" y="1412776"/>
            <a:ext cx="6264696" cy="4832092"/>
          </a:xfrm>
          <a:prstGeom prst="rect">
            <a:avLst/>
          </a:prstGeom>
        </p:spPr>
        <p:txBody>
          <a:bodyPr wrap="square">
            <a:spAutoFit/>
          </a:bodyPr>
          <a:lstStyle/>
          <a:p>
            <a:pPr algn="ctr" rtl="1"/>
            <a:r>
              <a:rPr lang="ar-MA" sz="2800" b="1" dirty="0" smtClean="0">
                <a:ln w="10541" cmpd="sng">
                  <a:noFill/>
                  <a:prstDash val="solid"/>
                </a:ln>
                <a:solidFill>
                  <a:srgbClr val="FF0000"/>
                </a:solidFill>
                <a:latin typeface="Andalus" pitchFamily="18" charset="-78"/>
                <a:cs typeface="Andalus" pitchFamily="18" charset="-78"/>
              </a:rPr>
              <a:t>وَكُنتُمْ أَزْوَاجًا ثَلاثَةً</a:t>
            </a:r>
            <a:r>
              <a:rPr lang="fr-FR" sz="2800" b="1" dirty="0" smtClean="0">
                <a:ln w="10541" cmpd="sng">
                  <a:noFill/>
                  <a:prstDash val="solid"/>
                </a:ln>
                <a:solidFill>
                  <a:srgbClr val="006600"/>
                </a:solidFill>
                <a:latin typeface="Andalus" pitchFamily="18" charset="-78"/>
                <a:cs typeface="Andalus" pitchFamily="18" charset="-78"/>
              </a:rPr>
              <a:t> </a:t>
            </a:r>
            <a:r>
              <a:rPr lang="ar-MA" sz="2800" b="1" dirty="0" smtClean="0">
                <a:ln w="10541" cmpd="sng">
                  <a:noFill/>
                  <a:prstDash val="solid"/>
                </a:ln>
                <a:solidFill>
                  <a:srgbClr val="006600"/>
                </a:solidFill>
                <a:latin typeface="Andalus" pitchFamily="18" charset="-78"/>
                <a:cs typeface="Andalus" pitchFamily="18" charset="-78"/>
              </a:rPr>
              <a:t>فَأَصْحَابُ الْمَيْمَنَةِ مَا أَصْحَابُ الْمَيْمَنَةِ</a:t>
            </a:r>
            <a:r>
              <a:rPr lang="fr-FR" sz="2800" b="1" dirty="0" smtClean="0">
                <a:ln w="10541" cmpd="sng">
                  <a:noFill/>
                  <a:prstDash val="solid"/>
                </a:ln>
                <a:solidFill>
                  <a:srgbClr val="006600"/>
                </a:solidFill>
                <a:latin typeface="Andalus" pitchFamily="18" charset="-78"/>
                <a:cs typeface="Andalus" pitchFamily="18" charset="-78"/>
              </a:rPr>
              <a:t> </a:t>
            </a:r>
            <a:r>
              <a:rPr lang="ar-MA" sz="2800" b="1" dirty="0" smtClean="0">
                <a:ln w="10541" cmpd="sng">
                  <a:noFill/>
                  <a:prstDash val="solid"/>
                </a:ln>
                <a:solidFill>
                  <a:srgbClr val="006600"/>
                </a:solidFill>
                <a:latin typeface="Andalus" pitchFamily="18" charset="-78"/>
                <a:cs typeface="Andalus" pitchFamily="18" charset="-78"/>
              </a:rPr>
              <a:t>وَأَصْحَابُ الْمَشْأَمَةِ مَا أَصْحَابُ الْمَشْأَمَةِ</a:t>
            </a:r>
          </a:p>
          <a:p>
            <a:pPr algn="ctr" rtl="1"/>
            <a:r>
              <a:rPr lang="ar-MA" sz="2800" b="1" dirty="0" smtClean="0">
                <a:ln w="10541" cmpd="sng">
                  <a:noFill/>
                  <a:prstDash val="solid"/>
                </a:ln>
                <a:solidFill>
                  <a:srgbClr val="FF0000"/>
                </a:solidFill>
                <a:latin typeface="Andalus" pitchFamily="18" charset="-78"/>
                <a:cs typeface="Andalus" pitchFamily="18" charset="-78"/>
              </a:rPr>
              <a:t>وَالسَّابِقُونَ السَّابِقُونَ</a:t>
            </a:r>
            <a:r>
              <a:rPr lang="fr-FR" sz="2800" b="1" dirty="0" smtClean="0">
                <a:ln w="10541" cmpd="sng">
                  <a:noFill/>
                  <a:prstDash val="solid"/>
                </a:ln>
                <a:solidFill>
                  <a:srgbClr val="FF0000"/>
                </a:solidFill>
                <a:latin typeface="Andalus" pitchFamily="18" charset="-78"/>
                <a:cs typeface="Andalus" pitchFamily="18" charset="-78"/>
              </a:rPr>
              <a:t> </a:t>
            </a:r>
            <a:r>
              <a:rPr lang="ar-MA" sz="2800" b="1" dirty="0" smtClean="0">
                <a:ln w="10541" cmpd="sng">
                  <a:noFill/>
                  <a:prstDash val="solid"/>
                </a:ln>
                <a:solidFill>
                  <a:srgbClr val="006600"/>
                </a:solidFill>
                <a:latin typeface="Andalus" pitchFamily="18" charset="-78"/>
                <a:cs typeface="Andalus" pitchFamily="18" charset="-78"/>
              </a:rPr>
              <a:t>أُوْلَئِكَ </a:t>
            </a:r>
            <a:r>
              <a:rPr lang="ar-MA" sz="2800" b="1" dirty="0" smtClean="0">
                <a:ln w="10541" cmpd="sng">
                  <a:noFill/>
                  <a:prstDash val="solid"/>
                </a:ln>
                <a:solidFill>
                  <a:srgbClr val="FF0000"/>
                </a:solidFill>
                <a:latin typeface="Andalus" pitchFamily="18" charset="-78"/>
                <a:cs typeface="Andalus" pitchFamily="18" charset="-78"/>
              </a:rPr>
              <a:t>الْمُقَرَّبُونَ</a:t>
            </a:r>
            <a:r>
              <a:rPr lang="fr-FR" sz="2800" b="1" dirty="0" smtClean="0">
                <a:ln w="10541" cmpd="sng">
                  <a:noFill/>
                  <a:prstDash val="solid"/>
                </a:ln>
                <a:solidFill>
                  <a:srgbClr val="006600"/>
                </a:solidFill>
                <a:latin typeface="Andalus" pitchFamily="18" charset="-78"/>
                <a:cs typeface="Andalus" pitchFamily="18" charset="-78"/>
              </a:rPr>
              <a:t> </a:t>
            </a:r>
            <a:r>
              <a:rPr lang="ar-MA" sz="2800" b="1" dirty="0" smtClean="0">
                <a:ln w="10541" cmpd="sng">
                  <a:noFill/>
                  <a:prstDash val="solid"/>
                </a:ln>
                <a:solidFill>
                  <a:srgbClr val="006600"/>
                </a:solidFill>
                <a:latin typeface="Andalus" pitchFamily="18" charset="-78"/>
                <a:cs typeface="Andalus" pitchFamily="18" charset="-78"/>
              </a:rPr>
              <a:t>فِي </a:t>
            </a:r>
            <a:r>
              <a:rPr lang="ar-MA" sz="2800" b="1" dirty="0" smtClean="0">
                <a:ln w="10541" cmpd="sng">
                  <a:noFill/>
                  <a:prstDash val="solid"/>
                </a:ln>
                <a:solidFill>
                  <a:srgbClr val="FF0000"/>
                </a:solidFill>
                <a:latin typeface="Andalus" pitchFamily="18" charset="-78"/>
                <a:cs typeface="Andalus" pitchFamily="18" charset="-78"/>
              </a:rPr>
              <a:t>جَنَّاتِ النَّعِيمِ</a:t>
            </a:r>
            <a:r>
              <a:rPr lang="fr-FR" sz="2800" b="1" dirty="0" smtClean="0">
                <a:ln w="10541" cmpd="sng">
                  <a:noFill/>
                  <a:prstDash val="solid"/>
                </a:ln>
                <a:solidFill>
                  <a:srgbClr val="FF0000"/>
                </a:solidFill>
                <a:latin typeface="Andalus" pitchFamily="18" charset="-78"/>
                <a:cs typeface="Andalus" pitchFamily="18" charset="-78"/>
              </a:rPr>
              <a:t> </a:t>
            </a:r>
            <a:r>
              <a:rPr lang="ar-MA" sz="2800" b="1" dirty="0" smtClean="0">
                <a:ln w="10541" cmpd="sng">
                  <a:noFill/>
                  <a:prstDash val="solid"/>
                </a:ln>
                <a:solidFill>
                  <a:srgbClr val="006600"/>
                </a:solidFill>
                <a:latin typeface="Andalus" pitchFamily="18" charset="-78"/>
                <a:cs typeface="Andalus" pitchFamily="18" charset="-78"/>
              </a:rPr>
              <a:t>ثُلَّةٌ مِّنَ الأَوَّلِينَ</a:t>
            </a:r>
            <a:r>
              <a:rPr lang="fr-FR" sz="2800" b="1" dirty="0" smtClean="0">
                <a:ln w="10541" cmpd="sng">
                  <a:noFill/>
                  <a:prstDash val="solid"/>
                </a:ln>
                <a:solidFill>
                  <a:srgbClr val="006600"/>
                </a:solidFill>
                <a:latin typeface="Andalus" pitchFamily="18" charset="-78"/>
                <a:cs typeface="Andalus" pitchFamily="18" charset="-78"/>
              </a:rPr>
              <a:t> </a:t>
            </a:r>
            <a:r>
              <a:rPr lang="ar-MA" sz="2800" b="1" dirty="0" smtClean="0">
                <a:ln w="10541" cmpd="sng">
                  <a:noFill/>
                  <a:prstDash val="solid"/>
                </a:ln>
                <a:solidFill>
                  <a:srgbClr val="FF0000"/>
                </a:solidFill>
                <a:latin typeface="Andalus" pitchFamily="18" charset="-78"/>
                <a:cs typeface="Andalus" pitchFamily="18" charset="-78"/>
              </a:rPr>
              <a:t>وَقَلِيلٌ</a:t>
            </a:r>
            <a:r>
              <a:rPr lang="ar-MA" sz="2800" b="1" dirty="0" smtClean="0">
                <a:ln w="10541" cmpd="sng">
                  <a:noFill/>
                  <a:prstDash val="solid"/>
                </a:ln>
                <a:solidFill>
                  <a:srgbClr val="006600"/>
                </a:solidFill>
                <a:latin typeface="Andalus" pitchFamily="18" charset="-78"/>
                <a:cs typeface="Andalus" pitchFamily="18" charset="-78"/>
              </a:rPr>
              <a:t> مِّنَ الآخِرِينَ</a:t>
            </a:r>
          </a:p>
          <a:p>
            <a:pPr algn="ctr" rtl="1"/>
            <a:r>
              <a:rPr lang="ar-MA" sz="2800" b="1" dirty="0" smtClean="0">
                <a:ln w="10541" cmpd="sng">
                  <a:noFill/>
                  <a:prstDash val="solid"/>
                </a:ln>
                <a:solidFill>
                  <a:srgbClr val="006600"/>
                </a:solidFill>
                <a:latin typeface="Andalus" pitchFamily="18" charset="-78"/>
                <a:cs typeface="Andalus" pitchFamily="18" charset="-78"/>
              </a:rPr>
              <a:t>عَلَى سُرُرٍ مَّوْضُونَةٍ</a:t>
            </a:r>
            <a:r>
              <a:rPr lang="fr-FR" sz="2800" b="1" dirty="0" smtClean="0">
                <a:ln w="10541" cmpd="sng">
                  <a:noFill/>
                  <a:prstDash val="solid"/>
                </a:ln>
                <a:solidFill>
                  <a:srgbClr val="006600"/>
                </a:solidFill>
                <a:latin typeface="Andalus" pitchFamily="18" charset="-78"/>
                <a:cs typeface="Andalus" pitchFamily="18" charset="-78"/>
              </a:rPr>
              <a:t> </a:t>
            </a:r>
            <a:r>
              <a:rPr lang="ar-MA" sz="2800" b="1" dirty="0" smtClean="0">
                <a:ln w="10541" cmpd="sng">
                  <a:noFill/>
                  <a:prstDash val="solid"/>
                </a:ln>
                <a:solidFill>
                  <a:srgbClr val="006600"/>
                </a:solidFill>
                <a:latin typeface="Andalus" pitchFamily="18" charset="-78"/>
                <a:cs typeface="Andalus" pitchFamily="18" charset="-78"/>
              </a:rPr>
              <a:t>مُتَّكِئِينَ عَلَيْهَا مُتَقَابِلِينَ</a:t>
            </a:r>
            <a:r>
              <a:rPr lang="fr-FR" sz="2800" b="1" dirty="0" smtClean="0">
                <a:ln w="10541" cmpd="sng">
                  <a:noFill/>
                  <a:prstDash val="solid"/>
                </a:ln>
                <a:solidFill>
                  <a:srgbClr val="006600"/>
                </a:solidFill>
                <a:latin typeface="Andalus" pitchFamily="18" charset="-78"/>
                <a:cs typeface="Andalus" pitchFamily="18" charset="-78"/>
              </a:rPr>
              <a:t> </a:t>
            </a:r>
            <a:r>
              <a:rPr lang="ar-MA" sz="2800" b="1" dirty="0" smtClean="0">
                <a:ln w="10541" cmpd="sng">
                  <a:noFill/>
                  <a:prstDash val="solid"/>
                </a:ln>
                <a:solidFill>
                  <a:srgbClr val="006600"/>
                </a:solidFill>
                <a:latin typeface="Andalus" pitchFamily="18" charset="-78"/>
                <a:cs typeface="Andalus" pitchFamily="18" charset="-78"/>
              </a:rPr>
              <a:t>يَطُوفُ عَلَيْهِمْ وِلْدَانٌ مُّخَلَّدُونَ</a:t>
            </a:r>
            <a:r>
              <a:rPr lang="fr-FR" sz="2800" b="1" dirty="0" smtClean="0">
                <a:ln w="10541" cmpd="sng">
                  <a:noFill/>
                  <a:prstDash val="solid"/>
                </a:ln>
                <a:solidFill>
                  <a:srgbClr val="006600"/>
                </a:solidFill>
                <a:latin typeface="Andalus" pitchFamily="18" charset="-78"/>
                <a:cs typeface="Andalus" pitchFamily="18" charset="-78"/>
              </a:rPr>
              <a:t> </a:t>
            </a:r>
            <a:r>
              <a:rPr lang="ar-MA" sz="2800" b="1" dirty="0" smtClean="0">
                <a:ln w="10541" cmpd="sng">
                  <a:noFill/>
                  <a:prstDash val="solid"/>
                </a:ln>
                <a:solidFill>
                  <a:srgbClr val="006600"/>
                </a:solidFill>
                <a:latin typeface="Andalus" pitchFamily="18" charset="-78"/>
                <a:cs typeface="Andalus" pitchFamily="18" charset="-78"/>
              </a:rPr>
              <a:t>بِأَكْوَابٍ وَأَبَارِيقَ وَكَأْسٍ مِّن مَّعِينٍ</a:t>
            </a:r>
            <a:r>
              <a:rPr lang="fr-FR" sz="2800" b="1" dirty="0" smtClean="0">
                <a:ln w="10541" cmpd="sng">
                  <a:noFill/>
                  <a:prstDash val="solid"/>
                </a:ln>
                <a:solidFill>
                  <a:srgbClr val="006600"/>
                </a:solidFill>
                <a:latin typeface="Andalus" pitchFamily="18" charset="-78"/>
                <a:cs typeface="Andalus" pitchFamily="18" charset="-78"/>
              </a:rPr>
              <a:t> </a:t>
            </a:r>
            <a:r>
              <a:rPr lang="ar-MA" sz="2800" b="1" dirty="0" smtClean="0">
                <a:ln w="10541" cmpd="sng">
                  <a:noFill/>
                  <a:prstDash val="solid"/>
                </a:ln>
                <a:solidFill>
                  <a:srgbClr val="006600"/>
                </a:solidFill>
                <a:latin typeface="Andalus" pitchFamily="18" charset="-78"/>
                <a:cs typeface="Andalus" pitchFamily="18" charset="-78"/>
              </a:rPr>
              <a:t>لا يُصَدَّعُونَ عَنْهَا وَلا يُنزِفُونَ</a:t>
            </a:r>
          </a:p>
          <a:p>
            <a:pPr algn="ctr" rtl="1"/>
            <a:r>
              <a:rPr lang="ar-MA" sz="2800" b="1" dirty="0" smtClean="0">
                <a:ln w="10541" cmpd="sng">
                  <a:noFill/>
                  <a:prstDash val="solid"/>
                </a:ln>
                <a:solidFill>
                  <a:srgbClr val="006600"/>
                </a:solidFill>
                <a:latin typeface="Andalus" pitchFamily="18" charset="-78"/>
                <a:cs typeface="Andalus" pitchFamily="18" charset="-78"/>
              </a:rPr>
              <a:t>وَفَاكِهَةٍ مِّمَّا يَتَخَيَّرُونَ</a:t>
            </a:r>
            <a:r>
              <a:rPr lang="fr-FR" sz="2800" b="1" dirty="0" smtClean="0">
                <a:ln w="10541" cmpd="sng">
                  <a:noFill/>
                  <a:prstDash val="solid"/>
                </a:ln>
                <a:solidFill>
                  <a:srgbClr val="006600"/>
                </a:solidFill>
                <a:latin typeface="Andalus" pitchFamily="18" charset="-78"/>
                <a:cs typeface="Andalus" pitchFamily="18" charset="-78"/>
              </a:rPr>
              <a:t> </a:t>
            </a:r>
            <a:r>
              <a:rPr lang="ar-MA" sz="2800" b="1" dirty="0" smtClean="0">
                <a:ln w="10541" cmpd="sng">
                  <a:noFill/>
                  <a:prstDash val="solid"/>
                </a:ln>
                <a:solidFill>
                  <a:srgbClr val="006600"/>
                </a:solidFill>
                <a:latin typeface="Andalus" pitchFamily="18" charset="-78"/>
                <a:cs typeface="Andalus" pitchFamily="18" charset="-78"/>
              </a:rPr>
              <a:t>وَلَحْمِ طَيْرٍ مِّمَّا يَشْتَهُونَ</a:t>
            </a:r>
          </a:p>
          <a:p>
            <a:pPr algn="ctr" rtl="1"/>
            <a:r>
              <a:rPr lang="ar-MA" sz="2800" b="1" dirty="0" smtClean="0">
                <a:ln w="10541" cmpd="sng">
                  <a:noFill/>
                  <a:prstDash val="solid"/>
                </a:ln>
                <a:solidFill>
                  <a:srgbClr val="006600"/>
                </a:solidFill>
                <a:latin typeface="Andalus" pitchFamily="18" charset="-78"/>
                <a:cs typeface="Andalus" pitchFamily="18" charset="-78"/>
              </a:rPr>
              <a:t>وَحُورٌ عِينٌ</a:t>
            </a:r>
            <a:r>
              <a:rPr lang="fr-FR" sz="2800" b="1" dirty="0" smtClean="0">
                <a:ln w="10541" cmpd="sng">
                  <a:noFill/>
                  <a:prstDash val="solid"/>
                </a:ln>
                <a:solidFill>
                  <a:srgbClr val="006600"/>
                </a:solidFill>
                <a:latin typeface="Andalus" pitchFamily="18" charset="-78"/>
                <a:cs typeface="Andalus" pitchFamily="18" charset="-78"/>
              </a:rPr>
              <a:t> </a:t>
            </a:r>
            <a:r>
              <a:rPr lang="ar-MA" sz="2800" b="1" dirty="0" smtClean="0">
                <a:ln w="10541" cmpd="sng">
                  <a:noFill/>
                  <a:prstDash val="solid"/>
                </a:ln>
                <a:solidFill>
                  <a:srgbClr val="006600"/>
                </a:solidFill>
                <a:latin typeface="Andalus" pitchFamily="18" charset="-78"/>
                <a:cs typeface="Andalus" pitchFamily="18" charset="-78"/>
              </a:rPr>
              <a:t>كَأَمْثَالِ اللُّؤْلُؤِ الْمَكْنُونِ</a:t>
            </a:r>
          </a:p>
          <a:p>
            <a:pPr algn="ctr" rtl="1"/>
            <a:r>
              <a:rPr lang="ar-MA" sz="2800" b="1" dirty="0" smtClean="0">
                <a:ln w="10541" cmpd="sng">
                  <a:noFill/>
                  <a:prstDash val="solid"/>
                </a:ln>
                <a:solidFill>
                  <a:srgbClr val="FF0000"/>
                </a:solidFill>
                <a:latin typeface="Andalus" pitchFamily="18" charset="-78"/>
                <a:cs typeface="Andalus" pitchFamily="18" charset="-78"/>
              </a:rPr>
              <a:t>جَزَاء بِمَا كَانُوا يَعْمَلُونَ</a:t>
            </a:r>
            <a:r>
              <a:rPr lang="fr-FR" sz="2800" b="1" dirty="0" smtClean="0">
                <a:ln w="10541" cmpd="sng">
                  <a:noFill/>
                  <a:prstDash val="solid"/>
                </a:ln>
                <a:solidFill>
                  <a:srgbClr val="FF0000"/>
                </a:solidFill>
                <a:latin typeface="Andalus" pitchFamily="18" charset="-78"/>
                <a:cs typeface="Andalus" pitchFamily="18" charset="-78"/>
              </a:rPr>
              <a:t> </a:t>
            </a:r>
            <a:r>
              <a:rPr lang="ar-MA" sz="2800" b="1" dirty="0" smtClean="0">
                <a:ln w="10541" cmpd="sng">
                  <a:noFill/>
                  <a:prstDash val="solid"/>
                </a:ln>
                <a:solidFill>
                  <a:srgbClr val="006600"/>
                </a:solidFill>
                <a:latin typeface="Andalus" pitchFamily="18" charset="-78"/>
                <a:cs typeface="Andalus" pitchFamily="18" charset="-78"/>
              </a:rPr>
              <a:t>لا يَسْمَعُونَ فِيهَا لَغْوًا وَلا تَأْثِيمًا</a:t>
            </a:r>
          </a:p>
          <a:p>
            <a:pPr algn="ctr" rtl="1"/>
            <a:r>
              <a:rPr lang="ar-MA" sz="2800" b="1" dirty="0" smtClean="0">
                <a:ln w="10541" cmpd="sng">
                  <a:noFill/>
                  <a:prstDash val="solid"/>
                </a:ln>
                <a:solidFill>
                  <a:srgbClr val="006600"/>
                </a:solidFill>
                <a:latin typeface="Andalus" pitchFamily="18" charset="-78"/>
                <a:cs typeface="Andalus" pitchFamily="18" charset="-78"/>
              </a:rPr>
              <a:t>إِلاَّ قِيلا سَلامًا سَلامًا</a:t>
            </a:r>
            <a:endParaRPr lang="ar-MA" sz="2800" b="1" dirty="0">
              <a:ln w="10541" cmpd="sng">
                <a:noFill/>
                <a:prstDash val="solid"/>
              </a:ln>
              <a:solidFill>
                <a:srgbClr val="006600"/>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2x0nn0v.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1115615" y="2420888"/>
            <a:ext cx="7128793" cy="2123658"/>
          </a:xfrm>
          <a:prstGeom prst="rect">
            <a:avLst/>
          </a:prstGeom>
          <a:noFill/>
          <a:ln>
            <a:noFill/>
          </a:ln>
        </p:spPr>
        <p:txBody>
          <a:bodyPr wrap="square">
            <a:spAutoFit/>
          </a:bodyPr>
          <a:lstStyle/>
          <a:p>
            <a:pPr algn="ctr"/>
            <a:r>
              <a:rPr lang="ar-MA" sz="4000" dirty="0" smtClean="0">
                <a:solidFill>
                  <a:srgbClr val="FF0066"/>
                </a:solidFill>
                <a:latin typeface="Andalus" pitchFamily="18" charset="-78"/>
                <a:cs typeface="Andalus" pitchFamily="18" charset="-78"/>
              </a:rPr>
              <a:t>     </a:t>
            </a:r>
            <a:r>
              <a:rPr lang="ar-MA" sz="6000" dirty="0" smtClean="0">
                <a:solidFill>
                  <a:srgbClr val="FF0066"/>
                </a:solidFill>
                <a:latin typeface="Andalus" pitchFamily="18" charset="-78"/>
                <a:cs typeface="Andalus" pitchFamily="18" charset="-78"/>
              </a:rPr>
              <a:t>فَاسْتَبِقُوا</a:t>
            </a:r>
            <a:r>
              <a:rPr lang="ar-MA" sz="4400" dirty="0" smtClean="0">
                <a:solidFill>
                  <a:srgbClr val="FF0066"/>
                </a:solidFill>
                <a:latin typeface="Andalus" pitchFamily="18" charset="-78"/>
                <a:cs typeface="Andalus" pitchFamily="18" charset="-78"/>
              </a:rPr>
              <a:t> </a:t>
            </a:r>
            <a:r>
              <a:rPr lang="ar-MA" sz="6600" dirty="0" smtClean="0">
                <a:solidFill>
                  <a:srgbClr val="FF0066"/>
                </a:solidFill>
                <a:latin typeface="Andalus" pitchFamily="18" charset="-78"/>
                <a:cs typeface="Andalus" pitchFamily="18" charset="-78"/>
              </a:rPr>
              <a:t>الْخَيْرَاتِ إِلَى اللَّه مَرْجِعُكُمْ جَمِيعًا</a:t>
            </a:r>
            <a:r>
              <a:rPr lang="ar-MA" dirty="0" smtClean="0"/>
              <a:t> </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Designs Extended20131221113026.jpg"/>
          <p:cNvPicPr>
            <a:picLocks noGrp="1" noChangeAspect="1"/>
          </p:cNvPicPr>
          <p:nvPr>
            <p:ph idx="1"/>
          </p:nvPr>
        </p:nvPicPr>
        <p:blipFill>
          <a:blip r:embed="rId2" cstate="print"/>
          <a:stretch>
            <a:fillRect/>
          </a:stretch>
        </p:blipFill>
        <p:spPr>
          <a:xfrm rot="16200000">
            <a:off x="1143000" y="-1143000"/>
            <a:ext cx="6858000" cy="9144000"/>
          </a:xfrm>
        </p:spPr>
      </p:pic>
      <p:sp>
        <p:nvSpPr>
          <p:cNvPr id="8" name="Cœur 7"/>
          <p:cNvSpPr/>
          <p:nvPr/>
        </p:nvSpPr>
        <p:spPr>
          <a:xfrm>
            <a:off x="3887416" y="0"/>
            <a:ext cx="5256584" cy="4221088"/>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a:solidFill>
                <a:srgbClr val="CC0099"/>
              </a:solidFill>
            </a:endParaRPr>
          </a:p>
        </p:txBody>
      </p:sp>
      <p:sp>
        <p:nvSpPr>
          <p:cNvPr id="5" name="Rectangle 4"/>
          <p:cNvSpPr/>
          <p:nvPr/>
        </p:nvSpPr>
        <p:spPr>
          <a:xfrm>
            <a:off x="4572000" y="548680"/>
            <a:ext cx="4572000" cy="2862322"/>
          </a:xfrm>
          <a:prstGeom prst="rect">
            <a:avLst/>
          </a:prstGeom>
          <a:noFill/>
          <a:ln>
            <a:noFill/>
          </a:ln>
          <a:scene3d>
            <a:camera prst="isometricOffAxis1Right"/>
            <a:lightRig rig="threePt" dir="t"/>
          </a:scene3d>
        </p:spPr>
        <p:style>
          <a:lnRef idx="2">
            <a:schemeClr val="accent6"/>
          </a:lnRef>
          <a:fillRef idx="1001">
            <a:schemeClr val="lt1"/>
          </a:fillRef>
          <a:effectRef idx="0">
            <a:schemeClr val="accent6"/>
          </a:effectRef>
          <a:fontRef idx="minor">
            <a:schemeClr val="dk1"/>
          </a:fontRef>
        </p:style>
        <p:txBody>
          <a:bodyPr wrap="square">
            <a:spAutoFit/>
          </a:bodyPr>
          <a:lstStyle/>
          <a:p>
            <a:pPr algn="ctr"/>
            <a:r>
              <a:rPr lang="ar-SA" sz="3600" b="1" dirty="0" smtClean="0">
                <a:solidFill>
                  <a:srgbClr val="CC0099"/>
                </a:solidFill>
                <a:latin typeface="Andalus" pitchFamily="18" charset="-78"/>
                <a:cs typeface="Andalus" pitchFamily="18" charset="-78"/>
              </a:rPr>
              <a:t>وفي </a:t>
            </a:r>
            <a:r>
              <a:rPr lang="ar-SA" sz="3600" b="1" dirty="0" err="1" smtClean="0">
                <a:solidFill>
                  <a:srgbClr val="CC0099"/>
                </a:solidFill>
                <a:latin typeface="Andalus" pitchFamily="18" charset="-78"/>
                <a:cs typeface="Andalus" pitchFamily="18" charset="-78"/>
              </a:rPr>
              <a:t>الختام ..</a:t>
            </a:r>
            <a:r>
              <a:rPr lang="ar-SA" sz="3600" b="1" dirty="0" smtClean="0">
                <a:solidFill>
                  <a:srgbClr val="CC0099"/>
                </a:solidFill>
                <a:latin typeface="Andalus" pitchFamily="18" charset="-78"/>
                <a:cs typeface="Andalus" pitchFamily="18" charset="-78"/>
              </a:rPr>
              <a:t> أسأل الله تعالى أن يجعلنا وإياكم من المسارعين في </a:t>
            </a:r>
            <a:r>
              <a:rPr lang="ar-SA" sz="3600" b="1" dirty="0" err="1" smtClean="0">
                <a:solidFill>
                  <a:srgbClr val="CC0099"/>
                </a:solidFill>
                <a:latin typeface="Andalus" pitchFamily="18" charset="-78"/>
                <a:cs typeface="Andalus" pitchFamily="18" charset="-78"/>
              </a:rPr>
              <a:t>الخيرات ..</a:t>
            </a:r>
            <a:r>
              <a:rPr lang="ar-SA" sz="3600" b="1" dirty="0" smtClean="0">
                <a:solidFill>
                  <a:srgbClr val="CC0099"/>
                </a:solidFill>
                <a:latin typeface="Andalus" pitchFamily="18" charset="-78"/>
                <a:cs typeface="Andalus" pitchFamily="18" charset="-78"/>
              </a:rPr>
              <a:t> الفائزين في سباق </a:t>
            </a:r>
            <a:r>
              <a:rPr lang="ar-SA" sz="3600" b="1" dirty="0" err="1" smtClean="0">
                <a:solidFill>
                  <a:srgbClr val="CC0099"/>
                </a:solidFill>
                <a:latin typeface="Andalus" pitchFamily="18" charset="-78"/>
                <a:cs typeface="Andalus" pitchFamily="18" charset="-78"/>
              </a:rPr>
              <a:t>الطاعات..</a:t>
            </a:r>
            <a:r>
              <a:rPr lang="ar-SA" sz="3600" b="1" dirty="0" smtClean="0">
                <a:solidFill>
                  <a:srgbClr val="CC0099"/>
                </a:solidFill>
                <a:latin typeface="Andalus" pitchFamily="18" charset="-78"/>
                <a:cs typeface="Andalus" pitchFamily="18" charset="-78"/>
              </a:rPr>
              <a:t> الواصلين إلى </a:t>
            </a:r>
            <a:r>
              <a:rPr lang="ar-SA" sz="3600" b="1" dirty="0" err="1" smtClean="0">
                <a:solidFill>
                  <a:srgbClr val="CC0099"/>
                </a:solidFill>
                <a:latin typeface="Andalus" pitchFamily="18" charset="-78"/>
                <a:cs typeface="Andalus" pitchFamily="18" charset="-78"/>
              </a:rPr>
              <a:t>الجنات ..</a:t>
            </a:r>
            <a:r>
              <a:rPr lang="ar-SA" sz="3600" b="1" dirty="0" smtClean="0">
                <a:solidFill>
                  <a:srgbClr val="CC0099"/>
                </a:solidFill>
                <a:latin typeface="Andalus" pitchFamily="18" charset="-78"/>
                <a:cs typeface="Andalus" pitchFamily="18" charset="-78"/>
              </a:rPr>
              <a:t> الحائزين على أعلى الدرجات </a:t>
            </a:r>
            <a:endParaRPr lang="fr-FR" sz="3600" dirty="0">
              <a:solidFill>
                <a:srgbClr val="CC0099"/>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1045107_555034381202451_515233586_n.jpg"/>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000957_715875015123639_484109781_n.jpg"/>
          <p:cNvPicPr>
            <a:picLocks noChangeAspect="1"/>
          </p:cNvPicPr>
          <p:nvPr/>
        </p:nvPicPr>
        <p:blipFill>
          <a:blip r:embed="rId2" cstate="print"/>
          <a:stretch>
            <a:fillRect/>
          </a:stretch>
        </p:blipFill>
        <p:spPr>
          <a:xfrm>
            <a:off x="0" y="27384"/>
            <a:ext cx="9144000" cy="6858000"/>
          </a:xfrm>
          <a:prstGeom prst="rect">
            <a:avLst/>
          </a:prstGeom>
        </p:spPr>
      </p:pic>
      <p:sp>
        <p:nvSpPr>
          <p:cNvPr id="4" name="Rectangle 3"/>
          <p:cNvSpPr/>
          <p:nvPr/>
        </p:nvSpPr>
        <p:spPr>
          <a:xfrm>
            <a:off x="1475656" y="2060847"/>
            <a:ext cx="6336704" cy="3416320"/>
          </a:xfrm>
          <a:prstGeom prst="rect">
            <a:avLst/>
          </a:prstGeom>
        </p:spPr>
        <p:txBody>
          <a:bodyPr wrap="square">
            <a:spAutoFit/>
          </a:bodyPr>
          <a:lstStyle/>
          <a:p>
            <a:pPr algn="ctr" rtl="1"/>
            <a:r>
              <a:rPr lang="ar-MA" sz="3600" b="1" dirty="0" smtClean="0">
                <a:solidFill>
                  <a:srgbClr val="008000"/>
                </a:solidFill>
                <a:latin typeface="Andalus" pitchFamily="18" charset="-78"/>
                <a:cs typeface="Andalus" pitchFamily="18" charset="-78"/>
              </a:rPr>
              <a:t>وَأَصْحَابُ الْيَمِينِ مَا أَصْحَابُ الْيَمِينِ فِي سِدْرٍ مَّخْضُودٍ وَطَلْحٍ مَّنضُودٍ وَظِلٍّ مَّمْدُودٍ وَمَاء مَّسْكُوبٍ وَفَاكِهَةٍ كَثِيرَةٍ لّا مَقْطُوعَةٍ وَلا مَمْنُوعَةٍ وَفُرُشٍ مَّرْفُوعَةٍ إِنَّا أَنشَأْنَاهُنَّ إِنشَاء فَجَعَلْنَاهُنَّ أَبْكَارًا عُرُبًا أَتْرَابًا لِّأَصْحَابِ الْيَمِينِ ثُلَّةٌ مِّنَ الأَوَّلِينَ وَثُلَّةٌ مِّنَ الآخِرِينَ</a:t>
            </a:r>
            <a:endParaRPr lang="ar-MA" sz="3600" b="1" dirty="0">
              <a:solidFill>
                <a:srgbClr val="008000"/>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1897751_715875468456927_1763069211_n.jpg"/>
          <p:cNvPicPr>
            <a:picLocks noGrp="1" noChangeAspect="1"/>
          </p:cNvPicPr>
          <p:nvPr>
            <p:ph idx="1"/>
          </p:nvPr>
        </p:nvPicPr>
        <p:blipFill>
          <a:blip r:embed="rId2" cstate="print"/>
          <a:stretch>
            <a:fillRect/>
          </a:stretch>
        </p:blipFill>
        <p:spPr>
          <a:xfrm>
            <a:off x="0" y="0"/>
            <a:ext cx="9144000" cy="6858000"/>
          </a:xfrm>
        </p:spPr>
      </p:pic>
      <p:sp>
        <p:nvSpPr>
          <p:cNvPr id="5" name="Rectangle 4"/>
          <p:cNvSpPr/>
          <p:nvPr/>
        </p:nvSpPr>
        <p:spPr>
          <a:xfrm>
            <a:off x="1331640" y="764704"/>
            <a:ext cx="6264696" cy="5328592"/>
          </a:xfrm>
          <a:prstGeom prst="rect">
            <a:avLst/>
          </a:prstGeom>
          <a:scene3d>
            <a:camera prst="isometricOffAxis1Right"/>
            <a:lightRig rig="threePt" dir="t"/>
          </a:scene3d>
        </p:spPr>
        <p:txBody>
          <a:bodyPr wrap="square">
            <a:prstTxWarp prst="textStop">
              <a:avLst/>
            </a:prstTxWarp>
            <a:spAutoFit/>
            <a:sp3d/>
          </a:bodyPr>
          <a:lstStyle/>
          <a:p>
            <a:pPr algn="ctr" rtl="1"/>
            <a:r>
              <a:rPr lang="ar-MA" sz="4000" b="1" dirty="0" smtClean="0">
                <a:solidFill>
                  <a:srgbClr val="008000"/>
                </a:solidFill>
                <a:effectLst/>
                <a:latin typeface="Andalus" pitchFamily="18" charset="-78"/>
                <a:cs typeface="Andalus" pitchFamily="18" charset="-78"/>
              </a:rPr>
              <a:t>فَأَمَّا إِن كَانَ مِنَ </a:t>
            </a:r>
            <a:r>
              <a:rPr lang="ar-MA" sz="4000" b="1" dirty="0" smtClean="0">
                <a:solidFill>
                  <a:srgbClr val="FF0000"/>
                </a:solidFill>
                <a:effectLst/>
                <a:latin typeface="Andalus" pitchFamily="18" charset="-78"/>
                <a:cs typeface="Andalus" pitchFamily="18" charset="-78"/>
              </a:rPr>
              <a:t>الْمُقَرَّبِينَ</a:t>
            </a:r>
            <a:r>
              <a:rPr lang="ar-MA" sz="4000" b="1" dirty="0" smtClean="0">
                <a:solidFill>
                  <a:srgbClr val="008000"/>
                </a:solidFill>
                <a:effectLst/>
                <a:latin typeface="Andalus" pitchFamily="18" charset="-78"/>
                <a:cs typeface="Andalus" pitchFamily="18" charset="-78"/>
              </a:rPr>
              <a:t> فَرَوْحٌ وَرَيْحَانٌ </a:t>
            </a:r>
            <a:r>
              <a:rPr lang="ar-MA" sz="4000" b="1" dirty="0" smtClean="0">
                <a:solidFill>
                  <a:srgbClr val="FF0000"/>
                </a:solidFill>
                <a:effectLst/>
                <a:latin typeface="Andalus" pitchFamily="18" charset="-78"/>
                <a:cs typeface="Andalus" pitchFamily="18" charset="-78"/>
              </a:rPr>
              <a:t>وَجَنَّةُ نَعِيم</a:t>
            </a:r>
            <a:r>
              <a:rPr lang="ar-MA" sz="4000" b="1" dirty="0" smtClean="0">
                <a:solidFill>
                  <a:srgbClr val="008000"/>
                </a:solidFill>
                <a:effectLst/>
                <a:latin typeface="Andalus" pitchFamily="18" charset="-78"/>
                <a:cs typeface="Andalus" pitchFamily="18" charset="-78"/>
              </a:rPr>
              <a:t>ٍ</a:t>
            </a:r>
          </a:p>
          <a:p>
            <a:pPr algn="ctr" rtl="1"/>
            <a:r>
              <a:rPr lang="ar-MA" sz="4000" b="1" dirty="0" smtClean="0">
                <a:solidFill>
                  <a:srgbClr val="008000"/>
                </a:solidFill>
                <a:effectLst/>
                <a:latin typeface="Andalus" pitchFamily="18" charset="-78"/>
                <a:cs typeface="Andalus" pitchFamily="18" charset="-78"/>
              </a:rPr>
              <a:t>وَأَمَّا إِن كَانَ مِنَ أَصْحَابِ الْيَمِينِ</a:t>
            </a:r>
          </a:p>
          <a:p>
            <a:pPr algn="ctr" rtl="1"/>
            <a:r>
              <a:rPr lang="ar-MA" sz="4000" b="1" dirty="0" smtClean="0">
                <a:solidFill>
                  <a:srgbClr val="008000"/>
                </a:solidFill>
                <a:effectLst/>
                <a:latin typeface="Andalus" pitchFamily="18" charset="-78"/>
                <a:cs typeface="Andalus" pitchFamily="18" charset="-78"/>
              </a:rPr>
              <a:t>فَسَلامٌ لَّكَ مِنْ أَصْحَابِ الْيَمِينِ</a:t>
            </a:r>
            <a:endParaRPr lang="ar-MA" sz="4000" b="1" dirty="0">
              <a:solidFill>
                <a:srgbClr val="008000"/>
              </a:solidFill>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609636_715875125123628_124381329_n.jpg"/>
          <p:cNvPicPr>
            <a:picLocks noChangeAspect="1"/>
          </p:cNvPicPr>
          <p:nvPr/>
        </p:nvPicPr>
        <p:blipFill>
          <a:blip r:embed="rId2" cstate="print"/>
          <a:stretch>
            <a:fillRect/>
          </a:stretch>
        </p:blipFill>
        <p:spPr>
          <a:xfrm>
            <a:off x="0" y="0"/>
            <a:ext cx="9144000" cy="6858000"/>
          </a:xfrm>
          <a:prstGeom prst="rect">
            <a:avLst/>
          </a:prstGeom>
        </p:spPr>
      </p:pic>
      <p:sp>
        <p:nvSpPr>
          <p:cNvPr id="3" name="Espace réservé du contenu 2"/>
          <p:cNvSpPr>
            <a:spLocks noGrp="1"/>
          </p:cNvSpPr>
          <p:nvPr>
            <p:ph idx="1"/>
          </p:nvPr>
        </p:nvSpPr>
        <p:spPr>
          <a:xfrm>
            <a:off x="1691680" y="2204863"/>
            <a:ext cx="5760640" cy="3024337"/>
          </a:xfrm>
        </p:spPr>
        <p:txBody>
          <a:bodyPr>
            <a:noAutofit/>
          </a:bodyPr>
          <a:lstStyle/>
          <a:p>
            <a:pPr algn="ctr" rtl="1">
              <a:buNone/>
            </a:pPr>
            <a:r>
              <a:rPr lang="ar-MA" sz="4400" b="1" dirty="0">
                <a:solidFill>
                  <a:srgbClr val="006600"/>
                </a:solidFill>
                <a:latin typeface="Andalus" pitchFamily="18" charset="-78"/>
                <a:cs typeface="Andalus" pitchFamily="18" charset="-78"/>
              </a:rPr>
              <a:t>ثُمَّ أَوْرَثْنَا الْكِتَابَ الَّذِينَ اصْطَفَيْنَا مِنْ عِبَادِنَا فَمِنْهُمْ ظَالِمٌ لِّنَفْسِهِ وَمِنْهُم مُّقْتَصِدٌ وَمِنْهُمْ </a:t>
            </a:r>
            <a:r>
              <a:rPr lang="ar-MA" sz="4400" b="1" dirty="0">
                <a:solidFill>
                  <a:srgbClr val="FF0000"/>
                </a:solidFill>
                <a:latin typeface="Andalus" pitchFamily="18" charset="-78"/>
                <a:cs typeface="Andalus" pitchFamily="18" charset="-78"/>
              </a:rPr>
              <a:t>سَابِقٌ بِالْخَيْرَاتِ</a:t>
            </a:r>
            <a:r>
              <a:rPr lang="ar-MA" sz="4400" b="1" dirty="0">
                <a:solidFill>
                  <a:srgbClr val="006600"/>
                </a:solidFill>
                <a:latin typeface="Andalus" pitchFamily="18" charset="-78"/>
                <a:cs typeface="Andalus" pitchFamily="18" charset="-78"/>
              </a:rPr>
              <a:t> بِإِذْنِ اللَّهِ ذَلِكَ هُوَ الْفَضْلُ الْكَبِيرُ</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1900036_715875495123591_496482545_n.jpg"/>
          <p:cNvPicPr>
            <a:picLocks noGrp="1" noChangeAspect="1"/>
          </p:cNvPicPr>
          <p:nvPr>
            <p:ph idx="1"/>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a:scene3d>
            <a:camera prst="isometricBottomDown"/>
            <a:lightRig rig="threePt" dir="t"/>
          </a:scene3d>
        </p:spPr>
      </p:pic>
      <p:sp>
        <p:nvSpPr>
          <p:cNvPr id="6" name="Rectangle 5"/>
          <p:cNvSpPr/>
          <p:nvPr/>
        </p:nvSpPr>
        <p:spPr>
          <a:xfrm>
            <a:off x="971600" y="1844824"/>
            <a:ext cx="7200800" cy="2554545"/>
          </a:xfrm>
          <a:prstGeom prst="rect">
            <a:avLst/>
          </a:prstGeom>
          <a:ln>
            <a:solidFill>
              <a:srgbClr val="C00000"/>
            </a:solidFill>
          </a:ln>
          <a:effectLst>
            <a:glow rad="101600">
              <a:schemeClr val="accent3">
                <a:satMod val="175000"/>
                <a:alpha val="40000"/>
              </a:schemeClr>
            </a:glow>
          </a:effectLst>
        </p:spPr>
        <p:txBody>
          <a:bodyPr wrap="square">
            <a:spAutoFit/>
          </a:bodyPr>
          <a:lstStyle/>
          <a:p>
            <a:pPr algn="ctr" rtl="1"/>
            <a:r>
              <a:rPr lang="ar-MA" sz="3200" b="1" dirty="0" smtClean="0">
                <a:solidFill>
                  <a:srgbClr val="008000"/>
                </a:solidFill>
                <a:latin typeface="Andalus" pitchFamily="18" charset="-78"/>
                <a:cs typeface="Andalus" pitchFamily="18" charset="-78"/>
              </a:rPr>
              <a:t>إِنَّ الَّذِينَ هُم مِّنْ خَشْيَةِ رَبِّهِم مُّشْفِقُونَ</a:t>
            </a:r>
          </a:p>
          <a:p>
            <a:pPr algn="ctr" rtl="1"/>
            <a:r>
              <a:rPr lang="ar-MA" sz="3200" b="1" dirty="0" smtClean="0">
                <a:solidFill>
                  <a:srgbClr val="008000"/>
                </a:solidFill>
                <a:latin typeface="Andalus" pitchFamily="18" charset="-78"/>
                <a:cs typeface="Andalus" pitchFamily="18" charset="-78"/>
              </a:rPr>
              <a:t>وَالَّذِينَ هُم بِآيَاتِ رَبِّهِمْ يُؤْمِنُونَ</a:t>
            </a:r>
          </a:p>
          <a:p>
            <a:pPr algn="ctr" rtl="1"/>
            <a:r>
              <a:rPr lang="ar-MA" sz="3200" b="1" dirty="0" smtClean="0">
                <a:solidFill>
                  <a:srgbClr val="008000"/>
                </a:solidFill>
                <a:latin typeface="Andalus" pitchFamily="18" charset="-78"/>
                <a:cs typeface="Andalus" pitchFamily="18" charset="-78"/>
              </a:rPr>
              <a:t>وَالَّذِينَ هُم بِرَبِّهِمْ لا يُشْرِكُونَ</a:t>
            </a:r>
          </a:p>
          <a:p>
            <a:pPr algn="ctr" rtl="1"/>
            <a:r>
              <a:rPr lang="ar-MA" sz="3200" b="1" dirty="0" smtClean="0">
                <a:solidFill>
                  <a:srgbClr val="008000"/>
                </a:solidFill>
                <a:latin typeface="Andalus" pitchFamily="18" charset="-78"/>
                <a:cs typeface="Andalus" pitchFamily="18" charset="-78"/>
              </a:rPr>
              <a:t>وَالَّذِينَ يُؤْتُونَ مَا آتَوا وَّقُلُوبُهُمْ وَجِلَةٌ أَنَّهُمْ إِلَى رَبِّهِمْ رَاجِعُونَ</a:t>
            </a:r>
          </a:p>
          <a:p>
            <a:pPr algn="ctr" rtl="1"/>
            <a:r>
              <a:rPr lang="ar-MA" sz="3200" b="1" dirty="0" smtClean="0">
                <a:solidFill>
                  <a:srgbClr val="FF3300"/>
                </a:solidFill>
                <a:latin typeface="Andalus" pitchFamily="18" charset="-78"/>
                <a:cs typeface="Andalus" pitchFamily="18" charset="-78"/>
              </a:rPr>
              <a:t>أُوْلَئِكَ يُسَارِعُونَ فِي الْخَيْرَاتِ وَهُمْ لَهَا سَابِقُونَ</a:t>
            </a:r>
            <a:endParaRPr lang="ar-MA" sz="3200" b="1" dirty="0">
              <a:solidFill>
                <a:srgbClr val="FF3300"/>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1601597_715875398456934_1182667773_n.jpg"/>
          <p:cNvPicPr>
            <a:picLocks noGrp="1" noChangeAspect="1"/>
          </p:cNvPicPr>
          <p:nvPr>
            <p:ph idx="1"/>
          </p:nvPr>
        </p:nvPicPr>
        <p:blipFill>
          <a:blip r:embed="rId2" cstate="print"/>
          <a:stretch>
            <a:fillRect/>
          </a:stretch>
        </p:blipFill>
        <p:spPr>
          <a:xfrm>
            <a:off x="0" y="0"/>
            <a:ext cx="9144000" cy="6858000"/>
          </a:xfrm>
        </p:spPr>
      </p:pic>
      <p:sp>
        <p:nvSpPr>
          <p:cNvPr id="5" name="Rectangle 4"/>
          <p:cNvSpPr/>
          <p:nvPr/>
        </p:nvSpPr>
        <p:spPr>
          <a:xfrm>
            <a:off x="1187624" y="692696"/>
            <a:ext cx="6840760" cy="5078313"/>
          </a:xfrm>
          <a:prstGeom prst="rect">
            <a:avLst/>
          </a:prstGeom>
        </p:spPr>
        <p:txBody>
          <a:bodyPr wrap="square">
            <a:prstTxWarp prst="textStop">
              <a:avLst/>
            </a:prstTxWarp>
            <a:spAutoFit/>
          </a:bodyPr>
          <a:lstStyle/>
          <a:p>
            <a:pPr algn="ctr" rtl="1"/>
            <a:r>
              <a:rPr lang="ar-MA" sz="3600" b="1" dirty="0" smtClean="0">
                <a:solidFill>
                  <a:srgbClr val="008000"/>
                </a:solidFill>
                <a:latin typeface="Andalus" pitchFamily="18" charset="-78"/>
                <a:cs typeface="Andalus" pitchFamily="18" charset="-78"/>
              </a:rPr>
              <a:t>وَسَارِعُواْ إِلَى مَغْفِرَةٍ مِّن رَّبِّكُمْ وَجَنَّةٍ عَرْضُهَا السَّمَاوَاتُ وَالأَرْضُ أُعِدَّتْ لِلْمُتَّقِينَ</a:t>
            </a:r>
          </a:p>
          <a:p>
            <a:pPr algn="ctr" rtl="1"/>
            <a:r>
              <a:rPr lang="ar-MA" sz="3600" b="1" dirty="0" smtClean="0">
                <a:solidFill>
                  <a:srgbClr val="FF0000"/>
                </a:solidFill>
                <a:latin typeface="Andalus" pitchFamily="18" charset="-78"/>
                <a:cs typeface="Andalus" pitchFamily="18" charset="-78"/>
              </a:rPr>
              <a:t>الَّذِينَ يُنفِقُونَ فِي السَّرَّاء وَالضَّرَّاء وَالْكَاظِمِينَ الْغَيْظَ وَالْعَافِينَ عَنِ النَّاسِ </a:t>
            </a:r>
            <a:r>
              <a:rPr lang="ar-MA" sz="3600" b="1" dirty="0" smtClean="0">
                <a:solidFill>
                  <a:srgbClr val="006600"/>
                </a:solidFill>
                <a:latin typeface="Andalus" pitchFamily="18" charset="-78"/>
                <a:cs typeface="Andalus" pitchFamily="18" charset="-78"/>
              </a:rPr>
              <a:t>وَاللَّهُ يُحِبُّ الْمُحْسِنِينَ</a:t>
            </a:r>
          </a:p>
          <a:p>
            <a:pPr algn="ctr" rtl="1"/>
            <a:r>
              <a:rPr lang="ar-MA" sz="3600" b="1" dirty="0" smtClean="0">
                <a:solidFill>
                  <a:srgbClr val="006600"/>
                </a:solidFill>
                <a:latin typeface="Andalus" pitchFamily="18" charset="-78"/>
                <a:cs typeface="Andalus" pitchFamily="18" charset="-78"/>
              </a:rPr>
              <a:t>وَالَّذِينَ إِذَا فَعَلُواْ فَاحِشَةً أَوْ ظَلَمُواْ أَنفُسَهُمْ ذَكَرُواْ اللَّهَ فَاسْتَغْفَرُواْ لِذُنُوبِهِمْ وَمَن يَغْفِرُ الذُّنُوبَ إِلاَّ اللَّهُ وَلَمْ يُصِرُّواْ عَلَى مَا فَعَلُواْ وَهُمْ يَعْلَمُونَ</a:t>
            </a:r>
          </a:p>
          <a:p>
            <a:pPr algn="ctr" rtl="1"/>
            <a:r>
              <a:rPr lang="ar-MA" sz="3600" b="1" dirty="0" smtClean="0">
                <a:solidFill>
                  <a:srgbClr val="006600"/>
                </a:solidFill>
                <a:latin typeface="Andalus" pitchFamily="18" charset="-78"/>
                <a:cs typeface="Andalus" pitchFamily="18" charset="-78"/>
              </a:rPr>
              <a:t>أُوْلَئِكَ جَزَاؤُهُم مَّغْفِرَةٌ مِّن رَّبِّهِمْ وَجَنَّاتٌ تَجْرِي مِن تَحْتِهَا الأَنْهَارُ خَالِدِينَ فِيهَا وَنِعْمَ أَجْرُ الْعَامِلِينَ</a:t>
            </a:r>
            <a:endParaRPr lang="ar-MA" sz="3600" b="1" dirty="0">
              <a:solidFill>
                <a:srgbClr val="006600"/>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1920035_714875075223633_1843759617_n.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899592" y="1113638"/>
            <a:ext cx="741682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قال </a:t>
            </a:r>
            <a:r>
              <a:rPr kumimoji="0" lang="ar-SA" sz="2400" b="1" i="0" u="none" strike="noStrike" cap="none" normalizeH="0" baseline="0" dirty="0" err="1" smtClean="0">
                <a:ln>
                  <a:noFill/>
                </a:ln>
                <a:solidFill>
                  <a:schemeClr val="tx1"/>
                </a:solidFill>
                <a:effectLst/>
                <a:latin typeface="Traditional Arabic" pitchFamily="18" charset="-78"/>
                <a:ea typeface="Times New Roman" pitchFamily="18" charset="0"/>
                <a:cs typeface="Traditional Arabic" pitchFamily="18" charset="-78"/>
              </a:rPr>
              <a:t>تعالى </a:t>
            </a:r>
            <a:r>
              <a:rPr kumimoji="0" lang="ar-SA"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a:t>
            </a:r>
            <a:r>
              <a:rPr kumimoji="0" lang="ar-SA" sz="2400" b="1" i="0" u="none" strike="noStrike" cap="none" normalizeH="0" baseline="0" dirty="0" smtClean="0">
                <a:ln>
                  <a:noFill/>
                </a:ln>
                <a:solidFill>
                  <a:srgbClr val="FF3300"/>
                </a:solidFill>
                <a:effectLst/>
                <a:latin typeface="Traditional Arabic" pitchFamily="18" charset="-78"/>
                <a:ea typeface="Times New Roman" pitchFamily="18" charset="0"/>
                <a:cs typeface="Traditional Arabic" pitchFamily="18" charset="-78"/>
              </a:rPr>
              <a:t>خُذِ الْعَفْوَ وَأْمُرْ بِالْعُرْفِ وَأَعْرِضْ عَنِ الْجَاهِلِينَ</a:t>
            </a:r>
            <a:r>
              <a:rPr kumimoji="0" lang="ar-SA" sz="2400" b="1" i="0" u="none" strike="noStrike" cap="none" normalizeH="0" baseline="0" dirty="0" err="1" smtClean="0">
                <a:ln>
                  <a:noFill/>
                </a:ln>
                <a:solidFill>
                  <a:schemeClr val="tx1"/>
                </a:solidFill>
                <a:effectLst/>
                <a:latin typeface="Traditional Arabic" pitchFamily="18" charset="-78"/>
                <a:ea typeface="Times New Roman" pitchFamily="18" charset="0"/>
                <a:cs typeface="Traditional Arabic" pitchFamily="18" charset="-78"/>
              </a:rPr>
              <a:t>} </a:t>
            </a:r>
            <a:r>
              <a:rPr kumimoji="0" lang="ar-SA"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[الأعراف: 199</a:t>
            </a:r>
            <a:r>
              <a:rPr kumimoji="0" lang="ar-SA" sz="2400" b="1" i="0" u="none" strike="noStrike" cap="none" normalizeH="0" baseline="0" dirty="0" err="1" smtClean="0">
                <a:ln>
                  <a:noFill/>
                </a:ln>
                <a:solidFill>
                  <a:schemeClr val="tx1"/>
                </a:solidFill>
                <a:effectLst/>
                <a:latin typeface="Traditional Arabic" pitchFamily="18" charset="-78"/>
                <a:ea typeface="Times New Roman" pitchFamily="18" charset="0"/>
                <a:cs typeface="Traditional Arabic" pitchFamily="18" charset="-78"/>
              </a:rPr>
              <a:t>]</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r>
            <a:br>
              <a:rPr kumimoji="0" lang="ar-SA"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br>
            <a:r>
              <a:rPr kumimoji="0" lang="ar-EG"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هذه الآية جامعة لحسن الخلق مع الناس، وما ينبغي في </a:t>
            </a:r>
            <a:r>
              <a:rPr kumimoji="0" lang="ar-EG" sz="2400" b="1" i="0" u="none" strike="noStrike" cap="none" normalizeH="0" baseline="0" dirty="0" err="1" smtClean="0">
                <a:ln>
                  <a:noFill/>
                </a:ln>
                <a:solidFill>
                  <a:schemeClr val="tx1"/>
                </a:solidFill>
                <a:effectLst/>
                <a:latin typeface="Traditional Arabic" pitchFamily="18" charset="-78"/>
                <a:ea typeface="Times New Roman" pitchFamily="18" charset="0"/>
                <a:cs typeface="Traditional Arabic" pitchFamily="18" charset="-78"/>
              </a:rPr>
              <a:t>معاملتهم </a:t>
            </a:r>
            <a:r>
              <a:rPr kumimoji="0" lang="ar-EG"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..فالذي ينبغي أن يعامل </a:t>
            </a:r>
            <a:r>
              <a:rPr kumimoji="0" lang="ar-EG" sz="2400" b="1" i="0" u="none" strike="noStrike" cap="none" normalizeH="0" baseline="0" dirty="0" err="1" smtClean="0">
                <a:ln>
                  <a:noFill/>
                </a:ln>
                <a:solidFill>
                  <a:schemeClr val="tx1"/>
                </a:solidFill>
                <a:effectLst/>
                <a:latin typeface="Traditional Arabic" pitchFamily="18" charset="-78"/>
                <a:ea typeface="Times New Roman" pitchFamily="18" charset="0"/>
                <a:cs typeface="Traditional Arabic" pitchFamily="18" charset="-78"/>
              </a:rPr>
              <a:t>به</a:t>
            </a:r>
            <a:r>
              <a:rPr kumimoji="0" lang="ar-EG"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الناس، أن يأخذ </a:t>
            </a:r>
            <a:r>
              <a:rPr kumimoji="0" lang="ar-EG" sz="2400" b="1" i="0" u="none" strike="noStrike" cap="none" normalizeH="0" baseline="0" dirty="0" smtClean="0">
                <a:ln>
                  <a:noFill/>
                </a:ln>
                <a:solidFill>
                  <a:srgbClr val="FF3300"/>
                </a:solidFill>
                <a:effectLst/>
                <a:latin typeface="Traditional Arabic" pitchFamily="18" charset="-78"/>
                <a:ea typeface="Times New Roman" pitchFamily="18" charset="0"/>
                <a:cs typeface="Traditional Arabic" pitchFamily="18" charset="-78"/>
              </a:rPr>
              <a:t>العفو</a:t>
            </a:r>
            <a:r>
              <a:rPr kumimoji="0" lang="ar-EG"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t>
            </a:r>
            <a:r>
              <a:rPr kumimoji="0" lang="ar-EG" sz="2400" b="1" i="0" u="sng"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أي:</a:t>
            </a:r>
            <a:r>
              <a:rPr kumimoji="0" lang="ar-EG"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ما سمحت </a:t>
            </a:r>
            <a:r>
              <a:rPr kumimoji="0" lang="ar-EG" sz="2400" b="1" i="0" u="none" strike="noStrike" cap="none" normalizeH="0" baseline="0" dirty="0" err="1" smtClean="0">
                <a:ln>
                  <a:noFill/>
                </a:ln>
                <a:solidFill>
                  <a:schemeClr val="tx1"/>
                </a:solidFill>
                <a:effectLst/>
                <a:latin typeface="Traditional Arabic" pitchFamily="18" charset="-78"/>
                <a:ea typeface="Times New Roman" pitchFamily="18" charset="0"/>
                <a:cs typeface="Traditional Arabic" pitchFamily="18" charset="-78"/>
              </a:rPr>
              <a:t>به</a:t>
            </a:r>
            <a:r>
              <a:rPr kumimoji="0" lang="ar-EG"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أنفسهم، وما سهل عليهم من الأعمال والأخلاق، فلا يكلفهم ما لا تسمح </a:t>
            </a:r>
            <a:r>
              <a:rPr kumimoji="0" lang="ar-EG" sz="2400" b="1" i="0" u="none" strike="noStrike" cap="none" normalizeH="0" baseline="0" dirty="0" err="1" smtClean="0">
                <a:ln>
                  <a:noFill/>
                </a:ln>
                <a:solidFill>
                  <a:schemeClr val="tx1"/>
                </a:solidFill>
                <a:effectLst/>
                <a:latin typeface="Traditional Arabic" pitchFamily="18" charset="-78"/>
                <a:ea typeface="Times New Roman" pitchFamily="18" charset="0"/>
                <a:cs typeface="Traditional Arabic" pitchFamily="18" charset="-78"/>
              </a:rPr>
              <a:t>به</a:t>
            </a:r>
            <a:r>
              <a:rPr kumimoji="0" lang="ar-EG"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طبائعهم، بل يشكر من كل أحد ما قابله </a:t>
            </a:r>
            <a:r>
              <a:rPr kumimoji="0" lang="ar-EG" sz="2400" b="1" i="0" u="none" strike="noStrike" cap="none" normalizeH="0" baseline="0" dirty="0" err="1" smtClean="0">
                <a:ln>
                  <a:noFill/>
                </a:ln>
                <a:solidFill>
                  <a:schemeClr val="tx1"/>
                </a:solidFill>
                <a:effectLst/>
                <a:latin typeface="Traditional Arabic" pitchFamily="18" charset="-78"/>
                <a:ea typeface="Times New Roman" pitchFamily="18" charset="0"/>
                <a:cs typeface="Traditional Arabic" pitchFamily="18" charset="-78"/>
              </a:rPr>
              <a:t>به</a:t>
            </a:r>
            <a:r>
              <a:rPr kumimoji="0" lang="ar-EG"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من قول وفعل جميل أو ما هو دون ذلك، ويتجاوز عن تقصيرهم ويغض طرفه عن نقصهم، ولا يتكبَّر على الصغير لصغره، ولا ناقص العقل لنقصه، ولا الفقير لفقره، بل يعامل الجميع باللطف والمقابلة بما تقتضيه الحال وتنشرح له صدورهم</a:t>
            </a:r>
            <a:r>
              <a:rPr kumimoji="0" lang="fr-FR"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r>
            <a:br>
              <a:rPr kumimoji="0" lang="ar-SA"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br>
            <a:r>
              <a:rPr kumimoji="0" lang="ar-EG"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a:t>
            </a:r>
            <a:r>
              <a:rPr kumimoji="0" lang="ar-EG" sz="2400" b="1" i="0" u="none" strike="noStrike" cap="none" normalizeH="0" baseline="0" dirty="0" smtClean="0">
                <a:ln>
                  <a:noFill/>
                </a:ln>
                <a:solidFill>
                  <a:srgbClr val="FF3300"/>
                </a:solidFill>
                <a:effectLst/>
                <a:latin typeface="Traditional Arabic" pitchFamily="18" charset="-78"/>
                <a:ea typeface="Times New Roman" pitchFamily="18" charset="0"/>
                <a:cs typeface="Traditional Arabic" pitchFamily="18" charset="-78"/>
              </a:rPr>
              <a:t>وَأْمُرْ بِالْعُرْفِ</a:t>
            </a:r>
            <a:r>
              <a:rPr kumimoji="0" lang="ar-EG"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t>
            </a:r>
            <a:r>
              <a:rPr kumimoji="0" lang="ar-EG" sz="2400" b="1" i="0" u="sng"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أي:</a:t>
            </a:r>
            <a:r>
              <a:rPr kumimoji="0" lang="ar-EG"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بكل قول حسن وفعل جميل، وخلق كامل للقريب والبعيد.</a:t>
            </a:r>
            <a:endParaRPr kumimoji="0" lang="en-US"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r>
            <a:br>
              <a:rPr kumimoji="0" lang="en-US"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br>
            <a:r>
              <a:rPr kumimoji="0" lang="ar-EG"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ولما كان لا بد من أذية </a:t>
            </a:r>
            <a:r>
              <a:rPr kumimoji="0" lang="ar-EG" sz="2400" b="1" i="0" u="none" strike="noStrike" cap="none" normalizeH="0" baseline="0" dirty="0" smtClean="0">
                <a:ln>
                  <a:noFill/>
                </a:ln>
                <a:solidFill>
                  <a:srgbClr val="FF3300"/>
                </a:solidFill>
                <a:effectLst/>
                <a:latin typeface="Traditional Arabic" pitchFamily="18" charset="-78"/>
                <a:ea typeface="Times New Roman" pitchFamily="18" charset="0"/>
                <a:cs typeface="Traditional Arabic" pitchFamily="18" charset="-78"/>
              </a:rPr>
              <a:t>الجاهل</a:t>
            </a:r>
            <a:r>
              <a:rPr kumimoji="0" lang="ar-EG"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أمر اللّه تعالى أن يقابل الجاهل بالإعراض عنه وعدم مقابلته بجهله</a:t>
            </a:r>
            <a:r>
              <a:rPr kumimoji="0" lang="fr-FR"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t>
            </a:r>
            <a:r>
              <a:rPr kumimoji="0" lang="en-US"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t>
            </a:r>
            <a:r>
              <a:rPr kumimoji="0" lang="ar-EG"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فمن آذاك بقوله أو فعله لا تؤذه، ومن حرمك لا تحرمه، ومن قطعك فَصِلْهُ، ومن ظلمك فاعدل فيه</a:t>
            </a:r>
            <a:r>
              <a:rPr kumimoji="0" lang="fr-FR" sz="2400" b="1"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1601597_715875398456934_1182667773_n.jpg"/>
          <p:cNvPicPr>
            <a:picLocks noGrp="1" noChangeAspect="1"/>
          </p:cNvPicPr>
          <p:nvPr>
            <p:ph idx="1"/>
          </p:nvPr>
        </p:nvPicPr>
        <p:blipFill>
          <a:blip r:embed="rId2" cstate="print"/>
          <a:stretch>
            <a:fillRect/>
          </a:stretch>
        </p:blipFill>
        <p:spPr>
          <a:xfrm>
            <a:off x="0" y="0"/>
            <a:ext cx="9144000" cy="6858000"/>
          </a:xfrm>
        </p:spPr>
      </p:pic>
      <p:sp>
        <p:nvSpPr>
          <p:cNvPr id="5" name="Rectangle 4"/>
          <p:cNvSpPr/>
          <p:nvPr/>
        </p:nvSpPr>
        <p:spPr>
          <a:xfrm>
            <a:off x="1187624" y="692696"/>
            <a:ext cx="6840760" cy="5078313"/>
          </a:xfrm>
          <a:prstGeom prst="rect">
            <a:avLst/>
          </a:prstGeom>
        </p:spPr>
        <p:txBody>
          <a:bodyPr wrap="square">
            <a:prstTxWarp prst="textStop">
              <a:avLst/>
            </a:prstTxWarp>
            <a:spAutoFit/>
          </a:bodyPr>
          <a:lstStyle/>
          <a:p>
            <a:pPr algn="ctr" rtl="1"/>
            <a:r>
              <a:rPr lang="ar-MA" sz="3600" b="1" dirty="0" smtClean="0">
                <a:solidFill>
                  <a:srgbClr val="008000"/>
                </a:solidFill>
                <a:latin typeface="Andalus" pitchFamily="18" charset="-78"/>
                <a:cs typeface="Andalus" pitchFamily="18" charset="-78"/>
              </a:rPr>
              <a:t>وَسَارِعُواْ إِلَى مَغْفِرَةٍ مِّن رَّبِّكُمْ وَجَنَّةٍ عَرْضُهَا السَّمَاوَاتُ وَالأَرْضُ أُعِدَّتْ لِلْمُتَّقِينَ</a:t>
            </a:r>
          </a:p>
          <a:p>
            <a:pPr algn="ctr" rtl="1"/>
            <a:r>
              <a:rPr lang="ar-MA" sz="3600" b="1" dirty="0" smtClean="0">
                <a:solidFill>
                  <a:srgbClr val="008000"/>
                </a:solidFill>
                <a:latin typeface="Andalus" pitchFamily="18" charset="-78"/>
                <a:cs typeface="Andalus" pitchFamily="18" charset="-78"/>
              </a:rPr>
              <a:t>الَّذِينَ يُنفِقُونَ فِي السَّرَّاء وَالضَّرَّاء وَالْكَاظِمِينَ الْغَيْظَ وَالْعَافِينَ عَنِ النَّاسِ </a:t>
            </a:r>
            <a:r>
              <a:rPr lang="ar-MA" sz="3600" b="1" dirty="0" smtClean="0">
                <a:solidFill>
                  <a:srgbClr val="FF0000"/>
                </a:solidFill>
                <a:latin typeface="Andalus" pitchFamily="18" charset="-78"/>
                <a:cs typeface="Andalus" pitchFamily="18" charset="-78"/>
              </a:rPr>
              <a:t>وَاللَّهُ يُحِبُّ الْمُحْسِنِينَ</a:t>
            </a:r>
          </a:p>
          <a:p>
            <a:pPr algn="ctr" rtl="1"/>
            <a:r>
              <a:rPr lang="ar-MA" sz="3600" b="1" dirty="0" smtClean="0">
                <a:solidFill>
                  <a:srgbClr val="FF0000"/>
                </a:solidFill>
                <a:latin typeface="Andalus" pitchFamily="18" charset="-78"/>
                <a:cs typeface="Andalus" pitchFamily="18" charset="-78"/>
              </a:rPr>
              <a:t>وَالَّذِينَ إِذَا فَعَلُواْ فَاحِشَةً أَوْ ظَلَمُواْ أَنفُسَهُمْ ذَكَرُواْ اللَّهَ فَاسْتَغْفَرُواْ لِذُنُوبِهِمْ </a:t>
            </a:r>
            <a:r>
              <a:rPr lang="ar-MA" sz="3600" b="1" dirty="0" smtClean="0">
                <a:solidFill>
                  <a:srgbClr val="006600"/>
                </a:solidFill>
                <a:latin typeface="Andalus" pitchFamily="18" charset="-78"/>
                <a:cs typeface="Andalus" pitchFamily="18" charset="-78"/>
              </a:rPr>
              <a:t>وَمَن يَغْفِرُ الذُّنُوبَ إِلاَّ اللَّهُ </a:t>
            </a:r>
            <a:r>
              <a:rPr lang="ar-MA" sz="3600" b="1" dirty="0" smtClean="0">
                <a:solidFill>
                  <a:srgbClr val="FF0000"/>
                </a:solidFill>
                <a:latin typeface="Andalus" pitchFamily="18" charset="-78"/>
                <a:cs typeface="Andalus" pitchFamily="18" charset="-78"/>
              </a:rPr>
              <a:t>وَلَمْ يُصِرُّواْ عَلَى مَا فَعَلُواْ وَهُمْ يَعْلَمُونَ</a:t>
            </a:r>
          </a:p>
          <a:p>
            <a:pPr algn="ctr" rtl="1"/>
            <a:r>
              <a:rPr lang="ar-MA" sz="3600" b="1" dirty="0" smtClean="0">
                <a:solidFill>
                  <a:srgbClr val="008000"/>
                </a:solidFill>
                <a:latin typeface="Andalus" pitchFamily="18" charset="-78"/>
                <a:cs typeface="Andalus" pitchFamily="18" charset="-78"/>
              </a:rPr>
              <a:t>أُوْلَئِكَ جَزَاؤُهُم مَّغْفِرَةٌ مِّن رَّبِّهِمْ وَجَنَّاتٌ تَجْرِي مِن تَحْتِهَا الأَنْهَارُ خَالِدِينَ فِيهَا وَنِعْمَ أَجْرُ الْعَامِلِينَ</a:t>
            </a:r>
            <a:endParaRPr lang="ar-MA" sz="3600" b="1" dirty="0">
              <a:solidFill>
                <a:srgbClr val="008000"/>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1613</TotalTime>
  <Words>730</Words>
  <Application>Microsoft Office PowerPoint</Application>
  <PresentationFormat>Affichage à l'écran (4:3)</PresentationFormat>
  <Paragraphs>80</Paragraphs>
  <Slides>22</Slides>
  <Notes>0</Notes>
  <HiddenSlides>0</HiddenSlides>
  <MMClips>1</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 كوني من السابقين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تعليمات خط البداية</vt:lpstr>
      <vt:lpstr>رسوم الاشتراك               </vt:lpstr>
      <vt:lpstr>دليل الفوز بالسباق</vt:lpstr>
      <vt:lpstr>مهارات السباق</vt:lpstr>
      <vt:lpstr>Diapositive 16</vt:lpstr>
      <vt:lpstr>مهارات السباق</vt:lpstr>
      <vt:lpstr>خط النهاية</vt:lpstr>
      <vt:lpstr>Diapositive 19</vt:lpstr>
      <vt:lpstr>Diapositive 20</vt:lpstr>
      <vt:lpstr>Diapositive 21</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كني من السابقين</dc:title>
  <dc:creator>user</dc:creator>
  <cp:lastModifiedBy>user</cp:lastModifiedBy>
  <cp:revision>28</cp:revision>
  <dcterms:created xsi:type="dcterms:W3CDTF">2014-06-09T20:09:41Z</dcterms:created>
  <dcterms:modified xsi:type="dcterms:W3CDTF">2014-06-21T13:03:40Z</dcterms:modified>
</cp:coreProperties>
</file>