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65" r:id="rId2"/>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857FCF-F079-4697-A7D7-61A3EF42A039}" type="datetimeFigureOut">
              <a:rPr lang="fr-FR" smtClean="0"/>
              <a:t>25/04/2014</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CAB89B-F304-4BB0-828E-3CEDC0470CC8}" type="slidenum">
              <a:rPr lang="fr-FR" smtClean="0"/>
              <a:t>‹N°›</a:t>
            </a:fld>
            <a:endParaRPr lang="fr-FR"/>
          </a:p>
        </p:txBody>
      </p:sp>
    </p:spTree>
    <p:extLst>
      <p:ext uri="{BB962C8B-B14F-4D97-AF65-F5344CB8AC3E}">
        <p14:creationId xmlns:p14="http://schemas.microsoft.com/office/powerpoint/2010/main" val="4099438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7CAB89B-F304-4BB0-828E-3CEDC0470CC8}" type="slidenum">
              <a:rPr lang="fr-FR" smtClean="0"/>
              <a:t>1</a:t>
            </a:fld>
            <a:endParaRPr lang="fr-FR"/>
          </a:p>
        </p:txBody>
      </p:sp>
    </p:spTree>
    <p:extLst>
      <p:ext uri="{BB962C8B-B14F-4D97-AF65-F5344CB8AC3E}">
        <p14:creationId xmlns:p14="http://schemas.microsoft.com/office/powerpoint/2010/main" val="2583401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7CAB89B-F304-4BB0-828E-3CEDC0470CC8}" type="slidenum">
              <a:rPr lang="fr-FR" smtClean="0"/>
              <a:t>10</a:t>
            </a:fld>
            <a:endParaRPr lang="fr-FR"/>
          </a:p>
        </p:txBody>
      </p:sp>
    </p:spTree>
    <p:extLst>
      <p:ext uri="{BB962C8B-B14F-4D97-AF65-F5344CB8AC3E}">
        <p14:creationId xmlns:p14="http://schemas.microsoft.com/office/powerpoint/2010/main" val="3797247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7CAB89B-F304-4BB0-828E-3CEDC0470CC8}" type="slidenum">
              <a:rPr lang="fr-FR" smtClean="0"/>
              <a:t>2</a:t>
            </a:fld>
            <a:endParaRPr lang="fr-FR"/>
          </a:p>
        </p:txBody>
      </p:sp>
    </p:spTree>
    <p:extLst>
      <p:ext uri="{BB962C8B-B14F-4D97-AF65-F5344CB8AC3E}">
        <p14:creationId xmlns:p14="http://schemas.microsoft.com/office/powerpoint/2010/main" val="1939763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7CAB89B-F304-4BB0-828E-3CEDC0470CC8}" type="slidenum">
              <a:rPr lang="fr-FR" smtClean="0"/>
              <a:t>3</a:t>
            </a:fld>
            <a:endParaRPr lang="fr-FR"/>
          </a:p>
        </p:txBody>
      </p:sp>
    </p:spTree>
    <p:extLst>
      <p:ext uri="{BB962C8B-B14F-4D97-AF65-F5344CB8AC3E}">
        <p14:creationId xmlns:p14="http://schemas.microsoft.com/office/powerpoint/2010/main" val="2343163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7CAB89B-F304-4BB0-828E-3CEDC0470CC8}" type="slidenum">
              <a:rPr lang="fr-FR" smtClean="0"/>
              <a:t>4</a:t>
            </a:fld>
            <a:endParaRPr lang="fr-FR"/>
          </a:p>
        </p:txBody>
      </p:sp>
    </p:spTree>
    <p:extLst>
      <p:ext uri="{BB962C8B-B14F-4D97-AF65-F5344CB8AC3E}">
        <p14:creationId xmlns:p14="http://schemas.microsoft.com/office/powerpoint/2010/main" val="1227198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7CAB89B-F304-4BB0-828E-3CEDC0470CC8}" type="slidenum">
              <a:rPr lang="fr-FR" smtClean="0"/>
              <a:t>5</a:t>
            </a:fld>
            <a:endParaRPr lang="fr-FR"/>
          </a:p>
        </p:txBody>
      </p:sp>
    </p:spTree>
    <p:extLst>
      <p:ext uri="{BB962C8B-B14F-4D97-AF65-F5344CB8AC3E}">
        <p14:creationId xmlns:p14="http://schemas.microsoft.com/office/powerpoint/2010/main" val="2035469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7CAB89B-F304-4BB0-828E-3CEDC0470CC8}" type="slidenum">
              <a:rPr lang="fr-FR" smtClean="0"/>
              <a:t>6</a:t>
            </a:fld>
            <a:endParaRPr lang="fr-FR"/>
          </a:p>
        </p:txBody>
      </p:sp>
    </p:spTree>
    <p:extLst>
      <p:ext uri="{BB962C8B-B14F-4D97-AF65-F5344CB8AC3E}">
        <p14:creationId xmlns:p14="http://schemas.microsoft.com/office/powerpoint/2010/main" val="3090282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7CAB89B-F304-4BB0-828E-3CEDC0470CC8}" type="slidenum">
              <a:rPr lang="fr-FR" smtClean="0"/>
              <a:t>7</a:t>
            </a:fld>
            <a:endParaRPr lang="fr-FR"/>
          </a:p>
        </p:txBody>
      </p:sp>
    </p:spTree>
    <p:extLst>
      <p:ext uri="{BB962C8B-B14F-4D97-AF65-F5344CB8AC3E}">
        <p14:creationId xmlns:p14="http://schemas.microsoft.com/office/powerpoint/2010/main" val="2008641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7CAB89B-F304-4BB0-828E-3CEDC0470CC8}" type="slidenum">
              <a:rPr lang="fr-FR" smtClean="0"/>
              <a:t>8</a:t>
            </a:fld>
            <a:endParaRPr lang="fr-FR"/>
          </a:p>
        </p:txBody>
      </p:sp>
    </p:spTree>
    <p:extLst>
      <p:ext uri="{BB962C8B-B14F-4D97-AF65-F5344CB8AC3E}">
        <p14:creationId xmlns:p14="http://schemas.microsoft.com/office/powerpoint/2010/main" val="3659776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7CAB89B-F304-4BB0-828E-3CEDC0470CC8}" type="slidenum">
              <a:rPr lang="fr-FR" smtClean="0"/>
              <a:t>9</a:t>
            </a:fld>
            <a:endParaRPr lang="fr-FR"/>
          </a:p>
        </p:txBody>
      </p:sp>
    </p:spTree>
    <p:extLst>
      <p:ext uri="{BB962C8B-B14F-4D97-AF65-F5344CB8AC3E}">
        <p14:creationId xmlns:p14="http://schemas.microsoft.com/office/powerpoint/2010/main" val="3683968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508000" y="4853412"/>
            <a:ext cx="112776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65522FF8-95B0-4C72-AB12-E49EE77521C3}" type="datetimeFigureOut">
              <a:rPr lang="fr-FR" smtClean="0"/>
              <a:pPr/>
              <a:t>25/04/2014</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10972800" y="6473952"/>
            <a:ext cx="1011936" cy="246888"/>
          </a:xfrm>
        </p:spPr>
        <p:txBody>
          <a:bodyPr/>
          <a:lstStyle/>
          <a:p>
            <a:fld id="{8CA85F4E-2148-461C-AD4D-2EF4010EE53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5522FF8-95B0-4C72-AB12-E49EE77521C3}" type="datetimeFigureOut">
              <a:rPr lang="fr-FR" smtClean="0"/>
              <a:pPr/>
              <a:t>25/04/2014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A85F4E-2148-461C-AD4D-2EF4010EE53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44000" y="549277"/>
            <a:ext cx="2438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549277"/>
            <a:ext cx="83312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5522FF8-95B0-4C72-AB12-E49EE77521C3}" type="datetimeFigureOut">
              <a:rPr lang="fr-FR" smtClean="0"/>
              <a:pPr/>
              <a:t>25/04/2014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A85F4E-2148-461C-AD4D-2EF4010EE53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65522FF8-95B0-4C72-AB12-E49EE77521C3}" type="datetimeFigureOut">
              <a:rPr lang="fr-FR" smtClean="0"/>
              <a:pPr/>
              <a:t>25/04/2014</a:t>
            </a:fld>
            <a:endParaRPr lang="fr-FR"/>
          </a:p>
        </p:txBody>
      </p:sp>
      <p:sp>
        <p:nvSpPr>
          <p:cNvPr id="19" name="Espace réservé du pied de page 18"/>
          <p:cNvSpPr>
            <a:spLocks noGrp="1"/>
          </p:cNvSpPr>
          <p:nvPr>
            <p:ph type="ftr" sz="quarter" idx="11"/>
          </p:nvPr>
        </p:nvSpPr>
        <p:spPr>
          <a:xfrm>
            <a:off x="4775200" y="76201"/>
            <a:ext cx="3860800" cy="288925"/>
          </a:xfrm>
        </p:spPr>
        <p:txBody>
          <a:bodyPr/>
          <a:lstStyle/>
          <a:p>
            <a:endParaRPr lang="fr-FR"/>
          </a:p>
        </p:txBody>
      </p:sp>
      <p:sp>
        <p:nvSpPr>
          <p:cNvPr id="16" name="Espace réservé du numéro de diapositive 15"/>
          <p:cNvSpPr>
            <a:spLocks noGrp="1"/>
          </p:cNvSpPr>
          <p:nvPr>
            <p:ph type="sldNum" sz="quarter" idx="12"/>
          </p:nvPr>
        </p:nvSpPr>
        <p:spPr>
          <a:xfrm>
            <a:off x="10972800" y="6473952"/>
            <a:ext cx="1011936" cy="246888"/>
          </a:xfrm>
        </p:spPr>
        <p:txBody>
          <a:bodyPr/>
          <a:lstStyle/>
          <a:p>
            <a:fld id="{8CA85F4E-2148-461C-AD4D-2EF4010EE53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65522FF8-95B0-4C72-AB12-E49EE77521C3}" type="datetimeFigureOut">
              <a:rPr lang="fr-FR" smtClean="0"/>
              <a:pPr/>
              <a:t>25/04/2014</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8CA85F4E-2148-461C-AD4D-2EF4010EE532}" type="slidenum">
              <a:rPr lang="fr-FR" smtClean="0"/>
              <a:pPr/>
              <a:t>‹N°›</a:t>
            </a:fld>
            <a:endParaRPr lang="fr-FR"/>
          </a:p>
        </p:txBody>
      </p:sp>
      <p:sp>
        <p:nvSpPr>
          <p:cNvPr id="8" name="Titre 7"/>
          <p:cNvSpPr>
            <a:spLocks noGrp="1"/>
          </p:cNvSpPr>
          <p:nvPr>
            <p:ph type="title"/>
          </p:nvPr>
        </p:nvSpPr>
        <p:spPr>
          <a:xfrm>
            <a:off x="240633" y="2947086"/>
            <a:ext cx="115824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402336" y="457200"/>
            <a:ext cx="115824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65522FF8-95B0-4C72-AB12-E49EE77521C3}" type="datetimeFigureOut">
              <a:rPr lang="fr-FR" smtClean="0"/>
              <a:pPr/>
              <a:t>25/04/2014</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8CA85F4E-2148-461C-AD4D-2EF4010EE53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406400" y="5410200"/>
            <a:ext cx="114808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65522FF8-95B0-4C72-AB12-E49EE77521C3}" type="datetimeFigureOut">
              <a:rPr lang="fr-FR" smtClean="0"/>
              <a:pPr/>
              <a:t>25/04/2014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972800" y="6477000"/>
            <a:ext cx="1016000" cy="246888"/>
          </a:xfrm>
        </p:spPr>
        <p:txBody>
          <a:bodyPr/>
          <a:lstStyle/>
          <a:p>
            <a:fld id="{8CA85F4E-2148-461C-AD4D-2EF4010EE532}" type="slidenum">
              <a:rPr lang="fr-FR" smtClean="0"/>
              <a:pPr/>
              <a:t>‹N°›</a:t>
            </a:fld>
            <a:endParaRPr lang="fr-FR"/>
          </a:p>
        </p:txBody>
      </p:sp>
      <p:sp>
        <p:nvSpPr>
          <p:cNvPr id="11" name="Connecteur droit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402336" y="457200"/>
            <a:ext cx="115824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65522FF8-95B0-4C72-AB12-E49EE77521C3}" type="datetimeFigureOut">
              <a:rPr lang="fr-FR" smtClean="0"/>
              <a:pPr/>
              <a:t>25/04/2014</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A85F4E-2148-461C-AD4D-2EF4010EE53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65522FF8-95B0-4C72-AB12-E49EE77521C3}" type="datetimeFigureOut">
              <a:rPr lang="fr-FR" smtClean="0"/>
              <a:pPr/>
              <a:t>25/04/2014</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A85F4E-2148-461C-AD4D-2EF4010EE53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609600" y="5486400"/>
            <a:ext cx="112776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65522FF8-95B0-4C72-AB12-E49EE77521C3}" type="datetimeFigureOut">
              <a:rPr lang="fr-FR" smtClean="0"/>
              <a:pPr/>
              <a:t>25/04/2014</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A85F4E-2148-461C-AD4D-2EF4010EE53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65522FF8-95B0-4C72-AB12-E49EE77521C3}" type="datetimeFigureOut">
              <a:rPr lang="fr-FR" smtClean="0"/>
              <a:pPr/>
              <a:t>25/04/2014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8CA85F4E-2148-461C-AD4D-2EF4010EE532}" type="slidenum">
              <a:rPr lang="fr-FR" smtClean="0"/>
              <a:pPr/>
              <a:t>‹N°›</a:t>
            </a:fld>
            <a:endParaRPr lang="fr-FR"/>
          </a:p>
        </p:txBody>
      </p:sp>
      <p:sp>
        <p:nvSpPr>
          <p:cNvPr id="17" name="Titre 16"/>
          <p:cNvSpPr>
            <a:spLocks noGrp="1"/>
          </p:cNvSpPr>
          <p:nvPr>
            <p:ph type="title"/>
          </p:nvPr>
        </p:nvSpPr>
        <p:spPr>
          <a:xfrm>
            <a:off x="508000" y="4993760"/>
            <a:ext cx="78232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65522FF8-95B0-4C72-AB12-E49EE77521C3}" type="datetimeFigureOut">
              <a:rPr lang="fr-FR" smtClean="0"/>
              <a:pPr/>
              <a:t>25/04/2014</a:t>
            </a:fld>
            <a:endParaRPr lang="fr-FR"/>
          </a:p>
        </p:txBody>
      </p:sp>
      <p:sp>
        <p:nvSpPr>
          <p:cNvPr id="28" name="Espace réservé du pied de page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CA85F4E-2148-461C-AD4D-2EF4010EE532}" type="slidenum">
              <a:rPr lang="fr-FR" smtClean="0"/>
              <a:pPr/>
              <a:t>‹N°›</a:t>
            </a:fld>
            <a:endParaRPr lang="fr-FR"/>
          </a:p>
        </p:txBody>
      </p:sp>
      <p:sp>
        <p:nvSpPr>
          <p:cNvPr id="10" name="Espace réservé du titre 9"/>
          <p:cNvSpPr>
            <a:spLocks noGrp="1"/>
          </p:cNvSpPr>
          <p:nvPr>
            <p:ph type="title"/>
          </p:nvPr>
        </p:nvSpPr>
        <p:spPr>
          <a:xfrm>
            <a:off x="406400" y="457200"/>
            <a:ext cx="115824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20671460">
            <a:off x="191093" y="1743652"/>
            <a:ext cx="11702242" cy="1200329"/>
          </a:xfrm>
          <a:prstGeom prst="rect">
            <a:avLst/>
          </a:prstGeom>
          <a:noFill/>
          <a:ln w="57150"/>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ar-MA" sz="7200" b="1" i="1" cap="none" spc="0" dirty="0" smtClean="0">
                <a:ln w="19050">
                  <a:solidFill>
                    <a:srgbClr val="00B0F0"/>
                  </a:solidFill>
                  <a:prstDash val="solid"/>
                </a:ln>
                <a:solidFill>
                  <a:schemeClr val="accent3"/>
                </a:solidFill>
                <a:effectLst>
                  <a:glow rad="139700">
                    <a:schemeClr val="accent3">
                      <a:satMod val="175000"/>
                      <a:alpha val="40000"/>
                    </a:schemeClr>
                  </a:glow>
                  <a:outerShdw blurRad="50000" dist="50800" dir="7500000" algn="tl">
                    <a:srgbClr val="000000">
                      <a:shade val="5000"/>
                      <a:alpha val="35000"/>
                    </a:srgbClr>
                  </a:outerShdw>
                </a:effectLst>
              </a:rPr>
              <a:t>فن النصيحة وثقافة الاعتذار</a:t>
            </a:r>
            <a:endParaRPr lang="fr-FR" sz="7200" b="1" i="1" cap="none" spc="0" dirty="0">
              <a:ln w="19050">
                <a:solidFill>
                  <a:srgbClr val="00B0F0"/>
                </a:solidFill>
                <a:prstDash val="solid"/>
              </a:ln>
              <a:solidFill>
                <a:schemeClr val="accent3"/>
              </a:solidFill>
              <a:effectLst>
                <a:glow rad="139700">
                  <a:schemeClr val="accent3">
                    <a:satMod val="175000"/>
                    <a:alpha val="40000"/>
                  </a:schemeClr>
                </a:glow>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749453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MA" sz="4400" u="sng" dirty="0" smtClean="0">
                <a:solidFill>
                  <a:schemeClr val="accent1"/>
                </a:solidFill>
              </a:rPr>
              <a:t>الجهل</a:t>
            </a:r>
            <a:r>
              <a:rPr lang="ar-MA" sz="4400" u="sng" dirty="0" smtClean="0"/>
              <a:t> </a:t>
            </a:r>
            <a:r>
              <a:rPr lang="ar-MA" sz="4400" dirty="0" smtClean="0"/>
              <a:t>وهو آفة خطرة «كل بني آدم خطاء»</a:t>
            </a:r>
          </a:p>
          <a:p>
            <a:pPr algn="r" rtl="1"/>
            <a:r>
              <a:rPr lang="ar-MA" sz="4400" u="sng" dirty="0" smtClean="0">
                <a:solidFill>
                  <a:schemeClr val="accent1"/>
                </a:solidFill>
              </a:rPr>
              <a:t>الكبر </a:t>
            </a:r>
            <a:r>
              <a:rPr lang="ar-MA" sz="4400" u="sng" dirty="0" smtClean="0"/>
              <a:t>:</a:t>
            </a:r>
            <a:r>
              <a:rPr lang="ar-MA" sz="4400" dirty="0" smtClean="0"/>
              <a:t> «</a:t>
            </a:r>
            <a:r>
              <a:rPr lang="ar-MA" sz="4400" dirty="0" smtClean="0"/>
              <a:t>وإذ</a:t>
            </a:r>
            <a:r>
              <a:rPr lang="fr-FR" sz="4400" dirty="0" smtClean="0"/>
              <a:t> </a:t>
            </a:r>
            <a:r>
              <a:rPr lang="ar-MA" sz="4400" dirty="0" smtClean="0"/>
              <a:t>قال </a:t>
            </a:r>
            <a:r>
              <a:rPr lang="ar-MA" sz="4400" dirty="0" smtClean="0"/>
              <a:t>ربك للملائكة اسجدوا لآدم فسجدوا إلا ابليس أبى واستكبر وكان من الكافرين»</a:t>
            </a:r>
          </a:p>
          <a:p>
            <a:pPr algn="r" rtl="1"/>
            <a:r>
              <a:rPr lang="ar-MA" sz="4400" u="sng" dirty="0" smtClean="0">
                <a:solidFill>
                  <a:schemeClr val="accent1"/>
                </a:solidFill>
              </a:rPr>
              <a:t>الخوف من النقد </a:t>
            </a:r>
            <a:r>
              <a:rPr lang="ar-MA" sz="4400" u="sng" dirty="0" smtClean="0"/>
              <a:t>:</a:t>
            </a:r>
            <a:r>
              <a:rPr lang="ar-MA" sz="4400" dirty="0" smtClean="0"/>
              <a:t> كان السلف الصالح يرفعون شعار : مرحبا بالناصح أبد الدهر</a:t>
            </a:r>
            <a:endParaRPr lang="fr-FR" sz="4400" u="sng" dirty="0"/>
          </a:p>
        </p:txBody>
      </p:sp>
      <p:sp>
        <p:nvSpPr>
          <p:cNvPr id="4" name="Rectangle 3"/>
          <p:cNvSpPr/>
          <p:nvPr/>
        </p:nvSpPr>
        <p:spPr>
          <a:xfrm>
            <a:off x="3827962" y="243185"/>
            <a:ext cx="4459875" cy="923330"/>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M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موانع الاعتذار</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160984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24000" y="471889"/>
            <a:ext cx="9677400" cy="5928911"/>
          </a:xfrm>
        </p:spPr>
        <p:txBody>
          <a:bodyPr/>
          <a:lstStyle/>
          <a:p>
            <a:pPr algn="r" rtl="1"/>
            <a:r>
              <a:rPr lang="ar-MA" dirty="0" smtClean="0"/>
              <a:t>أصل النصح في اللغة : الخلوص يقال نصحت العسل أي خلصته من الشمع </a:t>
            </a:r>
          </a:p>
          <a:p>
            <a:pPr algn="r" rtl="1"/>
            <a:r>
              <a:rPr lang="ar-MA" dirty="0" smtClean="0"/>
              <a:t>نصح الرجل ثوبه أي خاطه.</a:t>
            </a:r>
          </a:p>
          <a:p>
            <a:pPr algn="r" rtl="1"/>
            <a:endParaRPr lang="ar-MA" dirty="0"/>
          </a:p>
          <a:p>
            <a:pPr algn="r" rtl="1"/>
            <a:r>
              <a:rPr lang="ar-MA" dirty="0" smtClean="0"/>
              <a:t>شرعا: تعليم ما يجهل من أمر الدين </a:t>
            </a:r>
          </a:p>
          <a:p>
            <a:pPr algn="r" rtl="1"/>
            <a:r>
              <a:rPr lang="ar-MA" dirty="0" smtClean="0"/>
              <a:t>قال الله تعالى : «و العصر إن الإنسان لفي خسر إلا الذين أمنوا وعملوا الصالحات وتواصوا بالحق وتواصوا بالصبر»</a:t>
            </a:r>
          </a:p>
          <a:p>
            <a:pPr algn="r" rtl="1"/>
            <a:endParaRPr lang="ar-MA" dirty="0" smtClean="0"/>
          </a:p>
          <a:p>
            <a:pPr algn="r" rtl="1"/>
            <a:r>
              <a:rPr lang="ar-MA" dirty="0" smtClean="0"/>
              <a:t>و قال صلى الله عليه وسلم : «الدين النصيحة قال الصحابة لمن ؟ قال لله ولكتابه ولرسوله ولأئمة المسلمين وعامتهم»  </a:t>
            </a:r>
            <a:endParaRPr lang="ar-MA" dirty="0"/>
          </a:p>
        </p:txBody>
      </p:sp>
      <p:sp>
        <p:nvSpPr>
          <p:cNvPr id="4" name="Rectangle 3"/>
          <p:cNvSpPr/>
          <p:nvPr/>
        </p:nvSpPr>
        <p:spPr>
          <a:xfrm>
            <a:off x="3799524" y="433685"/>
            <a:ext cx="5088252" cy="923330"/>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M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معنى النصيحة </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48511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r" rtl="1">
              <a:buNone/>
            </a:pPr>
            <a:r>
              <a:rPr lang="ar-MA" dirty="0" smtClean="0"/>
              <a:t>فعن أبي هريرة أن رسول الله (ص) قال «حق المسلم على المسلم ست قيل ما هن يا رسول الله قال : إذا لقيته فسلم عليه وإذا استنصحك فانصح له وإذا عطس فحمد الله فشمته وإذا مرض فعده وإذا مات فاتبعه»</a:t>
            </a:r>
          </a:p>
          <a:p>
            <a:pPr marL="0" indent="0" algn="r" rtl="1">
              <a:buNone/>
            </a:pPr>
            <a:endParaRPr lang="ar-MA" dirty="0"/>
          </a:p>
          <a:p>
            <a:pPr marL="0" indent="0" algn="r" rtl="1">
              <a:buNone/>
            </a:pPr>
            <a:r>
              <a:rPr lang="ar-MA" dirty="0" smtClean="0"/>
              <a:t>وكان يشترط على من </a:t>
            </a:r>
            <a:r>
              <a:rPr lang="ar-MA" dirty="0" smtClean="0"/>
              <a:t>بايعه</a:t>
            </a:r>
            <a:r>
              <a:rPr lang="fr-FR" dirty="0" smtClean="0"/>
              <a:t> </a:t>
            </a:r>
            <a:r>
              <a:rPr lang="ar-MA" dirty="0" smtClean="0"/>
              <a:t>نصح </a:t>
            </a:r>
            <a:r>
              <a:rPr lang="ar-MA" dirty="0" smtClean="0"/>
              <a:t>لكل مسلم قال جرير بن عبد الله (بايعت رسول الله (ص) على إقام الصلاة وإيتاء الزكاة والنصح لكل مسلم)</a:t>
            </a:r>
            <a:endParaRPr lang="ar-MA" dirty="0"/>
          </a:p>
        </p:txBody>
      </p:sp>
    </p:spTree>
    <p:extLst>
      <p:ext uri="{BB962C8B-B14F-4D97-AF65-F5344CB8AC3E}">
        <p14:creationId xmlns:p14="http://schemas.microsoft.com/office/powerpoint/2010/main" val="1285778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635124"/>
            <a:ext cx="10515600" cy="4922905"/>
          </a:xfrm>
        </p:spPr>
        <p:txBody>
          <a:bodyPr>
            <a:normAutofit fontScale="92500" lnSpcReduction="20000"/>
          </a:bodyPr>
          <a:lstStyle/>
          <a:p>
            <a:pPr marL="514350" indent="-514350" algn="r" rtl="1">
              <a:buFont typeface="+mj-lt"/>
              <a:buAutoNum type="arabicPeriod"/>
            </a:pPr>
            <a:r>
              <a:rPr lang="ar-MA" b="1" u="sng" dirty="0" smtClean="0">
                <a:solidFill>
                  <a:schemeClr val="accent1"/>
                </a:solidFill>
              </a:rPr>
              <a:t>الإخلاص </a:t>
            </a:r>
          </a:p>
          <a:p>
            <a:pPr marL="0" indent="0" algn="r" rtl="1">
              <a:buNone/>
            </a:pPr>
            <a:r>
              <a:rPr lang="ar-MA" dirty="0" smtClean="0"/>
              <a:t>قال الله تعالى : «وما أمروا إلا ليعبدوا الله مخلصين له الدين»</a:t>
            </a:r>
          </a:p>
          <a:p>
            <a:pPr marL="0" indent="0" algn="r" rtl="1">
              <a:buNone/>
            </a:pPr>
            <a:endParaRPr lang="ar-MA" dirty="0"/>
          </a:p>
          <a:p>
            <a:pPr marL="0" indent="0" algn="r" rtl="1">
              <a:buNone/>
            </a:pPr>
            <a:r>
              <a:rPr lang="ar-MA" dirty="0" smtClean="0"/>
              <a:t>وقال صلى الله عليه وسلم : «إنما الأعمال بالنيات وإنما لكل امرئ ما نوى»</a:t>
            </a:r>
          </a:p>
          <a:p>
            <a:pPr marL="0" indent="0" algn="r" rtl="1">
              <a:buNone/>
            </a:pPr>
            <a:endParaRPr lang="ar-MA" dirty="0" smtClean="0"/>
          </a:p>
          <a:p>
            <a:pPr marL="0" indent="0" algn="r" rtl="1">
              <a:buNone/>
            </a:pPr>
            <a:r>
              <a:rPr lang="ar-MA" b="1" u="sng" dirty="0" smtClean="0">
                <a:solidFill>
                  <a:schemeClr val="accent1"/>
                </a:solidFill>
              </a:rPr>
              <a:t>2. اللين والرفق </a:t>
            </a:r>
          </a:p>
          <a:p>
            <a:pPr marL="0" indent="0" algn="r" rtl="1">
              <a:buNone/>
            </a:pPr>
            <a:r>
              <a:rPr lang="ar-MA" dirty="0" smtClean="0"/>
              <a:t>قال الله تعالى: «ادع إلى سبيل ربك بالحكمة والموعظة الحسنة وجادلهم بالتي هي أحسن إن ربك هو أعلم بمن ضل عن سبيله وهو أعلم بالمهتدين»</a:t>
            </a:r>
          </a:p>
          <a:p>
            <a:pPr marL="0" indent="0" rtl="1">
              <a:buNone/>
            </a:pPr>
            <a:r>
              <a:rPr lang="ar-MA" dirty="0" smtClean="0"/>
              <a:t>سورة النحل </a:t>
            </a:r>
            <a:endParaRPr lang="ar-MA" dirty="0"/>
          </a:p>
        </p:txBody>
      </p:sp>
      <p:sp>
        <p:nvSpPr>
          <p:cNvPr id="4" name="Rectangle 3"/>
          <p:cNvSpPr/>
          <p:nvPr/>
        </p:nvSpPr>
        <p:spPr>
          <a:xfrm>
            <a:off x="3819145" y="338435"/>
            <a:ext cx="4477509" cy="923330"/>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M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آداب النصيحة</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69410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r" rtl="1">
              <a:buNone/>
            </a:pPr>
            <a:r>
              <a:rPr lang="ar-MA" dirty="0" smtClean="0"/>
              <a:t>قال الله تعالى : </a:t>
            </a:r>
            <a:r>
              <a:rPr lang="ar-MA" b="1" dirty="0" smtClean="0"/>
              <a:t>«اذهبا إلى فرعون إنه طغى فقولا له قولا لينا لعله يتذكر أو يخشى»</a:t>
            </a:r>
          </a:p>
          <a:p>
            <a:pPr marL="0" indent="0" rtl="1">
              <a:buNone/>
            </a:pPr>
            <a:r>
              <a:rPr lang="ar-MA" dirty="0" smtClean="0"/>
              <a:t>طه</a:t>
            </a:r>
          </a:p>
          <a:p>
            <a:pPr marL="0" indent="0" algn="r" rtl="1">
              <a:buNone/>
            </a:pPr>
            <a:endParaRPr lang="ar-MA" dirty="0"/>
          </a:p>
          <a:p>
            <a:pPr marL="0" indent="0" algn="r" rtl="1">
              <a:buNone/>
            </a:pPr>
            <a:r>
              <a:rPr lang="ar-MA" dirty="0" smtClean="0"/>
              <a:t>قال الله تعالى : </a:t>
            </a:r>
            <a:r>
              <a:rPr lang="ar-MA" b="1" dirty="0" smtClean="0"/>
              <a:t>«فبما رحمة من الله لنت لهم ولو كنت فظا غليظ القلب لانفضوا من حولك»</a:t>
            </a:r>
          </a:p>
          <a:p>
            <a:pPr marL="0" indent="0" algn="r" rtl="1">
              <a:buNone/>
            </a:pPr>
            <a:endParaRPr lang="ar-MA" dirty="0"/>
          </a:p>
          <a:p>
            <a:pPr marL="0" indent="0" algn="r" rtl="1">
              <a:buNone/>
            </a:pPr>
            <a:r>
              <a:rPr lang="ar-MA" dirty="0" smtClean="0"/>
              <a:t>وقال رسول الله (ص): </a:t>
            </a:r>
            <a:r>
              <a:rPr lang="ar-MA" b="1" dirty="0" smtClean="0"/>
              <a:t>«إن الله يحب الرفق في الأمر </a:t>
            </a:r>
            <a:r>
              <a:rPr lang="ar-MA" b="1" dirty="0" err="1" smtClean="0"/>
              <a:t>كله</a:t>
            </a:r>
            <a:r>
              <a:rPr lang="ar-MA" dirty="0" err="1" smtClean="0"/>
              <a:t>»</a:t>
            </a:r>
            <a:endParaRPr lang="ar-MA" dirty="0"/>
          </a:p>
        </p:txBody>
      </p:sp>
      <p:sp>
        <p:nvSpPr>
          <p:cNvPr id="4" name="Rectangle 3"/>
          <p:cNvSpPr/>
          <p:nvPr/>
        </p:nvSpPr>
        <p:spPr>
          <a:xfrm>
            <a:off x="4562882" y="376535"/>
            <a:ext cx="2837636" cy="923330"/>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M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قولا لينا </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028428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marL="0" indent="0" algn="r" rtl="1">
              <a:buNone/>
            </a:pPr>
            <a:r>
              <a:rPr lang="ar-MA" sz="4800" dirty="0" smtClean="0"/>
              <a:t>قال الله تعالى : «إنا خلقناهم من طين لازب» (الصافات) فإذا سويته ونفخت فيه من روحي فقعوا له ساجدين» </a:t>
            </a:r>
          </a:p>
          <a:p>
            <a:pPr marL="0" indent="0" algn="r" rtl="1">
              <a:buNone/>
            </a:pPr>
            <a:endParaRPr lang="ar-MA" sz="4800" dirty="0"/>
          </a:p>
          <a:p>
            <a:pPr marL="0" indent="0" algn="r" rtl="1">
              <a:buNone/>
            </a:pPr>
            <a:r>
              <a:rPr lang="ar-MA" sz="4800" dirty="0" smtClean="0"/>
              <a:t>«و خلق الانسان ضعيفا» (النساء) ويقول الرسول (ص) : كل بني آدم خطاء وخير الخطائين التوابون</a:t>
            </a:r>
            <a:endParaRPr lang="ar-MA" sz="4800" dirty="0"/>
          </a:p>
        </p:txBody>
      </p:sp>
      <p:sp>
        <p:nvSpPr>
          <p:cNvPr id="4" name="Rectangle 3"/>
          <p:cNvSpPr/>
          <p:nvPr/>
        </p:nvSpPr>
        <p:spPr>
          <a:xfrm>
            <a:off x="3855829" y="357485"/>
            <a:ext cx="4442242" cy="923330"/>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M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ثقافة الاعتذار</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592923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047750"/>
            <a:ext cx="11582400" cy="838200"/>
          </a:xfrm>
        </p:spPr>
        <p:txBody>
          <a:bodyPr>
            <a:normAutofit/>
          </a:bodyPr>
          <a:lstStyle/>
          <a:p>
            <a:pPr algn="r" rtl="1"/>
            <a:r>
              <a:rPr lang="ar-MA" sz="4800" b="1" u="sng" dirty="0" smtClean="0">
                <a:solidFill>
                  <a:schemeClr val="accent1"/>
                </a:solidFill>
              </a:rPr>
              <a:t>مثال للاعتذار</a:t>
            </a:r>
            <a:endParaRPr lang="ar-MA" sz="4800" b="1" u="sng" dirty="0">
              <a:solidFill>
                <a:schemeClr val="accent1"/>
              </a:solidFill>
            </a:endParaRPr>
          </a:p>
        </p:txBody>
      </p:sp>
      <p:sp>
        <p:nvSpPr>
          <p:cNvPr id="3" name="Espace réservé du contenu 2"/>
          <p:cNvSpPr>
            <a:spLocks noGrp="1"/>
          </p:cNvSpPr>
          <p:nvPr>
            <p:ph idx="1"/>
          </p:nvPr>
        </p:nvSpPr>
        <p:spPr>
          <a:xfrm>
            <a:off x="609600" y="2087563"/>
            <a:ext cx="11582400" cy="4525963"/>
          </a:xfrm>
        </p:spPr>
        <p:txBody>
          <a:bodyPr>
            <a:normAutofit/>
          </a:bodyPr>
          <a:lstStyle/>
          <a:p>
            <a:pPr marL="0" indent="0" algn="r" rtl="1">
              <a:buNone/>
            </a:pPr>
            <a:r>
              <a:rPr lang="ar-MA" sz="3600" dirty="0" smtClean="0"/>
              <a:t>وما كان لمؤمن أن يقتل مؤمنا إلا خطئا ومن قتل مؤمنا خطأ فتحرير رقبة مؤمنة ودية مسلمة إلى أهله إلا أن يصدقوا فإذا كان من قوم عدو لكم وهو مؤمن فتحرير رقبة مؤمنة وإن كان من قوم بينكم وبينهم ميثاق فدية مسلمة إلى أهله وتحرير رقبة مؤمنة فمن لم يجد فصيام شهرين متتابعين توبة من الله وكان </a:t>
            </a:r>
            <a:r>
              <a:rPr lang="ar-MA" sz="3600" smtClean="0"/>
              <a:t>الله </a:t>
            </a:r>
            <a:r>
              <a:rPr lang="ar-MA" sz="3600" smtClean="0"/>
              <a:t>عليما </a:t>
            </a:r>
            <a:r>
              <a:rPr lang="ar-MA" sz="3600" dirty="0" smtClean="0"/>
              <a:t>حكيما  </a:t>
            </a:r>
            <a:endParaRPr lang="ar-MA" sz="3600" dirty="0"/>
          </a:p>
        </p:txBody>
      </p:sp>
    </p:spTree>
    <p:extLst>
      <p:ext uri="{BB962C8B-B14F-4D97-AF65-F5344CB8AC3E}">
        <p14:creationId xmlns:p14="http://schemas.microsoft.com/office/powerpoint/2010/main" val="4013954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MA" sz="4000" dirty="0" smtClean="0"/>
              <a:t>رضا الله عز وجل </a:t>
            </a:r>
          </a:p>
          <a:p>
            <a:pPr algn="r" rtl="1"/>
            <a:r>
              <a:rPr lang="ar-MA" sz="4000" dirty="0" smtClean="0"/>
              <a:t>إنهاء الخصومات </a:t>
            </a:r>
          </a:p>
          <a:p>
            <a:pPr algn="r" rtl="1"/>
            <a:r>
              <a:rPr lang="ar-MA" sz="4000" dirty="0" smtClean="0"/>
              <a:t>إشاعة روح الإخاء</a:t>
            </a:r>
          </a:p>
          <a:p>
            <a:pPr algn="r" rtl="1"/>
            <a:r>
              <a:rPr lang="ar-MA" sz="4000" dirty="0" smtClean="0"/>
              <a:t>«ولا تستوي الحسنة ولا السيئة ادفع بالتي هي أحسن فإذا الذي بينك وبينه عداوة كأنه ولي حميم»</a:t>
            </a:r>
            <a:endParaRPr lang="ar-MA" sz="4000" dirty="0"/>
          </a:p>
        </p:txBody>
      </p:sp>
      <p:sp>
        <p:nvSpPr>
          <p:cNvPr id="4" name="Rectangle 3"/>
          <p:cNvSpPr/>
          <p:nvPr/>
        </p:nvSpPr>
        <p:spPr>
          <a:xfrm>
            <a:off x="3338144" y="433685"/>
            <a:ext cx="4639412" cy="923330"/>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M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ثمرات الاعتذار</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479443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r" rtl="1">
              <a:buNone/>
            </a:pPr>
            <a:r>
              <a:rPr lang="ar-MA" sz="4000" dirty="0" smtClean="0">
                <a:solidFill>
                  <a:schemeClr val="accent1"/>
                </a:solidFill>
              </a:rPr>
              <a:t>-</a:t>
            </a:r>
            <a:r>
              <a:rPr lang="ar-MA" sz="4000" dirty="0" smtClean="0"/>
              <a:t>معرفة  أجر الاعتذار </a:t>
            </a:r>
          </a:p>
          <a:p>
            <a:pPr marL="0" indent="0" algn="r" rtl="1">
              <a:buNone/>
            </a:pPr>
            <a:r>
              <a:rPr lang="ar-MA" sz="4000" dirty="0" smtClean="0"/>
              <a:t>«إلا من تاب وآمن وعملا صالحا فأولئك يبدل الله سيئاتهم حسنات وكان الله غفورا رحيما»</a:t>
            </a:r>
          </a:p>
          <a:p>
            <a:pPr marL="0" indent="0" algn="r" rtl="1">
              <a:buNone/>
            </a:pPr>
            <a:r>
              <a:rPr lang="ar-MA" sz="4000" dirty="0" smtClean="0">
                <a:solidFill>
                  <a:schemeClr val="accent1"/>
                </a:solidFill>
              </a:rPr>
              <a:t>-</a:t>
            </a:r>
            <a:r>
              <a:rPr lang="ar-MA" sz="4000" dirty="0" smtClean="0"/>
              <a:t>إشاعة ثقافة الاعتذار </a:t>
            </a:r>
          </a:p>
          <a:p>
            <a:pPr marL="0" indent="0" algn="r" rtl="1">
              <a:buNone/>
            </a:pPr>
            <a:r>
              <a:rPr lang="ar-MA" sz="4000" dirty="0" smtClean="0"/>
              <a:t>موقف الرسول (ص) في سورة عبس</a:t>
            </a:r>
            <a:endParaRPr lang="fr-FR" sz="4000" dirty="0"/>
          </a:p>
        </p:txBody>
      </p:sp>
      <p:sp>
        <p:nvSpPr>
          <p:cNvPr id="6" name="Rectangle 5"/>
          <p:cNvSpPr/>
          <p:nvPr/>
        </p:nvSpPr>
        <p:spPr>
          <a:xfrm>
            <a:off x="2223627" y="243185"/>
            <a:ext cx="6792245" cy="923330"/>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M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ما يعين على الاعتذار</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0975851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445</TotalTime>
  <Words>504</Words>
  <Application>Microsoft Office PowerPoint</Application>
  <PresentationFormat>Grand écran</PresentationFormat>
  <Paragraphs>58</Paragraphs>
  <Slides>10</Slides>
  <Notes>10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Calibri</vt:lpstr>
      <vt:lpstr>Franklin Gothic Book</vt:lpstr>
      <vt:lpstr>Franklin Gothic Medium</vt:lpstr>
      <vt:lpstr>Tahoma</vt:lpstr>
      <vt:lpstr>Wingdings 2</vt:lpstr>
      <vt:lpstr>Promenade</vt:lpstr>
      <vt:lpstr>Présentation PowerPoint</vt:lpstr>
      <vt:lpstr>Présentation PowerPoint</vt:lpstr>
      <vt:lpstr>Présentation PowerPoint</vt:lpstr>
      <vt:lpstr>Présentation PowerPoint</vt:lpstr>
      <vt:lpstr>Présentation PowerPoint</vt:lpstr>
      <vt:lpstr>Présentation PowerPoint</vt:lpstr>
      <vt:lpstr>مثال للاعتذار</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Omar El Alami</dc:creator>
  <cp:lastModifiedBy>Omar El Alami</cp:lastModifiedBy>
  <cp:revision>20</cp:revision>
  <dcterms:created xsi:type="dcterms:W3CDTF">2014-04-19T17:34:34Z</dcterms:created>
  <dcterms:modified xsi:type="dcterms:W3CDTF">2014-04-25T21:51:39Z</dcterms:modified>
</cp:coreProperties>
</file>