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9" r:id="rId3"/>
    <p:sldId id="297" r:id="rId4"/>
    <p:sldId id="257" r:id="rId5"/>
    <p:sldId id="258" r:id="rId6"/>
    <p:sldId id="290" r:id="rId7"/>
    <p:sldId id="267" r:id="rId8"/>
    <p:sldId id="264" r:id="rId9"/>
    <p:sldId id="265" r:id="rId10"/>
    <p:sldId id="269" r:id="rId11"/>
    <p:sldId id="291" r:id="rId12"/>
    <p:sldId id="271" r:id="rId13"/>
    <p:sldId id="272" r:id="rId14"/>
    <p:sldId id="29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59" r:id="rId24"/>
    <p:sldId id="260" r:id="rId25"/>
    <p:sldId id="261" r:id="rId26"/>
    <p:sldId id="281" r:id="rId27"/>
    <p:sldId id="263" r:id="rId28"/>
    <p:sldId id="282" r:id="rId29"/>
    <p:sldId id="304" r:id="rId30"/>
    <p:sldId id="262" r:id="rId31"/>
    <p:sldId id="321" r:id="rId32"/>
    <p:sldId id="293" r:id="rId33"/>
    <p:sldId id="283" r:id="rId34"/>
    <p:sldId id="298" r:id="rId35"/>
    <p:sldId id="284" r:id="rId36"/>
    <p:sldId id="299" r:id="rId37"/>
    <p:sldId id="305" r:id="rId38"/>
    <p:sldId id="322" r:id="rId39"/>
    <p:sldId id="300" r:id="rId40"/>
    <p:sldId id="301" r:id="rId41"/>
    <p:sldId id="302" r:id="rId42"/>
    <p:sldId id="294" r:id="rId43"/>
    <p:sldId id="286" r:id="rId44"/>
    <p:sldId id="295" r:id="rId45"/>
    <p:sldId id="287" r:id="rId46"/>
    <p:sldId id="296" r:id="rId47"/>
    <p:sldId id="285" r:id="rId48"/>
    <p:sldId id="310" r:id="rId49"/>
    <p:sldId id="288" r:id="rId50"/>
    <p:sldId id="306" r:id="rId51"/>
    <p:sldId id="307" r:id="rId52"/>
    <p:sldId id="308" r:id="rId53"/>
    <p:sldId id="309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3300"/>
    <a:srgbClr val="C2680E"/>
    <a:srgbClr val="242713"/>
    <a:srgbClr val="0406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68845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58998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54188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09018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15667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11913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66767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96131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716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17999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08488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D581-D694-4B38-B645-F033A23D7CE8}" type="datetimeFigureOut">
              <a:rPr lang="ar-SA" smtClean="0"/>
              <a:pPr/>
              <a:t>01/09/1435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22AC-9300-440D-B151-A9A324C66F62}" type="slidenum">
              <a:rPr lang="ar-SA" smtClean="0"/>
              <a:pPr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53694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Naima\منشطات رمضان\hic8i3qtga4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6020698"/>
            <a:ext cx="237626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MA" sz="2000" dirty="0" smtClean="0">
                <a:solidFill>
                  <a:srgbClr val="FF0000"/>
                </a:solidFill>
              </a:rPr>
              <a:t>ا</a:t>
            </a:r>
            <a:r>
              <a:rPr lang="ar-MA" sz="2000" b="1" dirty="0" smtClean="0">
                <a:solidFill>
                  <a:srgbClr val="FF0000"/>
                </a:solidFill>
              </a:rPr>
              <a:t>لبيضاء 28 يونيو 2014 </a:t>
            </a:r>
            <a:endParaRPr lang="ar-MA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5" t="9054" r="18365" b="15092"/>
          <a:stretch/>
        </p:blipFill>
        <p:spPr bwMode="auto">
          <a:xfrm>
            <a:off x="7668344" y="44624"/>
            <a:ext cx="1440874" cy="11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332656"/>
            <a:ext cx="403244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dirty="0" smtClean="0">
                <a:ln w="11430"/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منشطات رمضان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ZoneTexte 6"/>
          <p:cNvSpPr txBox="1"/>
          <p:nvPr/>
        </p:nvSpPr>
        <p:spPr>
          <a:xfrm>
            <a:off x="179512" y="5085184"/>
            <a:ext cx="30243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MA" sz="2000" b="1" dirty="0" smtClean="0">
                <a:solidFill>
                  <a:srgbClr val="C2680E"/>
                </a:solidFill>
              </a:rPr>
              <a:t>جمعية سراج للأعمال الاجتماعية</a:t>
            </a:r>
          </a:p>
          <a:p>
            <a:pPr algn="ctr" rtl="1"/>
            <a:r>
              <a:rPr lang="ar-MA" sz="2000" b="1" dirty="0" smtClean="0">
                <a:solidFill>
                  <a:srgbClr val="C2680E"/>
                </a:solidFill>
              </a:rPr>
              <a:t>فرع الدار البيضاء</a:t>
            </a:r>
            <a:endParaRPr lang="ar-MA" sz="2000" b="1" dirty="0">
              <a:solidFill>
                <a:srgbClr val="C26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1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شهر رمضان :	</a:t>
            </a:r>
          </a:p>
          <a:p>
            <a:pPr marL="0" indent="0" algn="r" rtl="1">
              <a:buNone/>
            </a:pPr>
            <a:r>
              <a:rPr lang="ar-MA" b="1" dirty="0">
                <a:solidFill>
                  <a:srgbClr val="7030A0"/>
                </a:solidFill>
              </a:rPr>
              <a:t>	</a:t>
            </a:r>
            <a:r>
              <a:rPr lang="ar-MA" b="1" dirty="0" smtClean="0">
                <a:solidFill>
                  <a:srgbClr val="7030A0"/>
                </a:solidFill>
              </a:rPr>
              <a:t>		</a:t>
            </a:r>
            <a:r>
              <a:rPr lang="ar-MA" b="1" dirty="0" smtClean="0"/>
              <a:t>- شهر عظيم مبارك. </a:t>
            </a:r>
          </a:p>
          <a:p>
            <a:pPr marL="0" indent="0" algn="r" rtl="1">
              <a:buNone/>
            </a:pPr>
            <a:r>
              <a:rPr lang="ar-MA" b="1" dirty="0" smtClean="0"/>
              <a:t>			- يوسف عليه السلام.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- فيه ليلة خير من ألف شهر (أكثر من 			عبادة 83 سنة)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- أوله رحمة أوسطه مغفرة و آخره عتق 			من النار.</a:t>
            </a:r>
            <a:endParaRPr lang="ar-MA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يوم القيامة :	</a:t>
            </a:r>
          </a:p>
          <a:p>
            <a:pPr marL="0" indent="0" algn="r" rtl="1">
              <a:buNone/>
            </a:pPr>
            <a:r>
              <a:rPr lang="ar-MA" b="1" dirty="0">
                <a:solidFill>
                  <a:srgbClr val="7030A0"/>
                </a:solidFill>
              </a:rPr>
              <a:t>	</a:t>
            </a:r>
            <a:r>
              <a:rPr lang="ar-MA" b="1" dirty="0" smtClean="0">
                <a:solidFill>
                  <a:srgbClr val="7030A0"/>
                </a:solidFill>
              </a:rPr>
              <a:t>		</a:t>
            </a:r>
            <a:r>
              <a:rPr lang="ar-MA" b="1" dirty="0" smtClean="0"/>
              <a:t>- شفاعة.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- باب الريان.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5076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rgbClr val="C00000"/>
                </a:solidFill>
              </a:rPr>
              <a:t>تفعيل الشحنة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4099" name="Picture 3" descr="D:\Naima\منشطات رمضان\13349290185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784976" cy="60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9552" y="2854677"/>
            <a:ext cx="24449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مدرسة رمضان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1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5" y="0"/>
            <a:ext cx="9130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chemeClr val="accent2">
                    <a:lumMod val="75000"/>
                  </a:schemeClr>
                </a:solidFill>
              </a:rPr>
              <a:t>مدرسة رمضان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MA" b="1" dirty="0" smtClean="0"/>
              <a:t>1- القبول : أوراق الثبوتية.</a:t>
            </a:r>
          </a:p>
          <a:p>
            <a:pPr marL="0" indent="0" algn="r" rtl="1">
              <a:buNone/>
            </a:pPr>
            <a:r>
              <a:rPr lang="ar-MA" b="1" dirty="0" smtClean="0"/>
              <a:t>2- المشرف : الله عز و جل.</a:t>
            </a:r>
          </a:p>
          <a:p>
            <a:pPr marL="0" indent="0" algn="r" rtl="1">
              <a:buNone/>
            </a:pPr>
            <a:r>
              <a:rPr lang="ar-MA" b="1" dirty="0" smtClean="0"/>
              <a:t>3- الأستاذ و المعلم : الرسول صلى الله عليه و سلم ثم الورثة.</a:t>
            </a:r>
          </a:p>
          <a:p>
            <a:pPr marL="0" indent="0" algn="r" rtl="1">
              <a:buNone/>
            </a:pPr>
            <a:r>
              <a:rPr lang="ar-MA" b="1" dirty="0" smtClean="0"/>
              <a:t>4- المواد :</a:t>
            </a:r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 </a:t>
            </a:r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5- التخرج بنجاح : الطاعة.</a:t>
            </a:r>
            <a:endParaRPr lang="fr-FR" b="1" dirty="0"/>
          </a:p>
        </p:txBody>
      </p:sp>
      <p:sp>
        <p:nvSpPr>
          <p:cNvPr id="4" name="Oval 3"/>
          <p:cNvSpPr/>
          <p:nvPr/>
        </p:nvSpPr>
        <p:spPr>
          <a:xfrm>
            <a:off x="5436096" y="3467530"/>
            <a:ext cx="2472114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>
                <a:solidFill>
                  <a:srgbClr val="FFC000"/>
                </a:solidFill>
              </a:rPr>
              <a:t>عبادات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91880" y="3440832"/>
            <a:ext cx="2472114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>
                <a:solidFill>
                  <a:srgbClr val="FFC000"/>
                </a:solidFill>
              </a:rPr>
              <a:t>عادات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47664" y="3429000"/>
            <a:ext cx="2472114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>
                <a:solidFill>
                  <a:srgbClr val="FFC000"/>
                </a:solidFill>
              </a:rPr>
              <a:t>قلبيات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07610" y="4278276"/>
            <a:ext cx="2472114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>
                <a:solidFill>
                  <a:srgbClr val="FFC000"/>
                </a:solidFill>
              </a:rPr>
              <a:t>قناعات</a:t>
            </a:r>
            <a:endParaRPr lang="fr-FR" sz="3200" b="1" dirty="0">
              <a:solidFill>
                <a:srgbClr val="FFC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76150" y="4293096"/>
            <a:ext cx="2472114" cy="100811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 smtClean="0">
                <a:solidFill>
                  <a:srgbClr val="FFC000"/>
                </a:solidFill>
              </a:rPr>
              <a:t>علاقات</a:t>
            </a:r>
            <a:endParaRPr lang="fr-F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0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/>
          <a:lstStyle/>
          <a:p>
            <a:pPr marL="457200" lvl="1" indent="0" algn="r" rtl="1">
              <a:buNone/>
            </a:pPr>
            <a:r>
              <a:rPr lang="ar-MA" b="1" dirty="0" smtClean="0"/>
              <a:t>						- عام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/>
              <a:t> تجليات هاته المدرسة : نوعان</a:t>
            </a:r>
          </a:p>
          <a:p>
            <a:pPr marL="0" indent="0" algn="r" rtl="1">
              <a:buNone/>
            </a:pPr>
            <a:r>
              <a:rPr lang="ar-MA" b="1" dirty="0" smtClean="0"/>
              <a:t>						- خاص</a:t>
            </a: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العارفون : ما عقدت ولاية لولي إلا في رمضان.</a:t>
            </a:r>
          </a:p>
          <a:p>
            <a:pPr marL="0" indent="0" algn="r" rtl="1">
              <a:buNone/>
            </a:pPr>
            <a:r>
              <a:rPr lang="ar-MA" b="1" dirty="0" smtClean="0"/>
              <a:t>من حرم بركة رمضان حرم بركة السنة كلها.</a:t>
            </a:r>
          </a:p>
          <a:p>
            <a:pPr marL="0" indent="0" algn="r" rtl="1">
              <a:buNone/>
            </a:pPr>
            <a:r>
              <a:rPr lang="ar-MA" b="1" dirty="0" smtClean="0"/>
              <a:t>«إذا سلم رمضان سلمت السنة».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r-FR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03848" y="160306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203848" y="2107118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027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dirty="0"/>
          </a:p>
        </p:txBody>
      </p:sp>
      <p:pic>
        <p:nvPicPr>
          <p:cNvPr id="9219" name="Picture 3" descr="D:\Naima\منشطات رمضان\138068660c8341ab27b8ec00dcb92f09 - Copi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3150" y="2492896"/>
            <a:ext cx="32976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العبادات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2143108" y="3357562"/>
            <a:ext cx="482568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الصوم			الصيام 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240434" y="1465639"/>
            <a:ext cx="3189218" cy="136287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 smtClean="0">
                <a:solidFill>
                  <a:srgbClr val="C00000"/>
                </a:solidFill>
              </a:rPr>
              <a:t>صوم العوام</a:t>
            </a:r>
          </a:p>
          <a:p>
            <a:pPr algn="ctr" rtl="1"/>
            <a:r>
              <a:rPr lang="ar-MA" sz="2400" b="1" dirty="0" smtClean="0">
                <a:solidFill>
                  <a:srgbClr val="FFFF00"/>
                </a:solidFill>
              </a:rPr>
              <a:t>(الكف عن المفطرات)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8402" y="1428736"/>
            <a:ext cx="3189218" cy="136287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 smtClean="0">
                <a:solidFill>
                  <a:srgbClr val="FF0000"/>
                </a:solidFill>
              </a:rPr>
              <a:t>صوم الخواص</a:t>
            </a:r>
          </a:p>
          <a:p>
            <a:pPr algn="ctr" rtl="1"/>
            <a:r>
              <a:rPr lang="ar-MA" sz="2400" b="1" dirty="0" smtClean="0">
                <a:solidFill>
                  <a:srgbClr val="FFFF00"/>
                </a:solidFill>
              </a:rPr>
              <a:t>(الكف عن المفطرات</a:t>
            </a:r>
          </a:p>
          <a:p>
            <a:pPr algn="ctr" rtl="1"/>
            <a:r>
              <a:rPr lang="ar-MA" sz="2400" b="1" dirty="0" smtClean="0">
                <a:solidFill>
                  <a:srgbClr val="FFFF00"/>
                </a:solidFill>
              </a:rPr>
              <a:t>و صيانة الجوارح)</a:t>
            </a:r>
          </a:p>
        </p:txBody>
      </p:sp>
      <p:sp>
        <p:nvSpPr>
          <p:cNvPr id="9" name="Oval 8"/>
          <p:cNvSpPr/>
          <p:nvPr/>
        </p:nvSpPr>
        <p:spPr>
          <a:xfrm>
            <a:off x="2901566" y="5029136"/>
            <a:ext cx="3456384" cy="136287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 smtClean="0">
                <a:solidFill>
                  <a:srgbClr val="FF0000"/>
                </a:solidFill>
              </a:rPr>
              <a:t>صوم خواص الخواص </a:t>
            </a:r>
          </a:p>
          <a:p>
            <a:pPr algn="ctr" rtl="1"/>
            <a:r>
              <a:rPr lang="ar-MA" sz="2400" b="1" dirty="0" smtClean="0">
                <a:solidFill>
                  <a:srgbClr val="FFFF00"/>
                </a:solidFill>
              </a:rPr>
              <a:t>(صوم القلب عما سوى</a:t>
            </a:r>
          </a:p>
          <a:p>
            <a:pPr algn="ctr" rtl="1"/>
            <a:r>
              <a:rPr lang="ar-MA" sz="2400" b="1" dirty="0" smtClean="0">
                <a:solidFill>
                  <a:srgbClr val="FFFF00"/>
                </a:solidFill>
              </a:rPr>
              <a:t>الله عز و جل)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05879" y="2653649"/>
            <a:ext cx="402268" cy="6324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</p:cNvCxnSpPr>
          <p:nvPr/>
        </p:nvCxnSpPr>
        <p:spPr>
          <a:xfrm>
            <a:off x="3390570" y="2592026"/>
            <a:ext cx="302168" cy="730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4143373" y="4643447"/>
            <a:ext cx="714381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05511" y="0"/>
            <a:ext cx="243848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1- الصيام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Différent de 16"/>
          <p:cNvSpPr/>
          <p:nvPr/>
        </p:nvSpPr>
        <p:spPr>
          <a:xfrm>
            <a:off x="4000496" y="3643314"/>
            <a:ext cx="1285884" cy="428628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7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3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44624"/>
            <a:ext cx="6707088" cy="583264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ثمرات الصوم </a:t>
            </a:r>
            <a:r>
              <a:rPr lang="ar-MA" b="1" dirty="0" smtClean="0"/>
              <a:t>: إيمانية، روحية، تربوية، نفسية، اجتماعية، صحية.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التقوى : 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أقصر طريق.</a:t>
            </a:r>
          </a:p>
          <a:p>
            <a:pPr algn="r" rtl="1">
              <a:buFontTx/>
              <a:buChar char="-"/>
            </a:pPr>
            <a:r>
              <a:rPr lang="ar-MA" b="1" dirty="0" smtClean="0"/>
              <a:t>هدف مشترك بين العبادات كلها</a:t>
            </a:r>
            <a:endParaRPr lang="fr-FR" b="1" dirty="0"/>
          </a:p>
        </p:txBody>
      </p:sp>
      <p:sp>
        <p:nvSpPr>
          <p:cNvPr id="4" name="Flowchart: Punched Tape 3"/>
          <p:cNvSpPr/>
          <p:nvPr/>
        </p:nvSpPr>
        <p:spPr>
          <a:xfrm>
            <a:off x="3563888" y="3356992"/>
            <a:ext cx="2304256" cy="792088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 smtClean="0">
                <a:solidFill>
                  <a:srgbClr val="FFFF00"/>
                </a:solidFill>
              </a:rPr>
              <a:t>التقوى</a:t>
            </a: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6084168" y="4365104"/>
            <a:ext cx="2160240" cy="2210397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>
                <a:solidFill>
                  <a:srgbClr val="FF0000"/>
                </a:solidFill>
              </a:rPr>
              <a:t>كف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(إسكات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صوت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الهوى)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899592" y="4365104"/>
            <a:ext cx="2160240" cy="2210397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>
                <a:solidFill>
                  <a:srgbClr val="FF0000"/>
                </a:solidFill>
              </a:rPr>
              <a:t>إقبال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(انطلاق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مسالك</a:t>
            </a:r>
          </a:p>
          <a:p>
            <a:pPr algn="ctr" rtl="1"/>
            <a:r>
              <a:rPr lang="ar-MA" sz="2800" b="1" dirty="0" smtClean="0">
                <a:solidFill>
                  <a:srgbClr val="FFFF00"/>
                </a:solidFill>
              </a:rPr>
              <a:t>الروح)</a:t>
            </a:r>
            <a:endParaRPr lang="fr-FR" sz="2800" b="1" dirty="0">
              <a:solidFill>
                <a:srgbClr val="FFFF00"/>
              </a:solidFill>
            </a:endParaRPr>
          </a:p>
        </p:txBody>
      </p:sp>
      <p:pic>
        <p:nvPicPr>
          <p:cNvPr id="5122" name="Picture 2" descr="D:\Naima\منشطات رمضان\0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2808312" cy="42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rot="10800000" flipV="1">
            <a:off x="2714613" y="3786190"/>
            <a:ext cx="777838" cy="5332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929322" y="3786190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89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6513" y="1137518"/>
            <a:ext cx="5929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الهدف الحقيقي من الصوم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913" y="2492896"/>
            <a:ext cx="61574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موسم انطلاق الروح من</a:t>
            </a:r>
          </a:p>
          <a:p>
            <a:pPr algn="ctr" rtl="1"/>
            <a:r>
              <a:rPr lang="ar-M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عقالها </a:t>
            </a:r>
            <a:r>
              <a:rPr lang="ar-M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و سموها في مدارج</a:t>
            </a:r>
          </a:p>
          <a:p>
            <a:pPr algn="ctr" rtl="1"/>
            <a:r>
              <a:rPr lang="ar-M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الرقي و الكمال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1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135285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الصبر </a:t>
            </a:r>
          </a:p>
          <a:p>
            <a:pPr marL="0" indent="0" algn="r" rtl="1">
              <a:buNone/>
            </a:pPr>
            <a:r>
              <a:rPr lang="ar-MA" b="1" dirty="0" smtClean="0">
                <a:solidFill>
                  <a:srgbClr val="92D050"/>
                </a:solidFill>
              </a:rPr>
              <a:t>«هو شهر الصبر و الصبر ثوابه الجنة».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الصبر على الطاعات : فن الترك الاختياري.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الصبر على المعاصي : قيادة النفس.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الصبر على الابتلاء : رمضان يربي عضلة التحمل.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736127" y="4521894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«أجرك على قدر نصبك»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7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كسر الكبر :</a:t>
            </a:r>
            <a:endParaRPr lang="ar-MA" b="1" dirty="0"/>
          </a:p>
          <a:p>
            <a:pPr marL="0" indent="0" algn="r" rtl="1">
              <a:buNone/>
            </a:pPr>
            <a:r>
              <a:rPr lang="ar-MA" b="1" dirty="0" smtClean="0"/>
              <a:t>الإحساس بالضعف و العجز </a:t>
            </a:r>
            <a:r>
              <a:rPr lang="ar-MA" b="1" dirty="0" smtClean="0">
                <a:solidFill>
                  <a:srgbClr val="92D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«يا أيها الناس أنتم الفقراء إلى الله   و الله هو الغني الحميد».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المواساة :</a:t>
            </a:r>
          </a:p>
          <a:p>
            <a:pPr marL="0" indent="0" algn="r" rtl="1">
              <a:buNone/>
            </a:pPr>
            <a:r>
              <a:rPr lang="ar-MA" b="1" dirty="0" smtClean="0"/>
              <a:t>حلقة اتصال بين أفراد المجتمع : ينبوعا لمحبتين</a:t>
            </a:r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			  المحبة لله		  المحبة في الله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صوموا تصحوا :</a:t>
            </a:r>
          </a:p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 smtClean="0"/>
              <a:t>الصحة النفسية    الصحة البدنية</a:t>
            </a:r>
            <a:endParaRPr lang="fr-FR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95736" y="2996952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91880" y="2996952"/>
            <a:ext cx="144016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092280" y="4772833"/>
            <a:ext cx="82809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96136" y="4772833"/>
            <a:ext cx="936104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92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لطيفة منشطات\IMG-20140619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2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620688"/>
            <a:ext cx="8769152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آداب الصيام :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استقبال الرسول صلى الله عليه و سلم «هلال خير </a:t>
            </a:r>
            <a:r>
              <a:rPr lang="ar-MA" b="1" dirty="0" err="1" smtClean="0"/>
              <a:t>و</a:t>
            </a:r>
            <a:r>
              <a:rPr lang="ar-MA" b="1" dirty="0" smtClean="0"/>
              <a:t> رشد...»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تعجيل الفطور.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الدعاء عند الإفطار.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تأخير السحور.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عدم الإسراف في الطعام.</a:t>
            </a:r>
            <a:endParaRPr lang="fr-FR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19" y="1987504"/>
            <a:ext cx="4208010" cy="315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62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-27384"/>
            <a:ext cx="8229600" cy="45259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الخشوع :</a:t>
            </a:r>
          </a:p>
          <a:p>
            <a:pPr marL="0" indent="0" algn="r" rtl="1">
              <a:buNone/>
            </a:pPr>
            <a:r>
              <a:rPr lang="ar-MA" b="1" dirty="0" smtClean="0"/>
              <a:t>	- من الفرائض و ليس من الفضائل.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كيف نصل إليه ؟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حين تخشع فقد وصلت إلى الله عز و جل.</a:t>
            </a:r>
            <a:endParaRPr lang="ar-MA" b="1" dirty="0"/>
          </a:p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6437796" y="44624"/>
            <a:ext cx="2451313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2- الصلاة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39" b="8739"/>
          <a:stretch/>
        </p:blipFill>
        <p:spPr bwMode="auto">
          <a:xfrm>
            <a:off x="2411760" y="4030083"/>
            <a:ext cx="4693708" cy="263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34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31229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التراويح :</a:t>
            </a:r>
          </a:p>
          <a:p>
            <a:pPr marL="0" indent="0" algn="r" rtl="1">
              <a:buNone/>
            </a:pPr>
            <a:r>
              <a:rPr lang="ar-MA" b="1" dirty="0" smtClean="0"/>
              <a:t>تستروح الأرواح فيها و تهنأ و تريح من وطأة الطعام.</a:t>
            </a:r>
          </a:p>
          <a:p>
            <a:pPr marL="0" indent="0" algn="r" rtl="1">
              <a:buNone/>
            </a:pP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002070" y="2970818"/>
            <a:ext cx="72106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«أذيبوا طعامكم بذكر الله </a:t>
            </a:r>
          </a:p>
          <a:p>
            <a:pPr algn="ctr" rtl="1"/>
            <a:r>
              <a:rPr lang="ar-MA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 لا تناموا عليه فتقسو قلوبكم»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23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408712"/>
          </a:xfrm>
        </p:spPr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عمر ابن الخطاب «نعمت البدعة هذه».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عثمان ابن عفان «نور الله قبر عمر كما نور مساجدنا».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marL="0" indent="0" algn="r" rtl="1">
              <a:buNone/>
            </a:pP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في الأثر «إذا صعد الملك بالصوم إلى الله تعالى....»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r-FR" b="1" dirty="0"/>
          </a:p>
        </p:txBody>
      </p:sp>
      <p:pic>
        <p:nvPicPr>
          <p:cNvPr id="2050" name="Picture 2" descr="D:\Naima\منشطات رمضان\ramadan-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9725"/>
            <a:ext cx="6673924" cy="3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39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سبب تكريم و تشريف رمضان (الكتب المقدسة).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تنبيه المؤمنين = حظ أوفر منه.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الأمم الحية تحتفل بمولد دستورها.  </a:t>
            </a:r>
          </a:p>
          <a:p>
            <a:pPr marL="0" indent="0" algn="ctr" rtl="1">
              <a:buNone/>
            </a:pPr>
            <a:r>
              <a:rPr lang="ar-MA" b="1" dirty="0" smtClean="0"/>
              <a:t>أين نحن من هذا ؟ 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6341068" y="-24"/>
            <a:ext cx="236955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3- القرآن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 descr="F:\لطيفة منشطات\IMG-20140606-WA0003.jpg"/>
          <p:cNvPicPr>
            <a:picLocks noChangeAspect="1" noChangeArrowheads="1"/>
          </p:cNvPicPr>
          <p:nvPr/>
        </p:nvPicPr>
        <p:blipFill>
          <a:blip r:embed="rId3"/>
          <a:srcRect l="-1" t="28126" r="221" b="27812"/>
          <a:stretch>
            <a:fillRect/>
          </a:stretch>
        </p:blipFill>
        <p:spPr bwMode="auto">
          <a:xfrm>
            <a:off x="1547664" y="3357562"/>
            <a:ext cx="6984776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0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85728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ذروة الأمر و سنامه في رمضان = مناجاة الله عز و جل بكلامه.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الرسول صلى الله عليه و سلم و جبريل عليه السلام 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الصحابة = شهر القطيعة.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السلف الصالح = 	الإمام مالك : ترك الحديث.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الإمام </a:t>
            </a:r>
            <a:r>
              <a:rPr lang="ar-MA" b="1" dirty="0"/>
              <a:t>الشافعي : 60 ختمة</a:t>
            </a:r>
            <a:r>
              <a:rPr lang="ar-MA" b="1" dirty="0" smtClean="0"/>
              <a:t>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برنامج الختم 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الشفاعة.</a:t>
            </a:r>
            <a:endParaRPr lang="ar-MA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</a:t>
            </a:r>
            <a:endParaRPr lang="fr-FR" b="1" dirty="0"/>
          </a:p>
        </p:txBody>
      </p:sp>
      <p:pic>
        <p:nvPicPr>
          <p:cNvPr id="2051" name="Picture 3" descr="F:\لطيفة منشطات\IMG-20140512-WA0001.jpg"/>
          <p:cNvPicPr>
            <a:picLocks noChangeAspect="1" noChangeArrowheads="1"/>
          </p:cNvPicPr>
          <p:nvPr/>
        </p:nvPicPr>
        <p:blipFill>
          <a:blip r:embed="rId3"/>
          <a:srcRect b="19115"/>
          <a:stretch>
            <a:fillRect/>
          </a:stretch>
        </p:blipFill>
        <p:spPr bwMode="auto">
          <a:xfrm>
            <a:off x="90473" y="3357562"/>
            <a:ext cx="6209719" cy="3325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43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79729" y="332656"/>
            <a:ext cx="209224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4- الذكر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</a:t>
            </a:r>
            <a:r>
              <a:rPr lang="ar-MA" b="1" dirty="0" smtClean="0">
                <a:solidFill>
                  <a:srgbClr val="92D050"/>
                </a:solidFill>
              </a:rPr>
              <a:t>«ذاكر الله في رمضان مغفور له و سائل الله لا يخيب».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فاستكثروا </a:t>
            </a:r>
            <a:r>
              <a:rPr lang="ar-MA" b="1" dirty="0" smtClean="0"/>
              <a:t>فيه من أربعة خصال</a:t>
            </a:r>
            <a:r>
              <a:rPr lang="ar-MA" b="1" dirty="0" smtClean="0"/>
              <a:t>....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 أفضل الذكر لا إلــه إلا الله</a:t>
            </a:r>
            <a:r>
              <a:rPr lang="ar-MA" b="1" dirty="0" smtClean="0"/>
              <a:t>.</a:t>
            </a:r>
            <a:endParaRPr lang="ar-MA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فضل لا إلــه إلا الله : «ليس على أهل لا إلاه إلا الله وحشة في قبورهم و لا منشرهم....»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قصة </a:t>
            </a:r>
            <a:r>
              <a:rPr lang="ar-MA" b="1" dirty="0" smtClean="0"/>
              <a:t>الشيخ </a:t>
            </a:r>
            <a:r>
              <a:rPr lang="ar-MA" b="1" dirty="0" err="1" smtClean="0"/>
              <a:t>و</a:t>
            </a:r>
            <a:r>
              <a:rPr lang="ar-MA" b="1" dirty="0" smtClean="0"/>
              <a:t> </a:t>
            </a:r>
            <a:r>
              <a:rPr lang="ar-MA" b="1" dirty="0" smtClean="0"/>
              <a:t>العصفور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</a:t>
            </a:r>
            <a:r>
              <a:rPr lang="ar-MA" b="1" dirty="0" smtClean="0"/>
              <a:t>لا إلـــه إلا الله تروي عطشك.</a:t>
            </a:r>
            <a:endParaRPr lang="ar-MA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5808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913" y="548680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الاستغفار :</a:t>
            </a:r>
          </a:p>
          <a:p>
            <a:pPr marL="0" indent="0" algn="r" rtl="1">
              <a:buNone/>
            </a:pPr>
            <a:r>
              <a:rPr lang="ar-MA" b="1" dirty="0" smtClean="0"/>
              <a:t>رمضان من الرمض أي إحراق الذنوب شرط الاستغفار.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60"/>
          <a:stretch/>
        </p:blipFill>
        <p:spPr bwMode="auto">
          <a:xfrm>
            <a:off x="611560" y="1856636"/>
            <a:ext cx="8136904" cy="473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93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لطيفة منشطات\IMG-20140513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 descr="F:\WhatsApp Images\IMG-20140501-WA0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31"/>
          <a:stretch/>
        </p:blipFill>
        <p:spPr bwMode="auto">
          <a:xfrm>
            <a:off x="0" y="-27384"/>
            <a:ext cx="920798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18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00174"/>
            <a:ext cx="8215370" cy="452596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MA" sz="60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«ادعوني أستجب لكم»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العلامة ابن رجب : و إن من أعظم نفحات الله تعالى مصادفة دعوة الإجابة يسأل العبد فيها الجنة و النجاة من النار فيجاب سؤاله فيفوز بسعادة الأبد «فمن زحزج عن النار و أدخل الجنة فقد فاز».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6323436" y="260648"/>
            <a:ext cx="240482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5- الدعاء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8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C:\Users\Aziz\Desktop\لطيفة منشطات\IMG-20140509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497"/>
            <a:ext cx="9180512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4334" y="2492896"/>
            <a:ext cx="33153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العلاقات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6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MA" b="1" dirty="0" smtClean="0"/>
              <a:t>1- الإطعام و البذل </a:t>
            </a:r>
            <a:r>
              <a:rPr lang="ar-MA" b="1" dirty="0" err="1" smtClean="0"/>
              <a:t>و</a:t>
            </a:r>
            <a:r>
              <a:rPr lang="ar-MA" b="1" dirty="0" smtClean="0"/>
              <a:t> </a:t>
            </a:r>
            <a:r>
              <a:rPr lang="ar-MA" b="1" dirty="0" err="1" smtClean="0"/>
              <a:t>الانفاق</a:t>
            </a:r>
            <a:r>
              <a:rPr lang="ar-MA" b="1" dirty="0" smtClean="0"/>
              <a:t> </a:t>
            </a:r>
            <a:r>
              <a:rPr lang="ar-MA" b="1" dirty="0" smtClean="0"/>
              <a:t>:</a:t>
            </a:r>
          </a:p>
          <a:p>
            <a:pPr marL="0" indent="0" algn="r" rtl="1">
              <a:buNone/>
            </a:pPr>
            <a:r>
              <a:rPr lang="ar-MA" b="1" dirty="0"/>
              <a:t>		</a:t>
            </a:r>
            <a:endParaRPr lang="ar-MA" b="1" dirty="0" smtClean="0"/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44" b="960"/>
          <a:stretch/>
        </p:blipFill>
        <p:spPr bwMode="auto">
          <a:xfrm>
            <a:off x="-32" y="1285860"/>
            <a:ext cx="4572032" cy="55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4500594" cy="55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08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MA" b="1" dirty="0" smtClean="0"/>
              <a:t>	- </a:t>
            </a:r>
            <a:r>
              <a:rPr lang="ar-MA" b="1" dirty="0"/>
              <a:t>من فطر صائما </a:t>
            </a:r>
            <a:r>
              <a:rPr lang="ar-MA" b="1" dirty="0" smtClean="0"/>
              <a:t>: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		</a:t>
            </a:r>
            <a:r>
              <a:rPr lang="ar-MA" b="1" dirty="0"/>
              <a:t>	</a:t>
            </a:r>
            <a:r>
              <a:rPr lang="ar-MA" b="1" dirty="0" smtClean="0"/>
              <a:t>- </a:t>
            </a:r>
            <a:r>
              <a:rPr lang="ar-MA" b="1" dirty="0"/>
              <a:t>مغفرة الذنوب.</a:t>
            </a:r>
          </a:p>
          <a:p>
            <a:pPr marL="0" indent="0" algn="r" rtl="1">
              <a:buNone/>
            </a:pPr>
            <a:r>
              <a:rPr lang="ar-MA" b="1" dirty="0"/>
              <a:t>				- عتق رقبة.</a:t>
            </a:r>
          </a:p>
          <a:p>
            <a:pPr marL="0" indent="0" algn="r" rtl="1">
              <a:buNone/>
            </a:pPr>
            <a:r>
              <a:rPr lang="ar-MA" b="1" dirty="0"/>
              <a:t>				- أجره.</a:t>
            </a:r>
          </a:p>
          <a:p>
            <a:pPr marL="0" indent="0" algn="r" rtl="1">
              <a:buNone/>
            </a:pPr>
            <a:endParaRPr lang="ar-MA" b="1" dirty="0"/>
          </a:p>
          <a:p>
            <a:pPr marL="0" indent="0" algn="r" rtl="1">
              <a:buNone/>
            </a:pPr>
            <a:r>
              <a:rPr lang="ar-MA" b="1" dirty="0">
                <a:solidFill>
                  <a:srgbClr val="FFFF00"/>
                </a:solidFill>
              </a:rPr>
              <a:t>الصيام  + الصدقة  +  القيام =  تكفير أبلغ.</a:t>
            </a:r>
          </a:p>
          <a:p>
            <a:pPr marL="0" indent="0" algn="r" rtl="1">
              <a:buNone/>
            </a:pPr>
            <a:r>
              <a:rPr lang="ar-MA" b="1" dirty="0"/>
              <a:t>	- عمر بن عبد العزيز رحمه الله : «الصلاة تبلغك نصف الطريق و الصوم يبلغك باب الملك و الصدقة تدخلك الجنة».</a:t>
            </a:r>
          </a:p>
          <a:p>
            <a:pPr marL="0" indent="0" algn="r" rtl="1">
              <a:buNone/>
            </a:pPr>
            <a:r>
              <a:rPr lang="ar-MA" b="1" dirty="0"/>
              <a:t>	- الصدقة تجبر الصيام.</a:t>
            </a:r>
          </a:p>
          <a:p>
            <a:pPr marL="0" indent="0" algn="r" rtl="1">
              <a:buNone/>
            </a:pPr>
            <a:r>
              <a:rPr lang="ar-MA" b="1" dirty="0"/>
              <a:t>	- الاقتداء بالحبيب المصطفى (كالريح المرسلة).</a:t>
            </a:r>
            <a:endParaRPr lang="fr-FR" b="1" dirty="0"/>
          </a:p>
        </p:txBody>
      </p:sp>
      <p:sp>
        <p:nvSpPr>
          <p:cNvPr id="4" name="Right Brace 3"/>
          <p:cNvSpPr/>
          <p:nvPr/>
        </p:nvSpPr>
        <p:spPr>
          <a:xfrm>
            <a:off x="4932040" y="980728"/>
            <a:ext cx="360040" cy="151216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7271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1- بر الوالدين </a:t>
            </a:r>
            <a:r>
              <a:rPr lang="ar-MA" b="1" dirty="0" smtClean="0"/>
              <a:t>:</a:t>
            </a:r>
            <a:endParaRPr lang="ar-MA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092768"/>
            <a:ext cx="4643438" cy="57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:\منشطات رمضان\136758765937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4500562" cy="574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5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2- العلاقة الزوجية.</a:t>
            </a:r>
            <a:endParaRPr lang="fr-FR" b="1" dirty="0"/>
          </a:p>
        </p:txBody>
      </p:sp>
      <p:pic>
        <p:nvPicPr>
          <p:cNvPr id="3074" name="Picture 2" descr="G:\IMG-20140628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00"/>
            <a:ext cx="9144000" cy="590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07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G:\IMG-20140628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G:\IMG-20140628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3 – صلة الرحم.</a:t>
            </a:r>
            <a:endParaRPr lang="ar-MA" b="1" dirty="0"/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606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69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971600" y="404664"/>
            <a:ext cx="60486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/>
            <a:r>
              <a:rPr lang="ar-MA" sz="40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رياح التغيير قد هبت.</a:t>
            </a:r>
          </a:p>
          <a:p>
            <a:pPr algn="r" rtl="1"/>
            <a:r>
              <a:rPr lang="ar-MA" sz="40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هل أنت مستقيم ؟</a:t>
            </a:r>
          </a:p>
          <a:p>
            <a:pPr algn="r" rtl="1"/>
            <a:r>
              <a:rPr lang="ar-MA" sz="4000" b="1" cap="none" spc="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إذن يجب التغيير.</a:t>
            </a:r>
          </a:p>
          <a:p>
            <a:pPr algn="r" rtl="1"/>
            <a:r>
              <a:rPr lang="ar-MA" sz="40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رمضان فرصة ذهبية للتغيير.</a:t>
            </a:r>
            <a:endParaRPr lang="en-US" sz="4000" b="1" cap="none" spc="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7544" y="4784449"/>
            <a:ext cx="2376264" cy="936104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>
                <a:solidFill>
                  <a:srgbClr val="FFC000"/>
                </a:solidFill>
              </a:rPr>
              <a:t>شمولية التغيير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3419872" y="4784449"/>
            <a:ext cx="2376264" cy="936104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>
                <a:solidFill>
                  <a:srgbClr val="FFC000"/>
                </a:solidFill>
              </a:rPr>
              <a:t>السباحة في اتجاه</a:t>
            </a:r>
          </a:p>
          <a:p>
            <a:pPr algn="ctr" rtl="1"/>
            <a:r>
              <a:rPr lang="ar-MA" sz="2800" b="1" dirty="0" smtClean="0">
                <a:solidFill>
                  <a:srgbClr val="FFC000"/>
                </a:solidFill>
              </a:rPr>
              <a:t>التيار</a:t>
            </a:r>
            <a:endParaRPr lang="fr-FR" sz="2800" b="1" dirty="0">
              <a:solidFill>
                <a:srgbClr val="FFC000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6300192" y="4797152"/>
            <a:ext cx="2376264" cy="936104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 smtClean="0">
                <a:solidFill>
                  <a:srgbClr val="FFC000"/>
                </a:solidFill>
              </a:rPr>
              <a:t>طول فترة التغيير</a:t>
            </a:r>
          </a:p>
        </p:txBody>
      </p:sp>
      <p:sp>
        <p:nvSpPr>
          <p:cNvPr id="10" name="Down Arrow 9"/>
          <p:cNvSpPr/>
          <p:nvPr/>
        </p:nvSpPr>
        <p:spPr>
          <a:xfrm>
            <a:off x="7371311" y="3401781"/>
            <a:ext cx="90010" cy="129566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55676" y="3389561"/>
            <a:ext cx="57246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>
            <a:off x="1619672" y="3401781"/>
            <a:ext cx="90010" cy="129566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Down Arrow 20"/>
          <p:cNvSpPr/>
          <p:nvPr/>
        </p:nvSpPr>
        <p:spPr>
          <a:xfrm>
            <a:off x="4572000" y="3401781"/>
            <a:ext cx="90010" cy="129566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89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181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4- الجار.</a:t>
            </a:r>
            <a:endParaRPr lang="fr-FR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1513"/>
            <a:ext cx="9180512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12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5- الصحبة.</a:t>
            </a:r>
            <a:endParaRPr lang="fr-FR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59"/>
          <a:stretch/>
        </p:blipFill>
        <p:spPr bwMode="auto">
          <a:xfrm>
            <a:off x="1" y="692696"/>
            <a:ext cx="9143999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2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11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2542" y="2492896"/>
            <a:ext cx="35189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القناعات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7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3237"/>
            <a:ext cx="8229600" cy="4525963"/>
          </a:xfrm>
        </p:spPr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التفاؤل :</a:t>
            </a:r>
          </a:p>
          <a:p>
            <a:pPr marL="0" indent="0" algn="r" rtl="1">
              <a:buNone/>
            </a:pPr>
            <a:r>
              <a:rPr lang="ar-MA" b="1" dirty="0" smtClean="0"/>
              <a:t> تنشيط الأجهزة المناعية النفسية الجسدية و الروحية </a:t>
            </a:r>
            <a:r>
              <a:rPr lang="ar-MA" b="1" dirty="0" smtClean="0">
                <a:solidFill>
                  <a:srgbClr val="00B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«قل بفضل الله و برحمته فبذلك فليفرحوا».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>
                <a:solidFill>
                  <a:srgbClr val="7030A0"/>
                </a:solidFill>
              </a:rPr>
              <a:t> </a:t>
            </a:r>
            <a:r>
              <a:rPr lang="ar-MA" b="1" dirty="0" smtClean="0">
                <a:solidFill>
                  <a:srgbClr val="7030A0"/>
                </a:solidFill>
              </a:rPr>
              <a:t>الإرادة : </a:t>
            </a:r>
          </a:p>
          <a:p>
            <a:pPr marL="0" indent="0" algn="r" rtl="1">
              <a:buNone/>
            </a:pPr>
            <a:r>
              <a:rPr lang="ar-MA" b="1" dirty="0" smtClean="0"/>
              <a:t>انعتاق من أسر العادات المستحكمة.</a:t>
            </a:r>
            <a:endParaRPr lang="ar-MA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الأمة الواحدة :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اختيار السنة القمرية في تحديد شهر الصوم.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خلال 36 سنة يدور رمضان على كل أيام السنة.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326495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1111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0664" y="2492896"/>
            <a:ext cx="29626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العادات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2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82" y="217798"/>
            <a:ext cx="5214974" cy="6211598"/>
          </a:xfrm>
        </p:spPr>
        <p:txBody>
          <a:bodyPr>
            <a:normAutofit fontScale="85000" lnSpcReduction="20000"/>
          </a:bodyPr>
          <a:lstStyle/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الوقت :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أوقات رمضان لا تقدر بثمن.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حذاري من فوات وقت الاستجابة.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</a:t>
            </a:r>
            <a:r>
              <a:rPr lang="ar-MA" b="1" dirty="0" smtClean="0">
                <a:solidFill>
                  <a:srgbClr val="92D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«أياما معدودات».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الصحابة رضوان الله عليهم.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داوود الطائي كان يستف الفتيت.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عثمان الباقلاوي : دائم الذكر لله تعالى عند الإفطار (يحس بأن روحه تخرج).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اللحظة في رمضان لها ثمن : النظرية النسبية لإنشطين تسقط.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Font typeface="Wingdings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الأكل :</a:t>
            </a:r>
            <a:r>
              <a:rPr lang="ar-MA" b="1" dirty="0" smtClean="0"/>
              <a:t> </a:t>
            </a:r>
          </a:p>
          <a:p>
            <a:pPr marL="0" indent="0" algn="just" rtl="1">
              <a:buNone/>
            </a:pPr>
            <a:r>
              <a:rPr lang="ar-MA" b="1" dirty="0" smtClean="0"/>
              <a:t>	</a:t>
            </a:r>
            <a:r>
              <a:rPr lang="ar-MA" b="1" dirty="0" smtClean="0">
                <a:solidFill>
                  <a:srgbClr val="92D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- «كلوا من طيبات ما رزقناكم و لا تطغوا فيه فيحل عليكم غضبي </a:t>
            </a:r>
            <a:r>
              <a:rPr lang="ar-MA" b="1" dirty="0" err="1" smtClean="0">
                <a:solidFill>
                  <a:srgbClr val="92D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و</a:t>
            </a:r>
            <a:r>
              <a:rPr lang="ar-MA" b="1" dirty="0" smtClean="0">
                <a:solidFill>
                  <a:srgbClr val="92D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من يَحْلِل عليه غضبي فقد هوى»</a:t>
            </a:r>
            <a:r>
              <a:rPr lang="ar-MA" b="1" dirty="0" smtClean="0">
                <a:solidFill>
                  <a:srgbClr val="92D050"/>
                </a:solidFill>
              </a:rPr>
              <a:t> </a:t>
            </a:r>
            <a:r>
              <a:rPr lang="ar-MA" b="1" dirty="0" smtClean="0"/>
              <a:t>طه/81.</a:t>
            </a:r>
            <a:endParaRPr lang="fr-FR" b="1" dirty="0"/>
          </a:p>
        </p:txBody>
      </p:sp>
      <p:pic>
        <p:nvPicPr>
          <p:cNvPr id="7170" name="Picture 2" descr="D:\Naima\منشطات رمضان\28398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618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9067"/>
            <a:ext cx="3786182" cy="292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85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8455" y="2492896"/>
            <a:ext cx="3187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القلبيات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5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832648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التوبة :</a:t>
            </a:r>
          </a:p>
          <a:p>
            <a:pPr marL="0" indent="0" algn="r" rtl="1">
              <a:buNone/>
            </a:pPr>
            <a:r>
              <a:rPr lang="ar-MA" b="1" dirty="0" smtClean="0"/>
              <a:t>مستمرة : محاسبة يومية = تدارك و جبر قبل فوات الأوان.</a:t>
            </a:r>
            <a:endParaRPr lang="ar-MA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المراقبة : </a:t>
            </a:r>
          </a:p>
          <a:p>
            <a:pPr marL="0" indent="0" algn="r" rtl="1">
              <a:buNone/>
            </a:pPr>
            <a:r>
              <a:rPr lang="ar-MA" b="1" dirty="0" smtClean="0"/>
              <a:t>صم كأنك ترى الله فإن لم تكن تراه فإنه يراك.</a:t>
            </a:r>
            <a:endParaRPr lang="ar-MA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الخوف :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عدم قبول رمضان.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فوات المغفرة.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فوات العتق من النار.</a:t>
            </a:r>
          </a:p>
          <a:p>
            <a:pPr marL="0" indent="0" algn="r" rtl="1">
              <a:buNone/>
            </a:pPr>
            <a:r>
              <a:rPr lang="ar-MA" b="1" dirty="0"/>
              <a:t>	</a:t>
            </a:r>
            <a:r>
              <a:rPr lang="ar-MA" b="1" dirty="0" smtClean="0"/>
              <a:t>- فوات ليلة القدر.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الرجاء : </a:t>
            </a:r>
          </a:p>
          <a:p>
            <a:pPr marL="0" indent="0" algn="r" rtl="1">
              <a:buNone/>
            </a:pPr>
            <a:r>
              <a:rPr lang="ar-MA" b="1" dirty="0" smtClean="0"/>
              <a:t>حسن الظن بالله عز و جل.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2909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2110" y="1928802"/>
            <a:ext cx="333296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مفسدات</a:t>
            </a:r>
          </a:p>
          <a:p>
            <a:pPr algn="ctr" rtl="1"/>
            <a:r>
              <a:rPr lang="ar-MA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رمضان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4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14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/>
              <a:t> اللسان :الغيبة، شهادة الزور، الخصام.</a:t>
            </a:r>
          </a:p>
        </p:txBody>
      </p:sp>
      <p:pic>
        <p:nvPicPr>
          <p:cNvPr id="2051" name="Picture 3" descr="F:\منشطات رمضان\1333220211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357562"/>
            <a:ext cx="464347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منشطات رمضان\13743.imgcach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642918"/>
            <a:ext cx="5572164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IMG-20140628-WA0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7562"/>
            <a:ext cx="4500562" cy="350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504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ima\منشطات رمضان\card_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1299330">
            <a:off x="2045337" y="705470"/>
            <a:ext cx="4439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u="sng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خمسة قواعد ذهبية</a:t>
            </a:r>
            <a:endParaRPr lang="en-US" sz="5400" b="1" u="sng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1156345">
            <a:off x="2070268" y="1605719"/>
            <a:ext cx="5003357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ar-M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1- «حتى يغيروا ما بأنفسهم...»</a:t>
            </a:r>
          </a:p>
          <a:p>
            <a:pPr algn="r" rtl="1"/>
            <a:endParaRPr lang="ar-MA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rtl="1"/>
            <a:r>
              <a:rPr lang="ar-M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 «لمن شاء منكم أن يتقدم أو يتأخر»</a:t>
            </a:r>
          </a:p>
          <a:p>
            <a:pPr algn="r" rtl="1"/>
            <a:endParaRPr lang="ar-MA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rtl="1"/>
            <a:r>
              <a:rPr lang="ar-M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3- «و الذين جاهدوا فينا لنهديهم سبلنا»</a:t>
            </a:r>
          </a:p>
          <a:p>
            <a:pPr algn="r" rtl="1"/>
            <a:endParaRPr lang="ar-MA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rtl="1"/>
            <a:r>
              <a:rPr lang="ar-M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 ويل لمن أدرك رمضان... ويل... ويل»</a:t>
            </a:r>
          </a:p>
          <a:p>
            <a:pPr algn="r" rtl="1"/>
            <a:endParaRPr lang="ar-MA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 rtl="1"/>
            <a:r>
              <a:rPr lang="ar-MA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5- صومي صيام مودع.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 النظرة الحرام.</a:t>
            </a:r>
          </a:p>
          <a:p>
            <a:pPr algn="r" rtl="1">
              <a:buNone/>
            </a:pPr>
            <a:endParaRPr lang="fr-FR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710" y="928670"/>
            <a:ext cx="9182710" cy="592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 الغل </a:t>
            </a:r>
            <a:r>
              <a:rPr lang="ar-MA" b="1" dirty="0" err="1" smtClean="0"/>
              <a:t>و</a:t>
            </a:r>
            <a:r>
              <a:rPr lang="ar-MA" b="1" dirty="0" smtClean="0"/>
              <a:t> الحقد.</a:t>
            </a:r>
          </a:p>
          <a:p>
            <a:pPr algn="r" rtl="1">
              <a:buNone/>
            </a:pPr>
            <a:endParaRPr 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980729"/>
            <a:ext cx="9132887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 عقوق الوالدين.</a:t>
            </a:r>
          </a:p>
          <a:p>
            <a:pPr algn="r" rtl="1">
              <a:buNone/>
            </a:pPr>
            <a:endParaRPr lang="fr-FR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5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MA" b="1" dirty="0" smtClean="0"/>
              <a:t> مجالس السوء.....</a:t>
            </a:r>
            <a:endParaRPr lang="fr-FR" b="1" dirty="0" smtClean="0"/>
          </a:p>
          <a:p>
            <a:pPr algn="r" rtl="1">
              <a:buNone/>
            </a:pPr>
            <a:endParaRPr lang="fr-FR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94"/>
          <a:stretch/>
        </p:blipFill>
        <p:spPr bwMode="auto">
          <a:xfrm>
            <a:off x="29549" y="1006821"/>
            <a:ext cx="9114451" cy="585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82110" y="1928802"/>
            <a:ext cx="328808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لصوص</a:t>
            </a:r>
          </a:p>
          <a:p>
            <a:pPr algn="ctr" rtl="1"/>
            <a:r>
              <a:rPr lang="ar-MA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رمضان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لطيفة منشطات\IMG-20140606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65" y="1"/>
            <a:ext cx="45053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179" y="0"/>
            <a:ext cx="91991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4501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D:\Naima\منشطات رمضان\baki_d_1027599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0" y="7987"/>
            <a:ext cx="9129789" cy="68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026" name="Picture 2" descr="D:\Naima\منشطات رمضان\emania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03" y="-27384"/>
            <a:ext cx="91697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D:\Naima\منشطات رمضان\488394_1425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 descr="D:\Naima\منشطات رمضان\kdwp5abgdfu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39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29743" y="1209526"/>
            <a:ext cx="5144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cap="all" spc="0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دعــــــــــــــــــــــــــــاء</a:t>
            </a:r>
            <a:endParaRPr lang="en-US" sz="5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2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04056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>
                <a:solidFill>
                  <a:srgbClr val="7030A0"/>
                </a:solidFill>
              </a:rPr>
              <a:t>  </a:t>
            </a:r>
            <a:r>
              <a:rPr lang="ar-MA" b="1" dirty="0" smtClean="0">
                <a:solidFill>
                  <a:srgbClr val="7030A0"/>
                </a:solidFill>
              </a:rPr>
              <a:t>تغيير </a:t>
            </a:r>
            <a:r>
              <a:rPr lang="ar-MA" b="1" dirty="0">
                <a:solidFill>
                  <a:srgbClr val="7030A0"/>
                </a:solidFill>
              </a:rPr>
              <a:t>الكون من أجل الصائم</a:t>
            </a:r>
            <a:r>
              <a:rPr lang="ar-MA" b="1" dirty="0" smtClean="0">
                <a:solidFill>
                  <a:srgbClr val="7030A0"/>
                </a:solidFill>
              </a:rPr>
              <a:t>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تصفيد </a:t>
            </a:r>
            <a:r>
              <a:rPr lang="ar-MA" sz="2800" b="1" dirty="0"/>
              <a:t>الشياطين و مردة الجن.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تغلق </a:t>
            </a:r>
            <a:r>
              <a:rPr lang="ar-MA" sz="2800" b="1" dirty="0"/>
              <a:t>أبواب النار.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تفتح </a:t>
            </a:r>
            <a:r>
              <a:rPr lang="ar-MA" sz="2800" b="1" dirty="0"/>
              <a:t>أبواب الجنة</a:t>
            </a:r>
            <a:r>
              <a:rPr lang="ar-MA" sz="2800" b="1" dirty="0" smtClean="0"/>
              <a:t>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endParaRPr lang="ar-MA" sz="2800" b="1" dirty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>
                <a:solidFill>
                  <a:srgbClr val="7030A0"/>
                </a:solidFill>
              </a:rPr>
              <a:t> المنح </a:t>
            </a:r>
            <a:r>
              <a:rPr lang="ar-MA" b="1" dirty="0">
                <a:solidFill>
                  <a:srgbClr val="7030A0"/>
                </a:solidFill>
              </a:rPr>
              <a:t>الربانية.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 أول </a:t>
            </a:r>
            <a:r>
              <a:rPr lang="ar-MA" sz="2800" b="1" dirty="0"/>
              <a:t>ليلة : نظرة المولى عز و </a:t>
            </a:r>
            <a:r>
              <a:rPr lang="ar-MA" sz="2800" b="1" dirty="0" smtClean="0"/>
              <a:t>جل.</a:t>
            </a:r>
          </a:p>
          <a:p>
            <a:pPr lvl="2" algn="r" rtl="1">
              <a:buFont typeface="Wingdings" panose="05000000000000000000" pitchFamily="2" charset="2"/>
              <a:buChar char="ü"/>
            </a:pPr>
            <a:r>
              <a:rPr lang="ar-MA" sz="2800" b="1" dirty="0"/>
              <a:t> </a:t>
            </a:r>
            <a:r>
              <a:rPr lang="ar-MA" sz="2800" b="1" dirty="0" smtClean="0"/>
              <a:t>يغشاكم </a:t>
            </a:r>
            <a:r>
              <a:rPr lang="ar-MA" sz="2800" b="1" dirty="0"/>
              <a:t>الله فيه فينزل الرحمة.</a:t>
            </a:r>
          </a:p>
          <a:p>
            <a:pPr marL="0" indent="0" algn="r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4876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خلوف أفواههم </a:t>
            </a:r>
            <a:r>
              <a:rPr lang="ar-MA" b="1" dirty="0"/>
              <a:t>حين يمسون</a:t>
            </a:r>
            <a:r>
              <a:rPr lang="ar-MA" b="1" dirty="0" smtClean="0"/>
              <a:t>....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الملائكة تستغفر لهم في كل يوم و ليلة.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تزين الجنة و استعداها.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آخر ليلة يغفر لهم جميعا.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 أجر بغير حساب.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marL="0" indent="0" algn="r" rtl="1">
              <a:buNone/>
            </a:pPr>
            <a:r>
              <a:rPr lang="ar-MA" b="1" dirty="0"/>
              <a:t>	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17224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336704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مضاعفة الأجر.</a:t>
            </a:r>
          </a:p>
          <a:p>
            <a:pPr marL="0" indent="0" algn="r" rtl="1">
              <a:buNone/>
            </a:pPr>
            <a:endParaRPr lang="ar-MA" sz="2800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ar-MA" sz="2800" b="1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sz="2800" b="1" dirty="0"/>
              <a:t> مغفرة </a:t>
            </a:r>
            <a:r>
              <a:rPr lang="ar-MA" sz="2800" b="1" dirty="0" smtClean="0"/>
              <a:t>الذنوب.</a:t>
            </a:r>
          </a:p>
          <a:p>
            <a:pPr marL="0" indent="0" algn="r" rtl="1">
              <a:buNone/>
            </a:pPr>
            <a:r>
              <a:rPr lang="ar-MA" sz="2800" b="1" dirty="0"/>
              <a:t> </a:t>
            </a:r>
            <a:endParaRPr lang="ar-MA" sz="2800" b="1" dirty="0" smtClean="0"/>
          </a:p>
          <a:p>
            <a:pPr marL="0" indent="0" algn="r" rtl="1">
              <a:buNone/>
            </a:pPr>
            <a:endParaRPr lang="ar-MA" sz="2800" b="1" dirty="0" smtClean="0"/>
          </a:p>
          <a:p>
            <a:pPr marL="0" indent="0" algn="r" rtl="1">
              <a:buNone/>
            </a:pPr>
            <a:r>
              <a:rPr lang="ar-MA" sz="2800" b="1" dirty="0"/>
              <a:t>	</a:t>
            </a:r>
            <a:r>
              <a:rPr lang="ar-MA" sz="2800" b="1" dirty="0" smtClean="0"/>
              <a:t>			- فرحة.</a:t>
            </a:r>
            <a:endParaRPr lang="ar-MA" sz="2800" b="1" dirty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عند الفطر</a:t>
            </a:r>
            <a:r>
              <a:rPr lang="ar-MA" sz="2800" b="1" dirty="0"/>
              <a:t>			</a:t>
            </a:r>
            <a:r>
              <a:rPr lang="ar-MA" sz="2800" b="1" dirty="0" smtClean="0"/>
              <a:t>- </a:t>
            </a:r>
            <a:r>
              <a:rPr lang="ar-MA" sz="2800" b="1" dirty="0"/>
              <a:t>دعاء مستجاب (ادعوني...).</a:t>
            </a:r>
          </a:p>
          <a:p>
            <a:pPr marL="0" indent="0" algn="r" rtl="1">
              <a:buNone/>
            </a:pPr>
            <a:r>
              <a:rPr lang="ar-MA" sz="2800" b="1" dirty="0"/>
              <a:t>			     </a:t>
            </a:r>
            <a:r>
              <a:rPr lang="ar-MA" sz="2800" b="1" dirty="0" smtClean="0"/>
              <a:t>    </a:t>
            </a:r>
            <a:r>
              <a:rPr lang="ar-MA" sz="2800" b="1" dirty="0"/>
              <a:t>- رفع الحجب (سيدنا موسى </a:t>
            </a:r>
            <a:r>
              <a:rPr lang="ar-MA" sz="2800" b="1" dirty="0" smtClean="0"/>
              <a:t>عليه السلام).</a:t>
            </a:r>
          </a:p>
          <a:p>
            <a:pPr marL="0" indent="0" algn="r" rtl="1">
              <a:buNone/>
            </a:pPr>
            <a:r>
              <a:rPr lang="ar-MA" sz="2800" b="1" dirty="0"/>
              <a:t>	</a:t>
            </a:r>
            <a:r>
              <a:rPr lang="ar-MA" sz="2800" b="1" dirty="0" smtClean="0"/>
              <a:t>			- عتق من النار.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sz="2800" b="1" dirty="0" smtClean="0"/>
              <a:t> </a:t>
            </a:r>
            <a:r>
              <a:rPr lang="ar-MA" sz="2800" b="1" dirty="0"/>
              <a:t>نوم الصائم عبادة و صمته تسبيح.</a:t>
            </a:r>
            <a:endParaRPr lang="fr-FR" sz="2800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sz="2800" b="1" dirty="0" smtClean="0"/>
          </a:p>
          <a:p>
            <a:pPr marL="0" indent="0" algn="r" rtl="1">
              <a:buNone/>
            </a:pPr>
            <a:endParaRPr lang="ar-MA" sz="2800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sz="2800" b="1" dirty="0"/>
          </a:p>
          <a:p>
            <a:pPr algn="r" rtl="1">
              <a:buFont typeface="Wingdings" panose="05000000000000000000" pitchFamily="2" charset="2"/>
              <a:buChar char="ü"/>
            </a:pPr>
            <a:endParaRPr lang="ar-MA" sz="2800" b="1" dirty="0" smtClean="0"/>
          </a:p>
          <a:p>
            <a:pPr marL="0" indent="0" algn="r" rtl="1">
              <a:buNone/>
            </a:pPr>
            <a:endParaRPr lang="fr-FR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364088" y="3573016"/>
            <a:ext cx="1944216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64088" y="4005064"/>
            <a:ext cx="194421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364088" y="4005064"/>
            <a:ext cx="194421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64088" y="4005064"/>
            <a:ext cx="1944216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:\منشطات رمضان\vR04K - Copi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6264696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702" y="765751"/>
            <a:ext cx="54152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5400" b="1" cap="none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النافلة = الفريضة</a:t>
            </a:r>
          </a:p>
          <a:p>
            <a:pPr algn="ctr" rtl="1"/>
            <a:r>
              <a:rPr lang="ar-MA" sz="54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الفريضة = 70 فريضة</a:t>
            </a:r>
            <a:endParaRPr lang="en-US" sz="5400" b="1" cap="none" spc="50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6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788</Words>
  <Application>Microsoft Office PowerPoint</Application>
  <PresentationFormat>Affichage à l'écran (4:3)</PresentationFormat>
  <Paragraphs>246</Paragraphs>
  <Slides>61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تفعيل الشحنة</vt:lpstr>
      <vt:lpstr>مدرسة رمضان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Agourram</dc:creator>
  <cp:lastModifiedBy>acer</cp:lastModifiedBy>
  <cp:revision>183</cp:revision>
  <dcterms:created xsi:type="dcterms:W3CDTF">2014-03-28T10:21:00Z</dcterms:created>
  <dcterms:modified xsi:type="dcterms:W3CDTF">2014-06-28T15:35:38Z</dcterms:modified>
</cp:coreProperties>
</file>