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9" r:id="rId5"/>
    <p:sldId id="261" r:id="rId6"/>
    <p:sldId id="262" r:id="rId7"/>
    <p:sldId id="277" r:id="rId8"/>
    <p:sldId id="278" r:id="rId9"/>
    <p:sldId id="279" r:id="rId10"/>
    <p:sldId id="263" r:id="rId11"/>
    <p:sldId id="276" r:id="rId12"/>
    <p:sldId id="264" r:id="rId13"/>
    <p:sldId id="273" r:id="rId14"/>
    <p:sldId id="271" r:id="rId15"/>
    <p:sldId id="272" r:id="rId16"/>
    <p:sldId id="265" r:id="rId17"/>
    <p:sldId id="266" r:id="rId18"/>
    <p:sldId id="274" r:id="rId19"/>
    <p:sldId id="275" r:id="rId20"/>
    <p:sldId id="267" r:id="rId21"/>
    <p:sldId id="268" r:id="rId22"/>
    <p:sldId id="269" r:id="rId23"/>
    <p:sldId id="270"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C2680E"/>
    <a:srgbClr val="242713"/>
    <a:srgbClr val="04060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ar-S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ar-SA"/>
          </a:p>
        </p:txBody>
      </p:sp>
      <p:sp>
        <p:nvSpPr>
          <p:cNvPr id="4" name="Espace réservé de la date 3"/>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168845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58998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ar-S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154188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109018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ar-S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5" name="Espace réservé du pied de page 4"/>
          <p:cNvSpPr>
            <a:spLocks noGrp="1"/>
          </p:cNvSpPr>
          <p:nvPr>
            <p:ph type="ftr" sz="quarter" idx="11"/>
          </p:nvPr>
        </p:nvSpPr>
        <p:spPr/>
        <p:txBody>
          <a:bodyPr/>
          <a:lstStyle/>
          <a:p>
            <a:endParaRPr lang="ar-SA"/>
          </a:p>
        </p:txBody>
      </p:sp>
      <p:sp>
        <p:nvSpPr>
          <p:cNvPr id="6" name="Espace réservé du numéro de diapositive 5"/>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315667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5" name="Espace réservé de la date 4"/>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3119134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ar-S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7" name="Espace réservé de la date 6"/>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8" name="Espace réservé du pied de page 7"/>
          <p:cNvSpPr>
            <a:spLocks noGrp="1"/>
          </p:cNvSpPr>
          <p:nvPr>
            <p:ph type="ftr" sz="quarter" idx="11"/>
          </p:nvPr>
        </p:nvSpPr>
        <p:spPr/>
        <p:txBody>
          <a:bodyPr/>
          <a:lstStyle/>
          <a:p>
            <a:endParaRPr lang="ar-SA"/>
          </a:p>
        </p:txBody>
      </p:sp>
      <p:sp>
        <p:nvSpPr>
          <p:cNvPr id="9" name="Espace réservé du numéro de diapositive 8"/>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266767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ar-SA"/>
          </a:p>
        </p:txBody>
      </p:sp>
      <p:sp>
        <p:nvSpPr>
          <p:cNvPr id="3" name="Espace réservé de la date 2"/>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4" name="Espace réservé du pied de page 3"/>
          <p:cNvSpPr>
            <a:spLocks noGrp="1"/>
          </p:cNvSpPr>
          <p:nvPr>
            <p:ph type="ftr" sz="quarter" idx="11"/>
          </p:nvPr>
        </p:nvSpPr>
        <p:spPr/>
        <p:txBody>
          <a:bodyPr/>
          <a:lstStyle/>
          <a:p>
            <a:endParaRPr lang="ar-SA"/>
          </a:p>
        </p:txBody>
      </p:sp>
      <p:sp>
        <p:nvSpPr>
          <p:cNvPr id="5" name="Espace réservé du numéro de diapositive 4"/>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2961317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3" name="Espace réservé du pied de page 2"/>
          <p:cNvSpPr>
            <a:spLocks noGrp="1"/>
          </p:cNvSpPr>
          <p:nvPr>
            <p:ph type="ftr" sz="quarter" idx="11"/>
          </p:nvPr>
        </p:nvSpPr>
        <p:spPr/>
        <p:txBody>
          <a:bodyPr/>
          <a:lstStyle/>
          <a:p>
            <a:endParaRPr lang="ar-SA"/>
          </a:p>
        </p:txBody>
      </p:sp>
      <p:sp>
        <p:nvSpPr>
          <p:cNvPr id="4" name="Espace réservé du numéro de diapositive 3"/>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1716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ar-S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417999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ar-S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D73D581-D694-4B38-B645-F033A23D7CE8}" type="datetimeFigureOut">
              <a:rPr lang="ar-SA" smtClean="0"/>
              <a:pPr/>
              <a:t>28/05/1435</a:t>
            </a:fld>
            <a:endParaRPr lang="ar-SA"/>
          </a:p>
        </p:txBody>
      </p:sp>
      <p:sp>
        <p:nvSpPr>
          <p:cNvPr id="6" name="Espace réservé du pied de page 5"/>
          <p:cNvSpPr>
            <a:spLocks noGrp="1"/>
          </p:cNvSpPr>
          <p:nvPr>
            <p:ph type="ftr" sz="quarter" idx="11"/>
          </p:nvPr>
        </p:nvSpPr>
        <p:spPr/>
        <p:txBody>
          <a:bodyPr/>
          <a:lstStyle/>
          <a:p>
            <a:endParaRPr lang="ar-SA"/>
          </a:p>
        </p:txBody>
      </p:sp>
      <p:sp>
        <p:nvSpPr>
          <p:cNvPr id="7" name="Espace réservé du numéro de diapositive 6"/>
          <p:cNvSpPr>
            <a:spLocks noGrp="1"/>
          </p:cNvSpPr>
          <p:nvPr>
            <p:ph type="sldNum" sz="quarter" idx="12"/>
          </p:nvPr>
        </p:nvSpPr>
        <p:spPr/>
        <p:txBody>
          <a:body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1084886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ar-S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S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3D581-D694-4B38-B645-F033A23D7CE8}" type="datetimeFigureOut">
              <a:rPr lang="ar-SA" smtClean="0"/>
              <a:pPr/>
              <a:t>28/05/1435</a:t>
            </a:fld>
            <a:endParaRPr lang="ar-S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822AC-9300-440D-B151-A9A324C66F62}" type="slidenum">
              <a:rPr lang="ar-SA" smtClean="0"/>
              <a:pPr/>
              <a:t>‹N°›</a:t>
            </a:fld>
            <a:endParaRPr lang="ar-SA"/>
          </a:p>
        </p:txBody>
      </p:sp>
    </p:spTree>
    <p:extLst>
      <p:ext uri="{BB962C8B-B14F-4D97-AF65-F5344CB8AC3E}">
        <p14:creationId xmlns:p14="http://schemas.microsoft.com/office/powerpoint/2010/main" xmlns="" val="2536949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url?sa=i&amp;rct=j&amp;q=&amp;esrc=s&amp;source=images&amp;cd=&amp;cad=rja&amp;uact=8&amp;docid=1h-Z0YUjAY_KYM&amp;tbnid=8rxQ6QoNrUsEEM:&amp;ved=0CAUQjRw&amp;url=http://www.fotoobook.com/post/6074&amp;ei=5zM2U-HqJeL30gWt8YCoAw&amp;bvm=bv.63808443,d.d2k&amp;psig=AFQjCNEYfz53JKMrz3vLbldrfdxCiVIwFw&amp;ust=1396147219417313"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docid=RkBdKQqUjfOdDM&amp;tbnid=DaddoAvBhPnePM:&amp;ved=0CAUQjRw&amp;url=http://www.oman0.net/showthread.php?t=588662&amp;ei=LTc2U-DoK6ua0AX9jICIBw&amp;bvm=bv.63808443,d.d2k&amp;psig=AFQjCNFe6XS5MpvqHZLhniVZlBzHIbyqIw&amp;ust=1396148377849993"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ar-SA" dirty="0"/>
          </a:p>
        </p:txBody>
      </p:sp>
      <p:sp>
        <p:nvSpPr>
          <p:cNvPr id="3" name="Sous-titre 2"/>
          <p:cNvSpPr>
            <a:spLocks noGrp="1"/>
          </p:cNvSpPr>
          <p:nvPr>
            <p:ph type="subTitle" idx="1"/>
          </p:nvPr>
        </p:nvSpPr>
        <p:spPr/>
        <p:txBody>
          <a:bodyPr/>
          <a:lstStyle/>
          <a:p>
            <a:endParaRPr lang="ar-S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1310" y="-27384"/>
            <a:ext cx="9179870" cy="686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ZoneTexte 5"/>
          <p:cNvSpPr txBox="1"/>
          <p:nvPr/>
        </p:nvSpPr>
        <p:spPr>
          <a:xfrm>
            <a:off x="3756783" y="1575991"/>
            <a:ext cx="4071966" cy="1231106"/>
          </a:xfrm>
          <a:prstGeom prst="rect">
            <a:avLst/>
          </a:prstGeom>
          <a:noFill/>
        </p:spPr>
        <p:txBody>
          <a:bodyPr wrap="square" rtlCol="1">
            <a:spAutoFit/>
          </a:bodyPr>
          <a:lstStyle/>
          <a:p>
            <a:pPr algn="r"/>
            <a:r>
              <a:rPr lang="ar-MA" sz="2800" b="1" dirty="0" smtClean="0">
                <a:solidFill>
                  <a:schemeClr val="accent3">
                    <a:lumMod val="50000"/>
                  </a:schemeClr>
                </a:solidFill>
              </a:rPr>
              <a:t>جمعية سراج للأعمال الاجتماعية فرع الدار البيضاء</a:t>
            </a:r>
            <a:endParaRPr lang="en-US" sz="2800" b="1" dirty="0" smtClean="0">
              <a:solidFill>
                <a:schemeClr val="accent3">
                  <a:lumMod val="50000"/>
                </a:schemeClr>
              </a:solidFill>
            </a:endParaRPr>
          </a:p>
          <a:p>
            <a:endParaRPr lang="ar-MA" b="1" dirty="0"/>
          </a:p>
        </p:txBody>
      </p:sp>
      <p:sp>
        <p:nvSpPr>
          <p:cNvPr id="7" name="ZoneTexte 6"/>
          <p:cNvSpPr txBox="1"/>
          <p:nvPr/>
        </p:nvSpPr>
        <p:spPr>
          <a:xfrm>
            <a:off x="1169107" y="5373216"/>
            <a:ext cx="2376264" cy="400110"/>
          </a:xfrm>
          <a:prstGeom prst="rect">
            <a:avLst/>
          </a:prstGeom>
          <a:noFill/>
        </p:spPr>
        <p:txBody>
          <a:bodyPr wrap="square" rtlCol="1">
            <a:spAutoFit/>
          </a:bodyPr>
          <a:lstStyle/>
          <a:p>
            <a:r>
              <a:rPr lang="ar-MA" sz="2000" dirty="0" smtClean="0">
                <a:solidFill>
                  <a:srgbClr val="C00000"/>
                </a:solidFill>
              </a:rPr>
              <a:t>ا</a:t>
            </a:r>
            <a:r>
              <a:rPr lang="ar-MA" sz="2000" b="1" dirty="0" smtClean="0">
                <a:solidFill>
                  <a:schemeClr val="accent6">
                    <a:lumMod val="75000"/>
                  </a:schemeClr>
                </a:solidFill>
              </a:rPr>
              <a:t>لبيضاء 29 مارس 2014 </a:t>
            </a:r>
            <a:endParaRPr lang="ar-MA" sz="2000" b="1" dirty="0">
              <a:solidFill>
                <a:schemeClr val="accent6">
                  <a:lumMod val="75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38949" y="-27384"/>
            <a:ext cx="2341563" cy="1603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Rectangle 7"/>
          <p:cNvSpPr/>
          <p:nvPr/>
        </p:nvSpPr>
        <p:spPr>
          <a:xfrm>
            <a:off x="2544844" y="2967335"/>
            <a:ext cx="4054315" cy="156966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1"/>
            <a:r>
              <a:rPr lang="ar-MA" sz="9600" b="1" cap="none" spc="0" dirty="0" smtClean="0">
                <a:ln w="11430"/>
                <a:solidFill>
                  <a:srgbClr val="FF0000"/>
                </a:solidFill>
                <a:effectLst>
                  <a:outerShdw blurRad="50800" dist="39000" dir="5460000" algn="tl">
                    <a:srgbClr val="000000">
                      <a:alpha val="38000"/>
                    </a:srgbClr>
                  </a:outerShdw>
                </a:effectLst>
              </a:rPr>
              <a:t>حدد هدفك</a:t>
            </a:r>
            <a:endParaRPr lang="en-US" sz="96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544106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6512" y="-27384"/>
            <a:ext cx="9180512" cy="6885384"/>
          </a:xfrm>
          <a:prstGeom prst="rect">
            <a:avLst/>
          </a:prstGeom>
          <a:noFill/>
          <a:ln w="9525">
            <a:noFill/>
            <a:miter lim="800000"/>
            <a:headEnd/>
            <a:tailEnd/>
          </a:ln>
          <a:effectLst/>
        </p:spPr>
      </p:pic>
      <p:sp>
        <p:nvSpPr>
          <p:cNvPr id="3" name="ZoneTexte 2"/>
          <p:cNvSpPr txBox="1"/>
          <p:nvPr/>
        </p:nvSpPr>
        <p:spPr>
          <a:xfrm>
            <a:off x="755576" y="644490"/>
            <a:ext cx="7920880" cy="5016758"/>
          </a:xfrm>
          <a:prstGeom prst="rect">
            <a:avLst/>
          </a:prstGeom>
          <a:noFill/>
        </p:spPr>
        <p:txBody>
          <a:bodyPr wrap="square" rtlCol="0">
            <a:spAutoFit/>
          </a:bodyPr>
          <a:lstStyle/>
          <a:p>
            <a:pPr algn="just" rtl="1"/>
            <a:r>
              <a:rPr lang="ar-MA" sz="3200" b="1" dirty="0" smtClean="0">
                <a:solidFill>
                  <a:srgbClr val="FFC000"/>
                </a:solidFill>
                <a:cs typeface="+mj-cs"/>
              </a:rPr>
              <a:t>الإنسان</a:t>
            </a:r>
            <a:r>
              <a:rPr lang="ar-MA" sz="3200" b="1" dirty="0" smtClean="0">
                <a:cs typeface="+mj-cs"/>
              </a:rPr>
              <a:t> مخلوق مزدوج الطبيعة ، ويقوم كيانه على </a:t>
            </a:r>
            <a:r>
              <a:rPr lang="ar-MA" sz="3200" b="1" dirty="0" smtClean="0">
                <a:solidFill>
                  <a:srgbClr val="FFC000"/>
                </a:solidFill>
                <a:cs typeface="+mj-cs"/>
              </a:rPr>
              <a:t>قبضة من طين </a:t>
            </a:r>
            <a:r>
              <a:rPr lang="ar-MA" sz="3200" b="1" dirty="0" smtClean="0">
                <a:cs typeface="+mj-cs"/>
              </a:rPr>
              <a:t>الأرض </a:t>
            </a:r>
            <a:r>
              <a:rPr lang="ar-MA" sz="3200" b="1" dirty="0" smtClean="0">
                <a:solidFill>
                  <a:srgbClr val="FFC000"/>
                </a:solidFill>
                <a:cs typeface="+mj-cs"/>
              </a:rPr>
              <a:t>ونفخة من روح الله</a:t>
            </a:r>
          </a:p>
          <a:p>
            <a:pPr algn="just" rtl="1"/>
            <a:endParaRPr lang="ar-MA" sz="3200" b="1" dirty="0" smtClean="0">
              <a:cs typeface="+mj-cs"/>
            </a:endParaRPr>
          </a:p>
          <a:p>
            <a:pPr algn="just" rtl="1"/>
            <a:r>
              <a:rPr lang="ar-MA" sz="3200" b="1" dirty="0" smtClean="0">
                <a:solidFill>
                  <a:srgbClr val="003300"/>
                </a:solidFill>
                <a:cs typeface="+mj-cs"/>
              </a:rPr>
              <a:t>« زين للناس حب الشهوات من النساء والبنين والقناطير المقنطرة من الذهب والفضة والخيل المسومة والأنعام والحرث.  ذلك متاع الحياة الدنيا والله عنده حسن المئاب. قل أؤنبئكم بخير من ذلكم للذين اتقوا عند ربهم جنات تجري من تحتها الأنهار خالدين فيها وأزواجا مطهرة ورضوان من الله» </a:t>
            </a:r>
            <a:r>
              <a:rPr lang="ar-MA" sz="3200" b="1" dirty="0" smtClean="0">
                <a:cs typeface="+mj-cs"/>
              </a:rPr>
              <a:t>آل عمران</a:t>
            </a:r>
          </a:p>
          <a:p>
            <a:pPr algn="just" rtl="1"/>
            <a:endParaRPr lang="ar-MA" sz="3200" b="1" dirty="0" smtClean="0">
              <a:solidFill>
                <a:srgbClr val="003300"/>
              </a:solidFill>
              <a:cs typeface="+mj-cs"/>
            </a:endParaRPr>
          </a:p>
        </p:txBody>
      </p:sp>
    </p:spTree>
    <p:extLst>
      <p:ext uri="{BB962C8B-B14F-4D97-AF65-F5344CB8AC3E}">
        <p14:creationId xmlns:p14="http://schemas.microsoft.com/office/powerpoint/2010/main" xmlns="" val="289883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ziz\Desktop\حدد هدفك\preview_html_m224ef813.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1865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ZoneTexte 2"/>
          <p:cNvSpPr txBox="1"/>
          <p:nvPr/>
        </p:nvSpPr>
        <p:spPr>
          <a:xfrm>
            <a:off x="709139" y="764495"/>
            <a:ext cx="7344816" cy="4524315"/>
          </a:xfrm>
          <a:prstGeom prst="rect">
            <a:avLst/>
          </a:prstGeom>
          <a:noFill/>
        </p:spPr>
        <p:txBody>
          <a:bodyPr wrap="square" rtlCol="0">
            <a:spAutoFit/>
          </a:bodyPr>
          <a:lstStyle/>
          <a:p>
            <a:pPr algn="just" rtl="1"/>
            <a:r>
              <a:rPr lang="ar-MA" sz="3200" b="1" dirty="0" smtClean="0">
                <a:solidFill>
                  <a:srgbClr val="002060"/>
                </a:solidFill>
                <a:cs typeface="+mj-cs"/>
              </a:rPr>
              <a:t>ضرورة التوازن المقسط بين حظ النفس وحق الله عز وجل.</a:t>
            </a:r>
          </a:p>
          <a:p>
            <a:pPr algn="just" rtl="1"/>
            <a:endParaRPr lang="ar-MA" sz="3200" b="1" dirty="0" smtClean="0">
              <a:cs typeface="+mj-cs"/>
            </a:endParaRPr>
          </a:p>
          <a:p>
            <a:pPr algn="just" rtl="1"/>
            <a:r>
              <a:rPr lang="ar-MA" sz="3200" b="1" dirty="0" smtClean="0">
                <a:cs typeface="+mj-cs"/>
              </a:rPr>
              <a:t>قدوم عبيدة بن الجراح بمال من البحرين : </a:t>
            </a:r>
          </a:p>
          <a:p>
            <a:pPr algn="just" rtl="1"/>
            <a:r>
              <a:rPr lang="ar-MA" sz="3200" b="1" dirty="0" smtClean="0">
                <a:solidFill>
                  <a:srgbClr val="003300"/>
                </a:solidFill>
                <a:cs typeface="+mj-cs"/>
              </a:rPr>
              <a:t>( فــأبشروا وأملوا ما يسركم ، </a:t>
            </a:r>
            <a:r>
              <a:rPr lang="ar-MA" sz="3200" b="1" dirty="0" err="1" smtClean="0">
                <a:solidFill>
                  <a:srgbClr val="003300"/>
                </a:solidFill>
                <a:cs typeface="+mj-cs"/>
              </a:rPr>
              <a:t>فوالله</a:t>
            </a:r>
            <a:r>
              <a:rPr lang="ar-MA" sz="3200" b="1" dirty="0" smtClean="0">
                <a:solidFill>
                  <a:srgbClr val="003300"/>
                </a:solidFill>
                <a:cs typeface="+mj-cs"/>
              </a:rPr>
              <a:t> لا الفقر أخشى عليكم ، ولكني أخشى عليكم أن تبسط عليكم الدنيا كما بسطت على من كان قبلكم ، فتنافسوها كما تنافسوها وتهلككم كما أهلكتكم )</a:t>
            </a:r>
          </a:p>
          <a:p>
            <a:pPr algn="just" rtl="1"/>
            <a:endParaRPr lang="ar-MA" sz="3200" b="1" dirty="0">
              <a:solidFill>
                <a:srgbClr val="003300"/>
              </a:solidFill>
              <a:cs typeface="+mj-cs"/>
            </a:endParaRPr>
          </a:p>
        </p:txBody>
      </p:sp>
    </p:spTree>
    <p:extLst>
      <p:ext uri="{BB962C8B-B14F-4D97-AF65-F5344CB8AC3E}">
        <p14:creationId xmlns:p14="http://schemas.microsoft.com/office/powerpoint/2010/main" xmlns="" val="3325370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ziz\Desktop\حدد هدفك\طالب-الدنيا-كشارب-ماء-البحر-كلما-زاد-شرباً-ازداد-عطشاً.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27384"/>
            <a:ext cx="9180512" cy="68853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3083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صورة معبرة التكالب على الدنيا"/>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0"/>
            <a:ext cx="9180512"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04497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fbcdn-sphotos-g-a.akamaihd.net/hphotos-ak-ash4/483353_191240881019868_677650838_n.jp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800" y="-27384"/>
            <a:ext cx="9113199" cy="68310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46416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ZoneTexte 2"/>
          <p:cNvSpPr txBox="1"/>
          <p:nvPr/>
        </p:nvSpPr>
        <p:spPr>
          <a:xfrm>
            <a:off x="539552" y="764704"/>
            <a:ext cx="8280920" cy="5139869"/>
          </a:xfrm>
          <a:prstGeom prst="rect">
            <a:avLst/>
          </a:prstGeom>
          <a:noFill/>
        </p:spPr>
        <p:txBody>
          <a:bodyPr wrap="square" rtlCol="0">
            <a:spAutoFit/>
          </a:bodyPr>
          <a:lstStyle/>
          <a:p>
            <a:pPr algn="just" rtl="1"/>
            <a:r>
              <a:rPr lang="ar-MA" sz="3200" b="1" dirty="0" smtClean="0">
                <a:solidFill>
                  <a:srgbClr val="002060"/>
                </a:solidFill>
                <a:cs typeface="+mj-cs"/>
              </a:rPr>
              <a:t>وفي الوقت ذاته لا يفهم أن الدنيا حقيرة لا تستحق بذل الجهد والعمل </a:t>
            </a:r>
          </a:p>
          <a:p>
            <a:pPr algn="just" rtl="1"/>
            <a:r>
              <a:rPr lang="ar-MA" sz="900" b="1" dirty="0" smtClean="0">
                <a:solidFill>
                  <a:srgbClr val="002060"/>
                </a:solidFill>
                <a:cs typeface="+mj-cs"/>
              </a:rPr>
              <a:t> </a:t>
            </a:r>
          </a:p>
          <a:p>
            <a:pPr algn="just" rtl="1"/>
            <a:r>
              <a:rPr lang="ar-MA" sz="3200" b="1" dirty="0" smtClean="0">
                <a:solidFill>
                  <a:srgbClr val="003300"/>
                </a:solidFill>
                <a:cs typeface="+mj-cs"/>
              </a:rPr>
              <a:t>« يا أيها الذين آمنوا ما لكم إذا قيل لكم انفروا في سبيل الله اثاقلتم إلى الأرض. أرضيتم بالحياة الدنيا من الآخرة ، فما متاع الحياة الدنيا في الآخرة إلا قليل» </a:t>
            </a:r>
            <a:r>
              <a:rPr lang="ar-MA" sz="2000" b="1" dirty="0" smtClean="0">
                <a:solidFill>
                  <a:srgbClr val="003300"/>
                </a:solidFill>
                <a:cs typeface="+mj-cs"/>
              </a:rPr>
              <a:t>التوبة</a:t>
            </a:r>
          </a:p>
          <a:p>
            <a:pPr algn="just" rtl="1"/>
            <a:endParaRPr lang="ar-MA" sz="900" b="1" dirty="0" smtClean="0">
              <a:cs typeface="+mj-cs"/>
            </a:endParaRPr>
          </a:p>
          <a:p>
            <a:pPr algn="just" rtl="1"/>
            <a:r>
              <a:rPr lang="ar-MA" sz="3200" b="1" dirty="0" smtClean="0">
                <a:cs typeface="+mj-cs"/>
              </a:rPr>
              <a:t>لماذا اخترت ا</a:t>
            </a:r>
            <a:r>
              <a:rPr lang="ar-MA" sz="3200" b="1" dirty="0" smtClean="0">
                <a:solidFill>
                  <a:srgbClr val="7030A0"/>
                </a:solidFill>
                <a:cs typeface="+mj-cs"/>
              </a:rPr>
              <a:t>لأعمى</a:t>
            </a:r>
            <a:r>
              <a:rPr lang="ar-MA" sz="3200" b="1" dirty="0" smtClean="0">
                <a:cs typeface="+mj-cs"/>
              </a:rPr>
              <a:t> ؟؟ </a:t>
            </a:r>
          </a:p>
          <a:p>
            <a:pPr algn="just" rtl="1"/>
            <a:r>
              <a:rPr lang="ar-MA" sz="3200" b="1" dirty="0" smtClean="0">
                <a:solidFill>
                  <a:srgbClr val="003300"/>
                </a:solidFill>
                <a:cs typeface="+mj-cs"/>
              </a:rPr>
              <a:t>« وابتغ فيما آتاك الله الدار الآخرة ولا تنس نصيبك من الدنيا»</a:t>
            </a:r>
          </a:p>
          <a:p>
            <a:pPr algn="just" rtl="1"/>
            <a:endParaRPr lang="ar-MA" sz="3200" b="1" dirty="0" smtClean="0">
              <a:solidFill>
                <a:srgbClr val="003300"/>
              </a:solidFill>
              <a:cs typeface="+mj-cs"/>
            </a:endParaRPr>
          </a:p>
          <a:p>
            <a:pPr algn="just" rtl="1"/>
            <a:r>
              <a:rPr lang="ar-MA" sz="3200" b="1" dirty="0">
                <a:cs typeface="+mj-cs"/>
              </a:rPr>
              <a:t> </a:t>
            </a:r>
            <a:r>
              <a:rPr lang="ar-MA" sz="3200" b="1" dirty="0" smtClean="0">
                <a:cs typeface="+mj-cs"/>
              </a:rPr>
              <a:t>                       </a:t>
            </a:r>
            <a:r>
              <a:rPr lang="ar-MA" sz="5400" b="1" dirty="0" smtClean="0">
                <a:solidFill>
                  <a:srgbClr val="C00000"/>
                </a:solidFill>
                <a:cs typeface="+mj-cs"/>
              </a:rPr>
              <a:t>هل اتضح الهدف ؟؟؟</a:t>
            </a:r>
            <a:endParaRPr lang="ar-SA" sz="5400" b="1" dirty="0">
              <a:solidFill>
                <a:srgbClr val="C00000"/>
              </a:solidFill>
              <a:cs typeface="+mj-cs"/>
            </a:endParaRPr>
          </a:p>
        </p:txBody>
      </p:sp>
    </p:spTree>
    <p:extLst>
      <p:ext uri="{BB962C8B-B14F-4D97-AF65-F5344CB8AC3E}">
        <p14:creationId xmlns:p14="http://schemas.microsoft.com/office/powerpoint/2010/main" xmlns="" val="364787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ZoneTexte 2"/>
          <p:cNvSpPr txBox="1"/>
          <p:nvPr/>
        </p:nvSpPr>
        <p:spPr>
          <a:xfrm>
            <a:off x="539552" y="836712"/>
            <a:ext cx="7466610" cy="4524315"/>
          </a:xfrm>
          <a:prstGeom prst="rect">
            <a:avLst/>
          </a:prstGeom>
          <a:noFill/>
        </p:spPr>
        <p:txBody>
          <a:bodyPr wrap="square" rtlCol="0">
            <a:spAutoFit/>
          </a:bodyPr>
          <a:lstStyle/>
          <a:p>
            <a:pPr algn="ctr" rtl="1"/>
            <a:r>
              <a:rPr lang="ar-MA" sz="3600" b="1" dirty="0" smtClean="0">
                <a:solidFill>
                  <a:srgbClr val="003300"/>
                </a:solidFill>
                <a:cs typeface="+mj-cs"/>
              </a:rPr>
              <a:t>( ما أنا في الدنيا إلا كعابر سبيل )</a:t>
            </a:r>
          </a:p>
          <a:p>
            <a:pPr algn="r" rtl="1"/>
            <a:r>
              <a:rPr lang="ar-MA" sz="3600" b="1" dirty="0" smtClean="0">
                <a:cs typeface="+mj-cs"/>
              </a:rPr>
              <a:t>سفر.....هدف</a:t>
            </a:r>
          </a:p>
          <a:p>
            <a:pPr algn="r" rtl="1"/>
            <a:endParaRPr lang="ar-MA" sz="3600" b="1" dirty="0" smtClean="0">
              <a:cs typeface="+mj-cs"/>
            </a:endParaRPr>
          </a:p>
          <a:p>
            <a:pPr algn="r" rtl="1"/>
            <a:r>
              <a:rPr lang="ar-MA" sz="3600" b="1" dirty="0" smtClean="0">
                <a:solidFill>
                  <a:srgbClr val="FFC000"/>
                </a:solidFill>
                <a:cs typeface="+mj-cs"/>
              </a:rPr>
              <a:t>لا بد من تحديد الهدف</a:t>
            </a:r>
          </a:p>
          <a:p>
            <a:pPr algn="r" rtl="1"/>
            <a:r>
              <a:rPr lang="ar-MA" sz="3600" b="1" dirty="0" smtClean="0">
                <a:solidFill>
                  <a:srgbClr val="003300"/>
                </a:solidFill>
                <a:cs typeface="+mj-cs"/>
              </a:rPr>
              <a:t>« وأن هذا صراطي مستقيما فاتبعوه ولا تتبعوا السبل فتفرق بكم عن سبيله ذلكم </a:t>
            </a:r>
            <a:r>
              <a:rPr lang="ar-MA" sz="3600" b="1" dirty="0" err="1" smtClean="0">
                <a:solidFill>
                  <a:srgbClr val="003300"/>
                </a:solidFill>
                <a:cs typeface="+mj-cs"/>
              </a:rPr>
              <a:t>وصاكم</a:t>
            </a:r>
            <a:r>
              <a:rPr lang="ar-MA" sz="3600" b="1" dirty="0" smtClean="0">
                <a:solidFill>
                  <a:srgbClr val="003300"/>
                </a:solidFill>
                <a:cs typeface="+mj-cs"/>
              </a:rPr>
              <a:t> به لعلكم تتقون »</a:t>
            </a:r>
          </a:p>
          <a:p>
            <a:pPr algn="r" rtl="1"/>
            <a:endParaRPr lang="ar-MA" sz="3600" b="1" dirty="0" smtClean="0">
              <a:solidFill>
                <a:srgbClr val="003300"/>
              </a:solidFill>
              <a:cs typeface="+mj-cs"/>
            </a:endParaRPr>
          </a:p>
        </p:txBody>
      </p:sp>
    </p:spTree>
    <p:extLst>
      <p:ext uri="{BB962C8B-B14F-4D97-AF65-F5344CB8AC3E}">
        <p14:creationId xmlns:p14="http://schemas.microsoft.com/office/powerpoint/2010/main" xmlns="" val="1674347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ziz\Desktop\حدد هدفك\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4726"/>
            <a:ext cx="9144000" cy="68532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662389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ziz\Desktop\حدد هدفك\b961392b05f65d67ab2cc62b7c7f55df.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512" y="18224"/>
            <a:ext cx="9180512" cy="68397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1669276" y="4149080"/>
            <a:ext cx="5322291" cy="212365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MA" sz="6600" b="1" cap="none" spc="50" dirty="0" smtClean="0">
                <a:ln w="11430"/>
                <a:solidFill>
                  <a:srgbClr val="FF0000"/>
                </a:solidFill>
                <a:effectLst>
                  <a:outerShdw blurRad="76200" dist="50800" dir="5400000" algn="tl" rotWithShape="0">
                    <a:srgbClr val="000000">
                      <a:alpha val="65000"/>
                    </a:srgbClr>
                  </a:outerShdw>
                </a:effectLst>
              </a:rPr>
              <a:t>و اختر</a:t>
            </a:r>
          </a:p>
          <a:p>
            <a:pPr algn="ctr" rtl="1"/>
            <a:r>
              <a:rPr lang="ar-MA" sz="6600" b="1" spc="50" dirty="0" smtClean="0">
                <a:ln w="11430"/>
                <a:solidFill>
                  <a:srgbClr val="FF0000"/>
                </a:solidFill>
                <a:effectLst>
                  <a:outerShdw blurRad="76200" dist="50800" dir="5400000" algn="tl" rotWithShape="0">
                    <a:srgbClr val="000000">
                      <a:alpha val="65000"/>
                    </a:srgbClr>
                  </a:outerShdw>
                </a:effectLst>
              </a:rPr>
              <a:t>الرفيق قبل الطريق</a:t>
            </a:r>
            <a:endParaRPr lang="en-US" sz="6600" b="1" cap="none" spc="50" dirty="0">
              <a:ln w="11430"/>
              <a:solidFill>
                <a:srgbClr val="FF000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429388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SA" dirty="0"/>
          </a:p>
        </p:txBody>
      </p:sp>
      <p:sp>
        <p:nvSpPr>
          <p:cNvPr id="3" name="Espace réservé du contenu 2"/>
          <p:cNvSpPr>
            <a:spLocks noGrp="1"/>
          </p:cNvSpPr>
          <p:nvPr>
            <p:ph idx="1"/>
          </p:nvPr>
        </p:nvSpPr>
        <p:spPr/>
        <p:txBody>
          <a:bodyPr/>
          <a:lstStyle/>
          <a:p>
            <a:endParaRPr lang="ar-SA" dirty="0"/>
          </a:p>
        </p:txBody>
      </p:sp>
      <p:pic>
        <p:nvPicPr>
          <p:cNvPr id="4" name="Picture 2"/>
          <p:cNvPicPr>
            <a:picLocks noChangeAspect="1" noChangeArrowheads="1"/>
          </p:cNvPicPr>
          <p:nvPr/>
        </p:nvPicPr>
        <p:blipFill>
          <a:blip r:embed="rId2"/>
          <a:srcRect/>
          <a:stretch>
            <a:fillRect/>
          </a:stretch>
        </p:blipFill>
        <p:spPr bwMode="auto">
          <a:xfrm>
            <a:off x="0" y="0"/>
            <a:ext cx="9144000" cy="6885384"/>
          </a:xfrm>
          <a:prstGeom prst="rect">
            <a:avLst/>
          </a:prstGeom>
          <a:noFill/>
          <a:ln w="9525">
            <a:noFill/>
            <a:miter lim="800000"/>
            <a:headEnd/>
            <a:tailEnd/>
          </a:ln>
          <a:effectLst/>
        </p:spPr>
      </p:pic>
      <p:sp>
        <p:nvSpPr>
          <p:cNvPr id="5" name="ZoneTexte 4"/>
          <p:cNvSpPr txBox="1"/>
          <p:nvPr/>
        </p:nvSpPr>
        <p:spPr>
          <a:xfrm>
            <a:off x="755576" y="332656"/>
            <a:ext cx="6624736" cy="3662541"/>
          </a:xfrm>
          <a:prstGeom prst="rect">
            <a:avLst/>
          </a:prstGeom>
          <a:noFill/>
        </p:spPr>
        <p:txBody>
          <a:bodyPr wrap="square" rtlCol="0">
            <a:spAutoFit/>
          </a:bodyPr>
          <a:lstStyle/>
          <a:p>
            <a:pPr algn="r" rtl="1"/>
            <a:r>
              <a:rPr lang="ar-MA" sz="3200" b="1" dirty="0" smtClean="0">
                <a:solidFill>
                  <a:schemeClr val="accent2">
                    <a:lumMod val="50000"/>
                  </a:schemeClr>
                </a:solidFill>
              </a:rPr>
              <a:t>الدنيا : مؤنث </a:t>
            </a:r>
            <a:r>
              <a:rPr lang="ar-MA" sz="3200" b="1" dirty="0" smtClean="0">
                <a:solidFill>
                  <a:srgbClr val="FFC000"/>
                </a:solidFill>
              </a:rPr>
              <a:t>الأدنى</a:t>
            </a:r>
            <a:r>
              <a:rPr lang="ar-MA" sz="3200" b="1" dirty="0" smtClean="0">
                <a:solidFill>
                  <a:schemeClr val="accent2">
                    <a:lumMod val="50000"/>
                  </a:schemeClr>
                </a:solidFill>
              </a:rPr>
              <a:t>.</a:t>
            </a:r>
          </a:p>
          <a:p>
            <a:pPr algn="r" rtl="1"/>
            <a:endParaRPr lang="ar-MA" sz="1000" b="1" dirty="0" smtClean="0">
              <a:solidFill>
                <a:schemeClr val="accent2">
                  <a:lumMod val="50000"/>
                </a:schemeClr>
              </a:solidFill>
            </a:endParaRPr>
          </a:p>
          <a:p>
            <a:pPr algn="r" rtl="1"/>
            <a:r>
              <a:rPr lang="ar-MA" sz="3200" b="1" dirty="0" smtClean="0">
                <a:solidFill>
                  <a:schemeClr val="accent2">
                    <a:lumMod val="50000"/>
                  </a:schemeClr>
                </a:solidFill>
              </a:rPr>
              <a:t>الأدنى : الأقل والأبسط والأقرب.</a:t>
            </a:r>
          </a:p>
          <a:p>
            <a:pPr algn="r" rtl="1"/>
            <a:endParaRPr lang="ar-MA" sz="1000" b="1" dirty="0" smtClean="0">
              <a:solidFill>
                <a:schemeClr val="accent2">
                  <a:lumMod val="50000"/>
                </a:schemeClr>
              </a:solidFill>
            </a:endParaRPr>
          </a:p>
          <a:p>
            <a:pPr algn="r" rtl="1"/>
            <a:r>
              <a:rPr lang="ar-MA" sz="3200" b="1" dirty="0" smtClean="0">
                <a:solidFill>
                  <a:schemeClr val="accent2">
                    <a:lumMod val="50000"/>
                  </a:schemeClr>
                </a:solidFill>
              </a:rPr>
              <a:t>ويقال أدنى الناس أي </a:t>
            </a:r>
            <a:r>
              <a:rPr lang="ar-MA" sz="3200" b="1" dirty="0" smtClean="0">
                <a:solidFill>
                  <a:srgbClr val="FFC000"/>
                </a:solidFill>
              </a:rPr>
              <a:t>أذلهم</a:t>
            </a:r>
            <a:r>
              <a:rPr lang="ar-MA" sz="3200" b="1" dirty="0" smtClean="0">
                <a:solidFill>
                  <a:schemeClr val="accent2">
                    <a:lumMod val="50000"/>
                  </a:schemeClr>
                </a:solidFill>
              </a:rPr>
              <a:t>.</a:t>
            </a:r>
          </a:p>
          <a:p>
            <a:pPr algn="r" rtl="1"/>
            <a:r>
              <a:rPr lang="ar-MA" sz="1000" b="1" dirty="0" smtClean="0">
                <a:solidFill>
                  <a:schemeClr val="accent2">
                    <a:lumMod val="50000"/>
                  </a:schemeClr>
                </a:solidFill>
              </a:rPr>
              <a:t> </a:t>
            </a:r>
          </a:p>
          <a:p>
            <a:pPr algn="r" rtl="1"/>
            <a:r>
              <a:rPr lang="ar-MA" sz="3200" b="1" dirty="0" smtClean="0">
                <a:solidFill>
                  <a:schemeClr val="accent2">
                    <a:lumMod val="50000"/>
                  </a:schemeClr>
                </a:solidFill>
              </a:rPr>
              <a:t>والدنيا هي القريبة.</a:t>
            </a:r>
          </a:p>
          <a:p>
            <a:pPr algn="r" rtl="1"/>
            <a:endParaRPr lang="ar-MA" sz="1000" b="1" dirty="0" smtClean="0">
              <a:solidFill>
                <a:schemeClr val="accent2">
                  <a:lumMod val="50000"/>
                </a:schemeClr>
              </a:solidFill>
            </a:endParaRPr>
          </a:p>
          <a:p>
            <a:pPr algn="r" rtl="1"/>
            <a:r>
              <a:rPr lang="ar-MA" sz="3200" b="1" dirty="0" smtClean="0">
                <a:solidFill>
                  <a:schemeClr val="accent2">
                    <a:lumMod val="50000"/>
                  </a:schemeClr>
                </a:solidFill>
              </a:rPr>
              <a:t>والدنيا هي الحياة </a:t>
            </a:r>
            <a:r>
              <a:rPr lang="ar-MA" sz="3200" b="1" dirty="0" smtClean="0">
                <a:solidFill>
                  <a:srgbClr val="FFC000"/>
                </a:solidFill>
              </a:rPr>
              <a:t>الحاضرة</a:t>
            </a:r>
            <a:r>
              <a:rPr lang="ar-MA" sz="3200" b="1" dirty="0" smtClean="0">
                <a:solidFill>
                  <a:schemeClr val="accent2">
                    <a:lumMod val="50000"/>
                  </a:schemeClr>
                </a:solidFill>
              </a:rPr>
              <a:t> وعكسها الآخرة.</a:t>
            </a:r>
          </a:p>
          <a:p>
            <a:pPr algn="r" rtl="1"/>
            <a:r>
              <a:rPr lang="ar-MA" sz="3200" b="1" dirty="0" smtClean="0">
                <a:solidFill>
                  <a:schemeClr val="accent2">
                    <a:lumMod val="50000"/>
                  </a:schemeClr>
                </a:solidFill>
              </a:rPr>
              <a:t> </a:t>
            </a:r>
            <a:endParaRPr lang="ar-SA" sz="3200" b="1" dirty="0">
              <a:solidFill>
                <a:schemeClr val="accent2">
                  <a:lumMod val="50000"/>
                </a:schemeClr>
              </a:solidFill>
            </a:endParaRPr>
          </a:p>
        </p:txBody>
      </p:sp>
      <p:pic>
        <p:nvPicPr>
          <p:cNvPr id="6146" name="Picture 2" descr="https://encrypted-tbn1.gstatic.com/images?q=tbn:ANd9GcSb1StVF6C-NChUd9VMo4T_DGPas7DUqftIjtU9Hd8lvyh9k3_SSQ">
            <a:hlinkClick r:id="rId3"/>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63688" y="3573016"/>
            <a:ext cx="6048672" cy="32849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1483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ZoneTexte 2"/>
          <p:cNvSpPr txBox="1"/>
          <p:nvPr/>
        </p:nvSpPr>
        <p:spPr>
          <a:xfrm>
            <a:off x="2699792" y="260648"/>
            <a:ext cx="4104456" cy="1015663"/>
          </a:xfrm>
          <a:prstGeom prst="rect">
            <a:avLst/>
          </a:prstGeom>
          <a:noFill/>
        </p:spPr>
        <p:txBody>
          <a:bodyPr wrap="square" rtlCol="0">
            <a:spAutoFit/>
          </a:bodyPr>
          <a:lstStyle/>
          <a:p>
            <a:pPr algn="ctr" rtl="1"/>
            <a:r>
              <a:rPr lang="ar-MA" sz="6000" b="1" dirty="0" smtClean="0">
                <a:solidFill>
                  <a:srgbClr val="002060"/>
                </a:solidFill>
                <a:cs typeface="+mj-cs"/>
              </a:rPr>
              <a:t>مقومات السفر</a:t>
            </a:r>
            <a:endParaRPr lang="ar-SA" sz="6000" b="1" dirty="0">
              <a:solidFill>
                <a:srgbClr val="002060"/>
              </a:solidFill>
              <a:cs typeface="+mj-cs"/>
            </a:endParaRPr>
          </a:p>
        </p:txBody>
      </p:sp>
      <p:sp>
        <p:nvSpPr>
          <p:cNvPr id="4" name="ZoneTexte 3"/>
          <p:cNvSpPr txBox="1"/>
          <p:nvPr/>
        </p:nvSpPr>
        <p:spPr>
          <a:xfrm>
            <a:off x="467544" y="1412776"/>
            <a:ext cx="8064896" cy="3724096"/>
          </a:xfrm>
          <a:prstGeom prst="rect">
            <a:avLst/>
          </a:prstGeom>
          <a:noFill/>
        </p:spPr>
        <p:txBody>
          <a:bodyPr wrap="square" rtlCol="0">
            <a:spAutoFit/>
          </a:bodyPr>
          <a:lstStyle/>
          <a:p>
            <a:pPr marL="457200" indent="-457200" algn="just" rtl="1">
              <a:buFont typeface="Wingdings" panose="05000000000000000000" pitchFamily="2" charset="2"/>
              <a:buChar char="Ø"/>
            </a:pPr>
            <a:r>
              <a:rPr lang="ar-MA" sz="3200" b="1" dirty="0" smtClean="0"/>
              <a:t>أن تضع لنفسك </a:t>
            </a:r>
            <a:r>
              <a:rPr lang="ar-MA" sz="3200" b="1" dirty="0" smtClean="0">
                <a:solidFill>
                  <a:srgbClr val="FFC000"/>
                </a:solidFill>
              </a:rPr>
              <a:t>منهجا واضحا </a:t>
            </a:r>
            <a:r>
              <a:rPr lang="ar-MA" sz="3200" b="1" dirty="0" smtClean="0"/>
              <a:t>للطريق</a:t>
            </a:r>
          </a:p>
          <a:p>
            <a:pPr algn="just" rtl="1"/>
            <a:endParaRPr lang="ar-MA" sz="1200" b="1" dirty="0" smtClean="0"/>
          </a:p>
          <a:p>
            <a:pPr marL="457200" indent="-457200" algn="just" rtl="1">
              <a:buFont typeface="Wingdings" panose="05000000000000000000" pitchFamily="2" charset="2"/>
              <a:buChar char="Ø"/>
            </a:pPr>
            <a:r>
              <a:rPr lang="ar-MA" sz="3200" b="1" dirty="0" smtClean="0">
                <a:solidFill>
                  <a:srgbClr val="FFC000"/>
                </a:solidFill>
              </a:rPr>
              <a:t>زاد السفر </a:t>
            </a:r>
          </a:p>
          <a:p>
            <a:pPr lvl="1" algn="just" rtl="1"/>
            <a:r>
              <a:rPr lang="ar-MA" sz="3200" b="1" dirty="0" smtClean="0">
                <a:solidFill>
                  <a:srgbClr val="7030A0"/>
                </a:solidFill>
              </a:rPr>
              <a:t>عمر بن عبد العزيز </a:t>
            </a:r>
            <a:r>
              <a:rPr lang="ar-MA" sz="3200" b="1" dirty="0" smtClean="0"/>
              <a:t>: </a:t>
            </a:r>
            <a:r>
              <a:rPr lang="ar-MA" sz="3200" b="1" dirty="0" smtClean="0">
                <a:solidFill>
                  <a:srgbClr val="003300"/>
                </a:solidFill>
              </a:rPr>
              <a:t>( إن لكل سفر زاد لا محالة فتزودوا من الدنيا للآخرة ، وكونوا كمن عاين ما أعد الله تعالى من ثوابه وعقابه ترغبون وترهبون ، ولا يطولن عليكم الأمد فتقسوا قلوبكم وتنقادوا لعدوكم)</a:t>
            </a:r>
          </a:p>
          <a:p>
            <a:pPr algn="just" rtl="1"/>
            <a:endParaRPr lang="ar-SA" sz="3200" b="1" dirty="0"/>
          </a:p>
        </p:txBody>
      </p:sp>
    </p:spTree>
    <p:extLst>
      <p:ext uri="{BB962C8B-B14F-4D97-AF65-F5344CB8AC3E}">
        <p14:creationId xmlns:p14="http://schemas.microsoft.com/office/powerpoint/2010/main" xmlns="" val="385794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ZoneTexte 2"/>
          <p:cNvSpPr txBox="1"/>
          <p:nvPr/>
        </p:nvSpPr>
        <p:spPr>
          <a:xfrm>
            <a:off x="539552" y="332656"/>
            <a:ext cx="7488832" cy="5293757"/>
          </a:xfrm>
          <a:prstGeom prst="rect">
            <a:avLst/>
          </a:prstGeom>
          <a:noFill/>
        </p:spPr>
        <p:txBody>
          <a:bodyPr wrap="square" rtlCol="0">
            <a:spAutoFit/>
          </a:bodyPr>
          <a:lstStyle/>
          <a:p>
            <a:pPr algn="just" rtl="1"/>
            <a:r>
              <a:rPr lang="ar-MA" sz="3200" b="1" dirty="0" smtClean="0">
                <a:solidFill>
                  <a:srgbClr val="FFC000"/>
                </a:solidFill>
                <a:cs typeface="+mj-cs"/>
              </a:rPr>
              <a:t>1- التوحيد</a:t>
            </a:r>
            <a:r>
              <a:rPr lang="ar-MA" sz="3200" b="1" dirty="0" smtClean="0">
                <a:cs typeface="+mj-cs"/>
              </a:rPr>
              <a:t> والإيمان.</a:t>
            </a:r>
          </a:p>
          <a:p>
            <a:pPr marL="342900" indent="-342900" algn="just" rtl="1">
              <a:buFont typeface="+mj-lt"/>
              <a:buAutoNum type="arabicPeriod"/>
            </a:pPr>
            <a:endParaRPr lang="ar-MA" sz="1000" b="1" dirty="0" smtClean="0">
              <a:cs typeface="+mj-cs"/>
            </a:endParaRPr>
          </a:p>
          <a:p>
            <a:pPr algn="just" rtl="1"/>
            <a:r>
              <a:rPr lang="ar-MA" sz="3200" b="1" dirty="0" smtClean="0">
                <a:solidFill>
                  <a:srgbClr val="FFC000"/>
                </a:solidFill>
                <a:cs typeface="+mj-cs"/>
              </a:rPr>
              <a:t>2- اليقين</a:t>
            </a:r>
            <a:r>
              <a:rPr lang="ar-MA" sz="3200" b="1" dirty="0" smtClean="0">
                <a:cs typeface="+mj-cs"/>
              </a:rPr>
              <a:t> (يملأ القلب </a:t>
            </a:r>
            <a:r>
              <a:rPr lang="ar-MA" sz="3200" b="1" dirty="0" smtClean="0">
                <a:solidFill>
                  <a:srgbClr val="7030A0"/>
                </a:solidFill>
                <a:cs typeface="+mj-cs"/>
              </a:rPr>
              <a:t>نورا وإشراقا ومحبة </a:t>
            </a:r>
            <a:r>
              <a:rPr lang="ar-MA" sz="3200" b="1" dirty="0" smtClean="0">
                <a:cs typeface="+mj-cs"/>
              </a:rPr>
              <a:t>لله وخوفا منه.)</a:t>
            </a:r>
          </a:p>
          <a:p>
            <a:pPr marL="342900" indent="-342900" algn="just" rtl="1">
              <a:buFont typeface="+mj-lt"/>
              <a:buAutoNum type="arabicPeriod"/>
            </a:pPr>
            <a:endParaRPr lang="ar-MA" sz="1000" b="1" dirty="0" smtClean="0">
              <a:cs typeface="+mj-cs"/>
            </a:endParaRPr>
          </a:p>
          <a:p>
            <a:pPr algn="just" rtl="1"/>
            <a:r>
              <a:rPr lang="ar-MA" sz="3200" b="1" dirty="0" smtClean="0">
                <a:solidFill>
                  <a:srgbClr val="FFC000"/>
                </a:solidFill>
                <a:cs typeface="+mj-cs"/>
              </a:rPr>
              <a:t>3- التقوى</a:t>
            </a:r>
            <a:r>
              <a:rPr lang="ar-MA" sz="3200" b="1" dirty="0" smtClean="0">
                <a:cs typeface="+mj-cs"/>
              </a:rPr>
              <a:t> ( السبيل الأوحد </a:t>
            </a:r>
            <a:r>
              <a:rPr lang="ar-MA" sz="3200" b="1" dirty="0" smtClean="0">
                <a:solidFill>
                  <a:srgbClr val="7030A0"/>
                </a:solidFill>
                <a:cs typeface="+mj-cs"/>
              </a:rPr>
              <a:t>للإخلاص</a:t>
            </a:r>
            <a:r>
              <a:rPr lang="ar-MA" sz="3200" b="1" dirty="0" smtClean="0">
                <a:cs typeface="+mj-cs"/>
              </a:rPr>
              <a:t>... وهي طاعة الله بلزوم الأمر والنهي).... خير </a:t>
            </a:r>
            <a:r>
              <a:rPr lang="ar-MA" sz="3200" b="1" dirty="0" smtClean="0">
                <a:solidFill>
                  <a:srgbClr val="7030A0"/>
                </a:solidFill>
                <a:cs typeface="+mj-cs"/>
              </a:rPr>
              <a:t>الزاد التقوى.</a:t>
            </a:r>
          </a:p>
          <a:p>
            <a:pPr marL="342900" indent="-342900" algn="just" rtl="1">
              <a:buFont typeface="+mj-lt"/>
              <a:buAutoNum type="arabicPeriod"/>
            </a:pPr>
            <a:endParaRPr lang="ar-MA" sz="1000" b="1" dirty="0" smtClean="0">
              <a:cs typeface="+mj-cs"/>
            </a:endParaRPr>
          </a:p>
          <a:p>
            <a:pPr algn="just" rtl="1"/>
            <a:r>
              <a:rPr lang="ar-MA" sz="3200" b="1" dirty="0" smtClean="0">
                <a:solidFill>
                  <a:srgbClr val="7030A0"/>
                </a:solidFill>
                <a:cs typeface="+mj-cs"/>
              </a:rPr>
              <a:t>4- الإخلاص.</a:t>
            </a:r>
          </a:p>
          <a:p>
            <a:pPr marL="342900" indent="-342900" algn="just" rtl="1">
              <a:buFont typeface="+mj-lt"/>
              <a:buAutoNum type="arabicPeriod"/>
            </a:pPr>
            <a:endParaRPr lang="ar-MA" sz="1000" b="1" dirty="0" smtClean="0">
              <a:cs typeface="+mj-cs"/>
            </a:endParaRPr>
          </a:p>
          <a:p>
            <a:pPr algn="just" rtl="1"/>
            <a:r>
              <a:rPr lang="ar-MA" sz="3200" b="1" dirty="0" smtClean="0">
                <a:solidFill>
                  <a:srgbClr val="7030A0"/>
                </a:solidFill>
                <a:cs typeface="+mj-cs"/>
              </a:rPr>
              <a:t>5- الخبيئة</a:t>
            </a:r>
            <a:r>
              <a:rPr lang="ar-MA" sz="3200" b="1" dirty="0" smtClean="0">
                <a:cs typeface="+mj-cs"/>
              </a:rPr>
              <a:t> ( عمل صالح </a:t>
            </a:r>
            <a:r>
              <a:rPr lang="ar-MA" sz="3200" b="1" dirty="0" smtClean="0">
                <a:solidFill>
                  <a:srgbClr val="7030A0"/>
                </a:solidFill>
                <a:cs typeface="+mj-cs"/>
              </a:rPr>
              <a:t>لا يعلمه إلا الله</a:t>
            </a:r>
            <a:r>
              <a:rPr lang="ar-MA" sz="3200" b="1" dirty="0" smtClean="0">
                <a:cs typeface="+mj-cs"/>
              </a:rPr>
              <a:t>).... الصخرة </a:t>
            </a:r>
            <a:r>
              <a:rPr lang="ar-MA" sz="3200" b="1" dirty="0" err="1" smtClean="0">
                <a:cs typeface="+mj-cs"/>
              </a:rPr>
              <a:t>إنزاحت</a:t>
            </a:r>
            <a:r>
              <a:rPr lang="ar-MA" sz="3200" b="1" dirty="0" smtClean="0">
                <a:cs typeface="+mj-cs"/>
              </a:rPr>
              <a:t> بخباياهم الصالحة.</a:t>
            </a:r>
          </a:p>
          <a:p>
            <a:pPr marL="342900" indent="-342900" algn="just" rtl="1">
              <a:buFont typeface="+mj-lt"/>
              <a:buAutoNum type="arabicPeriod"/>
            </a:pPr>
            <a:endParaRPr lang="ar-MA" sz="1000" b="1" dirty="0" smtClean="0">
              <a:cs typeface="+mj-cs"/>
            </a:endParaRPr>
          </a:p>
          <a:p>
            <a:pPr algn="just" rtl="1"/>
            <a:r>
              <a:rPr lang="ar-MA" sz="3200" b="1" dirty="0" smtClean="0">
                <a:solidFill>
                  <a:srgbClr val="7030A0"/>
                </a:solidFill>
                <a:cs typeface="+mj-cs"/>
              </a:rPr>
              <a:t>6- الصبر</a:t>
            </a:r>
            <a:r>
              <a:rPr lang="ar-MA" sz="3200" b="1" dirty="0" smtClean="0">
                <a:cs typeface="+mj-cs"/>
              </a:rPr>
              <a:t>  ( السفر قطعة من العذاب).</a:t>
            </a:r>
            <a:endParaRPr lang="ar-SA" b="1" dirty="0"/>
          </a:p>
        </p:txBody>
      </p:sp>
    </p:spTree>
    <p:extLst>
      <p:ext uri="{BB962C8B-B14F-4D97-AF65-F5344CB8AC3E}">
        <p14:creationId xmlns:p14="http://schemas.microsoft.com/office/powerpoint/2010/main" xmlns="" val="173406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arn(inVertic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arn(inVertic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3" name="ZoneTexte 2"/>
          <p:cNvSpPr txBox="1"/>
          <p:nvPr/>
        </p:nvSpPr>
        <p:spPr>
          <a:xfrm>
            <a:off x="1331640" y="260648"/>
            <a:ext cx="6192688" cy="923330"/>
          </a:xfrm>
          <a:prstGeom prst="rect">
            <a:avLst/>
          </a:prstGeom>
          <a:noFill/>
        </p:spPr>
        <p:txBody>
          <a:bodyPr wrap="square" rtlCol="0">
            <a:spAutoFit/>
          </a:bodyPr>
          <a:lstStyle/>
          <a:p>
            <a:pPr algn="ctr"/>
            <a:r>
              <a:rPr lang="ar-MA" sz="5400" b="1" dirty="0" smtClean="0">
                <a:solidFill>
                  <a:srgbClr val="002060"/>
                </a:solidFill>
                <a:cs typeface="+mj-cs"/>
              </a:rPr>
              <a:t>آفات على الطريق</a:t>
            </a:r>
            <a:endParaRPr lang="ar-SA" sz="5400" b="1" dirty="0">
              <a:solidFill>
                <a:srgbClr val="002060"/>
              </a:solidFill>
              <a:cs typeface="+mj-cs"/>
            </a:endParaRPr>
          </a:p>
        </p:txBody>
      </p:sp>
      <p:sp>
        <p:nvSpPr>
          <p:cNvPr id="4" name="ZoneTexte 3"/>
          <p:cNvSpPr txBox="1"/>
          <p:nvPr/>
        </p:nvSpPr>
        <p:spPr>
          <a:xfrm>
            <a:off x="251520" y="1443841"/>
            <a:ext cx="8136904" cy="3970318"/>
          </a:xfrm>
          <a:prstGeom prst="rect">
            <a:avLst/>
          </a:prstGeom>
          <a:noFill/>
        </p:spPr>
        <p:txBody>
          <a:bodyPr wrap="square" rtlCol="0">
            <a:spAutoFit/>
          </a:bodyPr>
          <a:lstStyle/>
          <a:p>
            <a:pPr algn="just" rtl="1"/>
            <a:r>
              <a:rPr lang="ar-MA" sz="3200" b="1" dirty="0" smtClean="0">
                <a:solidFill>
                  <a:srgbClr val="7030A0"/>
                </a:solidFill>
                <a:cs typeface="+mj-cs"/>
              </a:rPr>
              <a:t>1- الخوف من وحشة التفرق   </a:t>
            </a:r>
            <a:r>
              <a:rPr lang="ar-MA" sz="2800" b="1" dirty="0" smtClean="0">
                <a:solidFill>
                  <a:srgbClr val="003300"/>
                </a:solidFill>
                <a:cs typeface="+mj-cs"/>
              </a:rPr>
              <a:t>( عليك بطريق الهدى ولا يضرنك قلة السالكين وإياك وطرق الضلالة ولا يغرنك كثرة الهالكين).</a:t>
            </a:r>
          </a:p>
          <a:p>
            <a:pPr marL="342900" indent="-342900" algn="just" rtl="1">
              <a:buFont typeface="+mj-lt"/>
              <a:buAutoNum type="arabicPeriod"/>
            </a:pPr>
            <a:endParaRPr lang="ar-MA" sz="1000" b="1" dirty="0" smtClean="0">
              <a:solidFill>
                <a:srgbClr val="003300"/>
              </a:solidFill>
              <a:cs typeface="+mj-cs"/>
            </a:endParaRPr>
          </a:p>
          <a:p>
            <a:pPr algn="just" rtl="1"/>
            <a:r>
              <a:rPr lang="ar-MA" sz="3200" b="1" dirty="0" smtClean="0">
                <a:cs typeface="+mj-cs"/>
              </a:rPr>
              <a:t>2- </a:t>
            </a:r>
            <a:r>
              <a:rPr lang="ar-MA" sz="3200" b="1" dirty="0" smtClean="0">
                <a:solidFill>
                  <a:srgbClr val="7030A0"/>
                </a:solidFill>
                <a:cs typeface="+mj-cs"/>
              </a:rPr>
              <a:t>فضول الكلام والخلطة.</a:t>
            </a:r>
          </a:p>
          <a:p>
            <a:pPr marL="342900" indent="-342900" algn="just" rtl="1">
              <a:buFont typeface="+mj-lt"/>
              <a:buAutoNum type="arabicPeriod"/>
            </a:pPr>
            <a:endParaRPr lang="ar-MA" sz="1000" b="1" dirty="0" smtClean="0">
              <a:cs typeface="+mj-cs"/>
            </a:endParaRPr>
          </a:p>
          <a:p>
            <a:pPr algn="just" rtl="1"/>
            <a:r>
              <a:rPr lang="ar-MA" sz="3200" b="1" dirty="0" smtClean="0">
                <a:solidFill>
                  <a:srgbClr val="7030A0"/>
                </a:solidFill>
                <a:cs typeface="+mj-cs"/>
              </a:rPr>
              <a:t>3- النفق المظلم ...   </a:t>
            </a:r>
            <a:r>
              <a:rPr lang="ar-MA" sz="3200" b="1" dirty="0" smtClean="0">
                <a:cs typeface="+mj-cs"/>
              </a:rPr>
              <a:t>تعبد الله كأنك تراه .../  لا تشغل نفسك بالجدال.</a:t>
            </a:r>
          </a:p>
          <a:p>
            <a:pPr marL="342900" indent="-342900" algn="just" rtl="1">
              <a:buFont typeface="+mj-lt"/>
              <a:buAutoNum type="arabicPeriod"/>
            </a:pPr>
            <a:endParaRPr lang="ar-MA" sz="1200" b="1" dirty="0" smtClean="0">
              <a:cs typeface="+mj-cs"/>
            </a:endParaRPr>
          </a:p>
          <a:p>
            <a:pPr algn="just" rtl="1"/>
            <a:r>
              <a:rPr lang="ar-MA" sz="3200" b="1" dirty="0" smtClean="0">
                <a:solidFill>
                  <a:srgbClr val="7030A0"/>
                </a:solidFill>
                <a:cs typeface="+mj-cs"/>
              </a:rPr>
              <a:t>4- الإبتلاء والإمتحان.  </a:t>
            </a:r>
          </a:p>
          <a:p>
            <a:pPr algn="just" rtl="1"/>
            <a:r>
              <a:rPr lang="ar-MA" sz="3200" b="1" dirty="0" smtClean="0">
                <a:solidFill>
                  <a:srgbClr val="7030A0"/>
                </a:solidFill>
                <a:cs typeface="+mj-cs"/>
              </a:rPr>
              <a:t> 		</a:t>
            </a:r>
            <a:r>
              <a:rPr lang="ar-MA" sz="3200" b="1" dirty="0" smtClean="0">
                <a:cs typeface="+mj-cs"/>
              </a:rPr>
              <a:t>تنقية + تربية + </a:t>
            </a:r>
            <a:r>
              <a:rPr lang="ar-MA" sz="3200" b="1" dirty="0" smtClean="0">
                <a:solidFill>
                  <a:srgbClr val="C00000"/>
                </a:solidFill>
                <a:cs typeface="+mj-cs"/>
              </a:rPr>
              <a:t>تزكية النفس </a:t>
            </a:r>
            <a:endParaRPr lang="ar-SA" sz="3200" b="1" dirty="0">
              <a:solidFill>
                <a:srgbClr val="C00000"/>
              </a:solidFill>
              <a:cs typeface="+mj-cs"/>
            </a:endParaRPr>
          </a:p>
        </p:txBody>
      </p:sp>
    </p:spTree>
    <p:extLst>
      <p:ext uri="{BB962C8B-B14F-4D97-AF65-F5344CB8AC3E}">
        <p14:creationId xmlns:p14="http://schemas.microsoft.com/office/powerpoint/2010/main" xmlns="" val="419307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barn(inVertical)">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04" y="-27384"/>
            <a:ext cx="9144000" cy="686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ZoneTexte 2"/>
          <p:cNvSpPr txBox="1"/>
          <p:nvPr/>
        </p:nvSpPr>
        <p:spPr>
          <a:xfrm>
            <a:off x="827584" y="1196752"/>
            <a:ext cx="7344816" cy="4832092"/>
          </a:xfrm>
          <a:prstGeom prst="rect">
            <a:avLst/>
          </a:prstGeom>
          <a:noFill/>
        </p:spPr>
        <p:txBody>
          <a:bodyPr wrap="square" rtlCol="0">
            <a:spAutoFit/>
          </a:bodyPr>
          <a:lstStyle/>
          <a:p>
            <a:pPr algn="ctr" rtl="1"/>
            <a:r>
              <a:rPr lang="ar-MA" sz="4400" b="1" dirty="0" smtClean="0">
                <a:cs typeface="+mj-cs"/>
              </a:rPr>
              <a:t>عرفنا أهمية </a:t>
            </a:r>
            <a:r>
              <a:rPr lang="ar-MA" sz="4400" b="1" dirty="0" smtClean="0">
                <a:solidFill>
                  <a:srgbClr val="C00000"/>
                </a:solidFill>
                <a:cs typeface="+mj-cs"/>
              </a:rPr>
              <a:t>الزاد </a:t>
            </a:r>
          </a:p>
          <a:p>
            <a:pPr algn="ctr" rtl="1"/>
            <a:endParaRPr lang="ar-MA" sz="4400" b="1" dirty="0" smtClean="0">
              <a:cs typeface="+mj-cs"/>
            </a:endParaRPr>
          </a:p>
          <a:p>
            <a:pPr algn="ctr" rtl="1"/>
            <a:r>
              <a:rPr lang="ar-MA" sz="4400" b="1" dirty="0" smtClean="0">
                <a:cs typeface="+mj-cs"/>
              </a:rPr>
              <a:t>إذن هدفي هو </a:t>
            </a:r>
            <a:r>
              <a:rPr lang="ar-MA" sz="4400" b="1" dirty="0" smtClean="0">
                <a:solidFill>
                  <a:srgbClr val="C00000"/>
                </a:solidFill>
                <a:cs typeface="+mj-cs"/>
              </a:rPr>
              <a:t>الآخرة </a:t>
            </a:r>
          </a:p>
          <a:p>
            <a:pPr algn="ctr" rtl="1"/>
            <a:endParaRPr lang="ar-MA" sz="4400" b="1" dirty="0" smtClean="0">
              <a:cs typeface="+mj-cs"/>
            </a:endParaRPr>
          </a:p>
          <a:p>
            <a:pPr algn="ctr" rtl="1"/>
            <a:r>
              <a:rPr lang="ar-MA" sz="4400" b="1" dirty="0" smtClean="0">
                <a:cs typeface="+mj-cs"/>
              </a:rPr>
              <a:t>والطريق الوحيد والأسرع هو </a:t>
            </a:r>
            <a:r>
              <a:rPr lang="ar-MA" sz="4400" b="1" dirty="0" smtClean="0">
                <a:solidFill>
                  <a:srgbClr val="C00000"/>
                </a:solidFill>
                <a:cs typeface="+mj-cs"/>
              </a:rPr>
              <a:t>طريق الله عزوجل </a:t>
            </a:r>
            <a:r>
              <a:rPr lang="ar-MA" sz="4400" b="1" dirty="0" smtClean="0">
                <a:cs typeface="+mj-cs"/>
              </a:rPr>
              <a:t>ورفقة </a:t>
            </a:r>
            <a:r>
              <a:rPr lang="ar-MA" sz="4400" b="1" dirty="0" smtClean="0">
                <a:solidFill>
                  <a:srgbClr val="C00000"/>
                </a:solidFill>
                <a:cs typeface="+mj-cs"/>
              </a:rPr>
              <a:t>الصحبة الطيبة </a:t>
            </a:r>
            <a:r>
              <a:rPr lang="ar-MA" sz="4400" b="1" dirty="0" smtClean="0">
                <a:cs typeface="+mj-cs"/>
              </a:rPr>
              <a:t>ومتسلحا بالزاد النافع.</a:t>
            </a:r>
            <a:endParaRPr lang="ar-SA" sz="4400" b="1" dirty="0">
              <a:cs typeface="+mj-cs"/>
            </a:endParaRPr>
          </a:p>
        </p:txBody>
      </p:sp>
    </p:spTree>
    <p:extLst>
      <p:ext uri="{BB962C8B-B14F-4D97-AF65-F5344CB8AC3E}">
        <p14:creationId xmlns:p14="http://schemas.microsoft.com/office/powerpoint/2010/main" xmlns="" val="898098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SA" dirty="0"/>
          </a:p>
        </p:txBody>
      </p:sp>
      <p:sp>
        <p:nvSpPr>
          <p:cNvPr id="3" name="Espace réservé du contenu 2"/>
          <p:cNvSpPr>
            <a:spLocks noGrp="1"/>
          </p:cNvSpPr>
          <p:nvPr>
            <p:ph idx="1"/>
          </p:nvPr>
        </p:nvSpPr>
        <p:spPr/>
        <p:txBody>
          <a:bodyPr/>
          <a:lstStyle/>
          <a:p>
            <a:endParaRPr lang="ar-SA" dirty="0"/>
          </a:p>
        </p:txBody>
      </p:sp>
      <p:pic>
        <p:nvPicPr>
          <p:cNvPr id="4" name="Picture 2"/>
          <p:cNvPicPr>
            <a:picLocks noChangeAspect="1" noChangeArrowheads="1"/>
          </p:cNvPicPr>
          <p:nvPr/>
        </p:nvPicPr>
        <p:blipFill>
          <a:blip r:embed="rId2"/>
          <a:srcRect/>
          <a:stretch>
            <a:fillRect/>
          </a:stretch>
        </p:blipFill>
        <p:spPr bwMode="auto">
          <a:xfrm>
            <a:off x="0" y="-27384"/>
            <a:ext cx="9144000" cy="6885384"/>
          </a:xfrm>
          <a:prstGeom prst="rect">
            <a:avLst/>
          </a:prstGeom>
          <a:noFill/>
          <a:ln w="9525">
            <a:noFill/>
            <a:miter lim="800000"/>
            <a:headEnd/>
            <a:tailEnd/>
          </a:ln>
          <a:effectLst/>
        </p:spPr>
      </p:pic>
      <p:sp>
        <p:nvSpPr>
          <p:cNvPr id="7" name="ZoneTexte 6"/>
          <p:cNvSpPr txBox="1"/>
          <p:nvPr/>
        </p:nvSpPr>
        <p:spPr>
          <a:xfrm>
            <a:off x="1547664" y="179408"/>
            <a:ext cx="5904656" cy="830997"/>
          </a:xfrm>
          <a:prstGeom prst="rect">
            <a:avLst/>
          </a:prstGeom>
          <a:noFill/>
        </p:spPr>
        <p:txBody>
          <a:bodyPr wrap="square" rtlCol="0">
            <a:spAutoFit/>
          </a:bodyPr>
          <a:lstStyle/>
          <a:p>
            <a:pPr algn="ctr" rtl="1"/>
            <a:r>
              <a:rPr lang="ar-MA" sz="4800" b="1" dirty="0" smtClean="0">
                <a:solidFill>
                  <a:srgbClr val="C00000"/>
                </a:solidFill>
                <a:cs typeface="+mj-cs"/>
              </a:rPr>
              <a:t>قيمة الدنيا في القرآن الكريم</a:t>
            </a:r>
            <a:r>
              <a:rPr lang="ar-MA" sz="4800" dirty="0" smtClean="0">
                <a:cs typeface="+mj-cs"/>
              </a:rPr>
              <a:t> </a:t>
            </a:r>
            <a:endParaRPr lang="ar-SA" sz="4800" dirty="0">
              <a:cs typeface="+mj-cs"/>
            </a:endParaRPr>
          </a:p>
        </p:txBody>
      </p:sp>
      <p:sp>
        <p:nvSpPr>
          <p:cNvPr id="8" name="ZoneTexte 7"/>
          <p:cNvSpPr txBox="1"/>
          <p:nvPr/>
        </p:nvSpPr>
        <p:spPr>
          <a:xfrm>
            <a:off x="1259632" y="1082347"/>
            <a:ext cx="7488832" cy="3354765"/>
          </a:xfrm>
          <a:prstGeom prst="rect">
            <a:avLst/>
          </a:prstGeom>
          <a:noFill/>
        </p:spPr>
        <p:txBody>
          <a:bodyPr wrap="square" rtlCol="0">
            <a:spAutoFit/>
          </a:bodyPr>
          <a:lstStyle/>
          <a:p>
            <a:pPr algn="r" rtl="1"/>
            <a:r>
              <a:rPr lang="ar-MA" sz="3200" b="1" dirty="0" smtClean="0">
                <a:solidFill>
                  <a:srgbClr val="003300"/>
                </a:solidFill>
                <a:cs typeface="+mj-cs"/>
              </a:rPr>
              <a:t>« وما الحياة الدنيا إلا لعب ولهو، وللدار الآخرة خير للذين يتقون ، أفلا تعقلون» </a:t>
            </a:r>
            <a:r>
              <a:rPr lang="ar-MA" sz="2400" b="1" dirty="0" smtClean="0">
                <a:solidFill>
                  <a:srgbClr val="003300"/>
                </a:solidFill>
                <a:cs typeface="+mj-cs"/>
              </a:rPr>
              <a:t>الأنعام </a:t>
            </a:r>
          </a:p>
          <a:p>
            <a:pPr algn="r" rtl="1"/>
            <a:endParaRPr lang="ar-MA" sz="1000" b="1" dirty="0" smtClean="0">
              <a:solidFill>
                <a:srgbClr val="003300"/>
              </a:solidFill>
              <a:cs typeface="+mj-cs"/>
            </a:endParaRPr>
          </a:p>
          <a:p>
            <a:pPr algn="r" rtl="1"/>
            <a:r>
              <a:rPr lang="ar-MA" sz="3200" b="1" dirty="0" smtClean="0">
                <a:solidFill>
                  <a:srgbClr val="003300"/>
                </a:solidFill>
                <a:cs typeface="+mj-cs"/>
              </a:rPr>
              <a:t>« بل تؤثرون الحياة الدنيا ، والآخرة خير وأبقى» </a:t>
            </a:r>
            <a:r>
              <a:rPr lang="ar-MA" sz="2400" b="1" dirty="0" smtClean="0">
                <a:solidFill>
                  <a:srgbClr val="003300"/>
                </a:solidFill>
                <a:cs typeface="+mj-cs"/>
              </a:rPr>
              <a:t>الأعلى</a:t>
            </a:r>
          </a:p>
          <a:p>
            <a:pPr algn="r" rtl="1"/>
            <a:endParaRPr lang="ar-MA" sz="1000" b="1" dirty="0" smtClean="0">
              <a:solidFill>
                <a:srgbClr val="003300"/>
              </a:solidFill>
              <a:cs typeface="+mj-cs"/>
            </a:endParaRPr>
          </a:p>
          <a:p>
            <a:pPr algn="r" rtl="1"/>
            <a:r>
              <a:rPr lang="ar-MA" sz="3200" b="1" dirty="0" smtClean="0">
                <a:solidFill>
                  <a:srgbClr val="003300"/>
                </a:solidFill>
                <a:cs typeface="+mj-cs"/>
              </a:rPr>
              <a:t>« وللدار الآخرة خير للذين يتقون. أفلا تعقلون » </a:t>
            </a:r>
            <a:r>
              <a:rPr lang="ar-MA" sz="2400" b="1" dirty="0" smtClean="0">
                <a:solidFill>
                  <a:srgbClr val="003300"/>
                </a:solidFill>
                <a:cs typeface="+mj-cs"/>
              </a:rPr>
              <a:t>الأنعام</a:t>
            </a:r>
            <a:r>
              <a:rPr lang="ar-MA" sz="3200" b="1" dirty="0" smtClean="0">
                <a:solidFill>
                  <a:srgbClr val="003300"/>
                </a:solidFill>
                <a:cs typeface="+mj-cs"/>
              </a:rPr>
              <a:t> </a:t>
            </a:r>
          </a:p>
          <a:p>
            <a:pPr algn="r" rtl="1"/>
            <a:endParaRPr lang="ar-MA" sz="3200" b="1" dirty="0">
              <a:cs typeface="+mj-cs"/>
            </a:endParaRPr>
          </a:p>
          <a:p>
            <a:pPr algn="r" rtl="1"/>
            <a:r>
              <a:rPr lang="ar-MA" sz="3200" b="1" dirty="0" smtClean="0">
                <a:solidFill>
                  <a:srgbClr val="FFC000"/>
                </a:solidFill>
                <a:cs typeface="+mj-cs"/>
              </a:rPr>
              <a:t>ربما يتضح الهدف</a:t>
            </a:r>
            <a:endParaRPr lang="ar-SA" sz="3200" b="1" dirty="0">
              <a:solidFill>
                <a:srgbClr val="FFC000"/>
              </a:solidFill>
              <a:cs typeface="+mj-cs"/>
            </a:endParaRPr>
          </a:p>
        </p:txBody>
      </p:sp>
      <p:pic>
        <p:nvPicPr>
          <p:cNvPr id="1026" name="Picture 2" descr="C:\Users\Aziz\Desktop\حدد هدفك\21448_11244334567-1.jpg"/>
          <p:cNvPicPr>
            <a:picLocks noChangeAspect="1" noChangeArrowheads="1"/>
          </p:cNvPicPr>
          <p:nvPr/>
        </p:nvPicPr>
        <p:blipFill rotWithShape="1">
          <a:blip r:embed="rId3">
            <a:extLst>
              <a:ext uri="{28A0092B-C50C-407E-A947-70E740481C1C}">
                <a14:useLocalDpi xmlns:a14="http://schemas.microsoft.com/office/drawing/2010/main" xmlns="" val="0"/>
              </a:ext>
            </a:extLst>
          </a:blip>
          <a:srcRect b="8737"/>
          <a:stretch/>
        </p:blipFill>
        <p:spPr bwMode="auto">
          <a:xfrm>
            <a:off x="683568" y="3415308"/>
            <a:ext cx="5400675" cy="34426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0166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barn(inVertical)">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 calcmode="lin" valueType="num">
                                      <p:cBhvr additive="base">
                                        <p:cTn id="22"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SA" dirty="0"/>
          </a:p>
        </p:txBody>
      </p:sp>
      <p:sp>
        <p:nvSpPr>
          <p:cNvPr id="3" name="Espace réservé du contenu 2"/>
          <p:cNvSpPr>
            <a:spLocks noGrp="1"/>
          </p:cNvSpPr>
          <p:nvPr>
            <p:ph idx="1"/>
          </p:nvPr>
        </p:nvSpPr>
        <p:spPr/>
        <p:txBody>
          <a:bodyPr/>
          <a:lstStyle/>
          <a:p>
            <a:endParaRPr lang="ar-SA" dirty="0"/>
          </a:p>
        </p:txBody>
      </p:sp>
      <p:pic>
        <p:nvPicPr>
          <p:cNvPr id="4"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
        <p:nvSpPr>
          <p:cNvPr id="5" name="ZoneTexte 4"/>
          <p:cNvSpPr txBox="1"/>
          <p:nvPr/>
        </p:nvSpPr>
        <p:spPr>
          <a:xfrm>
            <a:off x="899592" y="188640"/>
            <a:ext cx="7344816" cy="830997"/>
          </a:xfrm>
          <a:prstGeom prst="rect">
            <a:avLst/>
          </a:prstGeom>
          <a:noFill/>
        </p:spPr>
        <p:txBody>
          <a:bodyPr wrap="square" rtlCol="0">
            <a:spAutoFit/>
          </a:bodyPr>
          <a:lstStyle/>
          <a:p>
            <a:pPr algn="ctr" rtl="1"/>
            <a:r>
              <a:rPr lang="ar-MA" sz="4800" b="1" dirty="0" smtClean="0">
                <a:solidFill>
                  <a:schemeClr val="tx2">
                    <a:lumMod val="75000"/>
                  </a:schemeClr>
                </a:solidFill>
              </a:rPr>
              <a:t>صفة الحياة الدنيا في القرآن الكريم</a:t>
            </a:r>
            <a:endParaRPr lang="ar-SA" sz="4800" b="1" dirty="0">
              <a:solidFill>
                <a:schemeClr val="tx2">
                  <a:lumMod val="75000"/>
                </a:schemeClr>
              </a:solidFill>
            </a:endParaRPr>
          </a:p>
        </p:txBody>
      </p:sp>
      <p:sp>
        <p:nvSpPr>
          <p:cNvPr id="7" name="ZoneTexte 6"/>
          <p:cNvSpPr txBox="1"/>
          <p:nvPr/>
        </p:nvSpPr>
        <p:spPr>
          <a:xfrm>
            <a:off x="467544" y="1340768"/>
            <a:ext cx="7632848" cy="4031873"/>
          </a:xfrm>
          <a:prstGeom prst="rect">
            <a:avLst/>
          </a:prstGeom>
          <a:noFill/>
        </p:spPr>
        <p:txBody>
          <a:bodyPr wrap="square" rtlCol="0">
            <a:spAutoFit/>
          </a:bodyPr>
          <a:lstStyle/>
          <a:p>
            <a:pPr algn="just" rtl="1"/>
            <a:r>
              <a:rPr lang="ar-MA" sz="3200" b="1" dirty="0" smtClean="0">
                <a:cs typeface="+mj-cs"/>
              </a:rPr>
              <a:t> </a:t>
            </a:r>
            <a:r>
              <a:rPr lang="ar-MA" sz="3200" b="1" dirty="0" smtClean="0">
                <a:solidFill>
                  <a:schemeClr val="tx2">
                    <a:lumMod val="75000"/>
                  </a:schemeClr>
                </a:solidFill>
                <a:cs typeface="+mj-cs"/>
              </a:rPr>
              <a:t>115</a:t>
            </a:r>
            <a:r>
              <a:rPr lang="ar-MA" sz="3200" b="1" dirty="0" smtClean="0">
                <a:cs typeface="+mj-cs"/>
              </a:rPr>
              <a:t> مرة مضافة إلى </a:t>
            </a:r>
            <a:r>
              <a:rPr lang="ar-MA" sz="3200" b="1" dirty="0" smtClean="0">
                <a:solidFill>
                  <a:schemeClr val="tx2">
                    <a:lumMod val="75000"/>
                  </a:schemeClr>
                </a:solidFill>
                <a:cs typeface="+mj-cs"/>
              </a:rPr>
              <a:t>5</a:t>
            </a:r>
            <a:r>
              <a:rPr lang="ar-MA" sz="3200" b="1" dirty="0" smtClean="0">
                <a:cs typeface="+mj-cs"/>
              </a:rPr>
              <a:t> أوصاف.</a:t>
            </a:r>
          </a:p>
          <a:p>
            <a:pPr marL="457200" indent="-457200" algn="just" rtl="1">
              <a:buFont typeface="Wingdings" panose="05000000000000000000" pitchFamily="2" charset="2"/>
              <a:buChar char="ü"/>
            </a:pPr>
            <a:r>
              <a:rPr lang="ar-MA" sz="3200" b="1" dirty="0" smtClean="0">
                <a:solidFill>
                  <a:srgbClr val="7030A0"/>
                </a:solidFill>
                <a:cs typeface="+mj-cs"/>
              </a:rPr>
              <a:t>متاع</a:t>
            </a:r>
            <a:r>
              <a:rPr lang="ar-MA" sz="3200" b="1" dirty="0" smtClean="0">
                <a:cs typeface="+mj-cs"/>
              </a:rPr>
              <a:t> (</a:t>
            </a:r>
            <a:r>
              <a:rPr lang="ar-MA" sz="3200" b="1" dirty="0" smtClean="0">
                <a:solidFill>
                  <a:srgbClr val="002060"/>
                </a:solidFill>
                <a:cs typeface="+mj-cs"/>
              </a:rPr>
              <a:t>8</a:t>
            </a:r>
            <a:r>
              <a:rPr lang="ar-MA" sz="3200" b="1" dirty="0" smtClean="0">
                <a:cs typeface="+mj-cs"/>
              </a:rPr>
              <a:t>) </a:t>
            </a:r>
            <a:r>
              <a:rPr lang="ar-MA" sz="3200" b="1" dirty="0" smtClean="0">
                <a:solidFill>
                  <a:srgbClr val="003300"/>
                </a:solidFill>
                <a:cs typeface="+mj-cs"/>
              </a:rPr>
              <a:t>« ذلك متاع الحياة الدنيا » </a:t>
            </a:r>
            <a:r>
              <a:rPr lang="ar-MA" sz="3200" b="1" dirty="0" smtClean="0">
                <a:cs typeface="+mj-cs"/>
              </a:rPr>
              <a:t>آل عمران</a:t>
            </a:r>
          </a:p>
          <a:p>
            <a:pPr marL="457200" indent="-457200" algn="just" rtl="1">
              <a:buFont typeface="Wingdings" panose="05000000000000000000" pitchFamily="2" charset="2"/>
              <a:buChar char="ü"/>
            </a:pPr>
            <a:r>
              <a:rPr lang="ar-MA" sz="3200" b="1" dirty="0" smtClean="0">
                <a:solidFill>
                  <a:srgbClr val="7030A0"/>
                </a:solidFill>
                <a:cs typeface="+mj-cs"/>
              </a:rPr>
              <a:t>عرض</a:t>
            </a:r>
            <a:r>
              <a:rPr lang="ar-MA" sz="3200" b="1" dirty="0" smtClean="0">
                <a:cs typeface="+mj-cs"/>
              </a:rPr>
              <a:t> (</a:t>
            </a:r>
            <a:r>
              <a:rPr lang="ar-MA" sz="3200" b="1" dirty="0" smtClean="0">
                <a:solidFill>
                  <a:srgbClr val="002060"/>
                </a:solidFill>
                <a:cs typeface="+mj-cs"/>
              </a:rPr>
              <a:t>3</a:t>
            </a:r>
            <a:r>
              <a:rPr lang="ar-MA" sz="3200" b="1" dirty="0" smtClean="0">
                <a:cs typeface="+mj-cs"/>
              </a:rPr>
              <a:t>) </a:t>
            </a:r>
            <a:r>
              <a:rPr lang="ar-MA" sz="3200" b="1" dirty="0" smtClean="0">
                <a:solidFill>
                  <a:srgbClr val="003300"/>
                </a:solidFill>
                <a:cs typeface="+mj-cs"/>
              </a:rPr>
              <a:t>« تبتغون عرض الحياة الدنيا» </a:t>
            </a:r>
            <a:r>
              <a:rPr lang="ar-MA" sz="3200" b="1" dirty="0" smtClean="0">
                <a:cs typeface="+mj-cs"/>
              </a:rPr>
              <a:t>النساء</a:t>
            </a:r>
          </a:p>
          <a:p>
            <a:pPr marL="457200" indent="-457200" algn="just" rtl="1">
              <a:buFont typeface="Wingdings" panose="05000000000000000000" pitchFamily="2" charset="2"/>
              <a:buChar char="ü"/>
            </a:pPr>
            <a:r>
              <a:rPr lang="ar-MA" sz="3200" b="1" dirty="0" smtClean="0">
                <a:solidFill>
                  <a:srgbClr val="7030A0"/>
                </a:solidFill>
                <a:cs typeface="+mj-cs"/>
              </a:rPr>
              <a:t>زينة</a:t>
            </a:r>
            <a:r>
              <a:rPr lang="ar-MA" sz="3200" b="1" dirty="0" smtClean="0">
                <a:cs typeface="+mj-cs"/>
              </a:rPr>
              <a:t> (</a:t>
            </a:r>
            <a:r>
              <a:rPr lang="ar-MA" sz="3200" b="1" dirty="0" smtClean="0">
                <a:solidFill>
                  <a:srgbClr val="002060"/>
                </a:solidFill>
                <a:cs typeface="+mj-cs"/>
              </a:rPr>
              <a:t>2</a:t>
            </a:r>
            <a:r>
              <a:rPr lang="ar-MA" sz="3200" b="1" dirty="0" smtClean="0">
                <a:cs typeface="+mj-cs"/>
              </a:rPr>
              <a:t>) </a:t>
            </a:r>
            <a:r>
              <a:rPr lang="ar-MA" sz="3200" b="1" dirty="0" smtClean="0">
                <a:solidFill>
                  <a:srgbClr val="003300"/>
                </a:solidFill>
                <a:cs typeface="+mj-cs"/>
              </a:rPr>
              <a:t>« تريد زينة الحياة الدنيا » </a:t>
            </a:r>
            <a:r>
              <a:rPr lang="ar-MA" sz="3200" b="1" dirty="0" smtClean="0">
                <a:cs typeface="+mj-cs"/>
              </a:rPr>
              <a:t>الكهف</a:t>
            </a:r>
          </a:p>
          <a:p>
            <a:pPr marL="457200" indent="-457200" algn="just" rtl="1">
              <a:buFont typeface="Wingdings" panose="05000000000000000000" pitchFamily="2" charset="2"/>
              <a:buChar char="ü"/>
            </a:pPr>
            <a:r>
              <a:rPr lang="ar-MA" sz="3200" b="1" dirty="0" smtClean="0">
                <a:solidFill>
                  <a:srgbClr val="7030A0"/>
                </a:solidFill>
                <a:cs typeface="+mj-cs"/>
              </a:rPr>
              <a:t>زهرة</a:t>
            </a:r>
            <a:r>
              <a:rPr lang="ar-MA" sz="3200" b="1" dirty="0" smtClean="0">
                <a:cs typeface="+mj-cs"/>
              </a:rPr>
              <a:t> (</a:t>
            </a:r>
            <a:r>
              <a:rPr lang="ar-MA" sz="3200" b="1" dirty="0" smtClean="0">
                <a:solidFill>
                  <a:srgbClr val="002060"/>
                </a:solidFill>
                <a:cs typeface="+mj-cs"/>
              </a:rPr>
              <a:t>1</a:t>
            </a:r>
            <a:r>
              <a:rPr lang="ar-MA" sz="3200" b="1" dirty="0" smtClean="0">
                <a:cs typeface="+mj-cs"/>
              </a:rPr>
              <a:t>) </a:t>
            </a:r>
            <a:r>
              <a:rPr lang="ar-MA" sz="3200" b="1" dirty="0" smtClean="0">
                <a:solidFill>
                  <a:srgbClr val="003300"/>
                </a:solidFill>
                <a:cs typeface="+mj-cs"/>
              </a:rPr>
              <a:t>« ولا تمدن عينيك إلى ما متعنا به أزواجا منهم زهرة الحياة الدنيا»</a:t>
            </a:r>
            <a:r>
              <a:rPr lang="ar-MA" sz="3200" b="1" dirty="0" smtClean="0">
                <a:cs typeface="+mj-cs"/>
              </a:rPr>
              <a:t> طه</a:t>
            </a:r>
          </a:p>
          <a:p>
            <a:pPr marL="457200" indent="-457200" algn="just" rtl="1">
              <a:buFont typeface="Wingdings" panose="05000000000000000000" pitchFamily="2" charset="2"/>
              <a:buChar char="ü"/>
            </a:pPr>
            <a:r>
              <a:rPr lang="ar-MA" sz="3200" b="1" dirty="0" smtClean="0">
                <a:solidFill>
                  <a:srgbClr val="7030A0"/>
                </a:solidFill>
                <a:cs typeface="+mj-cs"/>
              </a:rPr>
              <a:t>حرث</a:t>
            </a:r>
            <a:r>
              <a:rPr lang="ar-MA" sz="3200" b="1" dirty="0" smtClean="0">
                <a:cs typeface="+mj-cs"/>
              </a:rPr>
              <a:t> (</a:t>
            </a:r>
            <a:r>
              <a:rPr lang="ar-MA" sz="3200" b="1" dirty="0" smtClean="0">
                <a:solidFill>
                  <a:srgbClr val="002060"/>
                </a:solidFill>
                <a:cs typeface="+mj-cs"/>
              </a:rPr>
              <a:t>1</a:t>
            </a:r>
            <a:r>
              <a:rPr lang="ar-MA" sz="3200" b="1" dirty="0" smtClean="0">
                <a:cs typeface="+mj-cs"/>
              </a:rPr>
              <a:t>) </a:t>
            </a:r>
            <a:r>
              <a:rPr lang="ar-MA" sz="3200" b="1" dirty="0" smtClean="0">
                <a:solidFill>
                  <a:srgbClr val="003300"/>
                </a:solidFill>
                <a:cs typeface="+mj-cs"/>
              </a:rPr>
              <a:t>« ومن كان يريد حرث الدنيا نؤته منها » </a:t>
            </a:r>
            <a:r>
              <a:rPr lang="ar-MA" sz="3200" b="1" dirty="0" smtClean="0">
                <a:cs typeface="+mj-cs"/>
              </a:rPr>
              <a:t>الشورى</a:t>
            </a:r>
            <a:endParaRPr lang="ar-SA" sz="3200" b="1" dirty="0">
              <a:cs typeface="+mj-cs"/>
            </a:endParaRPr>
          </a:p>
        </p:txBody>
      </p:sp>
    </p:spTree>
    <p:extLst>
      <p:ext uri="{BB962C8B-B14F-4D97-AF65-F5344CB8AC3E}">
        <p14:creationId xmlns:p14="http://schemas.microsoft.com/office/powerpoint/2010/main" xmlns="" val="381272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barn(inVertical)">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barn(inVertical)">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barn(inVertical)">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ar-SA" dirty="0"/>
          </a:p>
        </p:txBody>
      </p:sp>
      <p:sp>
        <p:nvSpPr>
          <p:cNvPr id="3" name="Espace réservé du contenu 2"/>
          <p:cNvSpPr>
            <a:spLocks noGrp="1"/>
          </p:cNvSpPr>
          <p:nvPr>
            <p:ph idx="1"/>
          </p:nvPr>
        </p:nvSpPr>
        <p:spPr/>
        <p:txBody>
          <a:bodyPr/>
          <a:lstStyle/>
          <a:p>
            <a:endParaRPr lang="ar-SA" dirty="0"/>
          </a:p>
        </p:txBody>
      </p:sp>
      <p:pic>
        <p:nvPicPr>
          <p:cNvPr id="6" name="Picture 2"/>
          <p:cNvPicPr>
            <a:picLocks noChangeAspect="1" noChangeArrowheads="1"/>
          </p:cNvPicPr>
          <p:nvPr/>
        </p:nvPicPr>
        <p:blipFill>
          <a:blip r:embed="rId2"/>
          <a:srcRect/>
          <a:stretch>
            <a:fillRect/>
          </a:stretch>
        </p:blipFill>
        <p:spPr bwMode="auto">
          <a:xfrm>
            <a:off x="0" y="-27384"/>
            <a:ext cx="9180512" cy="6858000"/>
          </a:xfrm>
          <a:prstGeom prst="rect">
            <a:avLst/>
          </a:prstGeom>
          <a:noFill/>
          <a:ln w="9525">
            <a:noFill/>
            <a:miter lim="800000"/>
            <a:headEnd/>
            <a:tailEnd/>
          </a:ln>
          <a:effectLst/>
        </p:spPr>
      </p:pic>
      <p:sp>
        <p:nvSpPr>
          <p:cNvPr id="7" name="ZoneTexte 6"/>
          <p:cNvSpPr txBox="1"/>
          <p:nvPr/>
        </p:nvSpPr>
        <p:spPr>
          <a:xfrm>
            <a:off x="464811" y="692696"/>
            <a:ext cx="7848872" cy="5262979"/>
          </a:xfrm>
          <a:prstGeom prst="rect">
            <a:avLst/>
          </a:prstGeom>
          <a:noFill/>
        </p:spPr>
        <p:txBody>
          <a:bodyPr wrap="square" rtlCol="0">
            <a:spAutoFit/>
          </a:bodyPr>
          <a:lstStyle/>
          <a:p>
            <a:pPr algn="r" rtl="1"/>
            <a:endParaRPr lang="fr-FR" sz="2800" dirty="0" smtClean="0">
              <a:cs typeface="+mj-cs"/>
            </a:endParaRPr>
          </a:p>
          <a:p>
            <a:pPr algn="r" rtl="1"/>
            <a:endParaRPr lang="fr-FR" sz="2800" dirty="0">
              <a:cs typeface="+mj-cs"/>
            </a:endParaRPr>
          </a:p>
          <a:p>
            <a:pPr algn="r" rtl="1"/>
            <a:endParaRPr lang="fr-FR" sz="2800" dirty="0" smtClean="0">
              <a:cs typeface="+mj-cs"/>
            </a:endParaRPr>
          </a:p>
          <a:p>
            <a:pPr algn="r" rtl="1"/>
            <a:endParaRPr lang="fr-FR" sz="2800" dirty="0">
              <a:cs typeface="+mj-cs"/>
            </a:endParaRPr>
          </a:p>
          <a:p>
            <a:pPr algn="r" rtl="1"/>
            <a:endParaRPr lang="fr-FR" sz="2800" dirty="0" smtClean="0">
              <a:cs typeface="+mj-cs"/>
            </a:endParaRPr>
          </a:p>
          <a:p>
            <a:pPr algn="r" rtl="1"/>
            <a:endParaRPr lang="fr-FR" sz="2800" dirty="0">
              <a:cs typeface="+mj-cs"/>
            </a:endParaRPr>
          </a:p>
          <a:p>
            <a:pPr algn="r" rtl="1"/>
            <a:endParaRPr lang="ar-MA" sz="2800" dirty="0" smtClean="0">
              <a:cs typeface="+mj-cs"/>
            </a:endParaRPr>
          </a:p>
          <a:p>
            <a:pPr algn="ctr" rtl="1"/>
            <a:r>
              <a:rPr lang="ar-MA" sz="2800" b="1" dirty="0" smtClean="0">
                <a:solidFill>
                  <a:srgbClr val="002060"/>
                </a:solidFill>
                <a:cs typeface="+mj-cs"/>
              </a:rPr>
              <a:t>المؤمن الحقيقي هو من تأتي تصوراته عن الحياة الدنيا وفق وصفها في القرآن الكريم</a:t>
            </a:r>
            <a:r>
              <a:rPr lang="ar-MA" sz="2800" dirty="0">
                <a:cs typeface="+mj-cs"/>
              </a:rPr>
              <a:t>.</a:t>
            </a:r>
            <a:endParaRPr lang="ar-MA" sz="2800" dirty="0" smtClean="0">
              <a:cs typeface="+mj-cs"/>
            </a:endParaRPr>
          </a:p>
          <a:p>
            <a:pPr algn="r" rtl="1"/>
            <a:endParaRPr lang="ar-MA" sz="2800" dirty="0" smtClean="0">
              <a:cs typeface="+mj-cs"/>
            </a:endParaRPr>
          </a:p>
          <a:p>
            <a:pPr algn="ctr" rtl="1"/>
            <a:r>
              <a:rPr lang="ar-MA" sz="2800" b="1" dirty="0" smtClean="0">
                <a:cs typeface="+mj-cs"/>
              </a:rPr>
              <a:t>كل زينة الدنيا ( مال، مكانة ، سلطة...)</a:t>
            </a:r>
          </a:p>
          <a:p>
            <a:pPr algn="ctr" rtl="1"/>
            <a:r>
              <a:rPr lang="ar-MA" sz="2800" b="1" dirty="0" smtClean="0">
                <a:cs typeface="+mj-cs"/>
              </a:rPr>
              <a:t>متوقفة على </a:t>
            </a:r>
            <a:r>
              <a:rPr lang="ar-MA" sz="2800" b="1" dirty="0" smtClean="0">
                <a:solidFill>
                  <a:srgbClr val="C00000"/>
                </a:solidFill>
                <a:cs typeface="+mj-cs"/>
              </a:rPr>
              <a:t>نبض القلب</a:t>
            </a:r>
            <a:endParaRPr lang="ar-SA" sz="2800" b="1" dirty="0">
              <a:solidFill>
                <a:srgbClr val="C00000"/>
              </a:solidFill>
              <a:cs typeface="+mj-cs"/>
            </a:endParaRPr>
          </a:p>
        </p:txBody>
      </p:sp>
      <p:sp>
        <p:nvSpPr>
          <p:cNvPr id="4" name="Rounded Rectangle 3"/>
          <p:cNvSpPr/>
          <p:nvPr/>
        </p:nvSpPr>
        <p:spPr>
          <a:xfrm>
            <a:off x="2699792" y="260648"/>
            <a:ext cx="3744416"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5400" b="1" dirty="0" smtClean="0"/>
              <a:t>ثلاث سياقات</a:t>
            </a:r>
            <a:endParaRPr lang="fr-FR" sz="5400" b="1" dirty="0"/>
          </a:p>
        </p:txBody>
      </p:sp>
      <p:sp>
        <p:nvSpPr>
          <p:cNvPr id="8" name="Rounded Rectangle 7"/>
          <p:cNvSpPr/>
          <p:nvPr/>
        </p:nvSpPr>
        <p:spPr>
          <a:xfrm>
            <a:off x="6228184" y="2132856"/>
            <a:ext cx="2880320" cy="119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800" b="1" dirty="0" smtClean="0"/>
              <a:t>التحذير من الدنيا</a:t>
            </a:r>
          </a:p>
          <a:p>
            <a:pPr algn="ctr" rtl="1"/>
            <a:r>
              <a:rPr lang="ar-MA" sz="2800" b="1" dirty="0" smtClean="0"/>
              <a:t>(في 25 أية)</a:t>
            </a:r>
            <a:endParaRPr lang="fr-FR" sz="2800" b="1" dirty="0"/>
          </a:p>
        </p:txBody>
      </p:sp>
      <p:sp>
        <p:nvSpPr>
          <p:cNvPr id="12" name="Rounded Rectangle 11"/>
          <p:cNvSpPr/>
          <p:nvPr/>
        </p:nvSpPr>
        <p:spPr>
          <a:xfrm>
            <a:off x="3203848" y="2132856"/>
            <a:ext cx="2880320" cy="119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800" b="1" dirty="0" smtClean="0"/>
              <a:t>تفضيل الآخرة</a:t>
            </a:r>
          </a:p>
          <a:p>
            <a:pPr algn="ctr" rtl="1"/>
            <a:r>
              <a:rPr lang="ar-MA" sz="2800" b="1" dirty="0" smtClean="0"/>
              <a:t>على الدنيا</a:t>
            </a:r>
            <a:endParaRPr lang="fr-FR" sz="2800" b="1" dirty="0"/>
          </a:p>
        </p:txBody>
      </p:sp>
      <p:sp>
        <p:nvSpPr>
          <p:cNvPr id="13" name="Rounded Rectangle 12"/>
          <p:cNvSpPr/>
          <p:nvPr/>
        </p:nvSpPr>
        <p:spPr>
          <a:xfrm>
            <a:off x="107504" y="2123727"/>
            <a:ext cx="2880320" cy="11913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MA" sz="2800" b="1" dirty="0" smtClean="0"/>
              <a:t>الأخذ بالنصيب من</a:t>
            </a:r>
          </a:p>
          <a:p>
            <a:pPr algn="ctr" rtl="1"/>
            <a:r>
              <a:rPr lang="ar-MA" sz="2800" b="1" dirty="0" smtClean="0"/>
              <a:t>الدنيا من أجل الآخرة</a:t>
            </a:r>
            <a:endParaRPr lang="fr-FR" sz="2800" b="1" dirty="0"/>
          </a:p>
        </p:txBody>
      </p:sp>
      <p:cxnSp>
        <p:nvCxnSpPr>
          <p:cNvPr id="21" name="Straight Arrow Connector 20"/>
          <p:cNvCxnSpPr/>
          <p:nvPr/>
        </p:nvCxnSpPr>
        <p:spPr>
          <a:xfrm flipH="1">
            <a:off x="1331640" y="1403915"/>
            <a:ext cx="2736304"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4590256" y="1403915"/>
            <a:ext cx="0"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endCxn id="8" idx="0"/>
          </p:cNvCxnSpPr>
          <p:nvPr/>
        </p:nvCxnSpPr>
        <p:spPr>
          <a:xfrm>
            <a:off x="4932040" y="1403915"/>
            <a:ext cx="2736304" cy="72894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xmlns="" val="378901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500" fill="hold"/>
                                        <p:tgtEl>
                                          <p:spTgt spid="23"/>
                                        </p:tgtEl>
                                        <p:attrNameLst>
                                          <p:attrName>ppt_x</p:attrName>
                                        </p:attrNameLst>
                                      </p:cBhvr>
                                      <p:tavLst>
                                        <p:tav tm="0">
                                          <p:val>
                                            <p:strVal val="#ppt_x"/>
                                          </p:val>
                                        </p:tav>
                                        <p:tav tm="100000">
                                          <p:val>
                                            <p:strVal val="#ppt_x"/>
                                          </p:val>
                                        </p:tav>
                                      </p:tavLst>
                                    </p:anim>
                                    <p:anim calcmode="lin" valueType="num">
                                      <p:cBhvr additive="base">
                                        <p:cTn id="15" dur="500" fill="hold"/>
                                        <p:tgtEl>
                                          <p:spTgt spid="2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500" fill="hold"/>
                                        <p:tgtEl>
                                          <p:spTgt spid="21"/>
                                        </p:tgtEl>
                                        <p:attrNameLst>
                                          <p:attrName>ppt_x</p:attrName>
                                        </p:attrNameLst>
                                      </p:cBhvr>
                                      <p:tavLst>
                                        <p:tav tm="0">
                                          <p:val>
                                            <p:strVal val="#ppt_x"/>
                                          </p:val>
                                        </p:tav>
                                        <p:tav tm="100000">
                                          <p:val>
                                            <p:strVal val="#ppt_x"/>
                                          </p:val>
                                        </p:tav>
                                      </p:tavLst>
                                    </p:anim>
                                    <p:anim calcmode="lin" valueType="num">
                                      <p:cBhvr additive="base">
                                        <p:cTn id="35" dur="500" fill="hold"/>
                                        <p:tgtEl>
                                          <p:spTgt spid="2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7">
                                            <p:txEl>
                                              <p:pRg st="7" end="7"/>
                                            </p:txEl>
                                          </p:spTgt>
                                        </p:tgtEl>
                                        <p:attrNameLst>
                                          <p:attrName>style.visibility</p:attrName>
                                        </p:attrNameLst>
                                      </p:cBhvr>
                                      <p:to>
                                        <p:strVal val="visible"/>
                                      </p:to>
                                    </p:set>
                                    <p:animEffect transition="in" filter="barn(inVertical)">
                                      <p:cBhvr>
                                        <p:cTn id="44" dur="500"/>
                                        <p:tgtEl>
                                          <p:spTgt spid="7">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7">
                                            <p:txEl>
                                              <p:pRg st="9" end="9"/>
                                            </p:txEl>
                                          </p:spTgt>
                                        </p:tgtEl>
                                        <p:attrNameLst>
                                          <p:attrName>style.visibility</p:attrName>
                                        </p:attrNameLst>
                                      </p:cBhvr>
                                      <p:to>
                                        <p:strVal val="visible"/>
                                      </p:to>
                                    </p:set>
                                    <p:animEffect transition="in" filter="barn(inVertical)">
                                      <p:cBhvr>
                                        <p:cTn id="49" dur="500"/>
                                        <p:tgtEl>
                                          <p:spTgt spid="7">
                                            <p:txEl>
                                              <p:pRg st="9" end="9"/>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barn(inVertical)">
                                      <p:cBhvr>
                                        <p:cTn id="52" dur="500"/>
                                        <p:tgtEl>
                                          <p:spTgt spid="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6512" y="-27384"/>
            <a:ext cx="9180512" cy="6885384"/>
          </a:xfrm>
          <a:prstGeom prst="rect">
            <a:avLst/>
          </a:prstGeom>
          <a:noFill/>
          <a:ln w="9525">
            <a:noFill/>
            <a:miter lim="800000"/>
            <a:headEnd/>
            <a:tailEnd/>
          </a:ln>
          <a:effectLst/>
        </p:spPr>
      </p:pic>
      <p:sp>
        <p:nvSpPr>
          <p:cNvPr id="3" name="ZoneTexte 2"/>
          <p:cNvSpPr txBox="1"/>
          <p:nvPr/>
        </p:nvSpPr>
        <p:spPr>
          <a:xfrm>
            <a:off x="1259632" y="116632"/>
            <a:ext cx="6589964" cy="830997"/>
          </a:xfrm>
          <a:prstGeom prst="rect">
            <a:avLst/>
          </a:prstGeom>
          <a:noFill/>
        </p:spPr>
        <p:txBody>
          <a:bodyPr wrap="square" rtlCol="0">
            <a:spAutoFit/>
          </a:bodyPr>
          <a:lstStyle/>
          <a:p>
            <a:pPr algn="ctr" rtl="1"/>
            <a:r>
              <a:rPr lang="ar-MA" sz="4800" b="1" dirty="0" smtClean="0">
                <a:solidFill>
                  <a:srgbClr val="C00000"/>
                </a:solidFill>
                <a:cs typeface="+mj-cs"/>
              </a:rPr>
              <a:t>صفة الدنيا في السيرة النبوية</a:t>
            </a:r>
            <a:r>
              <a:rPr lang="ar-MA" sz="4800" b="1" dirty="0" smtClean="0">
                <a:cs typeface="+mj-cs"/>
              </a:rPr>
              <a:t> </a:t>
            </a:r>
            <a:endParaRPr lang="ar-SA" sz="4800" b="1" dirty="0">
              <a:cs typeface="+mj-cs"/>
            </a:endParaRPr>
          </a:p>
        </p:txBody>
      </p:sp>
      <p:sp>
        <p:nvSpPr>
          <p:cNvPr id="4" name="ZoneTexte 3"/>
          <p:cNvSpPr txBox="1"/>
          <p:nvPr/>
        </p:nvSpPr>
        <p:spPr>
          <a:xfrm>
            <a:off x="827584" y="1700808"/>
            <a:ext cx="7907750" cy="3416320"/>
          </a:xfrm>
          <a:prstGeom prst="rect">
            <a:avLst/>
          </a:prstGeom>
          <a:noFill/>
        </p:spPr>
        <p:txBody>
          <a:bodyPr wrap="square" rtlCol="0">
            <a:spAutoFit/>
          </a:bodyPr>
          <a:lstStyle/>
          <a:p>
            <a:pPr algn="just" rtl="1"/>
            <a:r>
              <a:rPr lang="ar-MA" sz="3600" b="1" dirty="0" smtClean="0">
                <a:solidFill>
                  <a:srgbClr val="002060"/>
                </a:solidFill>
                <a:cs typeface="+mj-cs"/>
              </a:rPr>
              <a:t>1- إن الله تعالى جعلها قليلا    </a:t>
            </a:r>
            <a:r>
              <a:rPr lang="ar-MA" sz="3600" b="1" dirty="0" smtClean="0">
                <a:solidFill>
                  <a:srgbClr val="242713"/>
                </a:solidFill>
              </a:rPr>
              <a:t>( </a:t>
            </a:r>
            <a:r>
              <a:rPr lang="ar-MA" sz="3600" b="1" dirty="0">
                <a:solidFill>
                  <a:srgbClr val="242713"/>
                </a:solidFill>
              </a:rPr>
              <a:t>إن الله تعالى جعل الدنيا كلها قليلا ، وما بقي منها إلا </a:t>
            </a:r>
            <a:r>
              <a:rPr lang="ar-MA" sz="3600" b="1" dirty="0" smtClean="0">
                <a:solidFill>
                  <a:srgbClr val="242713"/>
                </a:solidFill>
              </a:rPr>
              <a:t>القليل </a:t>
            </a:r>
            <a:r>
              <a:rPr lang="ar-MA" sz="3600" b="1" dirty="0">
                <a:solidFill>
                  <a:srgbClr val="242713"/>
                </a:solidFill>
              </a:rPr>
              <a:t>، كالثغب شرب </a:t>
            </a:r>
            <a:r>
              <a:rPr lang="ar-MA" sz="3600" b="1" dirty="0" smtClean="0">
                <a:solidFill>
                  <a:srgbClr val="242713"/>
                </a:solidFill>
              </a:rPr>
              <a:t>صفوه </a:t>
            </a:r>
            <a:r>
              <a:rPr lang="ar-MA" sz="3600" b="1" dirty="0">
                <a:solidFill>
                  <a:srgbClr val="242713"/>
                </a:solidFill>
              </a:rPr>
              <a:t>، وبقي كدره ) </a:t>
            </a:r>
          </a:p>
          <a:p>
            <a:pPr marL="514350" indent="-514350" algn="just" rtl="1">
              <a:buFont typeface="+mj-lt"/>
              <a:buAutoNum type="arabicPeriod"/>
            </a:pPr>
            <a:endParaRPr lang="ar-MA" sz="3600" b="1" dirty="0" smtClean="0">
              <a:solidFill>
                <a:srgbClr val="002060"/>
              </a:solidFill>
              <a:cs typeface="+mj-cs"/>
            </a:endParaRPr>
          </a:p>
          <a:p>
            <a:pPr algn="just" rtl="1"/>
            <a:r>
              <a:rPr lang="ar-MA" sz="3600" b="1" dirty="0" smtClean="0">
                <a:solidFill>
                  <a:srgbClr val="002060"/>
                </a:solidFill>
                <a:cs typeface="+mj-cs"/>
              </a:rPr>
              <a:t>2- أن ما يأكله الناس جعل مثلا للدنيا   </a:t>
            </a:r>
            <a:r>
              <a:rPr lang="ar-MA" sz="3600" b="1" dirty="0" smtClean="0">
                <a:solidFill>
                  <a:srgbClr val="242713"/>
                </a:solidFill>
                <a:cs typeface="+mj-cs"/>
              </a:rPr>
              <a:t>(إن الله عز وجل ضرب ما يخرج من بني آدم مثلا للدنيا).</a:t>
            </a:r>
          </a:p>
        </p:txBody>
      </p:sp>
    </p:spTree>
    <p:extLst>
      <p:ext uri="{BB962C8B-B14F-4D97-AF65-F5344CB8AC3E}">
        <p14:creationId xmlns:p14="http://schemas.microsoft.com/office/powerpoint/2010/main" xmlns="" val="170965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980728"/>
            <a:ext cx="8856983" cy="57606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619672" y="260648"/>
            <a:ext cx="6948264" cy="584775"/>
          </a:xfrm>
          <a:prstGeom prst="rect">
            <a:avLst/>
          </a:prstGeom>
        </p:spPr>
        <p:txBody>
          <a:bodyPr wrap="square">
            <a:spAutoFit/>
          </a:bodyPr>
          <a:lstStyle/>
          <a:p>
            <a:pPr algn="r" rtl="1"/>
            <a:r>
              <a:rPr lang="ar-MA" sz="3200" b="1" dirty="0" smtClean="0">
                <a:solidFill>
                  <a:srgbClr val="002060"/>
                </a:solidFill>
              </a:rPr>
              <a:t>3- أنها </a:t>
            </a:r>
            <a:r>
              <a:rPr lang="ar-MA" sz="3200" b="1" dirty="0">
                <a:solidFill>
                  <a:srgbClr val="002060"/>
                </a:solidFill>
              </a:rPr>
              <a:t>حلوة </a:t>
            </a:r>
            <a:r>
              <a:rPr lang="ar-MA" sz="3200" b="1" dirty="0" smtClean="0">
                <a:solidFill>
                  <a:srgbClr val="002060"/>
                </a:solidFill>
              </a:rPr>
              <a:t>خضرة</a:t>
            </a:r>
            <a:endParaRPr lang="ar-MA" sz="3200" b="1" dirty="0">
              <a:solidFill>
                <a:srgbClr val="242713"/>
              </a:solidFill>
            </a:endParaRPr>
          </a:p>
        </p:txBody>
      </p:sp>
    </p:spTree>
    <p:extLst>
      <p:ext uri="{BB962C8B-B14F-4D97-AF65-F5344CB8AC3E}">
        <p14:creationId xmlns:p14="http://schemas.microsoft.com/office/powerpoint/2010/main" xmlns="" val="1494137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7944" y="404664"/>
            <a:ext cx="4753224" cy="584775"/>
          </a:xfrm>
          <a:prstGeom prst="rect">
            <a:avLst/>
          </a:prstGeom>
        </p:spPr>
        <p:txBody>
          <a:bodyPr wrap="none">
            <a:spAutoFit/>
          </a:bodyPr>
          <a:lstStyle/>
          <a:p>
            <a:pPr algn="r" rtl="1"/>
            <a:r>
              <a:rPr lang="ar-MA" sz="3200" b="1" dirty="0" smtClean="0">
                <a:solidFill>
                  <a:srgbClr val="002060"/>
                </a:solidFill>
              </a:rPr>
              <a:t>4- أنها </a:t>
            </a:r>
            <a:r>
              <a:rPr lang="ar-MA" sz="3200" b="1" dirty="0">
                <a:solidFill>
                  <a:srgbClr val="002060"/>
                </a:solidFill>
              </a:rPr>
              <a:t>سجن المؤمن وجنة الكافر </a:t>
            </a:r>
            <a:endParaRPr lang="fr-FR" sz="32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24744"/>
            <a:ext cx="9144000" cy="5733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82209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05311" y="404664"/>
            <a:ext cx="2255746" cy="584775"/>
          </a:xfrm>
          <a:prstGeom prst="rect">
            <a:avLst/>
          </a:prstGeom>
        </p:spPr>
        <p:txBody>
          <a:bodyPr wrap="none">
            <a:spAutoFit/>
          </a:bodyPr>
          <a:lstStyle/>
          <a:p>
            <a:pPr algn="r" rtl="1"/>
            <a:r>
              <a:rPr lang="ar-MA" sz="3200" b="1" dirty="0" smtClean="0">
                <a:solidFill>
                  <a:srgbClr val="002060"/>
                </a:solidFill>
              </a:rPr>
              <a:t>5- أنها </a:t>
            </a:r>
            <a:r>
              <a:rPr lang="ar-MA" sz="3200" b="1" dirty="0">
                <a:solidFill>
                  <a:srgbClr val="002060"/>
                </a:solidFill>
              </a:rPr>
              <a:t>ملعونة </a:t>
            </a:r>
            <a:endParaRPr lang="fr-FR"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196752"/>
            <a:ext cx="9144000" cy="56457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96663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698</Words>
  <Application>Microsoft Office PowerPoint</Application>
  <PresentationFormat>Affichage à l'écran (4:3)</PresentationFormat>
  <Paragraphs>105</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Agourram</dc:creator>
  <cp:lastModifiedBy>Lenovo</cp:lastModifiedBy>
  <cp:revision>46</cp:revision>
  <dcterms:created xsi:type="dcterms:W3CDTF">2014-03-28T10:21:00Z</dcterms:created>
  <dcterms:modified xsi:type="dcterms:W3CDTF">2014-03-29T14:53:55Z</dcterms:modified>
</cp:coreProperties>
</file>