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00" r:id="rId2"/>
    <p:sldId id="257" r:id="rId3"/>
    <p:sldId id="259" r:id="rId4"/>
    <p:sldId id="258" r:id="rId5"/>
    <p:sldId id="260" r:id="rId6"/>
    <p:sldId id="261" r:id="rId7"/>
    <p:sldId id="262" r:id="rId8"/>
    <p:sldId id="263" r:id="rId9"/>
    <p:sldId id="264" r:id="rId10"/>
    <p:sldId id="265" r:id="rId11"/>
    <p:sldId id="266" r:id="rId12"/>
    <p:sldId id="267" r:id="rId13"/>
    <p:sldId id="268" r:id="rId14"/>
    <p:sldId id="296" r:id="rId15"/>
    <p:sldId id="269" r:id="rId16"/>
    <p:sldId id="271"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98" r:id="rId30"/>
    <p:sldId id="283" r:id="rId31"/>
    <p:sldId id="284" r:id="rId32"/>
    <p:sldId id="285" r:id="rId33"/>
    <p:sldId id="286" r:id="rId34"/>
    <p:sldId id="287" r:id="rId35"/>
    <p:sldId id="288" r:id="rId36"/>
    <p:sldId id="289" r:id="rId37"/>
    <p:sldId id="291" r:id="rId38"/>
    <p:sldId id="292" r:id="rId39"/>
    <p:sldId id="293" r:id="rId40"/>
    <p:sldId id="297" r:id="rId41"/>
    <p:sldId id="294" r:id="rId42"/>
    <p:sldId id="303" r:id="rId43"/>
    <p:sldId id="304" r:id="rId44"/>
    <p:sldId id="305" r:id="rId45"/>
    <p:sldId id="299"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FFCC"/>
    <a:srgbClr val="FF99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71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F1F1D1-85A7-4619-855C-629EA160BD72}" type="datetimeFigureOut">
              <a:rPr lang="fr-FR" smtClean="0"/>
              <a:t>12/06/2015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F7987-7380-4EB0-AD16-234A8046FEEB}" type="slidenum">
              <a:rPr lang="fr-FR" smtClean="0"/>
              <a:t>‹N°›</a:t>
            </a:fld>
            <a:endParaRPr lang="fr-FR"/>
          </a:p>
        </p:txBody>
      </p:sp>
    </p:spTree>
    <p:extLst>
      <p:ext uri="{BB962C8B-B14F-4D97-AF65-F5344CB8AC3E}">
        <p14:creationId xmlns:p14="http://schemas.microsoft.com/office/powerpoint/2010/main" val="101073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36F7987-7380-4EB0-AD16-234A8046FEEB}" type="slidenum">
              <a:rPr lang="fr-FR" smtClean="0"/>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2F6DAD7-9D17-4144-AE51-60D1C103A1D7}" type="datetimeFigureOut">
              <a:rPr lang="fr-FR" smtClean="0"/>
              <a:pPr/>
              <a:t>12/06/2015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EE5416-C39E-492F-8F10-36501E1F520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2F6DAD7-9D17-4144-AE51-60D1C103A1D7}" type="datetimeFigureOut">
              <a:rPr lang="fr-FR" smtClean="0"/>
              <a:pPr/>
              <a:t>12/06/2015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EE5416-C39E-492F-8F10-36501E1F520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2F6DAD7-9D17-4144-AE51-60D1C103A1D7}" type="datetimeFigureOut">
              <a:rPr lang="fr-FR" smtClean="0"/>
              <a:pPr/>
              <a:t>12/06/2015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EE5416-C39E-492F-8F10-36501E1F520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2F6DAD7-9D17-4144-AE51-60D1C103A1D7}" type="datetimeFigureOut">
              <a:rPr lang="fr-FR" smtClean="0"/>
              <a:pPr/>
              <a:t>12/06/2015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EE5416-C39E-492F-8F10-36501E1F520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2F6DAD7-9D17-4144-AE51-60D1C103A1D7}" type="datetimeFigureOut">
              <a:rPr lang="fr-FR" smtClean="0"/>
              <a:pPr/>
              <a:t>12/06/2015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EE5416-C39E-492F-8F10-36501E1F520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2F6DAD7-9D17-4144-AE51-60D1C103A1D7}" type="datetimeFigureOut">
              <a:rPr lang="fr-FR" smtClean="0"/>
              <a:pPr/>
              <a:t>12/06/2015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EE5416-C39E-492F-8F10-36501E1F520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2F6DAD7-9D17-4144-AE51-60D1C103A1D7}" type="datetimeFigureOut">
              <a:rPr lang="fr-FR" smtClean="0"/>
              <a:pPr/>
              <a:t>12/06/2015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EE5416-C39E-492F-8F10-36501E1F520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2F6DAD7-9D17-4144-AE51-60D1C103A1D7}" type="datetimeFigureOut">
              <a:rPr lang="fr-FR" smtClean="0"/>
              <a:pPr/>
              <a:t>12/06/2015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EE5416-C39E-492F-8F10-36501E1F520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2F6DAD7-9D17-4144-AE51-60D1C103A1D7}" type="datetimeFigureOut">
              <a:rPr lang="fr-FR" smtClean="0"/>
              <a:pPr/>
              <a:t>12/06/2015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EE5416-C39E-492F-8F10-36501E1F520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2F6DAD7-9D17-4144-AE51-60D1C103A1D7}" type="datetimeFigureOut">
              <a:rPr lang="fr-FR" smtClean="0"/>
              <a:pPr/>
              <a:t>12/06/2015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EE5416-C39E-492F-8F10-36501E1F520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2F6DAD7-9D17-4144-AE51-60D1C103A1D7}" type="datetimeFigureOut">
              <a:rPr lang="fr-FR" smtClean="0"/>
              <a:pPr/>
              <a:t>12/06/2015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EE5416-C39E-492F-8F10-36501E1F520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6DAD7-9D17-4144-AE51-60D1C103A1D7}" type="datetimeFigureOut">
              <a:rPr lang="fr-FR" smtClean="0"/>
              <a:pPr/>
              <a:t>12/06/2015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E5416-C39E-492F-8F10-36501E1F520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F:\أنوار   القرآن\673240613349882016.jpg"/>
          <p:cNvPicPr>
            <a:picLocks noGrp="1" noChangeAspect="1" noChangeArrowheads="1"/>
          </p:cNvPicPr>
          <p:nvPr>
            <p:ph idx="1"/>
          </p:nvPr>
        </p:nvPicPr>
        <p:blipFill>
          <a:blip r:embed="rId3"/>
          <a:srcRect/>
          <a:stretch>
            <a:fillRect/>
          </a:stretch>
        </p:blipFill>
        <p:spPr bwMode="auto">
          <a:xfrm>
            <a:off x="0" y="0"/>
            <a:ext cx="9185961" cy="6858000"/>
          </a:xfrm>
          <a:prstGeom prst="rect">
            <a:avLst/>
          </a:prstGeom>
          <a:noFill/>
        </p:spPr>
      </p:pic>
      <p:sp>
        <p:nvSpPr>
          <p:cNvPr id="5" name="Rectangle 4"/>
          <p:cNvSpPr/>
          <p:nvPr/>
        </p:nvSpPr>
        <p:spPr>
          <a:xfrm>
            <a:off x="7043745" y="0"/>
            <a:ext cx="2100255" cy="132343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r>
              <a:rPr lang="ar-MA" sz="8000" b="1" cap="none" spc="0" dirty="0" smtClean="0">
                <a:ln/>
                <a:solidFill>
                  <a:srgbClr val="00B050"/>
                </a:solidFill>
                <a:effectLst/>
                <a:latin typeface="Arial Unicode MS" pitchFamily="34" charset="-128"/>
                <a:ea typeface="Arial Unicode MS" pitchFamily="34" charset="-128"/>
                <a:cs typeface="Arial Unicode MS" pitchFamily="34" charset="-128"/>
              </a:rPr>
              <a:t>أتاكم</a:t>
            </a:r>
            <a:endParaRPr lang="fr-FR" sz="8000" b="1" cap="none" spc="0" dirty="0">
              <a:ln/>
              <a:solidFill>
                <a:srgbClr val="00B050"/>
              </a:solidFill>
              <a:effectLst/>
              <a:latin typeface="Arial Unicode MS" pitchFamily="34" charset="-128"/>
              <a:ea typeface="Arial Unicode MS" pitchFamily="34" charset="-128"/>
              <a:cs typeface="Arial Unicode MS" pitchFamily="34" charset="-128"/>
            </a:endParaRPr>
          </a:p>
        </p:txBody>
      </p:sp>
      <p:sp>
        <p:nvSpPr>
          <p:cNvPr id="6" name="Rectangle 5"/>
          <p:cNvSpPr/>
          <p:nvPr/>
        </p:nvSpPr>
        <p:spPr>
          <a:xfrm>
            <a:off x="3643306" y="3534321"/>
            <a:ext cx="313579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r>
              <a:rPr lang="ar-MA" sz="5400" b="1" dirty="0" smtClean="0">
                <a:ln/>
                <a:solidFill>
                  <a:srgbClr val="00B050"/>
                </a:solidFill>
                <a:latin typeface="Arial Unicode MS" pitchFamily="34" charset="-128"/>
                <a:ea typeface="Arial Unicode MS" pitchFamily="34" charset="-128"/>
                <a:cs typeface="Arial Unicode MS" pitchFamily="34" charset="-128"/>
              </a:rPr>
              <a:t>شهر القرآن</a:t>
            </a:r>
            <a:endParaRPr lang="fr-FR" sz="5400" b="1" cap="none" spc="0" dirty="0">
              <a:ln/>
              <a:solidFill>
                <a:srgbClr val="00B050"/>
              </a:solidFill>
              <a:effectLst/>
              <a:latin typeface="Arial Unicode MS" pitchFamily="34" charset="-128"/>
              <a:ea typeface="Arial Unicode MS" pitchFamily="34" charset="-128"/>
              <a:cs typeface="Arial Unicode MS" pitchFamily="34" charset="-128"/>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 y="0"/>
            <a:ext cx="1214236" cy="96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353789" y="5078568"/>
            <a:ext cx="2861681" cy="707886"/>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rtl="1"/>
            <a:r>
              <a:rPr lang="ar-MA" sz="2000" b="1" dirty="0" smtClean="0">
                <a:ln w="17780" cmpd="sng">
                  <a:solidFill>
                    <a:schemeClr val="tx1"/>
                  </a:solidFill>
                  <a:prstDash val="solid"/>
                  <a:miter lim="800000"/>
                </a:ln>
                <a:effectLst>
                  <a:outerShdw blurRad="50800" algn="tl" rotWithShape="0">
                    <a:srgbClr val="000000"/>
                  </a:outerShdw>
                </a:effectLst>
              </a:rPr>
              <a:t>جمعية سراج للأعمال الاجتماعية</a:t>
            </a:r>
          </a:p>
          <a:p>
            <a:pPr algn="ctr" rtl="1"/>
            <a:r>
              <a:rPr lang="ar-MA" sz="2000" b="1" dirty="0" smtClean="0">
                <a:ln w="17780" cmpd="sng">
                  <a:solidFill>
                    <a:schemeClr val="tx1"/>
                  </a:solidFill>
                  <a:prstDash val="solid"/>
                  <a:miter lim="800000"/>
                </a:ln>
                <a:effectLst>
                  <a:outerShdw blurRad="50800" algn="tl" rotWithShape="0">
                    <a:srgbClr val="000000"/>
                  </a:outerShdw>
                </a:effectLst>
              </a:rPr>
              <a:t>فرع الدار البيضاء</a:t>
            </a:r>
          </a:p>
        </p:txBody>
      </p:sp>
      <p:sp>
        <p:nvSpPr>
          <p:cNvPr id="9" name="Rectangle 8"/>
          <p:cNvSpPr/>
          <p:nvPr/>
        </p:nvSpPr>
        <p:spPr>
          <a:xfrm>
            <a:off x="6786578" y="5857892"/>
            <a:ext cx="1941557" cy="707886"/>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rtl="1"/>
            <a:r>
              <a:rPr lang="ar-MA" sz="2000" b="1" dirty="0" smtClean="0">
                <a:ln w="10541" cmpd="sng">
                  <a:solidFill>
                    <a:schemeClr val="tx1"/>
                  </a:solidFill>
                  <a:prstDash val="solid"/>
                </a:ln>
                <a:solidFill>
                  <a:schemeClr val="tx1"/>
                </a:solidFill>
              </a:rPr>
              <a:t>25 شعبان 1436 هـ</a:t>
            </a:r>
          </a:p>
          <a:p>
            <a:pPr algn="ctr" rtl="1"/>
            <a:r>
              <a:rPr lang="ar-MA" sz="2000" b="1" dirty="0" smtClean="0">
                <a:ln w="10541" cmpd="sng">
                  <a:solidFill>
                    <a:schemeClr val="tx1"/>
                  </a:solidFill>
                  <a:prstDash val="solid"/>
                </a:ln>
                <a:solidFill>
                  <a:schemeClr val="tx1"/>
                </a:solidFill>
              </a:rPr>
              <a:t>13 يونيو 2015 م</a:t>
            </a:r>
            <a:endParaRPr lang="fr-FR" sz="2000" b="1" cap="none" spc="0" dirty="0">
              <a:ln w="10541" cmpd="sng">
                <a:solidFill>
                  <a:schemeClr val="tx1"/>
                </a:solidFill>
                <a:prstDash val="solid"/>
              </a:ln>
              <a:solidFill>
                <a:schemeClr val="tx1"/>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500034" y="714356"/>
            <a:ext cx="8229600" cy="4525963"/>
          </a:xfrm>
        </p:spPr>
        <p:txBody>
          <a:bodyPr/>
          <a:lstStyle/>
          <a:p>
            <a:pPr algn="just" rtl="1">
              <a:buFont typeface="Wingdings" pitchFamily="2" charset="2"/>
              <a:buChar char="ü"/>
            </a:pPr>
            <a:r>
              <a:rPr lang="ar-MA" b="1" dirty="0" smtClean="0"/>
              <a:t> الثناء على قارئه :</a:t>
            </a:r>
            <a:endParaRPr lang="fr-FR" b="1" dirty="0"/>
          </a:p>
        </p:txBody>
      </p:sp>
      <p:pic>
        <p:nvPicPr>
          <p:cNvPr id="8194" name="Picture 2" descr="C:\Documents and Settings\admin\Bureau\أنوار القرآن\images1.jpeg"/>
          <p:cNvPicPr>
            <a:picLocks noChangeAspect="1" noChangeArrowheads="1"/>
          </p:cNvPicPr>
          <p:nvPr/>
        </p:nvPicPr>
        <p:blipFill>
          <a:blip r:embed="rId3"/>
          <a:srcRect/>
          <a:stretch>
            <a:fillRect/>
          </a:stretch>
        </p:blipFill>
        <p:spPr bwMode="auto">
          <a:xfrm>
            <a:off x="539552" y="1700808"/>
            <a:ext cx="7800012" cy="50608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428596" y="714356"/>
            <a:ext cx="8229600" cy="4525963"/>
          </a:xfrm>
        </p:spPr>
        <p:txBody>
          <a:bodyPr/>
          <a:lstStyle/>
          <a:p>
            <a:pPr algn="just" rtl="1">
              <a:buFont typeface="Wingdings" pitchFamily="2" charset="2"/>
              <a:buChar char="ü"/>
            </a:pPr>
            <a:r>
              <a:rPr lang="ar-MA" b="1" dirty="0" smtClean="0"/>
              <a:t> مع السفرة الكرام البررة :</a:t>
            </a:r>
            <a:endParaRPr lang="fr-FR" b="1" dirty="0"/>
          </a:p>
        </p:txBody>
      </p:sp>
      <p:pic>
        <p:nvPicPr>
          <p:cNvPr id="3076" name="Picture 4" descr="F:\أنوار   القرآن\381973209.jpg"/>
          <p:cNvPicPr>
            <a:picLocks noChangeAspect="1" noChangeArrowheads="1"/>
          </p:cNvPicPr>
          <p:nvPr/>
        </p:nvPicPr>
        <p:blipFill>
          <a:blip r:embed="rId3"/>
          <a:srcRect/>
          <a:stretch>
            <a:fillRect/>
          </a:stretch>
        </p:blipFill>
        <p:spPr bwMode="auto">
          <a:xfrm>
            <a:off x="857224" y="1643050"/>
            <a:ext cx="7429552" cy="5214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428596" y="642918"/>
            <a:ext cx="8229600" cy="4525963"/>
          </a:xfrm>
        </p:spPr>
        <p:txBody>
          <a:bodyPr/>
          <a:lstStyle/>
          <a:p>
            <a:pPr algn="just" rtl="1">
              <a:buFont typeface="Wingdings" pitchFamily="2" charset="2"/>
              <a:buChar char="ü"/>
            </a:pPr>
            <a:r>
              <a:rPr lang="ar-MA" b="1" dirty="0" smtClean="0"/>
              <a:t> السكينة </a:t>
            </a:r>
            <a:r>
              <a:rPr lang="ar-MA" b="1" dirty="0" err="1" smtClean="0"/>
              <a:t>و</a:t>
            </a:r>
            <a:r>
              <a:rPr lang="ar-MA" b="1" dirty="0" smtClean="0"/>
              <a:t> الرحمة </a:t>
            </a:r>
            <a:r>
              <a:rPr lang="ar-MA" b="1" dirty="0" err="1" smtClean="0"/>
              <a:t>و</a:t>
            </a:r>
            <a:r>
              <a:rPr lang="ar-MA" b="1" dirty="0" smtClean="0"/>
              <a:t> ذكر الله :</a:t>
            </a:r>
            <a:endParaRPr lang="fr-FR" b="1" dirty="0"/>
          </a:p>
        </p:txBody>
      </p:sp>
      <p:pic>
        <p:nvPicPr>
          <p:cNvPr id="4098" name="Picture 2" descr="F:\أنوار   القرآن\2930615649_1_3.jpg"/>
          <p:cNvPicPr>
            <a:picLocks noChangeAspect="1" noChangeArrowheads="1"/>
          </p:cNvPicPr>
          <p:nvPr/>
        </p:nvPicPr>
        <p:blipFill>
          <a:blip r:embed="rId3"/>
          <a:srcRect/>
          <a:stretch>
            <a:fillRect/>
          </a:stretch>
        </p:blipFill>
        <p:spPr bwMode="auto">
          <a:xfrm>
            <a:off x="928662" y="1643051"/>
            <a:ext cx="7215238" cy="5214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428596" y="428604"/>
            <a:ext cx="8229600" cy="4525963"/>
          </a:xfrm>
        </p:spPr>
        <p:txBody>
          <a:bodyPr/>
          <a:lstStyle/>
          <a:p>
            <a:pPr algn="r" rtl="1">
              <a:buFont typeface="Wingdings" pitchFamily="2" charset="2"/>
              <a:buChar char="ü"/>
            </a:pPr>
            <a:r>
              <a:rPr lang="ar-MA" b="1" dirty="0" smtClean="0"/>
              <a:t> نفور الشيطان :</a:t>
            </a:r>
            <a:endParaRPr lang="fr-FR" b="1" dirty="0"/>
          </a:p>
        </p:txBody>
      </p:sp>
      <p:pic>
        <p:nvPicPr>
          <p:cNvPr id="5122" name="Picture 2" descr="F:\أنوار   القرآن\لا-تجعلوا-بيوتَكم-مقابرَ.jpg"/>
          <p:cNvPicPr>
            <a:picLocks noChangeAspect="1" noChangeArrowheads="1"/>
          </p:cNvPicPr>
          <p:nvPr/>
        </p:nvPicPr>
        <p:blipFill>
          <a:blip r:embed="rId3"/>
          <a:srcRect b="14489"/>
          <a:stretch>
            <a:fillRect/>
          </a:stretch>
        </p:blipFill>
        <p:spPr bwMode="auto">
          <a:xfrm>
            <a:off x="1000100" y="1428736"/>
            <a:ext cx="7072362" cy="5429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57200" y="571480"/>
            <a:ext cx="8229600" cy="4525963"/>
          </a:xfrm>
        </p:spPr>
        <p:txBody>
          <a:bodyPr/>
          <a:lstStyle/>
          <a:p>
            <a:pPr algn="just" rtl="1">
              <a:buFont typeface="Wingdings" pitchFamily="2" charset="2"/>
              <a:buChar char="ü"/>
            </a:pPr>
            <a:r>
              <a:rPr lang="ar-MA" b="1" dirty="0" smtClean="0"/>
              <a:t> تقديم حامله في الصلاة :</a:t>
            </a:r>
          </a:p>
          <a:p>
            <a:pPr algn="just" rtl="1">
              <a:buNone/>
            </a:pPr>
            <a:r>
              <a:rPr lang="ar-MA" b="1" dirty="0" smtClean="0"/>
              <a:t>في صحيح البخاري عن ابن عمر قال : </a:t>
            </a:r>
            <a:r>
              <a:rPr lang="ar-MA" b="1" dirty="0" smtClean="0">
                <a:solidFill>
                  <a:srgbClr val="0070C0"/>
                </a:solidFill>
              </a:rPr>
              <a:t>كان سالم مولى أبي حذيفة يؤم المهاجرين الأولين </a:t>
            </a:r>
            <a:r>
              <a:rPr lang="ar-MA" b="1" dirty="0" err="1" smtClean="0">
                <a:solidFill>
                  <a:srgbClr val="0070C0"/>
                </a:solidFill>
              </a:rPr>
              <a:t>و</a:t>
            </a:r>
            <a:r>
              <a:rPr lang="ar-MA" b="1" dirty="0" smtClean="0">
                <a:solidFill>
                  <a:srgbClr val="0070C0"/>
                </a:solidFill>
              </a:rPr>
              <a:t> أصحاب النبي صلى الله عليه </a:t>
            </a:r>
            <a:r>
              <a:rPr lang="ar-MA" b="1" dirty="0" err="1" smtClean="0">
                <a:solidFill>
                  <a:srgbClr val="0070C0"/>
                </a:solidFill>
              </a:rPr>
              <a:t>و</a:t>
            </a:r>
            <a:r>
              <a:rPr lang="ar-MA" b="1" dirty="0" smtClean="0">
                <a:solidFill>
                  <a:srgbClr val="0070C0"/>
                </a:solidFill>
              </a:rPr>
              <a:t> سلم في مسجد قباء، فيهم أبو بكر </a:t>
            </a:r>
            <a:r>
              <a:rPr lang="ar-MA" b="1" dirty="0" err="1" smtClean="0">
                <a:solidFill>
                  <a:srgbClr val="0070C0"/>
                </a:solidFill>
              </a:rPr>
              <a:t>و</a:t>
            </a:r>
            <a:r>
              <a:rPr lang="ar-MA" b="1" dirty="0" smtClean="0">
                <a:solidFill>
                  <a:srgbClr val="0070C0"/>
                </a:solidFill>
              </a:rPr>
              <a:t> عمر </a:t>
            </a:r>
            <a:r>
              <a:rPr lang="ar-MA" b="1" dirty="0" err="1" smtClean="0">
                <a:solidFill>
                  <a:srgbClr val="0070C0"/>
                </a:solidFill>
              </a:rPr>
              <a:t>و</a:t>
            </a:r>
            <a:r>
              <a:rPr lang="ar-MA" b="1" dirty="0" smtClean="0">
                <a:solidFill>
                  <a:srgbClr val="0070C0"/>
                </a:solidFill>
              </a:rPr>
              <a:t> أبو </a:t>
            </a:r>
            <a:r>
              <a:rPr lang="ar-MA" b="1" dirty="0" err="1" smtClean="0">
                <a:solidFill>
                  <a:srgbClr val="0070C0"/>
                </a:solidFill>
              </a:rPr>
              <a:t>سلمة</a:t>
            </a:r>
            <a:r>
              <a:rPr lang="ar-MA" b="1" dirty="0" smtClean="0">
                <a:solidFill>
                  <a:srgbClr val="0070C0"/>
                </a:solidFill>
              </a:rPr>
              <a:t> و زيد </a:t>
            </a:r>
            <a:r>
              <a:rPr lang="ar-MA" b="1" dirty="0" err="1" smtClean="0">
                <a:solidFill>
                  <a:srgbClr val="0070C0"/>
                </a:solidFill>
              </a:rPr>
              <a:t>و</a:t>
            </a:r>
            <a:r>
              <a:rPr lang="ar-MA" b="1" dirty="0" smtClean="0">
                <a:solidFill>
                  <a:srgbClr val="0070C0"/>
                </a:solidFill>
              </a:rPr>
              <a:t> عامر بن ربيعة لأنه كان أكثرهم قرآنا</a:t>
            </a:r>
            <a:r>
              <a:rPr lang="ar-MA" b="1" dirty="0" smtClean="0"/>
              <a:t>.</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pPr rtl="1"/>
            <a:r>
              <a:rPr lang="ar-MA" b="1" dirty="0" smtClean="0">
                <a:solidFill>
                  <a:srgbClr val="7030A0"/>
                </a:solidFill>
              </a:rPr>
              <a:t>هجر القرآن الكريم</a:t>
            </a:r>
            <a:endParaRPr lang="fr-FR" b="1" dirty="0">
              <a:solidFill>
                <a:srgbClr val="7030A0"/>
              </a:solidFill>
            </a:endParaRPr>
          </a:p>
        </p:txBody>
      </p:sp>
      <p:sp>
        <p:nvSpPr>
          <p:cNvPr id="3" name="Espace réservé du contenu 2"/>
          <p:cNvSpPr>
            <a:spLocks noGrp="1"/>
          </p:cNvSpPr>
          <p:nvPr>
            <p:ph idx="1"/>
          </p:nvPr>
        </p:nvSpPr>
        <p:spPr/>
        <p:txBody>
          <a:bodyPr/>
          <a:lstStyle/>
          <a:p>
            <a:pPr algn="just" rtl="1">
              <a:buNone/>
            </a:pPr>
            <a:endParaRPr lang="fr-FR" b="1" dirty="0"/>
          </a:p>
        </p:txBody>
      </p:sp>
      <p:pic>
        <p:nvPicPr>
          <p:cNvPr id="6147" name="Picture 3" descr="F:\أنوار   القرآن\5224478_orig.jpg"/>
          <p:cNvPicPr>
            <a:picLocks noChangeAspect="1" noChangeArrowheads="1"/>
          </p:cNvPicPr>
          <p:nvPr/>
        </p:nvPicPr>
        <p:blipFill>
          <a:blip r:embed="rId3"/>
          <a:srcRect/>
          <a:stretch>
            <a:fillRect/>
          </a:stretch>
        </p:blipFill>
        <p:spPr bwMode="auto">
          <a:xfrm>
            <a:off x="642910" y="1422424"/>
            <a:ext cx="7620000" cy="543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fltVal val="0"/>
                                          </p:val>
                                        </p:tav>
                                        <p:tav tm="100000">
                                          <p:val>
                                            <p:strVal val="#ppt_w"/>
                                          </p:val>
                                        </p:tav>
                                      </p:tavLst>
                                    </p:anim>
                                    <p:anim calcmode="lin" valueType="num">
                                      <p:cBhvr>
                                        <p:cTn id="8" dur="1000" fill="hold"/>
                                        <p:tgtEl>
                                          <p:spTgt spid="6147"/>
                                        </p:tgtEl>
                                        <p:attrNameLst>
                                          <p:attrName>ppt_h</p:attrName>
                                        </p:attrNameLst>
                                      </p:cBhvr>
                                      <p:tavLst>
                                        <p:tav tm="0">
                                          <p:val>
                                            <p:fltVal val="0"/>
                                          </p:val>
                                        </p:tav>
                                        <p:tav tm="100000">
                                          <p:val>
                                            <p:strVal val="#ppt_h"/>
                                          </p:val>
                                        </p:tav>
                                      </p:tavLst>
                                    </p:anim>
                                    <p:anim calcmode="lin" valueType="num">
                                      <p:cBhvr>
                                        <p:cTn id="9" dur="1000" fill="hold"/>
                                        <p:tgtEl>
                                          <p:spTgt spid="6147"/>
                                        </p:tgtEl>
                                        <p:attrNameLst>
                                          <p:attrName>style.rotation</p:attrName>
                                        </p:attrNameLst>
                                      </p:cBhvr>
                                      <p:tavLst>
                                        <p:tav tm="0">
                                          <p:val>
                                            <p:fltVal val="90"/>
                                          </p:val>
                                        </p:tav>
                                        <p:tav tm="100000">
                                          <p:val>
                                            <p:fltVal val="0"/>
                                          </p:val>
                                        </p:tav>
                                      </p:tavLst>
                                    </p:anim>
                                    <p:animEffect transition="in" filter="fade">
                                      <p:cBhvr>
                                        <p:cTn id="10"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أنوار   القرآن\Copie de hqdefault.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423.photobucket.com/albums/pp312/QSMpal2009/HajerQuran.jpg"/>
          <p:cNvPicPr>
            <a:picLocks noChangeAspect="1" noChangeArrowheads="1"/>
          </p:cNvPicPr>
          <p:nvPr/>
        </p:nvPicPr>
        <p:blipFill>
          <a:blip r:embed="rId2"/>
          <a:srcRect b="5120"/>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57200" y="188640"/>
            <a:ext cx="8229600" cy="4525963"/>
          </a:xfrm>
        </p:spPr>
        <p:txBody>
          <a:bodyPr/>
          <a:lstStyle/>
          <a:p>
            <a:pPr algn="just" rtl="1">
              <a:buFont typeface="Wingdings" pitchFamily="2" charset="2"/>
              <a:buChar char="ü"/>
            </a:pPr>
            <a:r>
              <a:rPr lang="ar-MA" b="1" dirty="0" smtClean="0"/>
              <a:t> يقول أهل العلم : (</a:t>
            </a:r>
            <a:r>
              <a:rPr lang="ar-MA" b="1" dirty="0" smtClean="0">
                <a:solidFill>
                  <a:srgbClr val="0070C0"/>
                </a:solidFill>
              </a:rPr>
              <a:t>من لم يقرأ القرآن فقد هجره، </a:t>
            </a:r>
            <a:r>
              <a:rPr lang="ar-MA" b="1" dirty="0" err="1" smtClean="0">
                <a:solidFill>
                  <a:srgbClr val="0070C0"/>
                </a:solidFill>
              </a:rPr>
              <a:t>و</a:t>
            </a:r>
            <a:r>
              <a:rPr lang="ar-MA" b="1" dirty="0" smtClean="0">
                <a:solidFill>
                  <a:srgbClr val="0070C0"/>
                </a:solidFill>
              </a:rPr>
              <a:t> من قرأ القرآن </a:t>
            </a:r>
            <a:r>
              <a:rPr lang="ar-MA" b="1" dirty="0" err="1" smtClean="0">
                <a:solidFill>
                  <a:srgbClr val="0070C0"/>
                </a:solidFill>
              </a:rPr>
              <a:t>و</a:t>
            </a:r>
            <a:r>
              <a:rPr lang="ar-MA" b="1" dirty="0" smtClean="0">
                <a:solidFill>
                  <a:srgbClr val="0070C0"/>
                </a:solidFill>
              </a:rPr>
              <a:t> لم يتدبر معانيه فقد هجره، </a:t>
            </a:r>
            <a:r>
              <a:rPr lang="ar-MA" b="1" dirty="0" err="1" smtClean="0">
                <a:solidFill>
                  <a:srgbClr val="0070C0"/>
                </a:solidFill>
              </a:rPr>
              <a:t>و</a:t>
            </a:r>
            <a:r>
              <a:rPr lang="ar-MA" b="1" dirty="0" smtClean="0">
                <a:solidFill>
                  <a:srgbClr val="0070C0"/>
                </a:solidFill>
              </a:rPr>
              <a:t> من قرأه </a:t>
            </a:r>
            <a:r>
              <a:rPr lang="ar-MA" b="1" dirty="0" err="1" smtClean="0">
                <a:solidFill>
                  <a:srgbClr val="0070C0"/>
                </a:solidFill>
              </a:rPr>
              <a:t>و</a:t>
            </a:r>
            <a:r>
              <a:rPr lang="ar-MA" b="1" dirty="0" smtClean="0">
                <a:solidFill>
                  <a:srgbClr val="0070C0"/>
                </a:solidFill>
              </a:rPr>
              <a:t> تدبره </a:t>
            </a:r>
            <a:r>
              <a:rPr lang="ar-MA" b="1" dirty="0" err="1" smtClean="0">
                <a:solidFill>
                  <a:srgbClr val="0070C0"/>
                </a:solidFill>
              </a:rPr>
              <a:t>و</a:t>
            </a:r>
            <a:r>
              <a:rPr lang="ar-MA" b="1" dirty="0" smtClean="0">
                <a:solidFill>
                  <a:srgbClr val="0070C0"/>
                </a:solidFill>
              </a:rPr>
              <a:t> لم يعمل بما فيه فقد هجره</a:t>
            </a:r>
            <a:r>
              <a:rPr lang="ar-MA" b="1" dirty="0" smtClean="0"/>
              <a:t>).</a:t>
            </a:r>
          </a:p>
          <a:p>
            <a:pPr algn="just" rtl="1">
              <a:buFont typeface="Wingdings" pitchFamily="2" charset="2"/>
              <a:buChar char="ü"/>
            </a:pPr>
            <a:r>
              <a:rPr lang="ar-MA" b="1" dirty="0" smtClean="0"/>
              <a:t> يقول الإمام الغزالي : (</a:t>
            </a:r>
            <a:r>
              <a:rPr lang="ar-MA" b="1" dirty="0" smtClean="0">
                <a:solidFill>
                  <a:srgbClr val="0070C0"/>
                </a:solidFill>
              </a:rPr>
              <a:t>و تلاوة القرآن حق تلاوته هو أن يشترك فيه اللسان و العقل و القلب، فحظ اللسان تصحيح الحروف بالترتيل و حظ العقل تفسير المعاني، و حظ القلب الاتعاظ و التأثر </a:t>
            </a:r>
            <a:r>
              <a:rPr lang="ar-MA" b="1" dirty="0" err="1" smtClean="0">
                <a:solidFill>
                  <a:srgbClr val="0070C0"/>
                </a:solidFill>
              </a:rPr>
              <a:t>بالانزجار</a:t>
            </a:r>
            <a:r>
              <a:rPr lang="ar-MA" b="1" dirty="0" smtClean="0">
                <a:solidFill>
                  <a:srgbClr val="0070C0"/>
                </a:solidFill>
              </a:rPr>
              <a:t> و الائتمار، فاللسان يرتل و العقل يترجم و القلب يتعظ</a:t>
            </a:r>
            <a:r>
              <a:rPr lang="ar-MA" b="1" dirty="0" smtClean="0"/>
              <a:t>). </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Ellipse 3"/>
          <p:cNvSpPr/>
          <p:nvPr/>
        </p:nvSpPr>
        <p:spPr>
          <a:xfrm>
            <a:off x="7000892" y="2000240"/>
            <a:ext cx="2000264" cy="164307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MA" sz="2800" b="1" dirty="0" smtClean="0">
                <a:solidFill>
                  <a:schemeClr val="tx1"/>
                </a:solidFill>
              </a:rPr>
              <a:t>تلاوة      </a:t>
            </a:r>
            <a:r>
              <a:rPr lang="ar-MA" sz="2800" b="1" dirty="0" err="1" smtClean="0">
                <a:solidFill>
                  <a:schemeClr val="tx1"/>
                </a:solidFill>
              </a:rPr>
              <a:t>و</a:t>
            </a:r>
            <a:r>
              <a:rPr lang="ar-MA" sz="2800" b="1" dirty="0" smtClean="0">
                <a:solidFill>
                  <a:schemeClr val="tx1"/>
                </a:solidFill>
              </a:rPr>
              <a:t> ترتيل لسان</a:t>
            </a:r>
            <a:endParaRPr lang="fr-FR" sz="2800" b="1" dirty="0">
              <a:solidFill>
                <a:schemeClr val="tx1"/>
              </a:solidFill>
            </a:endParaRPr>
          </a:p>
        </p:txBody>
      </p:sp>
      <p:sp>
        <p:nvSpPr>
          <p:cNvPr id="6" name="ZoneTexte 5"/>
          <p:cNvSpPr txBox="1"/>
          <p:nvPr/>
        </p:nvSpPr>
        <p:spPr>
          <a:xfrm>
            <a:off x="5072066" y="2000240"/>
            <a:ext cx="1285884" cy="1384995"/>
          </a:xfrm>
          <a:prstGeom prst="rect">
            <a:avLst/>
          </a:prstGeom>
          <a:noFill/>
        </p:spPr>
        <p:txBody>
          <a:bodyPr wrap="square" rtlCol="0">
            <a:spAutoFit/>
          </a:bodyPr>
          <a:lstStyle/>
          <a:p>
            <a:pPr algn="ctr" rtl="1"/>
            <a:r>
              <a:rPr lang="ar-MA" sz="2800" b="1" dirty="0" smtClean="0"/>
              <a:t>تأمل</a:t>
            </a:r>
          </a:p>
          <a:p>
            <a:pPr algn="ctr" rtl="1"/>
            <a:r>
              <a:rPr lang="ar-MA" sz="2800" b="1" dirty="0" smtClean="0"/>
              <a:t>و تدبر عقل</a:t>
            </a:r>
            <a:endParaRPr lang="fr-FR" sz="2800" b="1" dirty="0"/>
          </a:p>
        </p:txBody>
      </p:sp>
      <p:sp>
        <p:nvSpPr>
          <p:cNvPr id="7" name="ZoneTexte 6"/>
          <p:cNvSpPr txBox="1"/>
          <p:nvPr/>
        </p:nvSpPr>
        <p:spPr>
          <a:xfrm>
            <a:off x="3071802" y="2000240"/>
            <a:ext cx="1285884" cy="1384995"/>
          </a:xfrm>
          <a:prstGeom prst="rect">
            <a:avLst/>
          </a:prstGeom>
          <a:noFill/>
        </p:spPr>
        <p:txBody>
          <a:bodyPr wrap="square" rtlCol="0">
            <a:spAutoFit/>
          </a:bodyPr>
          <a:lstStyle/>
          <a:p>
            <a:pPr algn="ctr" rtl="1"/>
            <a:r>
              <a:rPr lang="ar-MA" sz="2800" b="1" dirty="0" smtClean="0"/>
              <a:t>اتعاظ</a:t>
            </a:r>
          </a:p>
          <a:p>
            <a:pPr algn="ctr" rtl="1"/>
            <a:r>
              <a:rPr lang="ar-MA" sz="2800" b="1" dirty="0" smtClean="0"/>
              <a:t>و تأثر قلب</a:t>
            </a:r>
            <a:endParaRPr lang="fr-FR" sz="2800" b="1" dirty="0"/>
          </a:p>
        </p:txBody>
      </p:sp>
      <p:sp>
        <p:nvSpPr>
          <p:cNvPr id="8" name="Ellipse 7"/>
          <p:cNvSpPr/>
          <p:nvPr/>
        </p:nvSpPr>
        <p:spPr>
          <a:xfrm>
            <a:off x="214282" y="2000240"/>
            <a:ext cx="2071702" cy="164307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MA" sz="2800" b="1" dirty="0" smtClean="0">
                <a:solidFill>
                  <a:schemeClr val="tx1"/>
                </a:solidFill>
              </a:rPr>
              <a:t>عمل </a:t>
            </a:r>
          </a:p>
          <a:p>
            <a:pPr algn="ctr" rtl="1"/>
            <a:r>
              <a:rPr lang="ar-MA" sz="2800" b="1" dirty="0" smtClean="0">
                <a:solidFill>
                  <a:schemeClr val="tx1"/>
                </a:solidFill>
              </a:rPr>
              <a:t>و سلوك الجوارح كلها</a:t>
            </a:r>
            <a:endParaRPr lang="fr-FR" sz="2800" b="1" dirty="0">
              <a:solidFill>
                <a:schemeClr val="tx1"/>
              </a:solidFill>
            </a:endParaRPr>
          </a:p>
        </p:txBody>
      </p:sp>
      <p:sp>
        <p:nvSpPr>
          <p:cNvPr id="9" name="Flèche gauche 8"/>
          <p:cNvSpPr/>
          <p:nvPr/>
        </p:nvSpPr>
        <p:spPr>
          <a:xfrm>
            <a:off x="6286512" y="2786058"/>
            <a:ext cx="500066" cy="142876"/>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0" name="Flèche gauche 9"/>
          <p:cNvSpPr/>
          <p:nvPr/>
        </p:nvSpPr>
        <p:spPr>
          <a:xfrm>
            <a:off x="4500562" y="2786058"/>
            <a:ext cx="500066" cy="142876"/>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1" name="Flèche gauche 10"/>
          <p:cNvSpPr/>
          <p:nvPr/>
        </p:nvSpPr>
        <p:spPr>
          <a:xfrm>
            <a:off x="2714612" y="2857496"/>
            <a:ext cx="500066" cy="142876"/>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re 1"/>
          <p:cNvSpPr>
            <a:spLocks noGrp="1"/>
          </p:cNvSpPr>
          <p:nvPr>
            <p:ph type="title"/>
          </p:nvPr>
        </p:nvSpPr>
        <p:spPr>
          <a:xfrm>
            <a:off x="457200" y="142852"/>
            <a:ext cx="8229600" cy="1143000"/>
          </a:xfrm>
        </p:spPr>
        <p:txBody>
          <a:bodyPr/>
          <a:lstStyle/>
          <a:p>
            <a:pPr rtl="1"/>
            <a:r>
              <a:rPr lang="ar-MA" b="1" dirty="0" smtClean="0">
                <a:solidFill>
                  <a:srgbClr val="7030A0"/>
                </a:solidFill>
              </a:rPr>
              <a:t>رمضان شهر القرآن</a:t>
            </a:r>
            <a:endParaRPr lang="fr-FR" b="1" dirty="0">
              <a:solidFill>
                <a:srgbClr val="7030A0"/>
              </a:solidFill>
            </a:endParaRPr>
          </a:p>
        </p:txBody>
      </p:sp>
      <p:pic>
        <p:nvPicPr>
          <p:cNvPr id="2050" name="Picture 2" descr="F:\أنوار   القرآن\ramadan-quran.jpg"/>
          <p:cNvPicPr>
            <a:picLocks noGrp="1" noChangeAspect="1" noChangeArrowheads="1"/>
          </p:cNvPicPr>
          <p:nvPr>
            <p:ph idx="1"/>
          </p:nvPr>
        </p:nvPicPr>
        <p:blipFill>
          <a:blip r:embed="rId3"/>
          <a:srcRect/>
          <a:stretch>
            <a:fillRect/>
          </a:stretch>
        </p:blipFill>
        <p:spPr bwMode="auto">
          <a:xfrm>
            <a:off x="0" y="1357299"/>
            <a:ext cx="9144000" cy="5500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أنوار   القرآن\10072416233043.jpg"/>
          <p:cNvPicPr>
            <a:picLocks noChangeAspect="1" noChangeArrowheads="1"/>
          </p:cNvPicPr>
          <p:nvPr/>
        </p:nvPicPr>
        <p:blipFill>
          <a:blip r:embed="rId2"/>
          <a:srcRect b="41071"/>
          <a:stretch>
            <a:fillRect/>
          </a:stretch>
        </p:blipFill>
        <p:spPr bwMode="auto">
          <a:xfrm>
            <a:off x="0" y="-642966"/>
            <a:ext cx="9144000" cy="7500966"/>
          </a:xfrm>
          <a:prstGeom prst="rect">
            <a:avLst/>
          </a:prstGeom>
          <a:noFill/>
        </p:spPr>
      </p:pic>
      <p:sp>
        <p:nvSpPr>
          <p:cNvPr id="3" name="Espace réservé du contenu 2"/>
          <p:cNvSpPr>
            <a:spLocks noGrp="1"/>
          </p:cNvSpPr>
          <p:nvPr>
            <p:ph idx="1"/>
          </p:nvPr>
        </p:nvSpPr>
        <p:spPr>
          <a:xfrm>
            <a:off x="500034" y="1857364"/>
            <a:ext cx="8229600" cy="4286280"/>
          </a:xfrm>
        </p:spPr>
        <p:txBody>
          <a:bodyPr>
            <a:normAutofit lnSpcReduction="10000"/>
          </a:bodyPr>
          <a:lstStyle/>
          <a:p>
            <a:pPr algn="just" rtl="1">
              <a:buNone/>
            </a:pPr>
            <a:endParaRPr lang="ar-MA" b="1" dirty="0" smtClean="0"/>
          </a:p>
          <a:p>
            <a:pPr algn="just" rtl="1">
              <a:buNone/>
            </a:pPr>
            <a:endParaRPr lang="ar-MA" b="1" dirty="0" smtClean="0"/>
          </a:p>
          <a:p>
            <a:pPr algn="just" rtl="1">
              <a:buNone/>
            </a:pPr>
            <a:endParaRPr lang="ar-MA" b="1" dirty="0" smtClean="0"/>
          </a:p>
          <a:p>
            <a:pPr algn="just" rtl="1">
              <a:buNone/>
            </a:pPr>
            <a:endParaRPr lang="ar-MA" b="1" dirty="0" smtClean="0"/>
          </a:p>
          <a:p>
            <a:pPr algn="just" rtl="1">
              <a:buNone/>
            </a:pPr>
            <a:endParaRPr lang="ar-MA" b="1" dirty="0" smtClean="0"/>
          </a:p>
          <a:p>
            <a:pPr algn="just" rtl="1">
              <a:buNone/>
            </a:pPr>
            <a:r>
              <a:rPr lang="ar-MA" b="1" dirty="0" smtClean="0"/>
              <a:t>				القراءة المرتلة المتتابعة</a:t>
            </a:r>
          </a:p>
          <a:p>
            <a:pPr algn="just" rtl="1">
              <a:buNone/>
            </a:pPr>
            <a:r>
              <a:rPr lang="ar-MA" b="1" dirty="0" smtClean="0"/>
              <a:t>التلاوة</a:t>
            </a:r>
          </a:p>
          <a:p>
            <a:pPr algn="just" rtl="1">
              <a:buNone/>
            </a:pPr>
            <a:r>
              <a:rPr lang="ar-MA" b="1" dirty="0" smtClean="0"/>
              <a:t>				</a:t>
            </a:r>
            <a:r>
              <a:rPr lang="ar-MA" b="1" dirty="0" err="1" smtClean="0"/>
              <a:t>الاتباع</a:t>
            </a:r>
            <a:r>
              <a:rPr lang="ar-MA" b="1" dirty="0" smtClean="0"/>
              <a:t> بامتثال أوامره </a:t>
            </a:r>
            <a:r>
              <a:rPr lang="ar-MA" b="1" dirty="0" err="1" smtClean="0"/>
              <a:t>و</a:t>
            </a:r>
            <a:r>
              <a:rPr lang="ar-MA" b="1" dirty="0" smtClean="0"/>
              <a:t> اجتناب نواهيه</a:t>
            </a:r>
            <a:endParaRPr lang="fr-FR" b="1" dirty="0"/>
          </a:p>
        </p:txBody>
      </p:sp>
      <p:cxnSp>
        <p:nvCxnSpPr>
          <p:cNvPr id="7" name="Connecteur droit avec flèche 6"/>
          <p:cNvCxnSpPr/>
          <p:nvPr/>
        </p:nvCxnSpPr>
        <p:spPr>
          <a:xfrm rot="10800000">
            <a:off x="6072198" y="4714883"/>
            <a:ext cx="1571636" cy="64294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Connecteur droit avec flèche 8"/>
          <p:cNvCxnSpPr/>
          <p:nvPr/>
        </p:nvCxnSpPr>
        <p:spPr>
          <a:xfrm rot="10800000" flipV="1">
            <a:off x="6072198" y="5429263"/>
            <a:ext cx="1571636" cy="57150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026" name="Picture 2" descr="F:\أنوار   القرآن\8lk5plk2jdqt.jpg"/>
          <p:cNvPicPr>
            <a:picLocks noChangeAspect="1" noChangeArrowheads="1"/>
          </p:cNvPicPr>
          <p:nvPr/>
        </p:nvPicPr>
        <p:blipFill>
          <a:blip r:embed="rId3" cstate="print"/>
          <a:srcRect t="8097" b="7690"/>
          <a:stretch>
            <a:fillRect/>
          </a:stretch>
        </p:blipFill>
        <p:spPr bwMode="auto">
          <a:xfrm>
            <a:off x="0" y="-642966"/>
            <a:ext cx="9144000" cy="5072098"/>
          </a:xfrm>
          <a:prstGeom prst="rect">
            <a:avLst/>
          </a:prstGeom>
          <a:noFill/>
        </p:spPr>
      </p:pic>
      <p:sp>
        <p:nvSpPr>
          <p:cNvPr id="8" name="Rectangle 7"/>
          <p:cNvSpPr/>
          <p:nvPr/>
        </p:nvSpPr>
        <p:spPr>
          <a:xfrm>
            <a:off x="126013" y="19650"/>
            <a:ext cx="8876148" cy="2185214"/>
          </a:xfrm>
          <a:prstGeom prst="rect">
            <a:avLst/>
          </a:prstGeom>
          <a:noFill/>
        </p:spPr>
        <p:txBody>
          <a:bodyPr wrap="none" lIns="91440" tIns="45720" rIns="91440" bIns="45720">
            <a:spAutoFit/>
          </a:bodyPr>
          <a:lstStyle/>
          <a:p>
            <a:pPr algn="ctr" rtl="1"/>
            <a:r>
              <a:rPr lang="ar-MA" sz="5400" b="1" dirty="0" smtClean="0">
                <a:solidFill>
                  <a:srgbClr val="7030A0"/>
                </a:solidFill>
              </a:rPr>
              <a:t>«الَّذِينَ آَتَيْنَاهُمُ الْكِتَابَ يَتْلُونَهُ حَقَّ تِلَاوَتِهِ</a:t>
            </a:r>
          </a:p>
          <a:p>
            <a:pPr algn="ctr" rtl="1"/>
            <a:r>
              <a:rPr lang="ar-MA" sz="5400" b="1" dirty="0" smtClean="0">
                <a:solidFill>
                  <a:srgbClr val="7030A0"/>
                </a:solidFill>
              </a:rPr>
              <a:t>أُولَئِكَ يُؤْمِنُونَ بِهِ»</a:t>
            </a:r>
          </a:p>
          <a:p>
            <a:pPr algn="ctr" rtl="1"/>
            <a:r>
              <a:rPr lang="ar-MA" sz="28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البقرة/121</a:t>
            </a:r>
            <a:endParaRPr lang="fr-FR" sz="28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down)">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re 1"/>
          <p:cNvSpPr>
            <a:spLocks noGrp="1"/>
          </p:cNvSpPr>
          <p:nvPr>
            <p:ph type="title"/>
          </p:nvPr>
        </p:nvSpPr>
        <p:spPr/>
        <p:txBody>
          <a:bodyPr/>
          <a:lstStyle/>
          <a:p>
            <a:pPr rtl="1"/>
            <a:r>
              <a:rPr lang="ar-MA" b="1" dirty="0" smtClean="0">
                <a:solidFill>
                  <a:srgbClr val="7030A0"/>
                </a:solidFill>
              </a:rPr>
              <a:t>ما مفهوم التدبر ؟</a:t>
            </a:r>
            <a:endParaRPr lang="fr-FR" b="1" dirty="0">
              <a:solidFill>
                <a:srgbClr val="7030A0"/>
              </a:solidFill>
            </a:endParaRPr>
          </a:p>
        </p:txBody>
      </p:sp>
      <p:sp>
        <p:nvSpPr>
          <p:cNvPr id="3" name="Espace réservé du contenu 2"/>
          <p:cNvSpPr>
            <a:spLocks noGrp="1"/>
          </p:cNvSpPr>
          <p:nvPr>
            <p:ph idx="1"/>
          </p:nvPr>
        </p:nvSpPr>
        <p:spPr/>
        <p:txBody>
          <a:bodyPr/>
          <a:lstStyle/>
          <a:p>
            <a:pPr marL="0" indent="0" algn="just" rtl="1">
              <a:buNone/>
            </a:pPr>
            <a:r>
              <a:rPr lang="ar-MA" b="1" dirty="0" smtClean="0"/>
              <a:t>التدبر هو : التأمل في معاني الآيات و عدم الاقتصار على قراءة الحروف.</a:t>
            </a:r>
            <a:endParaRPr lang="fr-FR" b="1" dirty="0"/>
          </a:p>
        </p:txBody>
      </p:sp>
      <p:pic>
        <p:nvPicPr>
          <p:cNvPr id="3074" name="Picture 2" descr="F:\أنوار   القرآن\7rhldj20.gif"/>
          <p:cNvPicPr>
            <a:picLocks noChangeAspect="1" noChangeArrowheads="1"/>
          </p:cNvPicPr>
          <p:nvPr/>
        </p:nvPicPr>
        <p:blipFill>
          <a:blip r:embed="rId3"/>
          <a:srcRect/>
          <a:stretch>
            <a:fillRect/>
          </a:stretch>
        </p:blipFill>
        <p:spPr bwMode="auto">
          <a:xfrm>
            <a:off x="899592" y="2708920"/>
            <a:ext cx="7239014" cy="41337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28596" y="571480"/>
            <a:ext cx="8229600" cy="4525963"/>
          </a:xfrm>
        </p:spPr>
        <p:txBody>
          <a:bodyPr/>
          <a:lstStyle/>
          <a:p>
            <a:pPr algn="just" rtl="1">
              <a:buFont typeface="Wingdings" pitchFamily="2" charset="2"/>
              <a:buChar char="ü"/>
            </a:pPr>
            <a:r>
              <a:rPr lang="ar-MA" b="1" dirty="0" smtClean="0"/>
              <a:t> الله عز </a:t>
            </a:r>
            <a:r>
              <a:rPr lang="ar-MA" b="1" dirty="0" err="1" smtClean="0"/>
              <a:t>و</a:t>
            </a:r>
            <a:r>
              <a:rPr lang="ar-MA" b="1" dirty="0" smtClean="0"/>
              <a:t> جل يدعو إلى التدبر :</a:t>
            </a:r>
            <a:endParaRPr lang="fr-FR" b="1" dirty="0"/>
          </a:p>
        </p:txBody>
      </p:sp>
      <p:pic>
        <p:nvPicPr>
          <p:cNvPr id="33794" name="Picture 2" descr="F:\أنوار   القرآن\8-10-2011-16-40-4999.jpg"/>
          <p:cNvPicPr>
            <a:picLocks noChangeAspect="1" noChangeArrowheads="1"/>
          </p:cNvPicPr>
          <p:nvPr/>
        </p:nvPicPr>
        <p:blipFill>
          <a:blip r:embed="rId3"/>
          <a:srcRect b="2499"/>
          <a:stretch>
            <a:fillRect/>
          </a:stretch>
        </p:blipFill>
        <p:spPr bwMode="auto">
          <a:xfrm>
            <a:off x="4572000" y="1500174"/>
            <a:ext cx="4572000" cy="5357826"/>
          </a:xfrm>
          <a:prstGeom prst="rect">
            <a:avLst/>
          </a:prstGeom>
          <a:noFill/>
        </p:spPr>
      </p:pic>
      <p:pic>
        <p:nvPicPr>
          <p:cNvPr id="21506" name="Picture 2" descr="http://i627.photobucket.com/albums/tt353/hassan1/378e3c38.jpg?t=1291601383"/>
          <p:cNvPicPr>
            <a:picLocks noChangeAspect="1" noChangeArrowheads="1"/>
          </p:cNvPicPr>
          <p:nvPr/>
        </p:nvPicPr>
        <p:blipFill>
          <a:blip r:embed="rId4"/>
          <a:srcRect/>
          <a:stretch>
            <a:fillRect/>
          </a:stretch>
        </p:blipFill>
        <p:spPr bwMode="auto">
          <a:xfrm>
            <a:off x="0" y="1500174"/>
            <a:ext cx="4572000" cy="5357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animEffect transition="in" filter="fade">
                                      <p:cBhvr>
                                        <p:cTn id="9" dur="500"/>
                                        <p:tgtEl>
                                          <p:spTgt spid="337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506"/>
                                        </p:tgtEl>
                                        <p:attrNameLst>
                                          <p:attrName>style.visibility</p:attrName>
                                        </p:attrNameLst>
                                      </p:cBhvr>
                                      <p:to>
                                        <p:strVal val="visible"/>
                                      </p:to>
                                    </p:set>
                                    <p:anim calcmode="lin" valueType="num">
                                      <p:cBhvr>
                                        <p:cTn id="14" dur="500" fill="hold"/>
                                        <p:tgtEl>
                                          <p:spTgt spid="21506"/>
                                        </p:tgtEl>
                                        <p:attrNameLst>
                                          <p:attrName>ppt_w</p:attrName>
                                        </p:attrNameLst>
                                      </p:cBhvr>
                                      <p:tavLst>
                                        <p:tav tm="0">
                                          <p:val>
                                            <p:fltVal val="0"/>
                                          </p:val>
                                        </p:tav>
                                        <p:tav tm="100000">
                                          <p:val>
                                            <p:strVal val="#ppt_w"/>
                                          </p:val>
                                        </p:tav>
                                      </p:tavLst>
                                    </p:anim>
                                    <p:anim calcmode="lin" valueType="num">
                                      <p:cBhvr>
                                        <p:cTn id="15" dur="500" fill="hold"/>
                                        <p:tgtEl>
                                          <p:spTgt spid="21506"/>
                                        </p:tgtEl>
                                        <p:attrNameLst>
                                          <p:attrName>ppt_h</p:attrName>
                                        </p:attrNameLst>
                                      </p:cBhvr>
                                      <p:tavLst>
                                        <p:tav tm="0">
                                          <p:val>
                                            <p:fltVal val="0"/>
                                          </p:val>
                                        </p:tav>
                                        <p:tav tm="100000">
                                          <p:val>
                                            <p:strVal val="#ppt_h"/>
                                          </p:val>
                                        </p:tav>
                                      </p:tavLst>
                                    </p:anim>
                                    <p:animEffect transition="in" filter="fade">
                                      <p:cBhvr>
                                        <p:cTn id="16"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28596" y="571480"/>
            <a:ext cx="8229600" cy="4525963"/>
          </a:xfrm>
        </p:spPr>
        <p:txBody>
          <a:bodyPr/>
          <a:lstStyle/>
          <a:p>
            <a:pPr algn="just" rtl="1">
              <a:buFont typeface="Wingdings" pitchFamily="2" charset="2"/>
              <a:buChar char="ü"/>
            </a:pPr>
            <a:r>
              <a:rPr lang="ar-MA" b="1" dirty="0" smtClean="0"/>
              <a:t> الرسول صلى الله عليه </a:t>
            </a:r>
            <a:r>
              <a:rPr lang="ar-MA" b="1" dirty="0" err="1" smtClean="0"/>
              <a:t>و</a:t>
            </a:r>
            <a:r>
              <a:rPr lang="ar-MA" b="1" dirty="0" smtClean="0"/>
              <a:t> سلم يتدبر القرآن </a:t>
            </a:r>
            <a:r>
              <a:rPr lang="ar-MA" b="1" dirty="0" err="1" smtClean="0"/>
              <a:t>و</a:t>
            </a:r>
            <a:r>
              <a:rPr lang="ar-MA" b="1" dirty="0" smtClean="0"/>
              <a:t> يأمر بذلك :</a:t>
            </a:r>
          </a:p>
          <a:p>
            <a:pPr algn="just" rtl="1">
              <a:buNone/>
            </a:pPr>
            <a:r>
              <a:rPr lang="ar-MA" b="1" dirty="0" smtClean="0"/>
              <a:t>عن حذيفة رضي الله عنه قال : (</a:t>
            </a:r>
            <a:r>
              <a:rPr lang="ar-MA" b="1" dirty="0" smtClean="0">
                <a:solidFill>
                  <a:srgbClr val="0070C0"/>
                </a:solidFill>
              </a:rPr>
              <a:t>صليت مع رسول الله صلى الله عليه و سلم ذات ليلة فافتتح البقرة، فقلت يركع عند المائة، ثم مضى، فقلت يصلي بها في ركعة، فمضى، ثم افتتح النساء فقرأها، ثم افتتح آل عمران فقرأها، يقرأ مسترسلا، إذا مر بآية فيها تسبيح سبح، و إذا مر بسؤال سأل، و إذا مر بتعوذ تعوذ</a:t>
            </a:r>
            <a:r>
              <a:rPr lang="ar-MA" b="1" dirty="0" smtClean="0"/>
              <a:t>) رواه مسلم.</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أنوار   القرآن\10072416233043.jpg"/>
          <p:cNvPicPr>
            <a:picLocks noChangeAspect="1" noChangeArrowheads="1"/>
          </p:cNvPicPr>
          <p:nvPr/>
        </p:nvPicPr>
        <p:blipFill rotWithShape="1">
          <a:blip r:embed="rId2"/>
          <a:srcRect b="40606"/>
          <a:stretch/>
        </p:blipFill>
        <p:spPr bwMode="auto">
          <a:xfrm>
            <a:off x="0" y="0"/>
            <a:ext cx="9144000" cy="6858000"/>
          </a:xfrm>
          <a:prstGeom prst="rect">
            <a:avLst/>
          </a:prstGeom>
          <a:noFill/>
        </p:spPr>
      </p:pic>
      <p:sp>
        <p:nvSpPr>
          <p:cNvPr id="3" name="Espace réservé du contenu 2"/>
          <p:cNvSpPr>
            <a:spLocks noGrp="1"/>
          </p:cNvSpPr>
          <p:nvPr>
            <p:ph idx="1"/>
          </p:nvPr>
        </p:nvSpPr>
        <p:spPr/>
        <p:txBody>
          <a:bodyPr/>
          <a:lstStyle/>
          <a:p>
            <a:pPr algn="just" rtl="1">
              <a:buNone/>
            </a:pPr>
            <a:endParaRPr lang="ar-MA" b="1" dirty="0" smtClean="0"/>
          </a:p>
          <a:p>
            <a:pPr algn="just" rtl="1">
              <a:buNone/>
            </a:pPr>
            <a:endParaRPr lang="ar-MA" b="1" dirty="0" smtClean="0"/>
          </a:p>
          <a:p>
            <a:pPr algn="just" rtl="1">
              <a:buNone/>
            </a:pPr>
            <a:endParaRPr lang="ar-MA" b="1" dirty="0" smtClean="0"/>
          </a:p>
          <a:p>
            <a:pPr algn="just" rtl="1">
              <a:buNone/>
            </a:pPr>
            <a:endParaRPr lang="ar-MA" b="1" dirty="0" smtClean="0"/>
          </a:p>
          <a:p>
            <a:pPr algn="just" rtl="1">
              <a:buNone/>
            </a:pPr>
            <a:endParaRPr lang="ar-MA" b="1" dirty="0" smtClean="0"/>
          </a:p>
          <a:p>
            <a:pPr algn="just" rtl="1">
              <a:buNone/>
            </a:pPr>
            <a:endParaRPr lang="ar-MA" b="1" dirty="0" smtClean="0"/>
          </a:p>
          <a:p>
            <a:pPr algn="just" rtl="1">
              <a:buNone/>
            </a:pPr>
            <a:r>
              <a:rPr lang="ar-MA" b="1" dirty="0" smtClean="0"/>
              <a:t>- قوله : (ويل لمن قرأها </a:t>
            </a:r>
            <a:r>
              <a:rPr lang="ar-MA" b="1" dirty="0" err="1" smtClean="0"/>
              <a:t>و</a:t>
            </a:r>
            <a:r>
              <a:rPr lang="ar-MA" b="1" dirty="0" smtClean="0"/>
              <a:t> لم يتفكر فيها).</a:t>
            </a:r>
            <a:endParaRPr lang="fr-FR" b="1" dirty="0"/>
          </a:p>
        </p:txBody>
      </p:sp>
      <p:pic>
        <p:nvPicPr>
          <p:cNvPr id="34819" name="Picture 3" descr="F:\أنوار   القرآن\maxresdefault1.jpg"/>
          <p:cNvPicPr>
            <a:picLocks noChangeAspect="1" noChangeArrowheads="1"/>
          </p:cNvPicPr>
          <p:nvPr/>
        </p:nvPicPr>
        <p:blipFill rotWithShape="1">
          <a:blip r:embed="rId3"/>
          <a:srcRect t="17681"/>
          <a:stretch/>
        </p:blipFill>
        <p:spPr bwMode="auto">
          <a:xfrm>
            <a:off x="285720" y="0"/>
            <a:ext cx="8286808" cy="4741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ppt_x"/>
                                          </p:val>
                                        </p:tav>
                                        <p:tav tm="100000">
                                          <p:val>
                                            <p:strVal val="#ppt_x"/>
                                          </p:val>
                                        </p:tav>
                                      </p:tavLst>
                                    </p:anim>
                                    <p:anim calcmode="lin" valueType="num">
                                      <p:cBhvr additive="base">
                                        <p:cTn id="8"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down)">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500034" y="71414"/>
            <a:ext cx="8229600" cy="4786346"/>
          </a:xfrm>
        </p:spPr>
        <p:txBody>
          <a:bodyPr>
            <a:normAutofit fontScale="85000" lnSpcReduction="20000"/>
          </a:bodyPr>
          <a:lstStyle/>
          <a:p>
            <a:pPr algn="just" rtl="1">
              <a:buFont typeface="Wingdings" pitchFamily="2" charset="2"/>
              <a:buChar char="ü"/>
            </a:pPr>
            <a:r>
              <a:rPr lang="ar-MA" b="1" dirty="0" smtClean="0"/>
              <a:t> السلف الصالح يتدبرون القرآن :</a:t>
            </a:r>
          </a:p>
          <a:p>
            <a:pPr algn="just" rtl="1">
              <a:buFontTx/>
              <a:buChar char="-"/>
            </a:pPr>
            <a:r>
              <a:rPr lang="ar-MA" b="1" dirty="0" smtClean="0"/>
              <a:t>كان الصحابة رضوان الله عليه لا يتجاوزون العشر آيات حتى يعلموا ما فيهن من العلم و العمل.</a:t>
            </a:r>
          </a:p>
          <a:p>
            <a:pPr algn="just" rtl="1">
              <a:buFontTx/>
              <a:buChar char="-"/>
            </a:pPr>
            <a:r>
              <a:rPr lang="ar-MA" b="1" dirty="0" smtClean="0"/>
              <a:t>عن عثمان و ابن مسعود و أبي بن كعب رضي الله عنهم أن رسول الله صلى الله عليه و سلم كان يقرئهم العشر فلا يجاوزونها إلى عشر أخرى حتى يتعلموا ما فيها من العمل، فتعلمنا القرآن و العمل جميعا.</a:t>
            </a:r>
          </a:p>
          <a:p>
            <a:pPr algn="just" rtl="1">
              <a:buFontTx/>
              <a:buChar char="-"/>
            </a:pPr>
            <a:r>
              <a:rPr lang="ar-MA" b="1" dirty="0" smtClean="0"/>
              <a:t>روي أن عمر بن الخطاب تعلم البقرة في اثنتي عشرة سنة فلما ختمها نحر </a:t>
            </a:r>
            <a:r>
              <a:rPr lang="ar-MA" b="1" dirty="0"/>
              <a:t>ج</a:t>
            </a:r>
            <a:r>
              <a:rPr lang="ar-MA" b="1" dirty="0" smtClean="0"/>
              <a:t>زورا.</a:t>
            </a:r>
          </a:p>
          <a:p>
            <a:pPr algn="just" rtl="1">
              <a:buFontTx/>
              <a:buChar char="-"/>
            </a:pPr>
            <a:r>
              <a:rPr lang="ar-MA" b="1" dirty="0" smtClean="0"/>
              <a:t>و كان ابن عباس يقول : (</a:t>
            </a:r>
            <a:r>
              <a:rPr lang="ar-MA" b="1" dirty="0" smtClean="0">
                <a:solidFill>
                  <a:srgbClr val="0070C0"/>
                </a:solidFill>
              </a:rPr>
              <a:t>ركعتان في تفكر خير من قيام ليلة بلا قلب</a:t>
            </a:r>
            <a:r>
              <a:rPr lang="ar-MA" b="1" dirty="0" smtClean="0"/>
              <a:t>).</a:t>
            </a:r>
          </a:p>
          <a:p>
            <a:pPr algn="just" rtl="1">
              <a:buFontTx/>
              <a:buChar char="-"/>
            </a:pPr>
            <a:r>
              <a:rPr lang="ar-MA" b="1" dirty="0" smtClean="0"/>
              <a:t>يقول سفيان بن عيينة : (</a:t>
            </a:r>
            <a:r>
              <a:rPr lang="ar-MA" b="1" dirty="0" smtClean="0">
                <a:solidFill>
                  <a:srgbClr val="0070C0"/>
                </a:solidFill>
              </a:rPr>
              <a:t>أول العلم الاستماع ثم الفهم ثم الحفظ</a:t>
            </a:r>
            <a:r>
              <a:rPr lang="ar-MA" b="1" dirty="0" smtClean="0"/>
              <a:t>).</a:t>
            </a:r>
          </a:p>
          <a:p>
            <a:pPr algn="just" rtl="1">
              <a:buFontTx/>
              <a:buChar char="-"/>
            </a:pPr>
            <a:r>
              <a:rPr lang="ar-MA" b="1" dirty="0" smtClean="0"/>
              <a:t>الإمام الزركشي : (</a:t>
            </a:r>
            <a:r>
              <a:rPr lang="ar-MA" b="1" dirty="0" smtClean="0">
                <a:solidFill>
                  <a:srgbClr val="0070C0"/>
                </a:solidFill>
              </a:rPr>
              <a:t>من لم يكن له علم و فهم و تقوى و تدبر، لم يدرك من </a:t>
            </a:r>
            <a:r>
              <a:rPr lang="ar-MA" b="1" dirty="0" smtClean="0">
                <a:solidFill>
                  <a:srgbClr val="FF0000"/>
                </a:solidFill>
              </a:rPr>
              <a:t>لذة</a:t>
            </a:r>
            <a:r>
              <a:rPr lang="ar-MA" b="1" dirty="0" smtClean="0">
                <a:solidFill>
                  <a:srgbClr val="0070C0"/>
                </a:solidFill>
              </a:rPr>
              <a:t> القرآن شيئا</a:t>
            </a:r>
            <a:r>
              <a:rPr lang="ar-MA" b="1" dirty="0" smtClean="0"/>
              <a:t>).</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re 1"/>
          <p:cNvSpPr>
            <a:spLocks noGrp="1"/>
          </p:cNvSpPr>
          <p:nvPr>
            <p:ph type="title"/>
          </p:nvPr>
        </p:nvSpPr>
        <p:spPr>
          <a:xfrm>
            <a:off x="428596" y="0"/>
            <a:ext cx="8229600" cy="1143000"/>
          </a:xfrm>
        </p:spPr>
        <p:txBody>
          <a:bodyPr/>
          <a:lstStyle/>
          <a:p>
            <a:pPr rtl="1"/>
            <a:r>
              <a:rPr lang="ar-MA" b="1" dirty="0" smtClean="0">
                <a:solidFill>
                  <a:srgbClr val="7030A0"/>
                </a:solidFill>
              </a:rPr>
              <a:t>التدبر </a:t>
            </a:r>
            <a:r>
              <a:rPr lang="ar-MA" b="1" dirty="0" err="1" smtClean="0">
                <a:solidFill>
                  <a:srgbClr val="7030A0"/>
                </a:solidFill>
              </a:rPr>
              <a:t>و</a:t>
            </a:r>
            <a:r>
              <a:rPr lang="ar-MA" b="1" dirty="0" smtClean="0">
                <a:solidFill>
                  <a:srgbClr val="7030A0"/>
                </a:solidFill>
              </a:rPr>
              <a:t> التفسير</a:t>
            </a:r>
            <a:endParaRPr lang="fr-FR" b="1" dirty="0">
              <a:solidFill>
                <a:srgbClr val="7030A0"/>
              </a:solidFill>
            </a:endParaRPr>
          </a:p>
        </p:txBody>
      </p:sp>
      <p:sp>
        <p:nvSpPr>
          <p:cNvPr id="3" name="Espace réservé du contenu 2"/>
          <p:cNvSpPr>
            <a:spLocks noGrp="1"/>
          </p:cNvSpPr>
          <p:nvPr>
            <p:ph idx="1"/>
          </p:nvPr>
        </p:nvSpPr>
        <p:spPr>
          <a:xfrm>
            <a:off x="428596" y="974739"/>
            <a:ext cx="8229600" cy="4525963"/>
          </a:xfrm>
        </p:spPr>
        <p:txBody>
          <a:bodyPr/>
          <a:lstStyle/>
          <a:p>
            <a:pPr algn="just" rtl="1">
              <a:buFont typeface="Wingdings" pitchFamily="2" charset="2"/>
              <a:buChar char="ü"/>
            </a:pPr>
            <a:r>
              <a:rPr lang="ar-MA" b="1" dirty="0" smtClean="0"/>
              <a:t> التفسير : هو بيان </a:t>
            </a:r>
            <a:r>
              <a:rPr lang="ar-MA" b="1" dirty="0" err="1" smtClean="0"/>
              <a:t>و</a:t>
            </a:r>
            <a:r>
              <a:rPr lang="ar-MA" b="1" dirty="0" smtClean="0"/>
              <a:t> شرح للمعنى </a:t>
            </a:r>
            <a:r>
              <a:rPr lang="ar-MA" b="1" dirty="0" err="1" smtClean="0"/>
              <a:t>و</a:t>
            </a:r>
            <a:r>
              <a:rPr lang="ar-MA" b="1" dirty="0" smtClean="0"/>
              <a:t> له أهله من العلماء فهو صناعة العلماء.</a:t>
            </a:r>
          </a:p>
          <a:p>
            <a:pPr algn="just" rtl="1">
              <a:buFont typeface="Wingdings" pitchFamily="2" charset="2"/>
              <a:buChar char="ü"/>
            </a:pPr>
            <a:r>
              <a:rPr lang="ar-MA" b="1" dirty="0" smtClean="0"/>
              <a:t> التدبر : هو اتعاظ بالمعنى </a:t>
            </a:r>
            <a:r>
              <a:rPr lang="ar-MA" b="1" dirty="0" err="1" smtClean="0"/>
              <a:t>و</a:t>
            </a:r>
            <a:r>
              <a:rPr lang="ar-MA" b="1" dirty="0" smtClean="0"/>
              <a:t> تذكر </a:t>
            </a:r>
            <a:r>
              <a:rPr lang="ar-MA" b="1" dirty="0" err="1" smtClean="0"/>
              <a:t>و</a:t>
            </a:r>
            <a:r>
              <a:rPr lang="ar-MA" b="1" dirty="0" smtClean="0"/>
              <a:t> اعتبار </a:t>
            </a:r>
            <a:r>
              <a:rPr lang="ar-MA" b="1" dirty="0" err="1" smtClean="0"/>
              <a:t>و</a:t>
            </a:r>
            <a:r>
              <a:rPr lang="ar-MA" b="1" dirty="0" smtClean="0"/>
              <a:t> هو لعامة الناس.</a:t>
            </a:r>
          </a:p>
          <a:p>
            <a:pPr algn="just" rtl="1">
              <a:buNone/>
            </a:pPr>
            <a:r>
              <a:rPr lang="ar-MA" b="1" dirty="0" smtClean="0"/>
              <a:t>		فكل مفسر متدبر </a:t>
            </a:r>
            <a:r>
              <a:rPr lang="ar-MA" b="1" dirty="0" err="1" smtClean="0"/>
              <a:t>و</a:t>
            </a:r>
            <a:r>
              <a:rPr lang="ar-MA" b="1" dirty="0" smtClean="0"/>
              <a:t> ليس</a:t>
            </a:r>
          </a:p>
          <a:p>
            <a:pPr algn="just" rtl="1">
              <a:buNone/>
            </a:pPr>
            <a:r>
              <a:rPr lang="ar-MA" b="1" dirty="0" smtClean="0"/>
              <a:t>كل متدبر مفسر.</a:t>
            </a:r>
            <a:endParaRPr lang="fr-FR" b="1" dirty="0"/>
          </a:p>
        </p:txBody>
      </p:sp>
      <p:pic>
        <p:nvPicPr>
          <p:cNvPr id="35842" name="Picture 2" descr="F:\أنوار   القرآن\hqdefault1.jpg"/>
          <p:cNvPicPr>
            <a:picLocks noChangeAspect="1" noChangeArrowheads="1"/>
          </p:cNvPicPr>
          <p:nvPr/>
        </p:nvPicPr>
        <p:blipFill>
          <a:blip r:embed="rId3"/>
          <a:srcRect/>
          <a:stretch>
            <a:fillRect/>
          </a:stretch>
        </p:blipFill>
        <p:spPr bwMode="auto">
          <a:xfrm>
            <a:off x="0" y="2928934"/>
            <a:ext cx="4572000" cy="3929066"/>
          </a:xfrm>
          <a:prstGeom prst="rect">
            <a:avLst/>
          </a:prstGeom>
          <a:noFill/>
        </p:spPr>
      </p:pic>
      <p:sp>
        <p:nvSpPr>
          <p:cNvPr id="5" name="Flèche gauche 4"/>
          <p:cNvSpPr/>
          <p:nvPr/>
        </p:nvSpPr>
        <p:spPr>
          <a:xfrm>
            <a:off x="7858148" y="3286124"/>
            <a:ext cx="571504" cy="214314"/>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5842"/>
                                        </p:tgtEl>
                                        <p:attrNameLst>
                                          <p:attrName>style.visibility</p:attrName>
                                        </p:attrNameLst>
                                      </p:cBhvr>
                                      <p:to>
                                        <p:strVal val="visible"/>
                                      </p:to>
                                    </p:set>
                                    <p:animEffect transition="in" filter="wipe(down)">
                                      <p:cBhvr>
                                        <p:cTn id="17" dur="580">
                                          <p:stCondLst>
                                            <p:cond delay="0"/>
                                          </p:stCondLst>
                                        </p:cTn>
                                        <p:tgtEl>
                                          <p:spTgt spid="35842"/>
                                        </p:tgtEl>
                                      </p:cBhvr>
                                    </p:animEffect>
                                    <p:anim calcmode="lin" valueType="num">
                                      <p:cBhvr>
                                        <p:cTn id="18" dur="1822" tmFilter="0,0; 0.14,0.36; 0.43,0.73; 0.71,0.91; 1.0,1.0">
                                          <p:stCondLst>
                                            <p:cond delay="0"/>
                                          </p:stCondLst>
                                        </p:cTn>
                                        <p:tgtEl>
                                          <p:spTgt spid="3584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584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584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584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5842"/>
                                        </p:tgtEl>
                                        <p:attrNameLst>
                                          <p:attrName>ppt_y</p:attrName>
                                        </p:attrNameLst>
                                      </p:cBhvr>
                                      <p:tavLst>
                                        <p:tav tm="0" fmla="#ppt_y-sin(pi*$)/81">
                                          <p:val>
                                            <p:fltVal val="0"/>
                                          </p:val>
                                        </p:tav>
                                        <p:tav tm="100000">
                                          <p:val>
                                            <p:fltVal val="1"/>
                                          </p:val>
                                        </p:tav>
                                      </p:tavLst>
                                    </p:anim>
                                    <p:animScale>
                                      <p:cBhvr>
                                        <p:cTn id="23" dur="26">
                                          <p:stCondLst>
                                            <p:cond delay="650"/>
                                          </p:stCondLst>
                                        </p:cTn>
                                        <p:tgtEl>
                                          <p:spTgt spid="35842"/>
                                        </p:tgtEl>
                                      </p:cBhvr>
                                      <p:to x="100000" y="60000"/>
                                    </p:animScale>
                                    <p:animScale>
                                      <p:cBhvr>
                                        <p:cTn id="24" dur="166" decel="50000">
                                          <p:stCondLst>
                                            <p:cond delay="676"/>
                                          </p:stCondLst>
                                        </p:cTn>
                                        <p:tgtEl>
                                          <p:spTgt spid="35842"/>
                                        </p:tgtEl>
                                      </p:cBhvr>
                                      <p:to x="100000" y="100000"/>
                                    </p:animScale>
                                    <p:animScale>
                                      <p:cBhvr>
                                        <p:cTn id="25" dur="26">
                                          <p:stCondLst>
                                            <p:cond delay="1312"/>
                                          </p:stCondLst>
                                        </p:cTn>
                                        <p:tgtEl>
                                          <p:spTgt spid="35842"/>
                                        </p:tgtEl>
                                      </p:cBhvr>
                                      <p:to x="100000" y="80000"/>
                                    </p:animScale>
                                    <p:animScale>
                                      <p:cBhvr>
                                        <p:cTn id="26" dur="166" decel="50000">
                                          <p:stCondLst>
                                            <p:cond delay="1338"/>
                                          </p:stCondLst>
                                        </p:cTn>
                                        <p:tgtEl>
                                          <p:spTgt spid="35842"/>
                                        </p:tgtEl>
                                      </p:cBhvr>
                                      <p:to x="100000" y="100000"/>
                                    </p:animScale>
                                    <p:animScale>
                                      <p:cBhvr>
                                        <p:cTn id="27" dur="26">
                                          <p:stCondLst>
                                            <p:cond delay="1642"/>
                                          </p:stCondLst>
                                        </p:cTn>
                                        <p:tgtEl>
                                          <p:spTgt spid="35842"/>
                                        </p:tgtEl>
                                      </p:cBhvr>
                                      <p:to x="100000" y="90000"/>
                                    </p:animScale>
                                    <p:animScale>
                                      <p:cBhvr>
                                        <p:cTn id="28" dur="166" decel="50000">
                                          <p:stCondLst>
                                            <p:cond delay="1668"/>
                                          </p:stCondLst>
                                        </p:cTn>
                                        <p:tgtEl>
                                          <p:spTgt spid="35842"/>
                                        </p:tgtEl>
                                      </p:cBhvr>
                                      <p:to x="100000" y="100000"/>
                                    </p:animScale>
                                    <p:animScale>
                                      <p:cBhvr>
                                        <p:cTn id="29" dur="26">
                                          <p:stCondLst>
                                            <p:cond delay="1808"/>
                                          </p:stCondLst>
                                        </p:cTn>
                                        <p:tgtEl>
                                          <p:spTgt spid="35842"/>
                                        </p:tgtEl>
                                      </p:cBhvr>
                                      <p:to x="100000" y="95000"/>
                                    </p:animScale>
                                    <p:animScale>
                                      <p:cBhvr>
                                        <p:cTn id="30" dur="166" decel="50000">
                                          <p:stCondLst>
                                            <p:cond delay="1834"/>
                                          </p:stCondLst>
                                        </p:cTn>
                                        <p:tgtEl>
                                          <p:spTgt spid="3584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00"/>
                                        <p:tgtEl>
                                          <p:spTgt spid="3">
                                            <p:txEl>
                                              <p:pRg st="2" end="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wipe(down)">
                                      <p:cBhvr>
                                        <p:cTn id="4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re 1"/>
          <p:cNvSpPr>
            <a:spLocks noGrp="1"/>
          </p:cNvSpPr>
          <p:nvPr>
            <p:ph type="title"/>
          </p:nvPr>
        </p:nvSpPr>
        <p:spPr/>
        <p:txBody>
          <a:bodyPr/>
          <a:lstStyle/>
          <a:p>
            <a:pPr rtl="1"/>
            <a:r>
              <a:rPr lang="ar-MA" b="1" dirty="0" smtClean="0">
                <a:solidFill>
                  <a:srgbClr val="7030A0"/>
                </a:solidFill>
              </a:rPr>
              <a:t>التدبر </a:t>
            </a:r>
            <a:r>
              <a:rPr lang="ar-MA" b="1" dirty="0" err="1" smtClean="0">
                <a:solidFill>
                  <a:srgbClr val="7030A0"/>
                </a:solidFill>
              </a:rPr>
              <a:t>و</a:t>
            </a:r>
            <a:r>
              <a:rPr lang="ar-MA" b="1" dirty="0" smtClean="0">
                <a:solidFill>
                  <a:srgbClr val="7030A0"/>
                </a:solidFill>
              </a:rPr>
              <a:t> التفكر</a:t>
            </a:r>
            <a:endParaRPr lang="fr-FR" b="1" dirty="0">
              <a:solidFill>
                <a:srgbClr val="7030A0"/>
              </a:solidFill>
            </a:endParaRPr>
          </a:p>
        </p:txBody>
      </p:sp>
      <p:sp>
        <p:nvSpPr>
          <p:cNvPr id="3" name="Espace réservé du contenu 2"/>
          <p:cNvSpPr>
            <a:spLocks noGrp="1"/>
          </p:cNvSpPr>
          <p:nvPr>
            <p:ph idx="1"/>
          </p:nvPr>
        </p:nvSpPr>
        <p:spPr/>
        <p:txBody>
          <a:bodyPr/>
          <a:lstStyle/>
          <a:p>
            <a:pPr algn="just" rtl="1">
              <a:buNone/>
            </a:pPr>
            <a:endParaRPr lang="fr-FR" b="1" dirty="0"/>
          </a:p>
        </p:txBody>
      </p:sp>
      <p:sp>
        <p:nvSpPr>
          <p:cNvPr id="4" name="Rectangle avec flèche vers le haut 3"/>
          <p:cNvSpPr/>
          <p:nvPr/>
        </p:nvSpPr>
        <p:spPr>
          <a:xfrm>
            <a:off x="6286512" y="2500306"/>
            <a:ext cx="2071702" cy="3786190"/>
          </a:xfrm>
          <a:prstGeom prst="upArrow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MA" sz="3200" b="1" dirty="0" smtClean="0">
                <a:solidFill>
                  <a:schemeClr val="tx1"/>
                </a:solidFill>
              </a:rPr>
              <a:t>تأمل الكتاب </a:t>
            </a:r>
            <a:r>
              <a:rPr lang="ar-MA" sz="3200" b="1" dirty="0" err="1" smtClean="0">
                <a:solidFill>
                  <a:schemeClr val="tx1"/>
                </a:solidFill>
              </a:rPr>
              <a:t>المسطور</a:t>
            </a:r>
            <a:endParaRPr lang="ar-MA" sz="3200" b="1" dirty="0" smtClean="0">
              <a:solidFill>
                <a:schemeClr val="tx1"/>
              </a:solidFill>
            </a:endParaRPr>
          </a:p>
          <a:p>
            <a:pPr algn="ctr" rtl="1"/>
            <a:r>
              <a:rPr lang="ar-MA" sz="3200" b="1" dirty="0" smtClean="0">
                <a:solidFill>
                  <a:schemeClr val="tx1"/>
                </a:solidFill>
              </a:rPr>
              <a:t>(القرآن)</a:t>
            </a:r>
            <a:endParaRPr lang="fr-FR" sz="3200" b="1" dirty="0">
              <a:solidFill>
                <a:schemeClr val="tx1"/>
              </a:solidFill>
            </a:endParaRPr>
          </a:p>
        </p:txBody>
      </p:sp>
      <p:sp>
        <p:nvSpPr>
          <p:cNvPr id="5" name="Arrondir un rectangle avec un coin diagonal 4"/>
          <p:cNvSpPr/>
          <p:nvPr/>
        </p:nvSpPr>
        <p:spPr>
          <a:xfrm>
            <a:off x="6429388" y="1571612"/>
            <a:ext cx="1857388" cy="714380"/>
          </a:xfrm>
          <a:prstGeom prst="round2Diag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ar-MA" sz="5400" b="1" dirty="0" smtClean="0">
                <a:solidFill>
                  <a:srgbClr val="7030A0"/>
                </a:solidFill>
              </a:rPr>
              <a:t>التدبر</a:t>
            </a:r>
            <a:endParaRPr lang="fr-FR" sz="5400" b="1" dirty="0">
              <a:solidFill>
                <a:srgbClr val="7030A0"/>
              </a:solidFill>
            </a:endParaRPr>
          </a:p>
        </p:txBody>
      </p:sp>
      <p:sp>
        <p:nvSpPr>
          <p:cNvPr id="6" name="Arrondir un rectangle avec un coin diagonal 5"/>
          <p:cNvSpPr/>
          <p:nvPr/>
        </p:nvSpPr>
        <p:spPr>
          <a:xfrm>
            <a:off x="1285852" y="1571612"/>
            <a:ext cx="1857388" cy="714380"/>
          </a:xfrm>
          <a:prstGeom prst="round2DiagRect">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ar-MA" sz="5400" b="1" dirty="0" smtClean="0">
                <a:solidFill>
                  <a:srgbClr val="7030A0"/>
                </a:solidFill>
              </a:rPr>
              <a:t>التفكر</a:t>
            </a:r>
            <a:endParaRPr lang="fr-FR" sz="5400" b="1" dirty="0">
              <a:solidFill>
                <a:srgbClr val="7030A0"/>
              </a:solidFill>
            </a:endParaRPr>
          </a:p>
        </p:txBody>
      </p:sp>
      <p:sp>
        <p:nvSpPr>
          <p:cNvPr id="7" name="Rectangle avec flèche vers le haut 6"/>
          <p:cNvSpPr/>
          <p:nvPr/>
        </p:nvSpPr>
        <p:spPr>
          <a:xfrm>
            <a:off x="1214414" y="2500306"/>
            <a:ext cx="2071702" cy="3786190"/>
          </a:xfrm>
          <a:prstGeom prst="upArrow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MA" sz="3200" b="1" dirty="0" smtClean="0">
                <a:solidFill>
                  <a:schemeClr val="tx1"/>
                </a:solidFill>
              </a:rPr>
              <a:t>تأمل الكتاب المنظور</a:t>
            </a:r>
          </a:p>
          <a:p>
            <a:pPr algn="ctr" rtl="1"/>
            <a:r>
              <a:rPr lang="ar-MA" sz="3200" b="1" dirty="0" smtClean="0">
                <a:solidFill>
                  <a:schemeClr val="tx1"/>
                </a:solidFill>
              </a:rPr>
              <a:t>(الكون)</a:t>
            </a:r>
          </a:p>
          <a:p>
            <a:pPr algn="ctr" rtl="1"/>
            <a:r>
              <a:rPr lang="ar-MA" sz="3200" b="1" dirty="0" smtClean="0">
                <a:solidFill>
                  <a:schemeClr val="tx1"/>
                </a:solidFill>
              </a:rPr>
              <a:t>آيات الآفاق   </a:t>
            </a:r>
            <a:r>
              <a:rPr lang="ar-MA" sz="3200" b="1" dirty="0" err="1" smtClean="0">
                <a:solidFill>
                  <a:schemeClr val="tx1"/>
                </a:solidFill>
              </a:rPr>
              <a:t>و</a:t>
            </a:r>
            <a:r>
              <a:rPr lang="ar-MA" sz="3200" b="1" dirty="0" smtClean="0">
                <a:solidFill>
                  <a:schemeClr val="tx1"/>
                </a:solidFill>
              </a:rPr>
              <a:t> الأنفس</a:t>
            </a:r>
            <a:endParaRPr lang="fr-FR"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re 1"/>
          <p:cNvSpPr>
            <a:spLocks noGrp="1"/>
          </p:cNvSpPr>
          <p:nvPr>
            <p:ph type="title"/>
          </p:nvPr>
        </p:nvSpPr>
        <p:spPr>
          <a:xfrm>
            <a:off x="428596" y="0"/>
            <a:ext cx="8229600" cy="1143000"/>
          </a:xfrm>
        </p:spPr>
        <p:txBody>
          <a:bodyPr/>
          <a:lstStyle/>
          <a:p>
            <a:pPr rtl="1"/>
            <a:r>
              <a:rPr lang="ar-MA" b="1" dirty="0" smtClean="0">
                <a:solidFill>
                  <a:srgbClr val="7030A0"/>
                </a:solidFill>
              </a:rPr>
              <a:t> مفاتيح تدبر القرآن</a:t>
            </a:r>
            <a:endParaRPr lang="fr-FR" b="1" dirty="0">
              <a:solidFill>
                <a:srgbClr val="7030A0"/>
              </a:solidFill>
            </a:endParaRPr>
          </a:p>
        </p:txBody>
      </p:sp>
      <p:sp>
        <p:nvSpPr>
          <p:cNvPr id="3" name="Espace réservé du contenu 2"/>
          <p:cNvSpPr>
            <a:spLocks noGrp="1"/>
          </p:cNvSpPr>
          <p:nvPr>
            <p:ph idx="1"/>
          </p:nvPr>
        </p:nvSpPr>
        <p:spPr>
          <a:xfrm>
            <a:off x="428596" y="980728"/>
            <a:ext cx="8229600" cy="3511292"/>
          </a:xfrm>
        </p:spPr>
        <p:txBody>
          <a:bodyPr>
            <a:normAutofit fontScale="77500" lnSpcReduction="20000"/>
          </a:bodyPr>
          <a:lstStyle/>
          <a:p>
            <a:pPr algn="just" rtl="1">
              <a:buFont typeface="Wingdings" pitchFamily="2" charset="2"/>
              <a:buChar char="ü"/>
            </a:pPr>
            <a:r>
              <a:rPr lang="ar-MA" b="1" dirty="0" smtClean="0"/>
              <a:t> حب القرآن </a:t>
            </a:r>
            <a:r>
              <a:rPr lang="ar-MA" b="1" dirty="0" err="1" smtClean="0"/>
              <a:t>و</a:t>
            </a:r>
            <a:r>
              <a:rPr lang="ar-MA" b="1" dirty="0" smtClean="0"/>
              <a:t> تعظيمه :</a:t>
            </a:r>
          </a:p>
          <a:p>
            <a:pPr algn="just" rtl="1">
              <a:buNone/>
            </a:pPr>
            <a:r>
              <a:rPr lang="ar-MA" b="1" dirty="0" smtClean="0"/>
              <a:t>	   القلب إذا أحب شيئا تعلق </a:t>
            </a:r>
            <a:r>
              <a:rPr lang="ar-MA" b="1" dirty="0" err="1" smtClean="0"/>
              <a:t>به</a:t>
            </a:r>
            <a:r>
              <a:rPr lang="ar-MA" b="1" dirty="0" smtClean="0"/>
              <a:t> و اشتاق إليه.</a:t>
            </a:r>
          </a:p>
          <a:p>
            <a:pPr algn="just" rtl="1">
              <a:buNone/>
            </a:pPr>
            <a:r>
              <a:rPr lang="ar-MA" b="1" dirty="0" smtClean="0"/>
              <a:t>      حب القرآن يكون بحب الله عز و جل لأنه كلام الله تعالى.</a:t>
            </a:r>
          </a:p>
          <a:p>
            <a:pPr algn="just" rtl="1">
              <a:buNone/>
            </a:pPr>
            <a:r>
              <a:rPr lang="ar-MA" b="1" dirty="0" smtClean="0"/>
              <a:t>يقول عثمان بن عفان رضي الله عنه : (</a:t>
            </a:r>
            <a:r>
              <a:rPr lang="ar-MA" b="1" dirty="0" smtClean="0">
                <a:solidFill>
                  <a:srgbClr val="0070C0"/>
                </a:solidFill>
              </a:rPr>
              <a:t>و الله لو طهرت قلوبكم ما شبعتم من كلام الله</a:t>
            </a:r>
            <a:r>
              <a:rPr lang="ar-MA" b="1" dirty="0" smtClean="0"/>
              <a:t>).</a:t>
            </a:r>
          </a:p>
          <a:p>
            <a:pPr algn="just" rtl="1">
              <a:buNone/>
            </a:pPr>
            <a:r>
              <a:rPr lang="ar-MA" b="1" dirty="0" smtClean="0"/>
              <a:t>قال ابن القيم : (</a:t>
            </a:r>
            <a:r>
              <a:rPr lang="ar-MA" b="1" dirty="0" smtClean="0">
                <a:solidFill>
                  <a:srgbClr val="0070C0"/>
                </a:solidFill>
              </a:rPr>
              <a:t>إذا أردت الانتفاع بالقرآن فاجمع قلبك عند تلاوته و سماعه    و ألق سمعك و احضر حضور من يخاطبه به من تكلم به سبحانه منه إليه، فإنه خطاب منه لك على لسان رسول الله صلى الله عليه و سلم</a:t>
            </a:r>
            <a:r>
              <a:rPr lang="ar-MA" b="1" dirty="0" smtClean="0"/>
              <a:t>).</a:t>
            </a:r>
          </a:p>
          <a:p>
            <a:pPr algn="just" rtl="1">
              <a:buNone/>
            </a:pPr>
            <a:r>
              <a:rPr lang="ar-MA" b="1" dirty="0"/>
              <a:t>	</a:t>
            </a:r>
            <a:r>
              <a:rPr lang="ar-MA" b="1" dirty="0" smtClean="0"/>
              <a:t>القلب بيد الله يفتحه متى يشاء و يغلقه متى يشاء  </a:t>
            </a:r>
            <a:endParaRPr lang="fr-FR" b="1" dirty="0"/>
          </a:p>
        </p:txBody>
      </p:sp>
      <p:cxnSp>
        <p:nvCxnSpPr>
          <p:cNvPr id="5" name="Connecteur droit avec flèche 4"/>
          <p:cNvCxnSpPr/>
          <p:nvPr/>
        </p:nvCxnSpPr>
        <p:spPr>
          <a:xfrm rot="10800000">
            <a:off x="8053047" y="1484784"/>
            <a:ext cx="428628"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Connecteur droit avec flèche 7"/>
          <p:cNvCxnSpPr/>
          <p:nvPr/>
        </p:nvCxnSpPr>
        <p:spPr>
          <a:xfrm rot="10800000">
            <a:off x="8103812" y="1916832"/>
            <a:ext cx="428628"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Connecteur droit avec flèche 8"/>
          <p:cNvCxnSpPr/>
          <p:nvPr/>
        </p:nvCxnSpPr>
        <p:spPr>
          <a:xfrm rot="10800000">
            <a:off x="8265941" y="3933056"/>
            <a:ext cx="428628"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221088"/>
            <a:ext cx="7488832" cy="264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down)">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074"/>
                                        </p:tgtEl>
                                        <p:attrNameLst>
                                          <p:attrName>style.visibility</p:attrName>
                                        </p:attrNameLst>
                                      </p:cBhvr>
                                      <p:to>
                                        <p:strVal val="visible"/>
                                      </p:to>
                                    </p:set>
                                    <p:anim calcmode="lin" valueType="num">
                                      <p:cBhvr>
                                        <p:cTn id="52" dur="500" fill="hold"/>
                                        <p:tgtEl>
                                          <p:spTgt spid="3074"/>
                                        </p:tgtEl>
                                        <p:attrNameLst>
                                          <p:attrName>ppt_w</p:attrName>
                                        </p:attrNameLst>
                                      </p:cBhvr>
                                      <p:tavLst>
                                        <p:tav tm="0">
                                          <p:val>
                                            <p:fltVal val="0"/>
                                          </p:val>
                                        </p:tav>
                                        <p:tav tm="100000">
                                          <p:val>
                                            <p:strVal val="#ppt_w"/>
                                          </p:val>
                                        </p:tav>
                                      </p:tavLst>
                                    </p:anim>
                                    <p:anim calcmode="lin" valueType="num">
                                      <p:cBhvr>
                                        <p:cTn id="53" dur="500" fill="hold"/>
                                        <p:tgtEl>
                                          <p:spTgt spid="3074"/>
                                        </p:tgtEl>
                                        <p:attrNameLst>
                                          <p:attrName>ppt_h</p:attrName>
                                        </p:attrNameLst>
                                      </p:cBhvr>
                                      <p:tavLst>
                                        <p:tav tm="0">
                                          <p:val>
                                            <p:fltVal val="0"/>
                                          </p:val>
                                        </p:tav>
                                        <p:tav tm="100000">
                                          <p:val>
                                            <p:strVal val="#ppt_h"/>
                                          </p:val>
                                        </p:tav>
                                      </p:tavLst>
                                    </p:anim>
                                    <p:animEffect transition="in" filter="fade">
                                      <p:cBhvr>
                                        <p:cTn id="5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467544" y="620688"/>
            <a:ext cx="8229600" cy="4525963"/>
          </a:xfrm>
        </p:spPr>
        <p:txBody>
          <a:bodyPr/>
          <a:lstStyle/>
          <a:p>
            <a:pPr marL="0" indent="0" algn="r" rtl="1">
              <a:buNone/>
            </a:pPr>
            <a:endParaRPr lang="fr-FR" dirty="0"/>
          </a:p>
        </p:txBody>
      </p:sp>
      <p:sp>
        <p:nvSpPr>
          <p:cNvPr id="4" name="Ellipse 3"/>
          <p:cNvSpPr/>
          <p:nvPr/>
        </p:nvSpPr>
        <p:spPr>
          <a:xfrm>
            <a:off x="2987824" y="2276872"/>
            <a:ext cx="2880320" cy="1512168"/>
          </a:xfrm>
          <a:prstGeom prst="ellipse">
            <a:avLst/>
          </a:prstGeom>
          <a:solidFill>
            <a:srgbClr val="FF9900"/>
          </a:solidFill>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MA" sz="5400" b="1" dirty="0" smtClean="0">
                <a:solidFill>
                  <a:schemeClr val="tx2">
                    <a:lumMod val="50000"/>
                  </a:schemeClr>
                </a:solidFill>
              </a:rPr>
              <a:t>علامات الحب</a:t>
            </a:r>
            <a:endParaRPr lang="fr-FR" sz="5400" b="1" dirty="0">
              <a:solidFill>
                <a:schemeClr val="tx2">
                  <a:lumMod val="50000"/>
                </a:schemeClr>
              </a:solidFill>
            </a:endParaRPr>
          </a:p>
        </p:txBody>
      </p:sp>
      <p:sp>
        <p:nvSpPr>
          <p:cNvPr id="5" name="Ellipse 4"/>
          <p:cNvSpPr/>
          <p:nvPr/>
        </p:nvSpPr>
        <p:spPr>
          <a:xfrm>
            <a:off x="5796136" y="908720"/>
            <a:ext cx="2736304" cy="10081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MA" sz="3200" b="1" dirty="0" smtClean="0"/>
              <a:t>الفرح باللقاء</a:t>
            </a:r>
            <a:endParaRPr lang="fr-FR" sz="3200" b="1" dirty="0"/>
          </a:p>
        </p:txBody>
      </p:sp>
      <p:sp>
        <p:nvSpPr>
          <p:cNvPr id="7" name="Ellipse 6"/>
          <p:cNvSpPr/>
          <p:nvPr/>
        </p:nvSpPr>
        <p:spPr>
          <a:xfrm>
            <a:off x="683568" y="908720"/>
            <a:ext cx="2736304" cy="10081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MA" sz="3200" b="1" dirty="0" smtClean="0"/>
              <a:t>الجلوس دون ملل</a:t>
            </a:r>
            <a:endParaRPr lang="fr-FR" sz="3200" b="1" dirty="0"/>
          </a:p>
        </p:txBody>
      </p:sp>
      <p:sp>
        <p:nvSpPr>
          <p:cNvPr id="8" name="Ellipse 7"/>
          <p:cNvSpPr/>
          <p:nvPr/>
        </p:nvSpPr>
        <p:spPr>
          <a:xfrm>
            <a:off x="107504" y="3717032"/>
            <a:ext cx="2736304" cy="10081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MA" sz="3200" b="1" dirty="0" smtClean="0"/>
              <a:t>الشوق إليه</a:t>
            </a:r>
            <a:endParaRPr lang="fr-FR" sz="3200" b="1" dirty="0"/>
          </a:p>
        </p:txBody>
      </p:sp>
      <p:sp>
        <p:nvSpPr>
          <p:cNvPr id="9" name="Ellipse 8"/>
          <p:cNvSpPr/>
          <p:nvPr/>
        </p:nvSpPr>
        <p:spPr>
          <a:xfrm>
            <a:off x="2987824" y="5229200"/>
            <a:ext cx="3312368" cy="10081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MA" sz="3200" b="1" dirty="0" smtClean="0"/>
              <a:t>مشاورته و الثقة بتوجيهاته</a:t>
            </a:r>
            <a:endParaRPr lang="fr-FR" sz="3200" b="1" dirty="0"/>
          </a:p>
        </p:txBody>
      </p:sp>
      <p:sp>
        <p:nvSpPr>
          <p:cNvPr id="10" name="Ellipse 9"/>
          <p:cNvSpPr/>
          <p:nvPr/>
        </p:nvSpPr>
        <p:spPr>
          <a:xfrm>
            <a:off x="6300192" y="3429000"/>
            <a:ext cx="2736304" cy="10081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MA" sz="3200" b="1" dirty="0" smtClean="0"/>
              <a:t>طاعته أمرا  و نهيا</a:t>
            </a:r>
            <a:endParaRPr lang="fr-FR" sz="3200" b="1" dirty="0"/>
          </a:p>
        </p:txBody>
      </p:sp>
      <p:cxnSp>
        <p:nvCxnSpPr>
          <p:cNvPr id="11" name="Connecteur droit avec flèche 10"/>
          <p:cNvCxnSpPr>
            <a:stCxn id="4" idx="7"/>
          </p:cNvCxnSpPr>
          <p:nvPr/>
        </p:nvCxnSpPr>
        <p:spPr>
          <a:xfrm flipV="1">
            <a:off x="5446331" y="1916832"/>
            <a:ext cx="853861" cy="5814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Connecteur droit avec flèche 13"/>
          <p:cNvCxnSpPr>
            <a:stCxn id="4" idx="1"/>
          </p:cNvCxnSpPr>
          <p:nvPr/>
        </p:nvCxnSpPr>
        <p:spPr>
          <a:xfrm flipH="1" flipV="1">
            <a:off x="2627784" y="1988840"/>
            <a:ext cx="781853" cy="5094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Connecteur droit avec flèche 15"/>
          <p:cNvCxnSpPr/>
          <p:nvPr/>
        </p:nvCxnSpPr>
        <p:spPr>
          <a:xfrm flipH="1">
            <a:off x="2339752" y="3573016"/>
            <a:ext cx="936104"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Connecteur droit avec flèche 21"/>
          <p:cNvCxnSpPr>
            <a:stCxn id="4" idx="5"/>
          </p:cNvCxnSpPr>
          <p:nvPr/>
        </p:nvCxnSpPr>
        <p:spPr>
          <a:xfrm>
            <a:off x="5446331" y="3567588"/>
            <a:ext cx="853861" cy="2214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Connecteur droit avec flèche 23"/>
          <p:cNvCxnSpPr>
            <a:stCxn id="4" idx="4"/>
          </p:cNvCxnSpPr>
          <p:nvPr/>
        </p:nvCxnSpPr>
        <p:spPr>
          <a:xfrm>
            <a:off x="4427984" y="3789040"/>
            <a:ext cx="72008" cy="12241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069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80">
                                          <p:stCondLst>
                                            <p:cond delay="0"/>
                                          </p:stCondLst>
                                        </p:cTn>
                                        <p:tgtEl>
                                          <p:spTgt spid="14"/>
                                        </p:tgtEl>
                                      </p:cBhvr>
                                    </p:animEffect>
                                    <p:anim calcmode="lin" valueType="num">
                                      <p:cBhvr>
                                        <p:cTn id="4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4" dur="26">
                                          <p:stCondLst>
                                            <p:cond delay="650"/>
                                          </p:stCondLst>
                                        </p:cTn>
                                        <p:tgtEl>
                                          <p:spTgt spid="14"/>
                                        </p:tgtEl>
                                      </p:cBhvr>
                                      <p:to x="100000" y="60000"/>
                                    </p:animScale>
                                    <p:animScale>
                                      <p:cBhvr>
                                        <p:cTn id="55" dur="166" decel="50000">
                                          <p:stCondLst>
                                            <p:cond delay="676"/>
                                          </p:stCondLst>
                                        </p:cTn>
                                        <p:tgtEl>
                                          <p:spTgt spid="14"/>
                                        </p:tgtEl>
                                      </p:cBhvr>
                                      <p:to x="100000" y="100000"/>
                                    </p:animScale>
                                    <p:animScale>
                                      <p:cBhvr>
                                        <p:cTn id="56" dur="26">
                                          <p:stCondLst>
                                            <p:cond delay="1312"/>
                                          </p:stCondLst>
                                        </p:cTn>
                                        <p:tgtEl>
                                          <p:spTgt spid="14"/>
                                        </p:tgtEl>
                                      </p:cBhvr>
                                      <p:to x="100000" y="80000"/>
                                    </p:animScale>
                                    <p:animScale>
                                      <p:cBhvr>
                                        <p:cTn id="57" dur="166" decel="50000">
                                          <p:stCondLst>
                                            <p:cond delay="1338"/>
                                          </p:stCondLst>
                                        </p:cTn>
                                        <p:tgtEl>
                                          <p:spTgt spid="14"/>
                                        </p:tgtEl>
                                      </p:cBhvr>
                                      <p:to x="100000" y="100000"/>
                                    </p:animScale>
                                    <p:animScale>
                                      <p:cBhvr>
                                        <p:cTn id="58" dur="26">
                                          <p:stCondLst>
                                            <p:cond delay="1642"/>
                                          </p:stCondLst>
                                        </p:cTn>
                                        <p:tgtEl>
                                          <p:spTgt spid="14"/>
                                        </p:tgtEl>
                                      </p:cBhvr>
                                      <p:to x="100000" y="90000"/>
                                    </p:animScale>
                                    <p:animScale>
                                      <p:cBhvr>
                                        <p:cTn id="59" dur="166" decel="50000">
                                          <p:stCondLst>
                                            <p:cond delay="1668"/>
                                          </p:stCondLst>
                                        </p:cTn>
                                        <p:tgtEl>
                                          <p:spTgt spid="14"/>
                                        </p:tgtEl>
                                      </p:cBhvr>
                                      <p:to x="100000" y="100000"/>
                                    </p:animScale>
                                    <p:animScale>
                                      <p:cBhvr>
                                        <p:cTn id="60" dur="26">
                                          <p:stCondLst>
                                            <p:cond delay="1808"/>
                                          </p:stCondLst>
                                        </p:cTn>
                                        <p:tgtEl>
                                          <p:spTgt spid="14"/>
                                        </p:tgtEl>
                                      </p:cBhvr>
                                      <p:to x="100000" y="95000"/>
                                    </p:animScale>
                                    <p:animScale>
                                      <p:cBhvr>
                                        <p:cTn id="61" dur="166" decel="50000">
                                          <p:stCondLst>
                                            <p:cond delay="1834"/>
                                          </p:stCondLst>
                                        </p:cTn>
                                        <p:tgtEl>
                                          <p:spTgt spid="14"/>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down)">
                                      <p:cBhvr>
                                        <p:cTn id="64" dur="580">
                                          <p:stCondLst>
                                            <p:cond delay="0"/>
                                          </p:stCondLst>
                                        </p:cTn>
                                        <p:tgtEl>
                                          <p:spTgt spid="7"/>
                                        </p:tgtEl>
                                      </p:cBhvr>
                                    </p:animEffect>
                                    <p:anim calcmode="lin" valueType="num">
                                      <p:cBhvr>
                                        <p:cTn id="6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0" dur="26">
                                          <p:stCondLst>
                                            <p:cond delay="650"/>
                                          </p:stCondLst>
                                        </p:cTn>
                                        <p:tgtEl>
                                          <p:spTgt spid="7"/>
                                        </p:tgtEl>
                                      </p:cBhvr>
                                      <p:to x="100000" y="60000"/>
                                    </p:animScale>
                                    <p:animScale>
                                      <p:cBhvr>
                                        <p:cTn id="71" dur="166" decel="50000">
                                          <p:stCondLst>
                                            <p:cond delay="676"/>
                                          </p:stCondLst>
                                        </p:cTn>
                                        <p:tgtEl>
                                          <p:spTgt spid="7"/>
                                        </p:tgtEl>
                                      </p:cBhvr>
                                      <p:to x="100000" y="100000"/>
                                    </p:animScale>
                                    <p:animScale>
                                      <p:cBhvr>
                                        <p:cTn id="72" dur="26">
                                          <p:stCondLst>
                                            <p:cond delay="1312"/>
                                          </p:stCondLst>
                                        </p:cTn>
                                        <p:tgtEl>
                                          <p:spTgt spid="7"/>
                                        </p:tgtEl>
                                      </p:cBhvr>
                                      <p:to x="100000" y="80000"/>
                                    </p:animScale>
                                    <p:animScale>
                                      <p:cBhvr>
                                        <p:cTn id="73" dur="166" decel="50000">
                                          <p:stCondLst>
                                            <p:cond delay="1338"/>
                                          </p:stCondLst>
                                        </p:cTn>
                                        <p:tgtEl>
                                          <p:spTgt spid="7"/>
                                        </p:tgtEl>
                                      </p:cBhvr>
                                      <p:to x="100000" y="100000"/>
                                    </p:animScale>
                                    <p:animScale>
                                      <p:cBhvr>
                                        <p:cTn id="74" dur="26">
                                          <p:stCondLst>
                                            <p:cond delay="1642"/>
                                          </p:stCondLst>
                                        </p:cTn>
                                        <p:tgtEl>
                                          <p:spTgt spid="7"/>
                                        </p:tgtEl>
                                      </p:cBhvr>
                                      <p:to x="100000" y="90000"/>
                                    </p:animScale>
                                    <p:animScale>
                                      <p:cBhvr>
                                        <p:cTn id="75" dur="166" decel="50000">
                                          <p:stCondLst>
                                            <p:cond delay="1668"/>
                                          </p:stCondLst>
                                        </p:cTn>
                                        <p:tgtEl>
                                          <p:spTgt spid="7"/>
                                        </p:tgtEl>
                                      </p:cBhvr>
                                      <p:to x="100000" y="100000"/>
                                    </p:animScale>
                                    <p:animScale>
                                      <p:cBhvr>
                                        <p:cTn id="76" dur="26">
                                          <p:stCondLst>
                                            <p:cond delay="1808"/>
                                          </p:stCondLst>
                                        </p:cTn>
                                        <p:tgtEl>
                                          <p:spTgt spid="7"/>
                                        </p:tgtEl>
                                      </p:cBhvr>
                                      <p:to x="100000" y="95000"/>
                                    </p:animScale>
                                    <p:animScale>
                                      <p:cBhvr>
                                        <p:cTn id="77" dur="166" decel="50000">
                                          <p:stCondLst>
                                            <p:cond delay="1834"/>
                                          </p:stCondLst>
                                        </p:cTn>
                                        <p:tgtEl>
                                          <p:spTgt spid="7"/>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down)">
                                      <p:cBhvr>
                                        <p:cTn id="82" dur="580">
                                          <p:stCondLst>
                                            <p:cond delay="0"/>
                                          </p:stCondLst>
                                        </p:cTn>
                                        <p:tgtEl>
                                          <p:spTgt spid="16"/>
                                        </p:tgtEl>
                                      </p:cBhvr>
                                    </p:animEffect>
                                    <p:anim calcmode="lin" valueType="num">
                                      <p:cBhvr>
                                        <p:cTn id="8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8" dur="26">
                                          <p:stCondLst>
                                            <p:cond delay="650"/>
                                          </p:stCondLst>
                                        </p:cTn>
                                        <p:tgtEl>
                                          <p:spTgt spid="16"/>
                                        </p:tgtEl>
                                      </p:cBhvr>
                                      <p:to x="100000" y="60000"/>
                                    </p:animScale>
                                    <p:animScale>
                                      <p:cBhvr>
                                        <p:cTn id="89" dur="166" decel="50000">
                                          <p:stCondLst>
                                            <p:cond delay="676"/>
                                          </p:stCondLst>
                                        </p:cTn>
                                        <p:tgtEl>
                                          <p:spTgt spid="16"/>
                                        </p:tgtEl>
                                      </p:cBhvr>
                                      <p:to x="100000" y="100000"/>
                                    </p:animScale>
                                    <p:animScale>
                                      <p:cBhvr>
                                        <p:cTn id="90" dur="26">
                                          <p:stCondLst>
                                            <p:cond delay="1312"/>
                                          </p:stCondLst>
                                        </p:cTn>
                                        <p:tgtEl>
                                          <p:spTgt spid="16"/>
                                        </p:tgtEl>
                                      </p:cBhvr>
                                      <p:to x="100000" y="80000"/>
                                    </p:animScale>
                                    <p:animScale>
                                      <p:cBhvr>
                                        <p:cTn id="91" dur="166" decel="50000">
                                          <p:stCondLst>
                                            <p:cond delay="1338"/>
                                          </p:stCondLst>
                                        </p:cTn>
                                        <p:tgtEl>
                                          <p:spTgt spid="16"/>
                                        </p:tgtEl>
                                      </p:cBhvr>
                                      <p:to x="100000" y="100000"/>
                                    </p:animScale>
                                    <p:animScale>
                                      <p:cBhvr>
                                        <p:cTn id="92" dur="26">
                                          <p:stCondLst>
                                            <p:cond delay="1642"/>
                                          </p:stCondLst>
                                        </p:cTn>
                                        <p:tgtEl>
                                          <p:spTgt spid="16"/>
                                        </p:tgtEl>
                                      </p:cBhvr>
                                      <p:to x="100000" y="90000"/>
                                    </p:animScale>
                                    <p:animScale>
                                      <p:cBhvr>
                                        <p:cTn id="93" dur="166" decel="50000">
                                          <p:stCondLst>
                                            <p:cond delay="1668"/>
                                          </p:stCondLst>
                                        </p:cTn>
                                        <p:tgtEl>
                                          <p:spTgt spid="16"/>
                                        </p:tgtEl>
                                      </p:cBhvr>
                                      <p:to x="100000" y="100000"/>
                                    </p:animScale>
                                    <p:animScale>
                                      <p:cBhvr>
                                        <p:cTn id="94" dur="26">
                                          <p:stCondLst>
                                            <p:cond delay="1808"/>
                                          </p:stCondLst>
                                        </p:cTn>
                                        <p:tgtEl>
                                          <p:spTgt spid="16"/>
                                        </p:tgtEl>
                                      </p:cBhvr>
                                      <p:to x="100000" y="95000"/>
                                    </p:animScale>
                                    <p:animScale>
                                      <p:cBhvr>
                                        <p:cTn id="95" dur="166" decel="50000">
                                          <p:stCondLst>
                                            <p:cond delay="1834"/>
                                          </p:stCondLst>
                                        </p:cTn>
                                        <p:tgtEl>
                                          <p:spTgt spid="16"/>
                                        </p:tgtEl>
                                      </p:cBhvr>
                                      <p:to x="100000" y="100000"/>
                                    </p:animScale>
                                  </p:childTnLst>
                                </p:cTn>
                              </p:par>
                              <p:par>
                                <p:cTn id="96" presetID="26"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wipe(down)">
                                      <p:cBhvr>
                                        <p:cTn id="98" dur="580">
                                          <p:stCondLst>
                                            <p:cond delay="0"/>
                                          </p:stCondLst>
                                        </p:cTn>
                                        <p:tgtEl>
                                          <p:spTgt spid="8"/>
                                        </p:tgtEl>
                                      </p:cBhvr>
                                    </p:animEffect>
                                    <p:anim calcmode="lin" valueType="num">
                                      <p:cBhvr>
                                        <p:cTn id="9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4" dur="26">
                                          <p:stCondLst>
                                            <p:cond delay="650"/>
                                          </p:stCondLst>
                                        </p:cTn>
                                        <p:tgtEl>
                                          <p:spTgt spid="8"/>
                                        </p:tgtEl>
                                      </p:cBhvr>
                                      <p:to x="100000" y="60000"/>
                                    </p:animScale>
                                    <p:animScale>
                                      <p:cBhvr>
                                        <p:cTn id="105" dur="166" decel="50000">
                                          <p:stCondLst>
                                            <p:cond delay="676"/>
                                          </p:stCondLst>
                                        </p:cTn>
                                        <p:tgtEl>
                                          <p:spTgt spid="8"/>
                                        </p:tgtEl>
                                      </p:cBhvr>
                                      <p:to x="100000" y="100000"/>
                                    </p:animScale>
                                    <p:animScale>
                                      <p:cBhvr>
                                        <p:cTn id="106" dur="26">
                                          <p:stCondLst>
                                            <p:cond delay="1312"/>
                                          </p:stCondLst>
                                        </p:cTn>
                                        <p:tgtEl>
                                          <p:spTgt spid="8"/>
                                        </p:tgtEl>
                                      </p:cBhvr>
                                      <p:to x="100000" y="80000"/>
                                    </p:animScale>
                                    <p:animScale>
                                      <p:cBhvr>
                                        <p:cTn id="107" dur="166" decel="50000">
                                          <p:stCondLst>
                                            <p:cond delay="1338"/>
                                          </p:stCondLst>
                                        </p:cTn>
                                        <p:tgtEl>
                                          <p:spTgt spid="8"/>
                                        </p:tgtEl>
                                      </p:cBhvr>
                                      <p:to x="100000" y="100000"/>
                                    </p:animScale>
                                    <p:animScale>
                                      <p:cBhvr>
                                        <p:cTn id="108" dur="26">
                                          <p:stCondLst>
                                            <p:cond delay="1642"/>
                                          </p:stCondLst>
                                        </p:cTn>
                                        <p:tgtEl>
                                          <p:spTgt spid="8"/>
                                        </p:tgtEl>
                                      </p:cBhvr>
                                      <p:to x="100000" y="90000"/>
                                    </p:animScale>
                                    <p:animScale>
                                      <p:cBhvr>
                                        <p:cTn id="109" dur="166" decel="50000">
                                          <p:stCondLst>
                                            <p:cond delay="1668"/>
                                          </p:stCondLst>
                                        </p:cTn>
                                        <p:tgtEl>
                                          <p:spTgt spid="8"/>
                                        </p:tgtEl>
                                      </p:cBhvr>
                                      <p:to x="100000" y="100000"/>
                                    </p:animScale>
                                    <p:animScale>
                                      <p:cBhvr>
                                        <p:cTn id="110" dur="26">
                                          <p:stCondLst>
                                            <p:cond delay="1808"/>
                                          </p:stCondLst>
                                        </p:cTn>
                                        <p:tgtEl>
                                          <p:spTgt spid="8"/>
                                        </p:tgtEl>
                                      </p:cBhvr>
                                      <p:to x="100000" y="95000"/>
                                    </p:animScale>
                                    <p:animScale>
                                      <p:cBhvr>
                                        <p:cTn id="111" dur="166" decel="50000">
                                          <p:stCondLst>
                                            <p:cond delay="1834"/>
                                          </p:stCondLst>
                                        </p:cTn>
                                        <p:tgtEl>
                                          <p:spTgt spid="8"/>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nodeType="click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wipe(down)">
                                      <p:cBhvr>
                                        <p:cTn id="116" dur="580">
                                          <p:stCondLst>
                                            <p:cond delay="0"/>
                                          </p:stCondLst>
                                        </p:cTn>
                                        <p:tgtEl>
                                          <p:spTgt spid="24"/>
                                        </p:tgtEl>
                                      </p:cBhvr>
                                    </p:animEffect>
                                    <p:anim calcmode="lin" valueType="num">
                                      <p:cBhvr>
                                        <p:cTn id="11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22" dur="26">
                                          <p:stCondLst>
                                            <p:cond delay="650"/>
                                          </p:stCondLst>
                                        </p:cTn>
                                        <p:tgtEl>
                                          <p:spTgt spid="24"/>
                                        </p:tgtEl>
                                      </p:cBhvr>
                                      <p:to x="100000" y="60000"/>
                                    </p:animScale>
                                    <p:animScale>
                                      <p:cBhvr>
                                        <p:cTn id="123" dur="166" decel="50000">
                                          <p:stCondLst>
                                            <p:cond delay="676"/>
                                          </p:stCondLst>
                                        </p:cTn>
                                        <p:tgtEl>
                                          <p:spTgt spid="24"/>
                                        </p:tgtEl>
                                      </p:cBhvr>
                                      <p:to x="100000" y="100000"/>
                                    </p:animScale>
                                    <p:animScale>
                                      <p:cBhvr>
                                        <p:cTn id="124" dur="26">
                                          <p:stCondLst>
                                            <p:cond delay="1312"/>
                                          </p:stCondLst>
                                        </p:cTn>
                                        <p:tgtEl>
                                          <p:spTgt spid="24"/>
                                        </p:tgtEl>
                                      </p:cBhvr>
                                      <p:to x="100000" y="80000"/>
                                    </p:animScale>
                                    <p:animScale>
                                      <p:cBhvr>
                                        <p:cTn id="125" dur="166" decel="50000">
                                          <p:stCondLst>
                                            <p:cond delay="1338"/>
                                          </p:stCondLst>
                                        </p:cTn>
                                        <p:tgtEl>
                                          <p:spTgt spid="24"/>
                                        </p:tgtEl>
                                      </p:cBhvr>
                                      <p:to x="100000" y="100000"/>
                                    </p:animScale>
                                    <p:animScale>
                                      <p:cBhvr>
                                        <p:cTn id="126" dur="26">
                                          <p:stCondLst>
                                            <p:cond delay="1642"/>
                                          </p:stCondLst>
                                        </p:cTn>
                                        <p:tgtEl>
                                          <p:spTgt spid="24"/>
                                        </p:tgtEl>
                                      </p:cBhvr>
                                      <p:to x="100000" y="90000"/>
                                    </p:animScale>
                                    <p:animScale>
                                      <p:cBhvr>
                                        <p:cTn id="127" dur="166" decel="50000">
                                          <p:stCondLst>
                                            <p:cond delay="1668"/>
                                          </p:stCondLst>
                                        </p:cTn>
                                        <p:tgtEl>
                                          <p:spTgt spid="24"/>
                                        </p:tgtEl>
                                      </p:cBhvr>
                                      <p:to x="100000" y="100000"/>
                                    </p:animScale>
                                    <p:animScale>
                                      <p:cBhvr>
                                        <p:cTn id="128" dur="26">
                                          <p:stCondLst>
                                            <p:cond delay="1808"/>
                                          </p:stCondLst>
                                        </p:cTn>
                                        <p:tgtEl>
                                          <p:spTgt spid="24"/>
                                        </p:tgtEl>
                                      </p:cBhvr>
                                      <p:to x="100000" y="95000"/>
                                    </p:animScale>
                                    <p:animScale>
                                      <p:cBhvr>
                                        <p:cTn id="129" dur="166" decel="50000">
                                          <p:stCondLst>
                                            <p:cond delay="1834"/>
                                          </p:stCondLst>
                                        </p:cTn>
                                        <p:tgtEl>
                                          <p:spTgt spid="24"/>
                                        </p:tgtEl>
                                      </p:cBhvr>
                                      <p:to x="100000" y="100000"/>
                                    </p:animScale>
                                  </p:childTnLst>
                                </p:cTn>
                              </p:par>
                              <p:par>
                                <p:cTn id="130" presetID="26" presetClass="entr" presetSubtype="0" fill="hold" grpId="0" nodeType="withEffect">
                                  <p:stCondLst>
                                    <p:cond delay="0"/>
                                  </p:stCondLst>
                                  <p:childTnLst>
                                    <p:set>
                                      <p:cBhvr>
                                        <p:cTn id="131" dur="1" fill="hold">
                                          <p:stCondLst>
                                            <p:cond delay="0"/>
                                          </p:stCondLst>
                                        </p:cTn>
                                        <p:tgtEl>
                                          <p:spTgt spid="9"/>
                                        </p:tgtEl>
                                        <p:attrNameLst>
                                          <p:attrName>style.visibility</p:attrName>
                                        </p:attrNameLst>
                                      </p:cBhvr>
                                      <p:to>
                                        <p:strVal val="visible"/>
                                      </p:to>
                                    </p:set>
                                    <p:animEffect transition="in" filter="wipe(down)">
                                      <p:cBhvr>
                                        <p:cTn id="132" dur="580">
                                          <p:stCondLst>
                                            <p:cond delay="0"/>
                                          </p:stCondLst>
                                        </p:cTn>
                                        <p:tgtEl>
                                          <p:spTgt spid="9"/>
                                        </p:tgtEl>
                                      </p:cBhvr>
                                    </p:animEffect>
                                    <p:anim calcmode="lin" valueType="num">
                                      <p:cBhvr>
                                        <p:cTn id="1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8" dur="26">
                                          <p:stCondLst>
                                            <p:cond delay="650"/>
                                          </p:stCondLst>
                                        </p:cTn>
                                        <p:tgtEl>
                                          <p:spTgt spid="9"/>
                                        </p:tgtEl>
                                      </p:cBhvr>
                                      <p:to x="100000" y="60000"/>
                                    </p:animScale>
                                    <p:animScale>
                                      <p:cBhvr>
                                        <p:cTn id="139" dur="166" decel="50000">
                                          <p:stCondLst>
                                            <p:cond delay="676"/>
                                          </p:stCondLst>
                                        </p:cTn>
                                        <p:tgtEl>
                                          <p:spTgt spid="9"/>
                                        </p:tgtEl>
                                      </p:cBhvr>
                                      <p:to x="100000" y="100000"/>
                                    </p:animScale>
                                    <p:animScale>
                                      <p:cBhvr>
                                        <p:cTn id="140" dur="26">
                                          <p:stCondLst>
                                            <p:cond delay="1312"/>
                                          </p:stCondLst>
                                        </p:cTn>
                                        <p:tgtEl>
                                          <p:spTgt spid="9"/>
                                        </p:tgtEl>
                                      </p:cBhvr>
                                      <p:to x="100000" y="80000"/>
                                    </p:animScale>
                                    <p:animScale>
                                      <p:cBhvr>
                                        <p:cTn id="141" dur="166" decel="50000">
                                          <p:stCondLst>
                                            <p:cond delay="1338"/>
                                          </p:stCondLst>
                                        </p:cTn>
                                        <p:tgtEl>
                                          <p:spTgt spid="9"/>
                                        </p:tgtEl>
                                      </p:cBhvr>
                                      <p:to x="100000" y="100000"/>
                                    </p:animScale>
                                    <p:animScale>
                                      <p:cBhvr>
                                        <p:cTn id="142" dur="26">
                                          <p:stCondLst>
                                            <p:cond delay="1642"/>
                                          </p:stCondLst>
                                        </p:cTn>
                                        <p:tgtEl>
                                          <p:spTgt spid="9"/>
                                        </p:tgtEl>
                                      </p:cBhvr>
                                      <p:to x="100000" y="90000"/>
                                    </p:animScale>
                                    <p:animScale>
                                      <p:cBhvr>
                                        <p:cTn id="143" dur="166" decel="50000">
                                          <p:stCondLst>
                                            <p:cond delay="1668"/>
                                          </p:stCondLst>
                                        </p:cTn>
                                        <p:tgtEl>
                                          <p:spTgt spid="9"/>
                                        </p:tgtEl>
                                      </p:cBhvr>
                                      <p:to x="100000" y="100000"/>
                                    </p:animScale>
                                    <p:animScale>
                                      <p:cBhvr>
                                        <p:cTn id="144" dur="26">
                                          <p:stCondLst>
                                            <p:cond delay="1808"/>
                                          </p:stCondLst>
                                        </p:cTn>
                                        <p:tgtEl>
                                          <p:spTgt spid="9"/>
                                        </p:tgtEl>
                                      </p:cBhvr>
                                      <p:to x="100000" y="95000"/>
                                    </p:animScale>
                                    <p:animScale>
                                      <p:cBhvr>
                                        <p:cTn id="145" dur="166" decel="50000">
                                          <p:stCondLst>
                                            <p:cond delay="1834"/>
                                          </p:stCondLst>
                                        </p:cTn>
                                        <p:tgtEl>
                                          <p:spTgt spid="9"/>
                                        </p:tgtEl>
                                      </p:cBhvr>
                                      <p:to x="100000" y="100000"/>
                                    </p:animScale>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nodeType="clickEffect">
                                  <p:stCondLst>
                                    <p:cond delay="0"/>
                                  </p:stCondLst>
                                  <p:childTnLst>
                                    <p:set>
                                      <p:cBhvr>
                                        <p:cTn id="149" dur="1" fill="hold">
                                          <p:stCondLst>
                                            <p:cond delay="0"/>
                                          </p:stCondLst>
                                        </p:cTn>
                                        <p:tgtEl>
                                          <p:spTgt spid="22"/>
                                        </p:tgtEl>
                                        <p:attrNameLst>
                                          <p:attrName>style.visibility</p:attrName>
                                        </p:attrNameLst>
                                      </p:cBhvr>
                                      <p:to>
                                        <p:strVal val="visible"/>
                                      </p:to>
                                    </p:set>
                                    <p:animEffect transition="in" filter="wipe(down)">
                                      <p:cBhvr>
                                        <p:cTn id="150" dur="580">
                                          <p:stCondLst>
                                            <p:cond delay="0"/>
                                          </p:stCondLst>
                                        </p:cTn>
                                        <p:tgtEl>
                                          <p:spTgt spid="22"/>
                                        </p:tgtEl>
                                      </p:cBhvr>
                                    </p:animEffect>
                                    <p:anim calcmode="lin" valueType="num">
                                      <p:cBhvr>
                                        <p:cTn id="15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56" dur="26">
                                          <p:stCondLst>
                                            <p:cond delay="650"/>
                                          </p:stCondLst>
                                        </p:cTn>
                                        <p:tgtEl>
                                          <p:spTgt spid="22"/>
                                        </p:tgtEl>
                                      </p:cBhvr>
                                      <p:to x="100000" y="60000"/>
                                    </p:animScale>
                                    <p:animScale>
                                      <p:cBhvr>
                                        <p:cTn id="157" dur="166" decel="50000">
                                          <p:stCondLst>
                                            <p:cond delay="676"/>
                                          </p:stCondLst>
                                        </p:cTn>
                                        <p:tgtEl>
                                          <p:spTgt spid="22"/>
                                        </p:tgtEl>
                                      </p:cBhvr>
                                      <p:to x="100000" y="100000"/>
                                    </p:animScale>
                                    <p:animScale>
                                      <p:cBhvr>
                                        <p:cTn id="158" dur="26">
                                          <p:stCondLst>
                                            <p:cond delay="1312"/>
                                          </p:stCondLst>
                                        </p:cTn>
                                        <p:tgtEl>
                                          <p:spTgt spid="22"/>
                                        </p:tgtEl>
                                      </p:cBhvr>
                                      <p:to x="100000" y="80000"/>
                                    </p:animScale>
                                    <p:animScale>
                                      <p:cBhvr>
                                        <p:cTn id="159" dur="166" decel="50000">
                                          <p:stCondLst>
                                            <p:cond delay="1338"/>
                                          </p:stCondLst>
                                        </p:cTn>
                                        <p:tgtEl>
                                          <p:spTgt spid="22"/>
                                        </p:tgtEl>
                                      </p:cBhvr>
                                      <p:to x="100000" y="100000"/>
                                    </p:animScale>
                                    <p:animScale>
                                      <p:cBhvr>
                                        <p:cTn id="160" dur="26">
                                          <p:stCondLst>
                                            <p:cond delay="1642"/>
                                          </p:stCondLst>
                                        </p:cTn>
                                        <p:tgtEl>
                                          <p:spTgt spid="22"/>
                                        </p:tgtEl>
                                      </p:cBhvr>
                                      <p:to x="100000" y="90000"/>
                                    </p:animScale>
                                    <p:animScale>
                                      <p:cBhvr>
                                        <p:cTn id="161" dur="166" decel="50000">
                                          <p:stCondLst>
                                            <p:cond delay="1668"/>
                                          </p:stCondLst>
                                        </p:cTn>
                                        <p:tgtEl>
                                          <p:spTgt spid="22"/>
                                        </p:tgtEl>
                                      </p:cBhvr>
                                      <p:to x="100000" y="100000"/>
                                    </p:animScale>
                                    <p:animScale>
                                      <p:cBhvr>
                                        <p:cTn id="162" dur="26">
                                          <p:stCondLst>
                                            <p:cond delay="1808"/>
                                          </p:stCondLst>
                                        </p:cTn>
                                        <p:tgtEl>
                                          <p:spTgt spid="22"/>
                                        </p:tgtEl>
                                      </p:cBhvr>
                                      <p:to x="100000" y="95000"/>
                                    </p:animScale>
                                    <p:animScale>
                                      <p:cBhvr>
                                        <p:cTn id="163" dur="166" decel="50000">
                                          <p:stCondLst>
                                            <p:cond delay="1834"/>
                                          </p:stCondLst>
                                        </p:cTn>
                                        <p:tgtEl>
                                          <p:spTgt spid="22"/>
                                        </p:tgtEl>
                                      </p:cBhvr>
                                      <p:to x="100000" y="100000"/>
                                    </p:animScale>
                                  </p:childTnLst>
                                </p:cTn>
                              </p:par>
                              <p:par>
                                <p:cTn id="164" presetID="26" presetClass="entr" presetSubtype="0" fill="hold" grpId="0" nodeType="withEffect">
                                  <p:stCondLst>
                                    <p:cond delay="0"/>
                                  </p:stCondLst>
                                  <p:childTnLst>
                                    <p:set>
                                      <p:cBhvr>
                                        <p:cTn id="165" dur="1" fill="hold">
                                          <p:stCondLst>
                                            <p:cond delay="0"/>
                                          </p:stCondLst>
                                        </p:cTn>
                                        <p:tgtEl>
                                          <p:spTgt spid="10"/>
                                        </p:tgtEl>
                                        <p:attrNameLst>
                                          <p:attrName>style.visibility</p:attrName>
                                        </p:attrNameLst>
                                      </p:cBhvr>
                                      <p:to>
                                        <p:strVal val="visible"/>
                                      </p:to>
                                    </p:set>
                                    <p:animEffect transition="in" filter="wipe(down)">
                                      <p:cBhvr>
                                        <p:cTn id="166" dur="580">
                                          <p:stCondLst>
                                            <p:cond delay="0"/>
                                          </p:stCondLst>
                                        </p:cTn>
                                        <p:tgtEl>
                                          <p:spTgt spid="10"/>
                                        </p:tgtEl>
                                      </p:cBhvr>
                                    </p:animEffect>
                                    <p:anim calcmode="lin" valueType="num">
                                      <p:cBhvr>
                                        <p:cTn id="16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2" dur="26">
                                          <p:stCondLst>
                                            <p:cond delay="650"/>
                                          </p:stCondLst>
                                        </p:cTn>
                                        <p:tgtEl>
                                          <p:spTgt spid="10"/>
                                        </p:tgtEl>
                                      </p:cBhvr>
                                      <p:to x="100000" y="60000"/>
                                    </p:animScale>
                                    <p:animScale>
                                      <p:cBhvr>
                                        <p:cTn id="173" dur="166" decel="50000">
                                          <p:stCondLst>
                                            <p:cond delay="676"/>
                                          </p:stCondLst>
                                        </p:cTn>
                                        <p:tgtEl>
                                          <p:spTgt spid="10"/>
                                        </p:tgtEl>
                                      </p:cBhvr>
                                      <p:to x="100000" y="100000"/>
                                    </p:animScale>
                                    <p:animScale>
                                      <p:cBhvr>
                                        <p:cTn id="174" dur="26">
                                          <p:stCondLst>
                                            <p:cond delay="1312"/>
                                          </p:stCondLst>
                                        </p:cTn>
                                        <p:tgtEl>
                                          <p:spTgt spid="10"/>
                                        </p:tgtEl>
                                      </p:cBhvr>
                                      <p:to x="100000" y="80000"/>
                                    </p:animScale>
                                    <p:animScale>
                                      <p:cBhvr>
                                        <p:cTn id="175" dur="166" decel="50000">
                                          <p:stCondLst>
                                            <p:cond delay="1338"/>
                                          </p:stCondLst>
                                        </p:cTn>
                                        <p:tgtEl>
                                          <p:spTgt spid="10"/>
                                        </p:tgtEl>
                                      </p:cBhvr>
                                      <p:to x="100000" y="100000"/>
                                    </p:animScale>
                                    <p:animScale>
                                      <p:cBhvr>
                                        <p:cTn id="176" dur="26">
                                          <p:stCondLst>
                                            <p:cond delay="1642"/>
                                          </p:stCondLst>
                                        </p:cTn>
                                        <p:tgtEl>
                                          <p:spTgt spid="10"/>
                                        </p:tgtEl>
                                      </p:cBhvr>
                                      <p:to x="100000" y="90000"/>
                                    </p:animScale>
                                    <p:animScale>
                                      <p:cBhvr>
                                        <p:cTn id="177" dur="166" decel="50000">
                                          <p:stCondLst>
                                            <p:cond delay="1668"/>
                                          </p:stCondLst>
                                        </p:cTn>
                                        <p:tgtEl>
                                          <p:spTgt spid="10"/>
                                        </p:tgtEl>
                                      </p:cBhvr>
                                      <p:to x="100000" y="100000"/>
                                    </p:animScale>
                                    <p:animScale>
                                      <p:cBhvr>
                                        <p:cTn id="178" dur="26">
                                          <p:stCondLst>
                                            <p:cond delay="1808"/>
                                          </p:stCondLst>
                                        </p:cTn>
                                        <p:tgtEl>
                                          <p:spTgt spid="10"/>
                                        </p:tgtEl>
                                      </p:cBhvr>
                                      <p:to x="100000" y="95000"/>
                                    </p:animScale>
                                    <p:animScale>
                                      <p:cBhvr>
                                        <p:cTn id="179"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857232"/>
            <a:ext cx="8229600" cy="4525963"/>
          </a:xfrm>
        </p:spPr>
        <p:txBody>
          <a:bodyPr/>
          <a:lstStyle/>
          <a:p>
            <a:pPr algn="just" rtl="1">
              <a:buNone/>
            </a:pPr>
            <a:endParaRPr lang="fr-FR" b="1" dirty="0"/>
          </a:p>
        </p:txBody>
      </p:sp>
      <p:pic>
        <p:nvPicPr>
          <p:cNvPr id="1026" name="Picture 2" descr="F:\أنوار   القرآن\003.jpg"/>
          <p:cNvPicPr>
            <a:picLocks noChangeAspect="1" noChangeArrowheads="1"/>
          </p:cNvPicPr>
          <p:nvPr/>
        </p:nvPicPr>
        <p:blipFill>
          <a:blip r:embed="rId2"/>
          <a:srcRect/>
          <a:stretch>
            <a:fillRect/>
          </a:stretch>
        </p:blipFill>
        <p:spPr bwMode="auto">
          <a:xfrm>
            <a:off x="1" y="-24"/>
            <a:ext cx="9215470" cy="685802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28596" y="500042"/>
            <a:ext cx="8229600" cy="4525963"/>
          </a:xfrm>
        </p:spPr>
        <p:txBody>
          <a:bodyPr/>
          <a:lstStyle/>
          <a:p>
            <a:pPr marL="0" indent="0" algn="just" rtl="1">
              <a:buNone/>
            </a:pPr>
            <a:r>
              <a:rPr lang="ar-MA" b="1" dirty="0" smtClean="0"/>
              <a:t> دعاء لحب القرآن :</a:t>
            </a:r>
            <a:endParaRPr lang="fr-FR" b="1" dirty="0"/>
          </a:p>
        </p:txBody>
      </p:sp>
      <p:pic>
        <p:nvPicPr>
          <p:cNvPr id="36866" name="Picture 2" descr="F:\أنوار   القرآن\اللهم-اجعل-القران-ربيع-قلوبنا.jpg"/>
          <p:cNvPicPr>
            <a:picLocks noChangeAspect="1" noChangeArrowheads="1"/>
          </p:cNvPicPr>
          <p:nvPr/>
        </p:nvPicPr>
        <p:blipFill>
          <a:blip r:embed="rId3"/>
          <a:srcRect l="3409"/>
          <a:stretch>
            <a:fillRect/>
          </a:stretch>
        </p:blipFill>
        <p:spPr bwMode="auto">
          <a:xfrm>
            <a:off x="1000100" y="1500175"/>
            <a:ext cx="7072362" cy="5357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 calcmode="lin" valueType="num">
                                      <p:cBhvr>
                                        <p:cTn id="12" dur="500" fill="hold"/>
                                        <p:tgtEl>
                                          <p:spTgt spid="36866"/>
                                        </p:tgtEl>
                                        <p:attrNameLst>
                                          <p:attrName>ppt_w</p:attrName>
                                        </p:attrNameLst>
                                      </p:cBhvr>
                                      <p:tavLst>
                                        <p:tav tm="0">
                                          <p:val>
                                            <p:fltVal val="0"/>
                                          </p:val>
                                        </p:tav>
                                        <p:tav tm="100000">
                                          <p:val>
                                            <p:strVal val="#ppt_w"/>
                                          </p:val>
                                        </p:tav>
                                      </p:tavLst>
                                    </p:anim>
                                    <p:anim calcmode="lin" valueType="num">
                                      <p:cBhvr>
                                        <p:cTn id="13" dur="500" fill="hold"/>
                                        <p:tgtEl>
                                          <p:spTgt spid="36866"/>
                                        </p:tgtEl>
                                        <p:attrNameLst>
                                          <p:attrName>ppt_h</p:attrName>
                                        </p:attrNameLst>
                                      </p:cBhvr>
                                      <p:tavLst>
                                        <p:tav tm="0">
                                          <p:val>
                                            <p:fltVal val="0"/>
                                          </p:val>
                                        </p:tav>
                                        <p:tav tm="100000">
                                          <p:val>
                                            <p:strVal val="#ppt_h"/>
                                          </p:val>
                                        </p:tav>
                                      </p:tavLst>
                                    </p:anim>
                                    <p:animEffect transition="in" filter="fade">
                                      <p:cBhvr>
                                        <p:cTn id="14"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500034" y="857232"/>
            <a:ext cx="8229600" cy="4525963"/>
          </a:xfrm>
        </p:spPr>
        <p:txBody>
          <a:bodyPr/>
          <a:lstStyle/>
          <a:p>
            <a:pPr algn="just" rtl="1">
              <a:buNone/>
            </a:pPr>
            <a:r>
              <a:rPr lang="ar-MA" b="1" dirty="0" smtClean="0"/>
              <a:t>(ربيع قلبي </a:t>
            </a:r>
            <a:r>
              <a:rPr lang="ar-MA" b="1" dirty="0" err="1" smtClean="0"/>
              <a:t>و</a:t>
            </a:r>
            <a:r>
              <a:rPr lang="ar-MA" b="1" dirty="0" smtClean="0"/>
              <a:t> نور صدري)</a:t>
            </a:r>
          </a:p>
          <a:p>
            <a:pPr algn="just" rtl="1">
              <a:buFontTx/>
              <a:buChar char="-"/>
            </a:pPr>
            <a:r>
              <a:rPr lang="ar-MA" b="1" dirty="0" smtClean="0"/>
              <a:t>الربيع : هو المطر المنبت للنبات </a:t>
            </a:r>
            <a:r>
              <a:rPr lang="ar-MA" b="1" dirty="0" err="1" smtClean="0"/>
              <a:t>و</a:t>
            </a:r>
            <a:r>
              <a:rPr lang="ar-MA" b="1" dirty="0" smtClean="0"/>
              <a:t> الزهور </a:t>
            </a:r>
            <a:r>
              <a:rPr lang="ar-MA" b="1" dirty="0" err="1" smtClean="0"/>
              <a:t>و</a:t>
            </a:r>
            <a:r>
              <a:rPr lang="ar-MA" b="1" dirty="0" smtClean="0"/>
              <a:t> الثمار...</a:t>
            </a:r>
          </a:p>
          <a:p>
            <a:pPr algn="just" rtl="1">
              <a:buFontTx/>
              <a:buChar char="-"/>
            </a:pPr>
            <a:r>
              <a:rPr lang="ar-MA" b="1" dirty="0" smtClean="0"/>
              <a:t>النور : هو كل ما يضيء.</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857752" y="642918"/>
            <a:ext cx="3943320" cy="5143536"/>
          </a:xfrm>
        </p:spPr>
        <p:txBody>
          <a:bodyPr>
            <a:normAutofit/>
          </a:bodyPr>
          <a:lstStyle/>
          <a:p>
            <a:pPr algn="just" rtl="1">
              <a:buFont typeface="Wingdings" pitchFamily="2" charset="2"/>
              <a:buChar char="ü"/>
            </a:pPr>
            <a:r>
              <a:rPr lang="ar-MA" b="1" dirty="0" smtClean="0"/>
              <a:t> الترتيل :</a:t>
            </a:r>
          </a:p>
          <a:p>
            <a:pPr algn="just" rtl="1">
              <a:buNone/>
            </a:pPr>
            <a:r>
              <a:rPr lang="ar-MA" b="1" dirty="0" smtClean="0"/>
              <a:t>يقول ابن كثير : أي اقرأه على تمهل فإنه يكون عونا على فهم القرآن </a:t>
            </a:r>
            <a:r>
              <a:rPr lang="ar-MA" b="1" dirty="0" err="1" smtClean="0"/>
              <a:t>و</a:t>
            </a:r>
            <a:r>
              <a:rPr lang="ar-MA" b="1" dirty="0" smtClean="0"/>
              <a:t> تدبره.</a:t>
            </a:r>
          </a:p>
          <a:p>
            <a:pPr algn="just" rtl="1">
              <a:buNone/>
            </a:pPr>
            <a:r>
              <a:rPr lang="ar-MA" b="1" dirty="0" smtClean="0"/>
              <a:t>عن السيدة عائشة رضي الله عنها : (</a:t>
            </a:r>
            <a:r>
              <a:rPr lang="ar-MA" b="1" dirty="0" smtClean="0">
                <a:solidFill>
                  <a:srgbClr val="0070C0"/>
                </a:solidFill>
              </a:rPr>
              <a:t>كان يقرأ السورة فيرتلها حتى تكون أطول من أطول منها</a:t>
            </a:r>
            <a:r>
              <a:rPr lang="ar-MA" b="1" dirty="0" smtClean="0"/>
              <a:t>) رواه مسلم. </a:t>
            </a:r>
            <a:endParaRPr lang="fr-FR" b="1" dirty="0"/>
          </a:p>
        </p:txBody>
      </p:sp>
      <p:pic>
        <p:nvPicPr>
          <p:cNvPr id="37890" name="Picture 2" descr="F:\أنوار   القرآن\images3.jpeg"/>
          <p:cNvPicPr>
            <a:picLocks noChangeAspect="1" noChangeArrowheads="1"/>
          </p:cNvPicPr>
          <p:nvPr/>
        </p:nvPicPr>
        <p:blipFill>
          <a:blip r:embed="rId3"/>
          <a:srcRect/>
          <a:stretch>
            <a:fillRect/>
          </a:stretch>
        </p:blipFill>
        <p:spPr bwMode="auto">
          <a:xfrm>
            <a:off x="0" y="0"/>
            <a:ext cx="4738712"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anim calcmode="lin" valueType="num">
                                      <p:cBhvr additive="base">
                                        <p:cTn id="12" dur="500" fill="hold"/>
                                        <p:tgtEl>
                                          <p:spTgt spid="37890"/>
                                        </p:tgtEl>
                                        <p:attrNameLst>
                                          <p:attrName>ppt_x</p:attrName>
                                        </p:attrNameLst>
                                      </p:cBhvr>
                                      <p:tavLst>
                                        <p:tav tm="0">
                                          <p:val>
                                            <p:strVal val="#ppt_x"/>
                                          </p:val>
                                        </p:tav>
                                        <p:tav tm="100000">
                                          <p:val>
                                            <p:strVal val="#ppt_x"/>
                                          </p:val>
                                        </p:tav>
                                      </p:tavLst>
                                    </p:anim>
                                    <p:anim calcmode="lin" valueType="num">
                                      <p:cBhvr additive="base">
                                        <p:cTn id="13"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929190" y="500042"/>
            <a:ext cx="4014758" cy="5857916"/>
          </a:xfrm>
        </p:spPr>
        <p:txBody>
          <a:bodyPr>
            <a:normAutofit fontScale="92500" lnSpcReduction="10000"/>
          </a:bodyPr>
          <a:lstStyle/>
          <a:p>
            <a:pPr algn="just" rtl="1">
              <a:buFont typeface="Wingdings" pitchFamily="2" charset="2"/>
              <a:buChar char="ü"/>
            </a:pPr>
            <a:r>
              <a:rPr lang="ar-MA" b="1" dirty="0" smtClean="0"/>
              <a:t> الجهر </a:t>
            </a:r>
            <a:r>
              <a:rPr lang="ar-MA" b="1" dirty="0" err="1" smtClean="0"/>
              <a:t>و</a:t>
            </a:r>
            <a:r>
              <a:rPr lang="ar-MA" b="1" dirty="0" smtClean="0"/>
              <a:t> التغني بالقراءة :</a:t>
            </a:r>
          </a:p>
          <a:p>
            <a:pPr algn="just" rtl="1">
              <a:buFontTx/>
              <a:buChar char="-"/>
            </a:pPr>
            <a:r>
              <a:rPr lang="ar-MA" b="1" dirty="0" smtClean="0"/>
              <a:t>عن أبي هريرة رضي الله عنه (</a:t>
            </a:r>
            <a:r>
              <a:rPr lang="ar-MA" b="1" dirty="0" smtClean="0">
                <a:solidFill>
                  <a:srgbClr val="0070C0"/>
                </a:solidFill>
              </a:rPr>
              <a:t>ما أذن الله لشيء ما أذن لنبي حسن الصوت يجهر بالقرآن</a:t>
            </a:r>
            <a:r>
              <a:rPr lang="ar-MA" b="1" dirty="0" smtClean="0"/>
              <a:t>) رواه البخاري </a:t>
            </a:r>
            <a:r>
              <a:rPr lang="ar-MA" b="1" dirty="0" err="1" smtClean="0"/>
              <a:t>و</a:t>
            </a:r>
            <a:r>
              <a:rPr lang="ar-MA" b="1" dirty="0" smtClean="0"/>
              <a:t> مسلم.</a:t>
            </a:r>
          </a:p>
          <a:p>
            <a:pPr algn="just" rtl="1">
              <a:buFontTx/>
              <a:buChar char="-"/>
            </a:pPr>
            <a:r>
              <a:rPr lang="ar-MA" b="1" dirty="0" smtClean="0"/>
              <a:t>حديث عن فضالة عن عبيد رضي الله عنه قال : قال رسول الله صلى الله عليه    و سلم (لله أشد أذنا إلى الرجل الحسن الصوت بالقرآن يجهر به من صاحب القينة إلى قينته) ابن ماجة.</a:t>
            </a:r>
            <a:endParaRPr lang="fr-FR" b="1" dirty="0"/>
          </a:p>
        </p:txBody>
      </p:sp>
      <p:pic>
        <p:nvPicPr>
          <p:cNvPr id="38915" name="Picture 3" descr="F:\أنوار   القرآن\maxresdefault2.jpg"/>
          <p:cNvPicPr>
            <a:picLocks noChangeAspect="1" noChangeArrowheads="1"/>
          </p:cNvPicPr>
          <p:nvPr/>
        </p:nvPicPr>
        <p:blipFill>
          <a:blip r:embed="rId3"/>
          <a:srcRect l="14111" t="4427" r="14844" b="4427"/>
          <a:stretch>
            <a:fillRect/>
          </a:stretch>
        </p:blipFill>
        <p:spPr bwMode="auto">
          <a:xfrm>
            <a:off x="-32" y="1"/>
            <a:ext cx="4857784"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p:cTn id="12" dur="500" fill="hold"/>
                                        <p:tgtEl>
                                          <p:spTgt spid="38915"/>
                                        </p:tgtEl>
                                        <p:attrNameLst>
                                          <p:attrName>ppt_w</p:attrName>
                                        </p:attrNameLst>
                                      </p:cBhvr>
                                      <p:tavLst>
                                        <p:tav tm="0">
                                          <p:val>
                                            <p:fltVal val="0"/>
                                          </p:val>
                                        </p:tav>
                                        <p:tav tm="100000">
                                          <p:val>
                                            <p:strVal val="#ppt_w"/>
                                          </p:val>
                                        </p:tav>
                                      </p:tavLst>
                                    </p:anim>
                                    <p:anim calcmode="lin" valueType="num">
                                      <p:cBhvr>
                                        <p:cTn id="13" dur="500" fill="hold"/>
                                        <p:tgtEl>
                                          <p:spTgt spid="38915"/>
                                        </p:tgtEl>
                                        <p:attrNameLst>
                                          <p:attrName>ppt_h</p:attrName>
                                        </p:attrNameLst>
                                      </p:cBhvr>
                                      <p:tavLst>
                                        <p:tav tm="0">
                                          <p:val>
                                            <p:fltVal val="0"/>
                                          </p:val>
                                        </p:tav>
                                        <p:tav tm="100000">
                                          <p:val>
                                            <p:strVal val="#ppt_h"/>
                                          </p:val>
                                        </p:tav>
                                      </p:tavLst>
                                    </p:anim>
                                    <p:animEffect transition="in" filter="fade">
                                      <p:cBhvr>
                                        <p:cTn id="14" dur="500"/>
                                        <p:tgtEl>
                                          <p:spTgt spid="389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28596" y="642918"/>
            <a:ext cx="8229600" cy="4525963"/>
          </a:xfrm>
        </p:spPr>
        <p:txBody>
          <a:bodyPr/>
          <a:lstStyle/>
          <a:p>
            <a:pPr algn="just" rtl="1">
              <a:buFontTx/>
              <a:buChar char="-"/>
            </a:pPr>
            <a:r>
              <a:rPr lang="ar-MA" b="1" u="sng" dirty="0" smtClean="0"/>
              <a:t>درجات الجهر :</a:t>
            </a:r>
          </a:p>
          <a:p>
            <a:pPr algn="just" rtl="1">
              <a:buNone/>
            </a:pPr>
            <a:r>
              <a:rPr lang="ar-MA" b="1" dirty="0" smtClean="0"/>
              <a:t>	* أدناها : أن يسمع المرء نفسه بتحريك اللسان </a:t>
            </a:r>
            <a:r>
              <a:rPr lang="ar-MA" b="1" dirty="0" err="1" smtClean="0"/>
              <a:t>و</a:t>
            </a:r>
            <a:r>
              <a:rPr lang="ar-MA" b="1" dirty="0" smtClean="0"/>
              <a:t> الشفتين.</a:t>
            </a:r>
          </a:p>
          <a:p>
            <a:pPr algn="just" rtl="1">
              <a:buNone/>
            </a:pPr>
            <a:r>
              <a:rPr lang="ar-MA" b="1" dirty="0" smtClean="0"/>
              <a:t>	* أعلاها : أن يسمع من قرب منه.</a:t>
            </a:r>
          </a:p>
          <a:p>
            <a:pPr algn="just" rtl="1">
              <a:buFontTx/>
              <a:buChar char="-"/>
            </a:pPr>
            <a:r>
              <a:rPr lang="ar-MA" b="1" u="sng" dirty="0" smtClean="0"/>
              <a:t>فوائد الجهر :</a:t>
            </a:r>
          </a:p>
          <a:p>
            <a:pPr algn="just" rtl="1">
              <a:buNone/>
            </a:pPr>
            <a:r>
              <a:rPr lang="ar-MA" b="1" dirty="0" smtClean="0"/>
              <a:t>	* استماع الملائكة الموكلة بسماع الذكر.</a:t>
            </a:r>
          </a:p>
          <a:p>
            <a:pPr algn="just" rtl="1">
              <a:buNone/>
            </a:pPr>
            <a:r>
              <a:rPr lang="ar-MA" b="1" dirty="0" smtClean="0"/>
              <a:t>	* فرار الشياطين عن القارئ </a:t>
            </a:r>
            <a:r>
              <a:rPr lang="ar-MA" b="1" dirty="0" err="1" smtClean="0"/>
              <a:t>و</a:t>
            </a:r>
            <a:r>
              <a:rPr lang="ar-MA" b="1" dirty="0" smtClean="0"/>
              <a:t> المكان الذي يقرأ فيه. </a:t>
            </a:r>
          </a:p>
          <a:p>
            <a:pPr algn="just" rtl="1">
              <a:buNone/>
            </a:pP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28596" y="142853"/>
            <a:ext cx="8229600" cy="4286280"/>
          </a:xfrm>
        </p:spPr>
        <p:txBody>
          <a:bodyPr>
            <a:normAutofit fontScale="85000" lnSpcReduction="20000"/>
          </a:bodyPr>
          <a:lstStyle/>
          <a:p>
            <a:pPr algn="just" rtl="1">
              <a:buFont typeface="Wingdings" pitchFamily="2" charset="2"/>
              <a:buChar char="ü"/>
            </a:pPr>
            <a:r>
              <a:rPr lang="ar-MA" b="1" dirty="0" smtClean="0"/>
              <a:t> التوقف </a:t>
            </a:r>
            <a:r>
              <a:rPr lang="ar-MA" b="1" dirty="0" err="1" smtClean="0"/>
              <a:t>و</a:t>
            </a:r>
            <a:r>
              <a:rPr lang="ar-MA" b="1" dirty="0" smtClean="0"/>
              <a:t> التكرار :</a:t>
            </a:r>
          </a:p>
          <a:p>
            <a:pPr algn="just" rtl="1">
              <a:buNone/>
            </a:pPr>
            <a:r>
              <a:rPr lang="ar-MA" b="1" dirty="0" smtClean="0"/>
              <a:t>	- يقول عبد الله ابن مسعود رضي الله عنه : </a:t>
            </a:r>
            <a:r>
              <a:rPr lang="ar-MA" b="1" dirty="0" smtClean="0">
                <a:solidFill>
                  <a:srgbClr val="0070C0"/>
                </a:solidFill>
              </a:rPr>
              <a:t>(لا تهذوه هذ الشعر و لا تنثروه نثر الدقل (التمر الرديء) قفوا عند عجائبه         و حركوا به القلوب، و لا يكن هم أحدكم آخر السورة)</a:t>
            </a:r>
            <a:r>
              <a:rPr lang="ar-MA" b="1" dirty="0" smtClean="0"/>
              <a:t>.</a:t>
            </a:r>
          </a:p>
          <a:p>
            <a:pPr algn="just" rtl="1">
              <a:buNone/>
            </a:pPr>
            <a:r>
              <a:rPr lang="ar-MA" b="1" dirty="0" smtClean="0"/>
              <a:t>	- قال أبو ذر رضي الله : قام النبي صلى الله عليه و سلم بآية حتى أصبح يرددها : «</a:t>
            </a:r>
            <a:r>
              <a:rPr lang="ar-MA" b="1" dirty="0" smtClean="0">
                <a:solidFill>
                  <a:srgbClr val="C00000"/>
                </a:solidFill>
              </a:rPr>
              <a:t>إن تعذبهم فإنهم عبادك و إن تغفر لهم فإنك أنت العزيز الحكيم</a:t>
            </a:r>
            <a:r>
              <a:rPr lang="ar-MA" b="1" dirty="0" smtClean="0"/>
              <a:t>» المائدة/118 صححه الألباني.</a:t>
            </a:r>
          </a:p>
          <a:p>
            <a:pPr algn="just" rtl="1">
              <a:buNone/>
            </a:pPr>
            <a:r>
              <a:rPr lang="ar-MA" b="1" dirty="0" smtClean="0"/>
              <a:t>	- ردد الحسن البصري ليلة : «</a:t>
            </a:r>
            <a:r>
              <a:rPr lang="ar-MA" b="1" dirty="0" smtClean="0">
                <a:solidFill>
                  <a:srgbClr val="C00000"/>
                </a:solidFill>
              </a:rPr>
              <a:t>و إن تعدوا نعمة الله لا تحصوها إن الله لغفور رحيم</a:t>
            </a:r>
            <a:r>
              <a:rPr lang="ar-MA" b="1" dirty="0" smtClean="0"/>
              <a:t>» النحل 18، حتى أصبح، فقيل له في ذلك فقال : إن فيها معتبرا، ما نرفع طرفا و لا نرده إلا وقع على نعمة، و ما لا نعلمه من نعم الله أكثر.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28596" y="214290"/>
            <a:ext cx="8229600" cy="4525963"/>
          </a:xfrm>
        </p:spPr>
        <p:txBody>
          <a:bodyPr/>
          <a:lstStyle/>
          <a:p>
            <a:pPr algn="just" rtl="1">
              <a:buFont typeface="Wingdings" pitchFamily="2" charset="2"/>
              <a:buChar char="ü"/>
            </a:pPr>
            <a:r>
              <a:rPr lang="ar-MA" b="1" dirty="0" smtClean="0"/>
              <a:t> حفظ القرآن الكريم :</a:t>
            </a:r>
          </a:p>
          <a:p>
            <a:pPr algn="just" rtl="1">
              <a:buNone/>
            </a:pPr>
            <a:r>
              <a:rPr lang="ar-MA" b="1" dirty="0" smtClean="0"/>
              <a:t>	- قال تعالى : </a:t>
            </a:r>
            <a:r>
              <a:rPr lang="ar-MA" b="1" dirty="0" smtClean="0">
                <a:solidFill>
                  <a:srgbClr val="C00000"/>
                </a:solidFill>
              </a:rPr>
              <a:t>«بَلْ هُوَ آَيَاتٌ بَيِّنَاتٌ فِي صُدُورِ الَّذِينَ أُوتُوا الْعِلْمَ» </a:t>
            </a:r>
            <a:r>
              <a:rPr lang="ar-MA" b="1" dirty="0" smtClean="0"/>
              <a:t>العنكبوت/49 </a:t>
            </a:r>
            <a:endParaRPr lang="fr-FR" b="1" dirty="0"/>
          </a:p>
        </p:txBody>
      </p:sp>
      <p:pic>
        <p:nvPicPr>
          <p:cNvPr id="2050" name="Picture 2" descr="F:\أنوار   القرآن\إنَّ-الذي-ليسَ-في-جوفِهِ-شيءٌ-من-القرآنْ-كالبيتِ-الخَرِبِ.jpg"/>
          <p:cNvPicPr>
            <a:picLocks noChangeAspect="1" noChangeArrowheads="1"/>
          </p:cNvPicPr>
          <p:nvPr/>
        </p:nvPicPr>
        <p:blipFill>
          <a:blip r:embed="rId3"/>
          <a:srcRect/>
          <a:stretch>
            <a:fillRect/>
          </a:stretch>
        </p:blipFill>
        <p:spPr bwMode="auto">
          <a:xfrm>
            <a:off x="785786" y="2071678"/>
            <a:ext cx="7500990" cy="47863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ppt_w</p:attrName>
                                        </p:attrNameLst>
                                      </p:cBhvr>
                                      <p:tavLst>
                                        <p:tav tm="0">
                                          <p:val>
                                            <p:fltVal val="0"/>
                                          </p:val>
                                        </p:tav>
                                        <p:tav tm="100000">
                                          <p:val>
                                            <p:strVal val="#ppt_w"/>
                                          </p:val>
                                        </p:tav>
                                      </p:tavLst>
                                    </p:anim>
                                    <p:anim calcmode="lin" valueType="num">
                                      <p:cBhvr>
                                        <p:cTn id="18" dur="1000" fill="hold"/>
                                        <p:tgtEl>
                                          <p:spTgt spid="2050"/>
                                        </p:tgtEl>
                                        <p:attrNameLst>
                                          <p:attrName>ppt_h</p:attrName>
                                        </p:attrNameLst>
                                      </p:cBhvr>
                                      <p:tavLst>
                                        <p:tav tm="0">
                                          <p:val>
                                            <p:fltVal val="0"/>
                                          </p:val>
                                        </p:tav>
                                        <p:tav tm="100000">
                                          <p:val>
                                            <p:strVal val="#ppt_h"/>
                                          </p:val>
                                        </p:tav>
                                      </p:tavLst>
                                    </p:anim>
                                    <p:anim calcmode="lin" valueType="num">
                                      <p:cBhvr>
                                        <p:cTn id="19" dur="1000" fill="hold"/>
                                        <p:tgtEl>
                                          <p:spTgt spid="2050"/>
                                        </p:tgtEl>
                                        <p:attrNameLst>
                                          <p:attrName>style.rotation</p:attrName>
                                        </p:attrNameLst>
                                      </p:cBhvr>
                                      <p:tavLst>
                                        <p:tav tm="0">
                                          <p:val>
                                            <p:fltVal val="90"/>
                                          </p:val>
                                        </p:tav>
                                        <p:tav tm="100000">
                                          <p:val>
                                            <p:fltVal val="0"/>
                                          </p:val>
                                        </p:tav>
                                      </p:tavLst>
                                    </p:anim>
                                    <p:animEffect transition="in" filter="fade">
                                      <p:cBhvr>
                                        <p:cTn id="2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500562" y="428604"/>
            <a:ext cx="4443386" cy="4525963"/>
          </a:xfrm>
        </p:spPr>
        <p:txBody>
          <a:bodyPr/>
          <a:lstStyle/>
          <a:p>
            <a:pPr algn="just" rtl="1">
              <a:buNone/>
            </a:pPr>
            <a:r>
              <a:rPr lang="ar-MA" b="1" dirty="0" smtClean="0"/>
              <a:t>- مثال حافظ القرآن </a:t>
            </a:r>
            <a:r>
              <a:rPr lang="ar-MA" b="1" dirty="0" err="1" smtClean="0"/>
              <a:t>و</a:t>
            </a:r>
            <a:r>
              <a:rPr lang="ar-MA" b="1" dirty="0" smtClean="0"/>
              <a:t> غير الحافظ...</a:t>
            </a:r>
          </a:p>
          <a:p>
            <a:pPr algn="just" rtl="1">
              <a:buNone/>
            </a:pPr>
            <a:r>
              <a:rPr lang="ar-MA" b="1" dirty="0" smtClean="0"/>
              <a:t>- قال سهل بن عبد الله لأحد طلابه : أتحفظ القرآن ؟ قال : لا، قال : </a:t>
            </a:r>
            <a:r>
              <a:rPr lang="ar-MA" b="1" dirty="0" err="1" smtClean="0"/>
              <a:t>وا</a:t>
            </a:r>
            <a:r>
              <a:rPr lang="ar-MA" b="1" dirty="0" smtClean="0"/>
              <a:t> غوثاه لمؤمن لا يحفظ القرآن، فبم يترنم ؟ فبم يتنعم ؟ فبم يناجي ربه ؟</a:t>
            </a:r>
            <a:endParaRPr lang="fr-FR" b="1" dirty="0"/>
          </a:p>
        </p:txBody>
      </p:sp>
      <p:pic>
        <p:nvPicPr>
          <p:cNvPr id="4" name="Picture 3" descr="F:\أنوار   القرآن\B2FUnGhCMAA6akS.jpg large.jpeg"/>
          <p:cNvPicPr>
            <a:picLocks noChangeAspect="1" noChangeArrowheads="1"/>
          </p:cNvPicPr>
          <p:nvPr/>
        </p:nvPicPr>
        <p:blipFill>
          <a:blip r:embed="rId3"/>
          <a:srcRect b="10784"/>
          <a:stretch>
            <a:fillRect/>
          </a:stretch>
        </p:blipFill>
        <p:spPr bwMode="auto">
          <a:xfrm>
            <a:off x="0" y="0"/>
            <a:ext cx="4429124"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28596" y="571480"/>
            <a:ext cx="8229600" cy="4525963"/>
          </a:xfrm>
        </p:spPr>
        <p:txBody>
          <a:bodyPr/>
          <a:lstStyle/>
          <a:p>
            <a:pPr algn="just" rtl="1">
              <a:buFont typeface="Wingdings" pitchFamily="2" charset="2"/>
              <a:buChar char="ü"/>
            </a:pPr>
            <a:r>
              <a:rPr lang="ar-MA" b="1" dirty="0" smtClean="0"/>
              <a:t> القيام به ليلا :</a:t>
            </a:r>
            <a:endParaRPr lang="fr-FR" b="1" dirty="0"/>
          </a:p>
        </p:txBody>
      </p:sp>
      <p:pic>
        <p:nvPicPr>
          <p:cNvPr id="3075" name="Picture 3" descr="F:\أنوار   القرآن\ALtafseer_alnabawe1031.jpg"/>
          <p:cNvPicPr>
            <a:picLocks noChangeAspect="1" noChangeArrowheads="1"/>
          </p:cNvPicPr>
          <p:nvPr/>
        </p:nvPicPr>
        <p:blipFill>
          <a:blip r:embed="rId3"/>
          <a:srcRect b="25260"/>
          <a:stretch>
            <a:fillRect/>
          </a:stretch>
        </p:blipFill>
        <p:spPr bwMode="auto">
          <a:xfrm>
            <a:off x="0" y="1714488"/>
            <a:ext cx="9144000" cy="5143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p:cTn id="12" dur="1000" fill="hold"/>
                                        <p:tgtEl>
                                          <p:spTgt spid="3075"/>
                                        </p:tgtEl>
                                        <p:attrNameLst>
                                          <p:attrName>ppt_w</p:attrName>
                                        </p:attrNameLst>
                                      </p:cBhvr>
                                      <p:tavLst>
                                        <p:tav tm="0">
                                          <p:val>
                                            <p:fltVal val="0"/>
                                          </p:val>
                                        </p:tav>
                                        <p:tav tm="100000">
                                          <p:val>
                                            <p:strVal val="#ppt_w"/>
                                          </p:val>
                                        </p:tav>
                                      </p:tavLst>
                                    </p:anim>
                                    <p:anim calcmode="lin" valueType="num">
                                      <p:cBhvr>
                                        <p:cTn id="13" dur="1000" fill="hold"/>
                                        <p:tgtEl>
                                          <p:spTgt spid="3075"/>
                                        </p:tgtEl>
                                        <p:attrNameLst>
                                          <p:attrName>ppt_h</p:attrName>
                                        </p:attrNameLst>
                                      </p:cBhvr>
                                      <p:tavLst>
                                        <p:tav tm="0">
                                          <p:val>
                                            <p:fltVal val="0"/>
                                          </p:val>
                                        </p:tav>
                                        <p:tav tm="100000">
                                          <p:val>
                                            <p:strVal val="#ppt_h"/>
                                          </p:val>
                                        </p:tav>
                                      </p:tavLst>
                                    </p:anim>
                                    <p:anim calcmode="lin" valueType="num">
                                      <p:cBhvr>
                                        <p:cTn id="14" dur="1000" fill="hold"/>
                                        <p:tgtEl>
                                          <p:spTgt spid="3075"/>
                                        </p:tgtEl>
                                        <p:attrNameLst>
                                          <p:attrName>style.rotation</p:attrName>
                                        </p:attrNameLst>
                                      </p:cBhvr>
                                      <p:tavLst>
                                        <p:tav tm="0">
                                          <p:val>
                                            <p:fltVal val="90"/>
                                          </p:val>
                                        </p:tav>
                                        <p:tav tm="100000">
                                          <p:val>
                                            <p:fltVal val="0"/>
                                          </p:val>
                                        </p:tav>
                                      </p:tavLst>
                                    </p:anim>
                                    <p:animEffect transition="in" filter="fade">
                                      <p:cBhvr>
                                        <p:cTn id="15"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5500694" y="1000108"/>
            <a:ext cx="3586130" cy="4525963"/>
          </a:xfrm>
        </p:spPr>
        <p:txBody>
          <a:bodyPr/>
          <a:lstStyle/>
          <a:p>
            <a:pPr algn="just" rtl="1">
              <a:buFont typeface="Arial" charset="0"/>
              <a:buChar char="•"/>
            </a:pPr>
            <a:r>
              <a:rPr lang="ar-MA" b="1" dirty="0" smtClean="0"/>
              <a:t>ناشئة الليل : أي القيام بعد النوم.</a:t>
            </a:r>
          </a:p>
          <a:p>
            <a:pPr algn="just" rtl="1">
              <a:buFont typeface="Arial" charset="0"/>
              <a:buChar char="•"/>
            </a:pPr>
            <a:r>
              <a:rPr lang="ar-MA" b="1" dirty="0" smtClean="0"/>
              <a:t>أقوم قيلا : هو أجدر أن يفقه القرآن.</a:t>
            </a:r>
            <a:endParaRPr lang="fr-FR" b="1" dirty="0"/>
          </a:p>
        </p:txBody>
      </p:sp>
      <p:pic>
        <p:nvPicPr>
          <p:cNvPr id="4098" name="Picture 2" descr="F:\أنوار   القرآن\qyam0013.jpg"/>
          <p:cNvPicPr>
            <a:picLocks noChangeAspect="1" noChangeArrowheads="1"/>
          </p:cNvPicPr>
          <p:nvPr/>
        </p:nvPicPr>
        <p:blipFill>
          <a:blip r:embed="rId3"/>
          <a:srcRect t="10588"/>
          <a:stretch>
            <a:fillRect/>
          </a:stretch>
        </p:blipFill>
        <p:spPr bwMode="auto">
          <a:xfrm>
            <a:off x="0" y="1"/>
            <a:ext cx="5400675" cy="3429000"/>
          </a:xfrm>
          <a:prstGeom prst="rect">
            <a:avLst/>
          </a:prstGeom>
          <a:noFill/>
        </p:spPr>
      </p:pic>
      <p:pic>
        <p:nvPicPr>
          <p:cNvPr id="4099" name="Picture 3" descr="F:\أنوار   القرآن\BojiB1tIMAAkAeZ.jpg"/>
          <p:cNvPicPr>
            <a:picLocks noChangeAspect="1" noChangeArrowheads="1"/>
          </p:cNvPicPr>
          <p:nvPr/>
        </p:nvPicPr>
        <p:blipFill>
          <a:blip r:embed="rId4"/>
          <a:srcRect l="17437" t="13821" r="20812" b="17500"/>
          <a:stretch>
            <a:fillRect/>
          </a:stretch>
        </p:blipFill>
        <p:spPr bwMode="auto">
          <a:xfrm>
            <a:off x="0" y="3357562"/>
            <a:ext cx="5429288" cy="3500438"/>
          </a:xfrm>
          <a:prstGeom prst="rect">
            <a:avLst/>
          </a:prstGeom>
          <a:noFill/>
        </p:spPr>
      </p:pic>
      <p:sp>
        <p:nvSpPr>
          <p:cNvPr id="6" name="Rectangle 5"/>
          <p:cNvSpPr/>
          <p:nvPr/>
        </p:nvSpPr>
        <p:spPr>
          <a:xfrm>
            <a:off x="500034" y="5357826"/>
            <a:ext cx="2177199" cy="1077218"/>
          </a:xfrm>
          <a:prstGeom prst="rect">
            <a:avLst/>
          </a:prstGeom>
          <a:noFill/>
        </p:spPr>
        <p:txBody>
          <a:bodyPr wrap="none" lIns="91440" tIns="45720" rIns="91440" bIns="45720">
            <a:spAutoFit/>
          </a:bodyPr>
          <a:lstStyle/>
          <a:p>
            <a:pPr algn="ctr" rtl="1"/>
            <a:r>
              <a:rPr lang="ar-MA"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الحسن بن علي</a:t>
            </a:r>
          </a:p>
          <a:p>
            <a:pPr algn="ctr" rtl="1"/>
            <a:r>
              <a:rPr lang="ar-MA"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رضي الله عنه</a:t>
            </a:r>
            <a:endParaRPr lang="fr-FR"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p:cTn id="25" dur="500" fill="hold"/>
                                        <p:tgtEl>
                                          <p:spTgt spid="4099"/>
                                        </p:tgtEl>
                                        <p:attrNameLst>
                                          <p:attrName>ppt_w</p:attrName>
                                        </p:attrNameLst>
                                      </p:cBhvr>
                                      <p:tavLst>
                                        <p:tav tm="0">
                                          <p:val>
                                            <p:fltVal val="0"/>
                                          </p:val>
                                        </p:tav>
                                        <p:tav tm="100000">
                                          <p:val>
                                            <p:strVal val="#ppt_w"/>
                                          </p:val>
                                        </p:tav>
                                      </p:tavLst>
                                    </p:anim>
                                    <p:anim calcmode="lin" valueType="num">
                                      <p:cBhvr>
                                        <p:cTn id="26" dur="500" fill="hold"/>
                                        <p:tgtEl>
                                          <p:spTgt spid="4099"/>
                                        </p:tgtEl>
                                        <p:attrNameLst>
                                          <p:attrName>ppt_h</p:attrName>
                                        </p:attrNameLst>
                                      </p:cBhvr>
                                      <p:tavLst>
                                        <p:tav tm="0">
                                          <p:val>
                                            <p:fltVal val="0"/>
                                          </p:val>
                                        </p:tav>
                                        <p:tav tm="100000">
                                          <p:val>
                                            <p:strVal val="#ppt_h"/>
                                          </p:val>
                                        </p:tav>
                                      </p:tavLst>
                                    </p:anim>
                                    <p:animEffect transition="in" filter="fade">
                                      <p:cBhvr>
                                        <p:cTn id="27" dur="500"/>
                                        <p:tgtEl>
                                          <p:spTgt spid="409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611560" y="2636912"/>
            <a:ext cx="8229600" cy="4525963"/>
          </a:xfrm>
        </p:spPr>
        <p:txBody>
          <a:bodyPr>
            <a:normAutofit/>
          </a:bodyPr>
          <a:lstStyle/>
          <a:p>
            <a:pPr marL="0" indent="0" algn="just" rtl="1">
              <a:buNone/>
            </a:pPr>
            <a:endParaRPr lang="ar-MA" b="1" dirty="0" smtClean="0"/>
          </a:p>
          <a:p>
            <a:pPr algn="just" rtl="1">
              <a:buFontTx/>
              <a:buChar char="-"/>
            </a:pPr>
            <a:endParaRPr lang="ar-MA" b="1" dirty="0"/>
          </a:p>
          <a:p>
            <a:pPr algn="just" rtl="1">
              <a:buFontTx/>
              <a:buChar char="-"/>
            </a:pPr>
            <a:r>
              <a:rPr lang="ar-MA" b="1" dirty="0" smtClean="0"/>
              <a:t>النزول </a:t>
            </a:r>
            <a:r>
              <a:rPr lang="ar-MA" b="1" dirty="0" smtClean="0"/>
              <a:t>الأول : من اللوح المحفوظ إلى بيت العزة في السماء الدنيا.</a:t>
            </a:r>
          </a:p>
          <a:p>
            <a:pPr algn="just" rtl="1">
              <a:buFontTx/>
              <a:buChar char="-"/>
            </a:pPr>
            <a:r>
              <a:rPr lang="ar-MA" b="1" dirty="0" smtClean="0"/>
              <a:t>النزول الثاني : طيلة مدة الرسالة </a:t>
            </a:r>
            <a:r>
              <a:rPr lang="ar-MA" b="1" dirty="0" err="1" smtClean="0"/>
              <a:t>و</a:t>
            </a:r>
            <a:r>
              <a:rPr lang="ar-MA" b="1" dirty="0" smtClean="0"/>
              <a:t> حسب الأحداث...</a:t>
            </a:r>
            <a:endParaRPr lang="fr-FR" b="1"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7765"/>
          <a:stretch/>
        </p:blipFill>
        <p:spPr bwMode="auto">
          <a:xfrm>
            <a:off x="0" y="-60239"/>
            <a:ext cx="9228412" cy="351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14"/>
          <a:stretch/>
        </p:blipFill>
        <p:spPr bwMode="auto">
          <a:xfrm>
            <a:off x="0" y="25627"/>
            <a:ext cx="9036496" cy="683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66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4700646" y="428604"/>
            <a:ext cx="4157634" cy="4525963"/>
          </a:xfrm>
        </p:spPr>
        <p:txBody>
          <a:bodyPr/>
          <a:lstStyle/>
          <a:p>
            <a:pPr algn="just" rtl="1">
              <a:buFont typeface="Wingdings" pitchFamily="2" charset="2"/>
              <a:buChar char="ü"/>
            </a:pPr>
            <a:r>
              <a:rPr lang="ar-MA" b="1" dirty="0" smtClean="0"/>
              <a:t> العمل </a:t>
            </a:r>
            <a:r>
              <a:rPr lang="ar-MA" b="1" dirty="0" err="1" smtClean="0"/>
              <a:t>به</a:t>
            </a:r>
            <a:r>
              <a:rPr lang="ar-MA" b="1" dirty="0" smtClean="0"/>
              <a:t> :</a:t>
            </a:r>
          </a:p>
          <a:p>
            <a:pPr algn="just" rtl="1">
              <a:buNone/>
            </a:pPr>
            <a:r>
              <a:rPr lang="ar-MA" b="1" dirty="0" smtClean="0"/>
              <a:t>	  القراءة بنية العمل.</a:t>
            </a:r>
          </a:p>
          <a:p>
            <a:pPr algn="just" rtl="1">
              <a:buNone/>
            </a:pPr>
            <a:r>
              <a:rPr lang="ar-MA" b="1" dirty="0" smtClean="0"/>
              <a:t>	  يقول ابن مسعود : (إذا سمعت </a:t>
            </a:r>
            <a:r>
              <a:rPr lang="ar-MA" b="1" dirty="0" smtClean="0">
                <a:solidFill>
                  <a:srgbClr val="C00000"/>
                </a:solidFill>
              </a:rPr>
              <a:t>”</a:t>
            </a:r>
            <a:r>
              <a:rPr lang="ar-MA" b="1" dirty="0" err="1" smtClean="0">
                <a:solidFill>
                  <a:srgbClr val="C00000"/>
                </a:solidFill>
              </a:rPr>
              <a:t>ياأيها</a:t>
            </a:r>
            <a:r>
              <a:rPr lang="ar-MA" b="1" dirty="0" smtClean="0">
                <a:solidFill>
                  <a:srgbClr val="C00000"/>
                </a:solidFill>
              </a:rPr>
              <a:t> الذين آمنوا“ </a:t>
            </a:r>
            <a:r>
              <a:rPr lang="ar-MA" b="1" dirty="0" smtClean="0"/>
              <a:t>فارعها سمعك فخيرا تؤمر به أو شرا تنهى عنه). </a:t>
            </a:r>
            <a:endParaRPr lang="fr-FR" b="1" dirty="0"/>
          </a:p>
        </p:txBody>
      </p:sp>
      <p:cxnSp>
        <p:nvCxnSpPr>
          <p:cNvPr id="5" name="Connecteur droit avec flèche 4"/>
          <p:cNvCxnSpPr/>
          <p:nvPr/>
        </p:nvCxnSpPr>
        <p:spPr>
          <a:xfrm rot="10800000">
            <a:off x="8286776" y="1285860"/>
            <a:ext cx="500066"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6146" name="Picture 2" descr="F:\أنوار   القرآن\51b6d2ed1ef76222500384.jpg"/>
          <p:cNvPicPr>
            <a:picLocks noChangeAspect="1" noChangeArrowheads="1"/>
          </p:cNvPicPr>
          <p:nvPr/>
        </p:nvPicPr>
        <p:blipFill>
          <a:blip r:embed="rId3"/>
          <a:srcRect/>
          <a:stretch>
            <a:fillRect/>
          </a:stretch>
        </p:blipFill>
        <p:spPr bwMode="auto">
          <a:xfrm>
            <a:off x="0" y="0"/>
            <a:ext cx="4619625" cy="6858000"/>
          </a:xfrm>
          <a:prstGeom prst="rect">
            <a:avLst/>
          </a:prstGeom>
          <a:noFill/>
        </p:spPr>
      </p:pic>
      <p:cxnSp>
        <p:nvCxnSpPr>
          <p:cNvPr id="7" name="Connecteur droit avec flèche 6"/>
          <p:cNvCxnSpPr/>
          <p:nvPr/>
        </p:nvCxnSpPr>
        <p:spPr>
          <a:xfrm rot="10800000">
            <a:off x="8286776" y="1927213"/>
            <a:ext cx="500066"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 calcmode="lin" valueType="num">
                                      <p:cBhvr>
                                        <p:cTn id="22" dur="1000" fill="hold"/>
                                        <p:tgtEl>
                                          <p:spTgt spid="6146"/>
                                        </p:tgtEl>
                                        <p:attrNameLst>
                                          <p:attrName>ppt_w</p:attrName>
                                        </p:attrNameLst>
                                      </p:cBhvr>
                                      <p:tavLst>
                                        <p:tav tm="0">
                                          <p:val>
                                            <p:fltVal val="0"/>
                                          </p:val>
                                        </p:tav>
                                        <p:tav tm="100000">
                                          <p:val>
                                            <p:strVal val="#ppt_w"/>
                                          </p:val>
                                        </p:tav>
                                      </p:tavLst>
                                    </p:anim>
                                    <p:anim calcmode="lin" valueType="num">
                                      <p:cBhvr>
                                        <p:cTn id="23" dur="1000" fill="hold"/>
                                        <p:tgtEl>
                                          <p:spTgt spid="6146"/>
                                        </p:tgtEl>
                                        <p:attrNameLst>
                                          <p:attrName>ppt_h</p:attrName>
                                        </p:attrNameLst>
                                      </p:cBhvr>
                                      <p:tavLst>
                                        <p:tav tm="0">
                                          <p:val>
                                            <p:fltVal val="0"/>
                                          </p:val>
                                        </p:tav>
                                        <p:tav tm="100000">
                                          <p:val>
                                            <p:strVal val="#ppt_h"/>
                                          </p:val>
                                        </p:tav>
                                      </p:tavLst>
                                    </p:anim>
                                    <p:anim calcmode="lin" valueType="num">
                                      <p:cBhvr>
                                        <p:cTn id="24" dur="1000" fill="hold"/>
                                        <p:tgtEl>
                                          <p:spTgt spid="6146"/>
                                        </p:tgtEl>
                                        <p:attrNameLst>
                                          <p:attrName>style.rotation</p:attrName>
                                        </p:attrNameLst>
                                      </p:cBhvr>
                                      <p:tavLst>
                                        <p:tav tm="0">
                                          <p:val>
                                            <p:fltVal val="90"/>
                                          </p:val>
                                        </p:tav>
                                        <p:tav tm="100000">
                                          <p:val>
                                            <p:fltVal val="0"/>
                                          </p:val>
                                        </p:tav>
                                      </p:tavLst>
                                    </p:anim>
                                    <p:animEffect transition="in" filter="fade">
                                      <p:cBhvr>
                                        <p:cTn id="25" dur="1000"/>
                                        <p:tgtEl>
                                          <p:spTgt spid="614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re 1"/>
          <p:cNvSpPr>
            <a:spLocks noGrp="1"/>
          </p:cNvSpPr>
          <p:nvPr>
            <p:ph type="title"/>
          </p:nvPr>
        </p:nvSpPr>
        <p:spPr/>
        <p:txBody>
          <a:bodyPr/>
          <a:lstStyle/>
          <a:p>
            <a:pPr rtl="1"/>
            <a:r>
              <a:rPr lang="ar-MA" b="1" dirty="0" smtClean="0">
                <a:solidFill>
                  <a:srgbClr val="7030A0"/>
                </a:solidFill>
              </a:rPr>
              <a:t>خمس واجبات نلتزم </a:t>
            </a:r>
            <a:r>
              <a:rPr lang="ar-MA" b="1" dirty="0" err="1" smtClean="0">
                <a:solidFill>
                  <a:srgbClr val="7030A0"/>
                </a:solidFill>
              </a:rPr>
              <a:t>بها</a:t>
            </a:r>
            <a:r>
              <a:rPr lang="ar-MA" b="1" dirty="0" smtClean="0">
                <a:solidFill>
                  <a:srgbClr val="7030A0"/>
                </a:solidFill>
              </a:rPr>
              <a:t> قبل رمضان</a:t>
            </a:r>
            <a:endParaRPr lang="fr-FR" b="1" dirty="0">
              <a:solidFill>
                <a:srgbClr val="7030A0"/>
              </a:solidFill>
            </a:endParaRPr>
          </a:p>
        </p:txBody>
      </p:sp>
      <p:sp>
        <p:nvSpPr>
          <p:cNvPr id="3" name="Espace réservé du contenu 2"/>
          <p:cNvSpPr>
            <a:spLocks noGrp="1"/>
          </p:cNvSpPr>
          <p:nvPr>
            <p:ph idx="1"/>
          </p:nvPr>
        </p:nvSpPr>
        <p:spPr/>
        <p:txBody>
          <a:bodyPr/>
          <a:lstStyle/>
          <a:p>
            <a:pPr algn="r" rtl="1">
              <a:buFont typeface="Wingdings" pitchFamily="2" charset="2"/>
              <a:buChar char="ü"/>
            </a:pPr>
            <a:r>
              <a:rPr lang="ar-MA" b="1" dirty="0" smtClean="0"/>
              <a:t> </a:t>
            </a:r>
            <a:r>
              <a:rPr lang="ar-MA" b="1" u="sng" dirty="0" smtClean="0"/>
              <a:t>واجب اليوم الأول </a:t>
            </a:r>
            <a:r>
              <a:rPr lang="ar-MA" b="1" dirty="0" smtClean="0"/>
              <a:t>: أريد أن أتطهر للقاء ربي (</a:t>
            </a:r>
            <a:r>
              <a:rPr lang="ar-MA" b="1" u="sng" dirty="0" smtClean="0">
                <a:solidFill>
                  <a:srgbClr val="660033"/>
                </a:solidFill>
              </a:rPr>
              <a:t>الاستغفار</a:t>
            </a:r>
            <a:r>
              <a:rPr lang="ar-MA" b="1" dirty="0" smtClean="0"/>
              <a:t>).</a:t>
            </a:r>
          </a:p>
          <a:p>
            <a:pPr algn="r" rtl="1">
              <a:buFont typeface="Wingdings" pitchFamily="2" charset="2"/>
              <a:buChar char="ü"/>
            </a:pPr>
            <a:r>
              <a:rPr lang="ar-MA" b="1" dirty="0" smtClean="0"/>
              <a:t> </a:t>
            </a:r>
            <a:r>
              <a:rPr lang="ar-MA" b="1" u="sng" dirty="0" smtClean="0"/>
              <a:t>واجب اليوم الثاني </a:t>
            </a:r>
            <a:r>
              <a:rPr lang="ar-MA" b="1" dirty="0" smtClean="0"/>
              <a:t>: التوبة “</a:t>
            </a:r>
            <a:r>
              <a:rPr lang="ar-MA" b="1" dirty="0" smtClean="0">
                <a:solidFill>
                  <a:srgbClr val="C00000"/>
                </a:solidFill>
              </a:rPr>
              <a:t>وَيَا قَوْمِ اسْتَغْفِرُوا رَبَّكُمْ ثُمَّ تُوبُوا إِلَيْهِ</a:t>
            </a:r>
            <a:r>
              <a:rPr lang="ar-MA" b="1" dirty="0" smtClean="0"/>
              <a:t>” هود/52</a:t>
            </a:r>
          </a:p>
          <a:p>
            <a:pPr algn="ctr" rtl="1">
              <a:buNone/>
            </a:pPr>
            <a:r>
              <a:rPr lang="ar-MA" b="1" dirty="0" smtClean="0"/>
              <a:t>كشف بعشرة ذنوب نتخلص منها قبل رمضان.</a:t>
            </a:r>
          </a:p>
          <a:p>
            <a:pPr algn="r" rtl="1">
              <a:buNone/>
            </a:pP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iterate type="lt">
                                    <p:tmPct val="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أنوار   القرآن\1007241623304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u contenu 2"/>
          <p:cNvSpPr>
            <a:spLocks noGrp="1"/>
          </p:cNvSpPr>
          <p:nvPr>
            <p:ph idx="1"/>
          </p:nvPr>
        </p:nvSpPr>
        <p:spPr>
          <a:xfrm>
            <a:off x="500034" y="357166"/>
            <a:ext cx="8229600" cy="4525963"/>
          </a:xfrm>
        </p:spPr>
        <p:txBody>
          <a:bodyPr/>
          <a:lstStyle/>
          <a:p>
            <a:pPr algn="r" rtl="1">
              <a:buFont typeface="Wingdings" pitchFamily="2" charset="2"/>
              <a:buChar char="ü"/>
            </a:pPr>
            <a:r>
              <a:rPr lang="ar-MA" b="1" dirty="0" smtClean="0"/>
              <a:t> </a:t>
            </a:r>
            <a:r>
              <a:rPr lang="ar-MA" b="1" u="sng" dirty="0" smtClean="0"/>
              <a:t>واجب اليوم الثالث </a:t>
            </a:r>
            <a:r>
              <a:rPr lang="ar-MA" b="1" dirty="0" smtClean="0"/>
              <a:t>: شحن القلب بوقود الرحمة (طاعة الرسول صلى الله عليه </a:t>
            </a:r>
            <a:r>
              <a:rPr lang="ar-MA" b="1" dirty="0" err="1" smtClean="0"/>
              <a:t>و</a:t>
            </a:r>
            <a:r>
              <a:rPr lang="ar-MA" b="1" dirty="0" smtClean="0"/>
              <a:t> سلم)</a:t>
            </a:r>
          </a:p>
          <a:p>
            <a:pPr algn="r" rtl="1">
              <a:buNone/>
            </a:pPr>
            <a:r>
              <a:rPr lang="ar-MA" b="1" dirty="0" smtClean="0"/>
              <a:t>“</a:t>
            </a:r>
            <a:r>
              <a:rPr lang="ar-MA" b="1" dirty="0" smtClean="0">
                <a:solidFill>
                  <a:srgbClr val="C00000"/>
                </a:solidFill>
              </a:rPr>
              <a:t>وَأَطِيعُوا الرَّسُولَ لَعَلَّكُمْ تُرْحَمُونَ</a:t>
            </a:r>
            <a:r>
              <a:rPr lang="ar-MA" b="1" dirty="0" smtClean="0"/>
              <a:t>” النور/56</a:t>
            </a:r>
          </a:p>
          <a:p>
            <a:pPr algn="r" rtl="1">
              <a:buFont typeface="Wingdings" pitchFamily="2" charset="2"/>
              <a:buChar char="ü"/>
            </a:pPr>
            <a:r>
              <a:rPr lang="ar-MA" b="1" dirty="0" smtClean="0"/>
              <a:t> </a:t>
            </a:r>
            <a:r>
              <a:rPr lang="ar-MA" b="1" u="sng" dirty="0" smtClean="0"/>
              <a:t>واجب اليوم الرابع </a:t>
            </a:r>
            <a:r>
              <a:rPr lang="ar-MA" b="1" dirty="0" smtClean="0"/>
              <a:t>: طاقة الدفع المتجددة ← الشكر.</a:t>
            </a:r>
          </a:p>
          <a:p>
            <a:pPr algn="r" rtl="1">
              <a:buFont typeface="Wingdings" pitchFamily="2" charset="2"/>
              <a:buChar char="ü"/>
            </a:pPr>
            <a:r>
              <a:rPr lang="ar-MA" b="1" dirty="0" smtClean="0"/>
              <a:t> </a:t>
            </a:r>
            <a:r>
              <a:rPr lang="ar-MA" b="1" u="sng" dirty="0" smtClean="0"/>
              <a:t>واجب اليوم الخامس </a:t>
            </a:r>
            <a:r>
              <a:rPr lang="ar-MA" b="1" dirty="0" smtClean="0"/>
              <a:t>: التبتل إلى الله عز </a:t>
            </a:r>
            <a:r>
              <a:rPr lang="ar-MA" b="1" dirty="0" err="1" smtClean="0"/>
              <a:t>و</a:t>
            </a:r>
            <a:r>
              <a:rPr lang="ar-MA" b="1" dirty="0" smtClean="0"/>
              <a:t> جل ← الخلوة بالله.</a:t>
            </a:r>
          </a:p>
          <a:p>
            <a:pPr algn="r" rtl="1">
              <a:buNone/>
            </a:pPr>
            <a:r>
              <a:rPr lang="ar-MA" b="1" dirty="0" smtClean="0"/>
              <a:t>“</a:t>
            </a:r>
            <a:r>
              <a:rPr lang="ar-MA" b="1" dirty="0" smtClean="0">
                <a:solidFill>
                  <a:srgbClr val="C00000"/>
                </a:solidFill>
              </a:rPr>
              <a:t>وَاذْكُرِ اسْمَ رَبِّكَ وَتَبَتَّلْ إِلَيْهِ تَبْتِيلًا</a:t>
            </a:r>
            <a:r>
              <a:rPr lang="ar-MA" b="1" dirty="0" smtClean="0"/>
              <a:t>” المزمل/8</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F:\أنوار   القرآن\56869_large.jpg"/>
          <p:cNvPicPr>
            <a:picLocks noGrp="1" noChangeAspect="1" noChangeArrowheads="1"/>
          </p:cNvPicPr>
          <p:nvPr>
            <p:ph idx="1"/>
          </p:nvPr>
        </p:nvPicPr>
        <p:blipFill>
          <a:blip r:embed="rId2"/>
          <a:srcRect/>
          <a:stretch>
            <a:fillRect/>
          </a:stretch>
        </p:blipFill>
        <p:spPr bwMode="auto">
          <a:xfrm>
            <a:off x="-142908" y="-142900"/>
            <a:ext cx="9429816" cy="703039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contenu 4"/>
          <p:cNvSpPr>
            <a:spLocks noGrp="1"/>
          </p:cNvSpPr>
          <p:nvPr>
            <p:ph idx="1"/>
          </p:nvPr>
        </p:nvSpPr>
        <p:spPr/>
        <p:txBody>
          <a:bodyPr/>
          <a:lstStyle/>
          <a:p>
            <a:endParaRPr lang="fr-FR"/>
          </a:p>
        </p:txBody>
      </p:sp>
      <p:pic>
        <p:nvPicPr>
          <p:cNvPr id="1027" name="Picture 3" descr="F:\أنوار   القرآن\sigpic415934_6.gif"/>
          <p:cNvPicPr>
            <a:picLocks noChangeAspect="1" noChangeArrowheads="1"/>
          </p:cNvPicPr>
          <p:nvPr/>
        </p:nvPicPr>
        <p:blipFill>
          <a:blip r:embed="rId2"/>
          <a:srcRect/>
          <a:stretch>
            <a:fillRect/>
          </a:stretch>
        </p:blipFill>
        <p:spPr bwMode="auto">
          <a:xfrm>
            <a:off x="0" y="-1"/>
            <a:ext cx="9144000" cy="68665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descr="C:\Documents and Settings\admin\Bureau\أنوار القرآن\maxresdefault.jpg"/>
          <p:cNvPicPr>
            <a:picLocks noChangeAspect="1" noChangeArrowheads="1"/>
          </p:cNvPicPr>
          <p:nvPr/>
        </p:nvPicPr>
        <p:blipFill>
          <a:blip r:embed="rId2"/>
          <a:srcRect b="9374"/>
          <a:stretch>
            <a:fillRect/>
          </a:stretch>
        </p:blipFill>
        <p:spPr bwMode="auto">
          <a:xfrm>
            <a:off x="0" y="0"/>
            <a:ext cx="9144000" cy="6858000"/>
          </a:xfrm>
          <a:prstGeom prst="rect">
            <a:avLst/>
          </a:prstGeom>
          <a:noFill/>
        </p:spPr>
      </p:pic>
      <p:sp>
        <p:nvSpPr>
          <p:cNvPr id="5" name="Rectangle 4"/>
          <p:cNvSpPr/>
          <p:nvPr/>
        </p:nvSpPr>
        <p:spPr>
          <a:xfrm>
            <a:off x="857224" y="2643182"/>
            <a:ext cx="1356462" cy="584775"/>
          </a:xfrm>
          <a:prstGeom prst="rect">
            <a:avLst/>
          </a:prstGeom>
          <a:noFill/>
        </p:spPr>
        <p:txBody>
          <a:bodyPr wrap="none" lIns="91440" tIns="45720" rIns="91440" bIns="45720">
            <a:spAutoFit/>
          </a:bodyPr>
          <a:lstStyle/>
          <a:p>
            <a:pPr algn="ctr" rtl="1"/>
            <a:r>
              <a:rPr lang="ar-MA"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الكهف/1</a:t>
            </a:r>
            <a:endParaRPr lang="fr-FR"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pPr rtl="1"/>
            <a:r>
              <a:rPr lang="ar-MA" b="1" dirty="0" smtClean="0">
                <a:solidFill>
                  <a:srgbClr val="7030A0"/>
                </a:solidFill>
              </a:rPr>
              <a:t>القرآن الكريم أشرف الكتب </a:t>
            </a:r>
            <a:r>
              <a:rPr lang="ar-MA" b="1" dirty="0" err="1" smtClean="0">
                <a:solidFill>
                  <a:srgbClr val="7030A0"/>
                </a:solidFill>
              </a:rPr>
              <a:t>و</a:t>
            </a:r>
            <a:r>
              <a:rPr lang="ar-MA" b="1" dirty="0" smtClean="0">
                <a:solidFill>
                  <a:srgbClr val="7030A0"/>
                </a:solidFill>
              </a:rPr>
              <a:t> أعظمها</a:t>
            </a:r>
            <a:endParaRPr lang="fr-FR" b="1" dirty="0">
              <a:solidFill>
                <a:srgbClr val="7030A0"/>
              </a:solidFill>
            </a:endParaRPr>
          </a:p>
        </p:txBody>
      </p:sp>
      <p:sp>
        <p:nvSpPr>
          <p:cNvPr id="3" name="Espace réservé du contenu 2"/>
          <p:cNvSpPr>
            <a:spLocks noGrp="1"/>
          </p:cNvSpPr>
          <p:nvPr>
            <p:ph idx="1"/>
          </p:nvPr>
        </p:nvSpPr>
        <p:spPr/>
        <p:txBody>
          <a:bodyPr/>
          <a:lstStyle/>
          <a:p>
            <a:pPr algn="just" rtl="1">
              <a:buFont typeface="Wingdings" pitchFamily="2" charset="2"/>
              <a:buChar char="ü"/>
            </a:pPr>
            <a:r>
              <a:rPr lang="ar-MA" b="1" dirty="0" smtClean="0"/>
              <a:t> بكل حرف حسنة :</a:t>
            </a:r>
            <a:endParaRPr lang="fr-FR" b="1" dirty="0"/>
          </a:p>
        </p:txBody>
      </p:sp>
      <p:pic>
        <p:nvPicPr>
          <p:cNvPr id="4098" name="Picture 2" descr="C:\Documents and Settings\admin\Bureau\أنوار القرآن\52456a6380de06b868bf74889a77ab88.jpg"/>
          <p:cNvPicPr>
            <a:picLocks noChangeAspect="1" noChangeArrowheads="1"/>
          </p:cNvPicPr>
          <p:nvPr/>
        </p:nvPicPr>
        <p:blipFill>
          <a:blip r:embed="rId3"/>
          <a:srcRect/>
          <a:stretch>
            <a:fillRect/>
          </a:stretch>
        </p:blipFill>
        <p:spPr bwMode="auto">
          <a:xfrm>
            <a:off x="928662" y="2357430"/>
            <a:ext cx="7429552" cy="45005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1000" fill="hold"/>
                                        <p:tgtEl>
                                          <p:spTgt spid="4098"/>
                                        </p:tgtEl>
                                        <p:attrNameLst>
                                          <p:attrName>ppt_w</p:attrName>
                                        </p:attrNameLst>
                                      </p:cBhvr>
                                      <p:tavLst>
                                        <p:tav tm="0">
                                          <p:val>
                                            <p:fltVal val="0"/>
                                          </p:val>
                                        </p:tav>
                                        <p:tav tm="100000">
                                          <p:val>
                                            <p:strVal val="#ppt_w"/>
                                          </p:val>
                                        </p:tav>
                                      </p:tavLst>
                                    </p:anim>
                                    <p:anim calcmode="lin" valueType="num">
                                      <p:cBhvr>
                                        <p:cTn id="13" dur="1000" fill="hold"/>
                                        <p:tgtEl>
                                          <p:spTgt spid="4098"/>
                                        </p:tgtEl>
                                        <p:attrNameLst>
                                          <p:attrName>ppt_h</p:attrName>
                                        </p:attrNameLst>
                                      </p:cBhvr>
                                      <p:tavLst>
                                        <p:tav tm="0">
                                          <p:val>
                                            <p:fltVal val="0"/>
                                          </p:val>
                                        </p:tav>
                                        <p:tav tm="100000">
                                          <p:val>
                                            <p:strVal val="#ppt_h"/>
                                          </p:val>
                                        </p:tav>
                                      </p:tavLst>
                                    </p:anim>
                                    <p:anim calcmode="lin" valueType="num">
                                      <p:cBhvr>
                                        <p:cTn id="14" dur="1000" fill="hold"/>
                                        <p:tgtEl>
                                          <p:spTgt spid="4098"/>
                                        </p:tgtEl>
                                        <p:attrNameLst>
                                          <p:attrName>style.rotation</p:attrName>
                                        </p:attrNameLst>
                                      </p:cBhvr>
                                      <p:tavLst>
                                        <p:tav tm="0">
                                          <p:val>
                                            <p:fltVal val="90"/>
                                          </p:val>
                                        </p:tav>
                                        <p:tav tm="100000">
                                          <p:val>
                                            <p:fltVal val="0"/>
                                          </p:val>
                                        </p:tav>
                                      </p:tavLst>
                                    </p:anim>
                                    <p:animEffect transition="in" filter="fade">
                                      <p:cBhvr>
                                        <p:cTn id="15"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500034" y="357166"/>
            <a:ext cx="8229600" cy="4525963"/>
          </a:xfrm>
        </p:spPr>
        <p:txBody>
          <a:bodyPr/>
          <a:lstStyle/>
          <a:p>
            <a:pPr algn="just" rtl="1">
              <a:buFont typeface="Wingdings" pitchFamily="2" charset="2"/>
              <a:buChar char="ü"/>
            </a:pPr>
            <a:r>
              <a:rPr lang="ar-MA" b="1" dirty="0" smtClean="0"/>
              <a:t> شفيع لأصحابه :</a:t>
            </a:r>
            <a:endParaRPr lang="fr-FR" b="1" dirty="0"/>
          </a:p>
        </p:txBody>
      </p:sp>
      <p:pic>
        <p:nvPicPr>
          <p:cNvPr id="5122" name="Picture 2" descr="C:\Documents and Settings\admin\Bureau\أنوار القرآن\BlackBerry-005.jpg"/>
          <p:cNvPicPr>
            <a:picLocks noChangeAspect="1" noChangeArrowheads="1"/>
          </p:cNvPicPr>
          <p:nvPr/>
        </p:nvPicPr>
        <p:blipFill>
          <a:blip r:embed="rId3"/>
          <a:srcRect b="12264"/>
          <a:stretch>
            <a:fillRect/>
          </a:stretch>
        </p:blipFill>
        <p:spPr bwMode="auto">
          <a:xfrm>
            <a:off x="811155" y="1214422"/>
            <a:ext cx="7475621" cy="56435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500034" y="428604"/>
            <a:ext cx="8229600" cy="4525963"/>
          </a:xfrm>
        </p:spPr>
        <p:txBody>
          <a:bodyPr/>
          <a:lstStyle/>
          <a:p>
            <a:pPr algn="r" rtl="1">
              <a:buFont typeface="Wingdings" pitchFamily="2" charset="2"/>
              <a:buChar char="ü"/>
            </a:pPr>
            <a:r>
              <a:rPr lang="ar-MA" b="1" dirty="0" smtClean="0"/>
              <a:t> ترفع </a:t>
            </a:r>
            <a:r>
              <a:rPr lang="ar-MA" b="1" dirty="0" err="1" smtClean="0"/>
              <a:t>به</a:t>
            </a:r>
            <a:r>
              <a:rPr lang="ar-MA" b="1" dirty="0" smtClean="0"/>
              <a:t> الدرجات :</a:t>
            </a:r>
            <a:endParaRPr lang="fr-FR" b="1" dirty="0"/>
          </a:p>
        </p:txBody>
      </p:sp>
      <p:pic>
        <p:nvPicPr>
          <p:cNvPr id="6146" name="Picture 2" descr="C:\Documents and Settings\admin\Bureau\أنوار القرآن\679910502.jpg"/>
          <p:cNvPicPr>
            <a:picLocks noChangeAspect="1" noChangeArrowheads="1"/>
          </p:cNvPicPr>
          <p:nvPr/>
        </p:nvPicPr>
        <p:blipFill>
          <a:blip r:embed="rId3"/>
          <a:srcRect t="10000"/>
          <a:stretch>
            <a:fillRect/>
          </a:stretch>
        </p:blipFill>
        <p:spPr bwMode="auto">
          <a:xfrm>
            <a:off x="1000100" y="1428736"/>
            <a:ext cx="7143800" cy="5429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428596" y="403235"/>
            <a:ext cx="8229600" cy="4525963"/>
          </a:xfrm>
        </p:spPr>
        <p:txBody>
          <a:bodyPr/>
          <a:lstStyle/>
          <a:p>
            <a:pPr algn="just" rtl="1">
              <a:buFont typeface="Wingdings" pitchFamily="2" charset="2"/>
              <a:buChar char="ü"/>
            </a:pPr>
            <a:r>
              <a:rPr lang="ar-MA" b="1" dirty="0" smtClean="0"/>
              <a:t> أصحابه هم أهل الله و خاصته :</a:t>
            </a:r>
            <a:endParaRPr lang="fr-FR" b="1" dirty="0"/>
          </a:p>
        </p:txBody>
      </p:sp>
      <p:pic>
        <p:nvPicPr>
          <p:cNvPr id="7170" name="Picture 2" descr="C:\Documents and Settings\admin\Bureau\أنوار القرآن\ahl_alquran.jpg"/>
          <p:cNvPicPr>
            <a:picLocks noChangeAspect="1" noChangeArrowheads="1"/>
          </p:cNvPicPr>
          <p:nvPr/>
        </p:nvPicPr>
        <p:blipFill>
          <a:blip r:embed="rId3"/>
          <a:srcRect t="20000" b="7500"/>
          <a:stretch>
            <a:fillRect/>
          </a:stretch>
        </p:blipFill>
        <p:spPr bwMode="auto">
          <a:xfrm>
            <a:off x="785786" y="1428736"/>
            <a:ext cx="7620000" cy="5429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TotalTime>
  <Words>945</Words>
  <Application>Microsoft Office PowerPoint</Application>
  <PresentationFormat>Affichage à l'écran (4:3)</PresentationFormat>
  <Paragraphs>131</Paragraphs>
  <Slides>45</Slides>
  <Notes>1</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Thème Office</vt:lpstr>
      <vt:lpstr>Présentation PowerPoint</vt:lpstr>
      <vt:lpstr>رمضان شهر القرآن</vt:lpstr>
      <vt:lpstr>Présentation PowerPoint</vt:lpstr>
      <vt:lpstr>Présentation PowerPoint</vt:lpstr>
      <vt:lpstr>Présentation PowerPoint</vt:lpstr>
      <vt:lpstr>القرآن الكريم أشرف الكتب و أعظمها</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هجر القرآن الكريم</vt:lpstr>
      <vt:lpstr>Présentation PowerPoint</vt:lpstr>
      <vt:lpstr>Présentation PowerPoint</vt:lpstr>
      <vt:lpstr>Présentation PowerPoint</vt:lpstr>
      <vt:lpstr>Présentation PowerPoint</vt:lpstr>
      <vt:lpstr>Présentation PowerPoint</vt:lpstr>
      <vt:lpstr>ما مفهوم التدبر ؟</vt:lpstr>
      <vt:lpstr>Présentation PowerPoint</vt:lpstr>
      <vt:lpstr>Présentation PowerPoint</vt:lpstr>
      <vt:lpstr>Présentation PowerPoint</vt:lpstr>
      <vt:lpstr>Présentation PowerPoint</vt:lpstr>
      <vt:lpstr>التدبر و التفسير</vt:lpstr>
      <vt:lpstr>التدبر و التفكر</vt:lpstr>
      <vt:lpstr> مفاتيح تدبر القرآن</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خمس واجبات نلتزم بها قبل رمضان</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pc</cp:lastModifiedBy>
  <cp:revision>169</cp:revision>
  <dcterms:created xsi:type="dcterms:W3CDTF">2015-05-30T10:01:00Z</dcterms:created>
  <dcterms:modified xsi:type="dcterms:W3CDTF">2015-06-12T17:44:42Z</dcterms:modified>
</cp:coreProperties>
</file>