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79" r:id="rId4"/>
    <p:sldId id="259" r:id="rId5"/>
    <p:sldId id="264" r:id="rId6"/>
    <p:sldId id="285" r:id="rId7"/>
    <p:sldId id="262" r:id="rId8"/>
    <p:sldId id="277" r:id="rId9"/>
    <p:sldId id="257" r:id="rId10"/>
    <p:sldId id="286" r:id="rId11"/>
    <p:sldId id="288" r:id="rId12"/>
    <p:sldId id="258" r:id="rId13"/>
    <p:sldId id="263" r:id="rId14"/>
    <p:sldId id="287" r:id="rId15"/>
    <p:sldId id="289" r:id="rId16"/>
    <p:sldId id="270" r:id="rId17"/>
    <p:sldId id="274" r:id="rId18"/>
    <p:sldId id="276" r:id="rId19"/>
    <p:sldId id="271" r:id="rId20"/>
    <p:sldId id="272" r:id="rId21"/>
    <p:sldId id="273" r:id="rId22"/>
    <p:sldId id="290" r:id="rId23"/>
    <p:sldId id="281" r:id="rId24"/>
    <p:sldId id="280" r:id="rId25"/>
    <p:sldId id="284" r:id="rId26"/>
    <p:sldId id="291" r:id="rId27"/>
    <p:sldId id="26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0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52EEF5-88BE-4E7E-ADE8-74B9EF3536C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D03A73C3-9172-46F6-95D6-DD8AF6819F35}" type="datetimeFigureOut">
              <a:rPr lang="fr-FR" smtClean="0"/>
              <a:pPr/>
              <a:t>20/06/2015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0552EEF5-88BE-4E7E-ADE8-74B9EF3536C2}"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10EA"/>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03A73C3-9172-46F6-95D6-DD8AF6819F35}" type="datetimeFigureOut">
              <a:rPr lang="fr-FR" smtClean="0"/>
              <a:pPr/>
              <a:t>20/06/2015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52EEF5-88BE-4E7E-ADE8-74B9EF3536C2}"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user\Music\&#1571;&#1606;&#1575;&#1588;&#1610;&#1583;\&#1575;&#1604;&#1581;&#1587;&#1606;&#1609;%20&#1575;&#1604;&#1589;&#1581;&#1610;&#1581;&#1577;%20.....&#1606;&#1588;&#1610;&#1583;%20&#1585;&#1575;&#1575;&#1575;&#1575;&#1575;&#1574;&#1593;--.mp3" TargetMode="External"/><Relationship Id="rId1" Type="http://schemas.openxmlformats.org/officeDocument/2006/relationships/audio" Target="file:///C:\Users\user\Music\&#1571;&#1606;&#1575;&#1588;&#1610;&#1583;\&#1575;&#1604;&#1604;&#1607;%20&#1575;&#1604;&#1581;&#1587;&#1606;&#1609;%20&#1576;&#1589;&#1608;&#1578;%20&#1580;&#1605;&#1610;&#1604;%20&#1580;&#1583;&#1575;&#1611;--.mp3"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0d31404262f20d.gif"/>
          <p:cNvPicPr>
            <a:picLocks noChangeAspect="1"/>
          </p:cNvPicPr>
          <p:nvPr/>
        </p:nvPicPr>
        <p:blipFill>
          <a:blip r:embed="rId4" cstate="print"/>
          <a:stretch>
            <a:fillRect/>
          </a:stretch>
        </p:blipFill>
        <p:spPr>
          <a:xfrm>
            <a:off x="0" y="0"/>
            <a:ext cx="9144000" cy="6858000"/>
          </a:xfrm>
          <a:prstGeom prst="rect">
            <a:avLst/>
          </a:prstGeom>
        </p:spPr>
      </p:pic>
      <p:pic>
        <p:nvPicPr>
          <p:cNvPr id="6" name="الله الحسنى بصوت جميل جداً--.mp3">
            <a:hlinkClick r:id="" action="ppaction://media"/>
          </p:cNvPr>
          <p:cNvPicPr>
            <a:picLocks noRot="1" noChangeAspect="1"/>
          </p:cNvPicPr>
          <p:nvPr>
            <a:audioFile r:link="rId1"/>
          </p:nvPr>
        </p:nvPicPr>
        <p:blipFill>
          <a:blip r:embed="rId5" cstate="print"/>
          <a:stretch>
            <a:fillRect/>
          </a:stretch>
        </p:blipFill>
        <p:spPr>
          <a:xfrm>
            <a:off x="1907704" y="2060848"/>
            <a:ext cx="244475" cy="244475"/>
          </a:xfrm>
          <a:prstGeom prst="rect">
            <a:avLst/>
          </a:prstGeom>
        </p:spPr>
      </p:pic>
      <p:pic>
        <p:nvPicPr>
          <p:cNvPr id="7" name="الحسنى الصحيحة .....نشيد رااااائع--.mp3">
            <a:hlinkClick r:id="" action="ppaction://media"/>
          </p:cNvPr>
          <p:cNvPicPr>
            <a:picLocks noRot="1" noChangeAspect="1"/>
          </p:cNvPicPr>
          <p:nvPr>
            <a:audioFile r:link="rId2"/>
          </p:nvPr>
        </p:nvPicPr>
        <p:blipFill>
          <a:blip r:embed="rId6"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16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25575" fill="hold"/>
                                        <p:tgtEl>
                                          <p:spTgt spid="6"/>
                                        </p:tgtEl>
                                      </p:cBhvr>
                                    </p:cmd>
                                  </p:childTnLst>
                                </p:cTn>
                              </p:par>
                            </p:childTnLst>
                          </p:cTn>
                        </p:par>
                      </p:childTnLst>
                    </p:cTn>
                  </p:par>
                </p:childTnLst>
              </p:cTn>
              <p:nextCondLst>
                <p:cond evt="onClick" delay="0">
                  <p:tgtEl>
                    <p:spTgt spid="6"/>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review.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1259632" y="980728"/>
            <a:ext cx="6840760" cy="1938992"/>
          </a:xfrm>
          <a:prstGeom prst="rect">
            <a:avLst/>
          </a:prstGeom>
          <a:solidFill>
            <a:schemeClr val="tx1"/>
          </a:solidFill>
          <a:ln>
            <a:solidFill>
              <a:schemeClr val="accent1">
                <a:lumMod val="50000"/>
              </a:schemeClr>
            </a:solidFill>
          </a:ln>
        </p:spPr>
        <p:txBody>
          <a:bodyPr wrap="square">
            <a:spAutoFit/>
          </a:bodyPr>
          <a:lstStyle/>
          <a:p>
            <a:pPr algn="r"/>
            <a:r>
              <a:rPr lang="ar-MA" b="1" dirty="0" smtClean="0">
                <a:solidFill>
                  <a:schemeClr val="accent1">
                    <a:lumMod val="75000"/>
                  </a:schemeClr>
                </a:solidFill>
              </a:rPr>
              <a:t> </a:t>
            </a:r>
            <a:r>
              <a:rPr lang="ar-MA" sz="2400" b="1" dirty="0" smtClean="0">
                <a:solidFill>
                  <a:schemeClr val="accent1">
                    <a:lumMod val="75000"/>
                  </a:schemeClr>
                </a:solidFill>
              </a:rPr>
              <a:t>سَمِعَ رَسُولُ اللَّهِ صَلَّى اللَّهُ عَلَيْهِ وَسَلَّمَ رَجُلًا يَدْعُو فِي صَلَاتِهِ لَمْ يُمَجِّدْ اللَّهَ </a:t>
            </a:r>
            <a:r>
              <a:rPr lang="ar-MA" sz="2400" b="1" dirty="0" err="1" smtClean="0">
                <a:solidFill>
                  <a:schemeClr val="accent1">
                    <a:lumMod val="75000"/>
                  </a:schemeClr>
                </a:solidFill>
              </a:rPr>
              <a:t>تَعَالَى </a:t>
            </a:r>
            <a:r>
              <a:rPr lang="ar-MA" sz="2400" b="1" dirty="0" smtClean="0">
                <a:solidFill>
                  <a:schemeClr val="accent1">
                    <a:lumMod val="75000"/>
                  </a:schemeClr>
                </a:solidFill>
              </a:rPr>
              <a:t>، وَلَمْ يُصَلِّ عَلَى النَّبِيِّ صَلَّى اللَّهُ عَلَيْهِ </a:t>
            </a:r>
            <a:r>
              <a:rPr lang="ar-MA" sz="2400" b="1" dirty="0" err="1" smtClean="0">
                <a:solidFill>
                  <a:schemeClr val="accent1">
                    <a:lumMod val="75000"/>
                  </a:schemeClr>
                </a:solidFill>
              </a:rPr>
              <a:t>وَسَلَّمَ </a:t>
            </a:r>
            <a:r>
              <a:rPr lang="ar-MA" sz="2400" b="1" dirty="0" smtClean="0">
                <a:solidFill>
                  <a:schemeClr val="accent1">
                    <a:lumMod val="75000"/>
                  </a:schemeClr>
                </a:solidFill>
              </a:rPr>
              <a:t>، فَقَالَ رَسُولُ اللَّهِ صَلَّى اللَّهُ عَلَيْهِ </a:t>
            </a:r>
            <a:r>
              <a:rPr lang="ar-MA" sz="2400" b="1" dirty="0" err="1" smtClean="0">
                <a:solidFill>
                  <a:schemeClr val="accent1">
                    <a:lumMod val="75000"/>
                  </a:schemeClr>
                </a:solidFill>
              </a:rPr>
              <a:t>وَسَلَّمَ </a:t>
            </a:r>
            <a:r>
              <a:rPr lang="ar-MA" sz="2400" b="1" dirty="0" smtClean="0">
                <a:solidFill>
                  <a:schemeClr val="accent1">
                    <a:lumMod val="75000"/>
                  </a:schemeClr>
                </a:solidFill>
              </a:rPr>
              <a:t>: عَجِلَ </a:t>
            </a:r>
            <a:r>
              <a:rPr lang="ar-MA" sz="2400" b="1" dirty="0" err="1" smtClean="0">
                <a:solidFill>
                  <a:schemeClr val="accent1">
                    <a:lumMod val="75000"/>
                  </a:schemeClr>
                </a:solidFill>
              </a:rPr>
              <a:t>هَذَا .</a:t>
            </a:r>
            <a:r>
              <a:rPr lang="ar-MA" sz="2400" b="1" dirty="0" smtClean="0">
                <a:solidFill>
                  <a:schemeClr val="accent1">
                    <a:lumMod val="75000"/>
                  </a:schemeClr>
                </a:solidFill>
              </a:rPr>
              <a:t> ثُمَّ دَعَاهُ فَقَالَ لَهُ أَوْ </a:t>
            </a:r>
            <a:r>
              <a:rPr lang="ar-MA" sz="2400" b="1" dirty="0" err="1" smtClean="0">
                <a:solidFill>
                  <a:schemeClr val="accent1">
                    <a:lumMod val="75000"/>
                  </a:schemeClr>
                </a:solidFill>
              </a:rPr>
              <a:t>لِغَيْرِهِ </a:t>
            </a:r>
            <a:r>
              <a:rPr lang="ar-MA" sz="2400" b="1" dirty="0" smtClean="0">
                <a:solidFill>
                  <a:schemeClr val="accent1">
                    <a:lumMod val="75000"/>
                  </a:schemeClr>
                </a:solidFill>
              </a:rPr>
              <a:t>: إِذَا صَلَّى أَحَدُكُمْ فَلْيَبْدَأْ بِتَمْجِيدِ رَبِّهِ جَلَّ </a:t>
            </a:r>
            <a:r>
              <a:rPr lang="ar-MA" sz="2400" b="1" dirty="0" err="1" smtClean="0">
                <a:solidFill>
                  <a:schemeClr val="accent1">
                    <a:lumMod val="75000"/>
                  </a:schemeClr>
                </a:solidFill>
              </a:rPr>
              <a:t>وَعَزَّ </a:t>
            </a:r>
            <a:r>
              <a:rPr lang="ar-MA" sz="2400" b="1" dirty="0" smtClean="0">
                <a:solidFill>
                  <a:schemeClr val="accent1">
                    <a:lumMod val="75000"/>
                  </a:schemeClr>
                </a:solidFill>
              </a:rPr>
              <a:t>، وَالثَّنَاءِ </a:t>
            </a:r>
            <a:r>
              <a:rPr lang="ar-MA" sz="2400" b="1" dirty="0" err="1" smtClean="0">
                <a:solidFill>
                  <a:schemeClr val="accent1">
                    <a:lumMod val="75000"/>
                  </a:schemeClr>
                </a:solidFill>
              </a:rPr>
              <a:t>عَلَيْهِ </a:t>
            </a:r>
            <a:r>
              <a:rPr lang="ar-MA" sz="2400" b="1" dirty="0" smtClean="0">
                <a:solidFill>
                  <a:schemeClr val="accent1">
                    <a:lumMod val="75000"/>
                  </a:schemeClr>
                </a:solidFill>
              </a:rPr>
              <a:t>، ثُمَّ يُصَلِّي عَلَى النَّبِيِّ صَلَّى اللَّهُ عَلَيْهِ </a:t>
            </a:r>
            <a:r>
              <a:rPr lang="ar-MA" sz="2400" b="1" dirty="0" err="1" smtClean="0">
                <a:solidFill>
                  <a:schemeClr val="accent1">
                    <a:lumMod val="75000"/>
                  </a:schemeClr>
                </a:solidFill>
              </a:rPr>
              <a:t>وَسَلَّمَ </a:t>
            </a:r>
            <a:r>
              <a:rPr lang="ar-MA" sz="2400" b="1" dirty="0" smtClean="0">
                <a:solidFill>
                  <a:schemeClr val="accent1">
                    <a:lumMod val="75000"/>
                  </a:schemeClr>
                </a:solidFill>
              </a:rPr>
              <a:t>، ثُمَّ يَدْعُو بَعْدُ بِمَا شَاءَ</a:t>
            </a:r>
            <a:r>
              <a:rPr lang="ar-MA" b="1" dirty="0" smtClean="0"/>
              <a:t> </a:t>
            </a:r>
            <a:endParaRPr lang="fr-FR" dirty="0"/>
          </a:p>
        </p:txBody>
      </p:sp>
      <p:sp>
        <p:nvSpPr>
          <p:cNvPr id="3" name="Rectangle 2"/>
          <p:cNvSpPr/>
          <p:nvPr/>
        </p:nvSpPr>
        <p:spPr>
          <a:xfrm>
            <a:off x="899592" y="3212976"/>
            <a:ext cx="7272808" cy="3046988"/>
          </a:xfrm>
          <a:prstGeom prst="rect">
            <a:avLst/>
          </a:prstGeom>
          <a:solidFill>
            <a:schemeClr val="accent1">
              <a:lumMod val="60000"/>
              <a:lumOff val="40000"/>
            </a:schemeClr>
          </a:solidFill>
          <a:ln>
            <a:solidFill>
              <a:schemeClr val="accent1">
                <a:lumMod val="50000"/>
              </a:schemeClr>
            </a:solidFill>
          </a:ln>
        </p:spPr>
        <p:txBody>
          <a:bodyPr wrap="square">
            <a:spAutoFit/>
          </a:bodyPr>
          <a:lstStyle/>
          <a:p>
            <a:pPr algn="r"/>
            <a:r>
              <a:rPr lang="ar-MA" sz="2400" b="1" dirty="0" smtClean="0"/>
              <a:t> </a:t>
            </a:r>
            <a:r>
              <a:rPr lang="ar-MA" sz="2400" b="1" dirty="0" smtClean="0">
                <a:solidFill>
                  <a:schemeClr val="accent1">
                    <a:lumMod val="75000"/>
                  </a:schemeClr>
                </a:solidFill>
              </a:rPr>
              <a:t>كَانَ النَّبِيُّ صَلَّى اللَّهُ عَلَيْهِ وَسَلَّمَ إِذَا قَامَ مِنْ اللَّيْلِ يَتَهَجَّدُ </a:t>
            </a:r>
            <a:r>
              <a:rPr lang="ar-MA" sz="2400" b="1" dirty="0" err="1" smtClean="0">
                <a:solidFill>
                  <a:schemeClr val="accent1">
                    <a:lumMod val="75000"/>
                  </a:schemeClr>
                </a:solidFill>
              </a:rPr>
              <a:t>قَالَ :</a:t>
            </a:r>
            <a:endParaRPr lang="ar-MA" sz="2400" b="1" dirty="0" smtClean="0">
              <a:solidFill>
                <a:schemeClr val="accent1">
                  <a:lumMod val="75000"/>
                </a:schemeClr>
              </a:solidFill>
            </a:endParaRPr>
          </a:p>
          <a:p>
            <a:pPr algn="r"/>
            <a:r>
              <a:rPr lang="ar-MA" sz="2400" b="1" dirty="0" smtClean="0">
                <a:solidFill>
                  <a:schemeClr val="accent1">
                    <a:lumMod val="75000"/>
                  </a:schemeClr>
                </a:solidFill>
              </a:rPr>
              <a:t>اللَّهُمَّ لَكَ الْحَمْدُ أَنْتَ نُورُ السَّمَوَاتِ وَالْأَرْضِ وَمَنْ </a:t>
            </a:r>
            <a:r>
              <a:rPr lang="ar-MA" sz="2400" b="1" dirty="0" err="1" smtClean="0">
                <a:solidFill>
                  <a:schemeClr val="accent1">
                    <a:lumMod val="75000"/>
                  </a:schemeClr>
                </a:solidFill>
              </a:rPr>
              <a:t>فِيهِنَّ </a:t>
            </a:r>
            <a:r>
              <a:rPr lang="ar-MA" sz="2400" b="1" dirty="0" smtClean="0">
                <a:solidFill>
                  <a:schemeClr val="accent1">
                    <a:lumMod val="75000"/>
                  </a:schemeClr>
                </a:solidFill>
              </a:rPr>
              <a:t>، وَلَكَ الْحَمْدُ أَنْتَ قَيِّمُ السَّمَوَاتِ وَالْأَرْضِ وَمَنْ </a:t>
            </a:r>
            <a:r>
              <a:rPr lang="ar-MA" sz="2400" b="1" dirty="0" err="1" smtClean="0">
                <a:solidFill>
                  <a:schemeClr val="accent1">
                    <a:lumMod val="75000"/>
                  </a:schemeClr>
                </a:solidFill>
              </a:rPr>
              <a:t>فِيهِنَّ </a:t>
            </a:r>
            <a:r>
              <a:rPr lang="ar-MA" sz="2400" b="1" dirty="0" smtClean="0">
                <a:solidFill>
                  <a:schemeClr val="accent1">
                    <a:lumMod val="75000"/>
                  </a:schemeClr>
                </a:solidFill>
              </a:rPr>
              <a:t>، وَلَكَ الْحَمْدُ أَنْتَ </a:t>
            </a:r>
            <a:r>
              <a:rPr lang="ar-MA" sz="2400" b="1" dirty="0" err="1" smtClean="0">
                <a:solidFill>
                  <a:schemeClr val="accent1">
                    <a:lumMod val="75000"/>
                  </a:schemeClr>
                </a:solidFill>
              </a:rPr>
              <a:t>الْحَقُّ </a:t>
            </a:r>
            <a:r>
              <a:rPr lang="ar-MA" sz="2400" b="1" dirty="0" smtClean="0">
                <a:solidFill>
                  <a:schemeClr val="accent1">
                    <a:lumMod val="75000"/>
                  </a:schemeClr>
                </a:solidFill>
              </a:rPr>
              <a:t>، وَوَعْدُكَ </a:t>
            </a:r>
            <a:r>
              <a:rPr lang="ar-MA" sz="2400" b="1" dirty="0" err="1" smtClean="0">
                <a:solidFill>
                  <a:schemeClr val="accent1">
                    <a:lumMod val="75000"/>
                  </a:schemeClr>
                </a:solidFill>
              </a:rPr>
              <a:t>حَقٌّ </a:t>
            </a:r>
            <a:r>
              <a:rPr lang="ar-MA" sz="2400" b="1" dirty="0" smtClean="0">
                <a:solidFill>
                  <a:schemeClr val="accent1">
                    <a:lumMod val="75000"/>
                  </a:schemeClr>
                </a:solidFill>
              </a:rPr>
              <a:t>، وَقَوْلُكَ </a:t>
            </a:r>
            <a:r>
              <a:rPr lang="ar-MA" sz="2400" b="1" dirty="0" err="1" smtClean="0">
                <a:solidFill>
                  <a:schemeClr val="accent1">
                    <a:lumMod val="75000"/>
                  </a:schemeClr>
                </a:solidFill>
              </a:rPr>
              <a:t>حَقٌّ </a:t>
            </a:r>
            <a:r>
              <a:rPr lang="ar-MA" sz="2400" b="1" dirty="0" smtClean="0">
                <a:solidFill>
                  <a:schemeClr val="accent1">
                    <a:lumMod val="75000"/>
                  </a:schemeClr>
                </a:solidFill>
              </a:rPr>
              <a:t>، وَلِقَاؤُكَ </a:t>
            </a:r>
            <a:r>
              <a:rPr lang="ar-MA" sz="2400" b="1" dirty="0" err="1" smtClean="0">
                <a:solidFill>
                  <a:schemeClr val="accent1">
                    <a:lumMod val="75000"/>
                  </a:schemeClr>
                </a:solidFill>
              </a:rPr>
              <a:t>حَقٌّ </a:t>
            </a:r>
            <a:r>
              <a:rPr lang="ar-MA" sz="2400" b="1" dirty="0" smtClean="0">
                <a:solidFill>
                  <a:schemeClr val="accent1">
                    <a:lumMod val="75000"/>
                  </a:schemeClr>
                </a:solidFill>
              </a:rPr>
              <a:t>، وَالْجَنَّةُ </a:t>
            </a:r>
            <a:r>
              <a:rPr lang="ar-MA" sz="2400" b="1" dirty="0" err="1" smtClean="0">
                <a:solidFill>
                  <a:schemeClr val="accent1">
                    <a:lumMod val="75000"/>
                  </a:schemeClr>
                </a:solidFill>
              </a:rPr>
              <a:t>حَقٌّ </a:t>
            </a:r>
            <a:r>
              <a:rPr lang="ar-MA" sz="2400" b="1" dirty="0" smtClean="0">
                <a:solidFill>
                  <a:schemeClr val="accent1">
                    <a:lumMod val="75000"/>
                  </a:schemeClr>
                </a:solidFill>
              </a:rPr>
              <a:t>، وَالنَّارُ </a:t>
            </a:r>
            <a:r>
              <a:rPr lang="ar-MA" sz="2400" b="1" dirty="0" err="1" smtClean="0">
                <a:solidFill>
                  <a:schemeClr val="accent1">
                    <a:lumMod val="75000"/>
                  </a:schemeClr>
                </a:solidFill>
              </a:rPr>
              <a:t>حَقٌّ </a:t>
            </a:r>
            <a:r>
              <a:rPr lang="ar-MA" sz="2400" b="1" dirty="0" smtClean="0">
                <a:solidFill>
                  <a:schemeClr val="accent1">
                    <a:lumMod val="75000"/>
                  </a:schemeClr>
                </a:solidFill>
              </a:rPr>
              <a:t>، وَالسَّاعَةُ </a:t>
            </a:r>
            <a:r>
              <a:rPr lang="ar-MA" sz="2400" b="1" dirty="0" err="1" smtClean="0">
                <a:solidFill>
                  <a:schemeClr val="accent1">
                    <a:lumMod val="75000"/>
                  </a:schemeClr>
                </a:solidFill>
              </a:rPr>
              <a:t>حَقٌّ </a:t>
            </a:r>
            <a:r>
              <a:rPr lang="ar-MA" sz="2400" b="1" dirty="0" smtClean="0">
                <a:solidFill>
                  <a:schemeClr val="accent1">
                    <a:lumMod val="75000"/>
                  </a:schemeClr>
                </a:solidFill>
              </a:rPr>
              <a:t>، </a:t>
            </a:r>
            <a:r>
              <a:rPr lang="ar-MA" sz="2400" b="1" dirty="0" err="1" smtClean="0">
                <a:solidFill>
                  <a:schemeClr val="accent1">
                    <a:lumMod val="75000"/>
                  </a:schemeClr>
                </a:solidFill>
              </a:rPr>
              <a:t>وَالنَّبِيُّونَ</a:t>
            </a:r>
            <a:r>
              <a:rPr lang="ar-MA" sz="2400" b="1" dirty="0" smtClean="0">
                <a:solidFill>
                  <a:schemeClr val="accent1">
                    <a:lumMod val="75000"/>
                  </a:schemeClr>
                </a:solidFill>
              </a:rPr>
              <a:t> </a:t>
            </a:r>
            <a:r>
              <a:rPr lang="ar-MA" sz="2400" b="1" dirty="0" err="1" smtClean="0">
                <a:solidFill>
                  <a:schemeClr val="accent1">
                    <a:lumMod val="75000"/>
                  </a:schemeClr>
                </a:solidFill>
              </a:rPr>
              <a:t>حَقٌّ </a:t>
            </a:r>
            <a:r>
              <a:rPr lang="ar-MA" sz="2400" b="1" dirty="0" smtClean="0">
                <a:solidFill>
                  <a:schemeClr val="accent1">
                    <a:lumMod val="75000"/>
                  </a:schemeClr>
                </a:solidFill>
              </a:rPr>
              <a:t>، وَمُحَمَّدٌ </a:t>
            </a:r>
            <a:r>
              <a:rPr lang="ar-MA" sz="2400" b="1" dirty="0" err="1" smtClean="0">
                <a:solidFill>
                  <a:schemeClr val="accent1">
                    <a:lumMod val="75000"/>
                  </a:schemeClr>
                </a:solidFill>
              </a:rPr>
              <a:t>حَقٌّ </a:t>
            </a:r>
            <a:r>
              <a:rPr lang="ar-MA" sz="2400" b="1" dirty="0" smtClean="0">
                <a:solidFill>
                  <a:schemeClr val="accent1">
                    <a:lumMod val="75000"/>
                  </a:schemeClr>
                </a:solidFill>
              </a:rPr>
              <a:t>، اللَّهُمَّ لَكَ </a:t>
            </a:r>
            <a:r>
              <a:rPr lang="ar-MA" sz="2400" b="1" dirty="0" err="1" smtClean="0">
                <a:solidFill>
                  <a:schemeClr val="accent1">
                    <a:lumMod val="75000"/>
                  </a:schemeClr>
                </a:solidFill>
              </a:rPr>
              <a:t>أَسْلَمْتُ </a:t>
            </a:r>
            <a:r>
              <a:rPr lang="ar-MA" sz="2400" b="1" dirty="0" smtClean="0">
                <a:solidFill>
                  <a:schemeClr val="accent1">
                    <a:lumMod val="75000"/>
                  </a:schemeClr>
                </a:solidFill>
              </a:rPr>
              <a:t>، وَعَلَيْكَ </a:t>
            </a:r>
            <a:r>
              <a:rPr lang="ar-MA" sz="2400" b="1" dirty="0" err="1" smtClean="0">
                <a:solidFill>
                  <a:schemeClr val="accent1">
                    <a:lumMod val="75000"/>
                  </a:schemeClr>
                </a:solidFill>
              </a:rPr>
              <a:t>تَوَكَّلْتُ </a:t>
            </a:r>
            <a:r>
              <a:rPr lang="ar-MA" sz="2400" b="1" dirty="0" smtClean="0">
                <a:solidFill>
                  <a:schemeClr val="accent1">
                    <a:lumMod val="75000"/>
                  </a:schemeClr>
                </a:solidFill>
              </a:rPr>
              <a:t>، وَبِكَ </a:t>
            </a:r>
            <a:r>
              <a:rPr lang="ar-MA" sz="2400" b="1" dirty="0" err="1" smtClean="0">
                <a:solidFill>
                  <a:schemeClr val="accent1">
                    <a:lumMod val="75000"/>
                  </a:schemeClr>
                </a:solidFill>
              </a:rPr>
              <a:t>آمَنْتُ </a:t>
            </a:r>
            <a:r>
              <a:rPr lang="ar-MA" sz="2400" b="1" dirty="0" smtClean="0">
                <a:solidFill>
                  <a:schemeClr val="accent1">
                    <a:lumMod val="75000"/>
                  </a:schemeClr>
                </a:solidFill>
              </a:rPr>
              <a:t>، وَإِلَيْكَ </a:t>
            </a:r>
            <a:r>
              <a:rPr lang="ar-MA" sz="2400" b="1" dirty="0" err="1" smtClean="0">
                <a:solidFill>
                  <a:schemeClr val="accent1">
                    <a:lumMod val="75000"/>
                  </a:schemeClr>
                </a:solidFill>
              </a:rPr>
              <a:t>أَنَبْتُ </a:t>
            </a:r>
            <a:r>
              <a:rPr lang="ar-MA" sz="2400" b="1" dirty="0" smtClean="0">
                <a:solidFill>
                  <a:schemeClr val="accent1">
                    <a:lumMod val="75000"/>
                  </a:schemeClr>
                </a:solidFill>
              </a:rPr>
              <a:t>، وَبِكَ </a:t>
            </a:r>
            <a:r>
              <a:rPr lang="ar-MA" sz="2400" b="1" dirty="0" err="1" smtClean="0">
                <a:solidFill>
                  <a:schemeClr val="accent1">
                    <a:lumMod val="75000"/>
                  </a:schemeClr>
                </a:solidFill>
              </a:rPr>
              <a:t>خَاصَمْتُ </a:t>
            </a:r>
            <a:r>
              <a:rPr lang="ar-MA" sz="2400" b="1" dirty="0" smtClean="0">
                <a:solidFill>
                  <a:schemeClr val="accent1">
                    <a:lumMod val="75000"/>
                  </a:schemeClr>
                </a:solidFill>
              </a:rPr>
              <a:t>، وَإِلَيْكَ </a:t>
            </a:r>
            <a:r>
              <a:rPr lang="ar-MA" sz="2400" b="1" dirty="0" err="1" smtClean="0">
                <a:solidFill>
                  <a:schemeClr val="accent1">
                    <a:lumMod val="75000"/>
                  </a:schemeClr>
                </a:solidFill>
              </a:rPr>
              <a:t>حَاكَمْتُ :</a:t>
            </a:r>
            <a:endParaRPr lang="ar-MA" sz="2400" b="1" dirty="0" smtClean="0">
              <a:solidFill>
                <a:schemeClr val="accent1">
                  <a:lumMod val="75000"/>
                </a:schemeClr>
              </a:solidFill>
            </a:endParaRPr>
          </a:p>
          <a:p>
            <a:pPr algn="r"/>
            <a:r>
              <a:rPr lang="ar-MA" sz="2400" b="1" dirty="0" smtClean="0">
                <a:solidFill>
                  <a:schemeClr val="accent1">
                    <a:lumMod val="75000"/>
                  </a:schemeClr>
                </a:solidFill>
              </a:rPr>
              <a:t>فَاغْفِرْ لِي مَا قَدَّمْتُ وَمَا </a:t>
            </a:r>
            <a:r>
              <a:rPr lang="ar-MA" sz="2400" b="1" dirty="0" err="1" smtClean="0">
                <a:solidFill>
                  <a:schemeClr val="accent1">
                    <a:lumMod val="75000"/>
                  </a:schemeClr>
                </a:solidFill>
              </a:rPr>
              <a:t>أَخَّرْتُ </a:t>
            </a:r>
            <a:r>
              <a:rPr lang="ar-MA" sz="2400" b="1" dirty="0" smtClean="0">
                <a:solidFill>
                  <a:schemeClr val="accent1">
                    <a:lumMod val="75000"/>
                  </a:schemeClr>
                </a:solidFill>
              </a:rPr>
              <a:t>، وَمَا أَسْرَرْتُ وَمَا </a:t>
            </a:r>
            <a:r>
              <a:rPr lang="ar-MA" sz="2400" b="1" dirty="0" err="1" smtClean="0">
                <a:solidFill>
                  <a:schemeClr val="accent1">
                    <a:lumMod val="75000"/>
                  </a:schemeClr>
                </a:solidFill>
              </a:rPr>
              <a:t>أَعْلَنْتُ </a:t>
            </a:r>
            <a:r>
              <a:rPr lang="ar-MA" sz="2400" b="1" dirty="0" smtClean="0">
                <a:solidFill>
                  <a:schemeClr val="accent1">
                    <a:lumMod val="75000"/>
                  </a:schemeClr>
                </a:solidFill>
              </a:rPr>
              <a:t>، أَنْتَ الْمُقَدِّمُ وَأَنْتَ </a:t>
            </a:r>
            <a:r>
              <a:rPr lang="ar-MA" sz="2400" b="1" dirty="0" err="1" smtClean="0">
                <a:solidFill>
                  <a:schemeClr val="accent1">
                    <a:lumMod val="75000"/>
                  </a:schemeClr>
                </a:solidFill>
              </a:rPr>
              <a:t>الْمُؤَخِّرُ </a:t>
            </a:r>
            <a:r>
              <a:rPr lang="ar-MA" sz="2400" b="1" dirty="0" smtClean="0">
                <a:solidFill>
                  <a:schemeClr val="accent1">
                    <a:lumMod val="75000"/>
                  </a:schemeClr>
                </a:solidFill>
              </a:rPr>
              <a:t>، لَا إِلَهَ إِلَّا </a:t>
            </a:r>
            <a:r>
              <a:rPr lang="ar-MA" sz="2400" b="1" dirty="0" err="1" smtClean="0">
                <a:solidFill>
                  <a:schemeClr val="accent1">
                    <a:lumMod val="75000"/>
                  </a:schemeClr>
                </a:solidFill>
              </a:rPr>
              <a:t>أَنْتَ </a:t>
            </a:r>
            <a:r>
              <a:rPr lang="ar-MA" sz="2400" b="1" dirty="0" smtClean="0">
                <a:solidFill>
                  <a:schemeClr val="accent1">
                    <a:lumMod val="75000"/>
                  </a:schemeClr>
                </a:solidFill>
              </a:rPr>
              <a:t>- أَوْ لَا إِلَهَ </a:t>
            </a:r>
            <a:r>
              <a:rPr lang="ar-MA" sz="2400" b="1" dirty="0" err="1" smtClean="0">
                <a:solidFill>
                  <a:schemeClr val="accent1">
                    <a:lumMod val="75000"/>
                  </a:schemeClr>
                </a:solidFill>
              </a:rPr>
              <a:t>غَيْرُكَ </a:t>
            </a:r>
            <a:r>
              <a:rPr lang="ar-MA" b="1" dirty="0" err="1" smtClean="0"/>
              <a:t>-</a:t>
            </a:r>
            <a:endParaRPr lang="ar-MA"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79162_4.jpg"/>
          <p:cNvPicPr>
            <a:picLocks noChangeAspect="1"/>
          </p:cNvPicPr>
          <p:nvPr/>
        </p:nvPicPr>
        <p:blipFill>
          <a:blip r:embed="rId3" cstate="print">
            <a:duotone>
              <a:schemeClr val="accent1">
                <a:shade val="45000"/>
                <a:satMod val="135000"/>
              </a:schemeClr>
              <a:prstClr val="white"/>
            </a:duotone>
          </a:blip>
          <a:stretch>
            <a:fillRect/>
          </a:stretch>
        </p:blipFill>
        <p:spPr>
          <a:xfrm>
            <a:off x="2286000" y="1885950"/>
            <a:ext cx="4572000" cy="30861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axresdefault (1).jpg"/>
          <p:cNvPicPr>
            <a:picLocks noChangeAspect="1"/>
          </p:cNvPicPr>
          <p:nvPr/>
        </p:nvPicPr>
        <p:blipFill>
          <a:blip r:embed="rId2" cstate="print">
            <a:duotone>
              <a:schemeClr val="accent1">
                <a:shade val="45000"/>
                <a:satMod val="135000"/>
              </a:schemeClr>
              <a:prstClr val="white"/>
            </a:duotone>
            <a:lum bright="-10000" contrast="2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v5q09n0g.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tumblr_lzbzjuAUkc1r7vja1o1_500.jpg"/>
          <p:cNvPicPr>
            <a:picLocks noChangeAspect="1"/>
          </p:cNvPicPr>
          <p:nvPr/>
        </p:nvPicPr>
        <p:blipFill>
          <a:blip r:embed="rId3" cstate="print">
            <a:duotone>
              <a:schemeClr val="accent1">
                <a:shade val="45000"/>
                <a:satMod val="135000"/>
              </a:schemeClr>
              <a:prstClr val="white"/>
            </a:duotone>
          </a:blip>
          <a:stretch>
            <a:fillRect/>
          </a:stretch>
        </p:blipFill>
        <p:spPr>
          <a:xfrm>
            <a:off x="5796136" y="1124744"/>
            <a:ext cx="3528392" cy="4536504"/>
          </a:xfrm>
          <a:prstGeom prst="ellipse">
            <a:avLst/>
          </a:prstGeom>
          <a:ln>
            <a:noFill/>
          </a:ln>
          <a:effectLst>
            <a:softEdge rad="112500"/>
          </a:effectLst>
        </p:spPr>
      </p:pic>
      <p:pic>
        <p:nvPicPr>
          <p:cNvPr id="4" name="Image 3" descr="2993.jpg"/>
          <p:cNvPicPr>
            <a:picLocks noChangeAspect="1"/>
          </p:cNvPicPr>
          <p:nvPr/>
        </p:nvPicPr>
        <p:blipFill>
          <a:blip r:embed="rId4" cstate="print"/>
          <a:stretch>
            <a:fillRect/>
          </a:stretch>
        </p:blipFill>
        <p:spPr>
          <a:xfrm>
            <a:off x="0" y="1052736"/>
            <a:ext cx="3779480" cy="4536504"/>
          </a:xfrm>
          <a:prstGeom prst="ellipse">
            <a:avLst/>
          </a:prstGeom>
          <a:ln>
            <a:noFill/>
          </a:ln>
          <a:effectLst>
            <a:softEdge rad="112500"/>
          </a:effectLst>
        </p:spPr>
      </p:pic>
      <p:sp>
        <p:nvSpPr>
          <p:cNvPr id="7" name="Ellipse 6"/>
          <p:cNvSpPr/>
          <p:nvPr/>
        </p:nvSpPr>
        <p:spPr>
          <a:xfrm>
            <a:off x="3419872" y="1412776"/>
            <a:ext cx="2520280" cy="3960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إِنَّهُ سَمِيعٌ قَرِيبٌ</a:t>
            </a:r>
            <a:endParaRPr lang="fr-FR"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691680" y="710989"/>
            <a:ext cx="62646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SA" sz="2800" b="1" dirty="0" smtClean="0">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قَالَ أَصْحَابُ مُوسَى إِنَّا </a:t>
            </a:r>
            <a:r>
              <a:rPr kumimoji="0" lang="ar-SA" sz="2800" b="1" i="0" u="none" strike="noStrike" cap="none" normalizeH="0" baseline="0" dirty="0" err="1" smtClean="0">
                <a:ln>
                  <a:noFill/>
                </a:ln>
                <a:effectLst/>
                <a:latin typeface="Simplified Arabic" pitchFamily="18" charset="-78"/>
                <a:ea typeface="Times New Roman" pitchFamily="18" charset="0"/>
                <a:cs typeface="Simplified Arabic" pitchFamily="18" charset="-78"/>
              </a:rPr>
              <a:t>لَمُدْرَكُونَ </a:t>
            </a: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قَالَ كَلَّا إِنَّ مَعِيَ رَبِّي سَيَهْدِينِ</a:t>
            </a:r>
            <a:r>
              <a:rPr kumimoji="0" lang="fr-FR"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endParaRPr kumimoji="0" lang="en-US"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4"/>
          <p:cNvSpPr/>
          <p:nvPr/>
        </p:nvSpPr>
        <p:spPr>
          <a:xfrm>
            <a:off x="2483768" y="3717032"/>
            <a:ext cx="5700495" cy="954107"/>
          </a:xfrm>
          <a:prstGeom prst="rect">
            <a:avLst/>
          </a:prstGeom>
        </p:spPr>
        <p:txBody>
          <a:bodyPr wrap="square">
            <a:spAutoFit/>
          </a:bodyPr>
          <a:lstStyle/>
          <a:p>
            <a:pPr algn="ctr"/>
            <a:endParaRPr lang="fr-FR" sz="2800" dirty="0" smtClean="0"/>
          </a:p>
          <a:p>
            <a:pPr algn="ctr"/>
            <a:endParaRPr lang="fr-FR" sz="2800" dirty="0"/>
          </a:p>
        </p:txBody>
      </p:sp>
      <p:sp>
        <p:nvSpPr>
          <p:cNvPr id="12291" name="Rectangle 3"/>
          <p:cNvSpPr>
            <a:spLocks noChangeArrowheads="1"/>
          </p:cNvSpPr>
          <p:nvPr/>
        </p:nvSpPr>
        <p:spPr bwMode="auto">
          <a:xfrm>
            <a:off x="1187624" y="2047981"/>
            <a:ext cx="77048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 قَالَا رَبَّنَا إِنَّنَا نَخَافُ أَن يَفْرُطَ عَلَيْنَا أَوْ أَن يَطْغَى</a:t>
            </a:r>
            <a:r>
              <a:rPr kumimoji="0" lang="fr-FR" sz="28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قَالَ لَا تَخَافَا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إِنَّنِي مَعَكُمَا </a:t>
            </a: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أَسْمَعُ وَأَرَى</a:t>
            </a:r>
            <a:r>
              <a:rPr kumimoji="0" lang="fr-FR" sz="28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r>
              <a:rPr kumimoji="0" lang="fr-FR" sz="2800" b="0" i="0" u="none" strike="noStrike" cap="none" normalizeH="0" baseline="0" dirty="0" smtClean="0">
                <a:ln>
                  <a:noFill/>
                </a:ln>
                <a:effectLst/>
                <a:latin typeface="Arial" pitchFamily="34" charset="0"/>
                <a:cs typeface="Arial" pitchFamily="34" charset="0"/>
              </a:rPr>
              <a:t> </a:t>
            </a:r>
          </a:p>
        </p:txBody>
      </p:sp>
      <p:sp>
        <p:nvSpPr>
          <p:cNvPr id="12292" name="Rectangle 4"/>
          <p:cNvSpPr>
            <a:spLocks noChangeArrowheads="1"/>
          </p:cNvSpPr>
          <p:nvPr/>
        </p:nvSpPr>
        <p:spPr bwMode="auto">
          <a:xfrm>
            <a:off x="467544" y="3600896"/>
            <a:ext cx="82809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 فَنَادَى فِي الظُّلُمَاتِ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أَن لَّا إِلَهَ إِلَّا أَنتَ </a:t>
            </a: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سُبْحَانَكَ إِنِّي كُنتُ مِنَ الظَّالِمِينَ</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فَاسْتَجَبْنَا لَهُ وَنَجَّيْنَاهُ مِنَ الْغَمِّ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وَكَذَلِكَ نُنجِي الْمُؤْمِنِينَ</a:t>
            </a:r>
            <a:r>
              <a:rPr kumimoji="0" lang="fr-FR"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fr-FR" sz="2800" b="1" i="0" u="none" strike="noStrike" cap="none" normalizeH="0" baseline="0" dirty="0" smtClean="0">
                <a:ln>
                  <a:noFill/>
                </a:ln>
                <a:effectLst/>
                <a:latin typeface="Simplified Arabic" pitchFamily="18" charset="-78"/>
                <a:ea typeface="Times New Roman" pitchFamily="18" charset="0"/>
                <a:cs typeface="Simplified Arabic" pitchFamily="18" charset="-78"/>
              </a:rPr>
              <a:t>﴾</a:t>
            </a:r>
            <a:endParaRPr kumimoji="0" lang="en-US" sz="4000" b="0" i="0" u="none" strike="noStrike" cap="none" normalizeH="0" baseline="0" dirty="0" smtClean="0">
              <a:ln>
                <a:noFill/>
              </a:ln>
              <a:effectLst/>
              <a:latin typeface="Arial" pitchFamily="34" charset="0"/>
              <a:cs typeface="Arial" pitchFamily="34" charset="0"/>
            </a:endParaRPr>
          </a:p>
        </p:txBody>
      </p:sp>
      <p:sp>
        <p:nvSpPr>
          <p:cNvPr id="10" name="Rectangle 9"/>
          <p:cNvSpPr/>
          <p:nvPr/>
        </p:nvSpPr>
        <p:spPr>
          <a:xfrm>
            <a:off x="971600" y="4941168"/>
            <a:ext cx="7848872" cy="954107"/>
          </a:xfrm>
          <a:prstGeom prst="rect">
            <a:avLst/>
          </a:prstGeom>
        </p:spPr>
        <p:txBody>
          <a:bodyPr wrap="square">
            <a:spAutoFit/>
          </a:bodyPr>
          <a:lstStyle/>
          <a:p>
            <a:pPr algn="ctr"/>
            <a:r>
              <a:rPr lang="ar-SA" sz="2800" b="1" dirty="0" err="1" smtClean="0">
                <a:latin typeface="Simplified Arabic" pitchFamily="18" charset="-78"/>
                <a:ea typeface="Times New Roman" pitchFamily="18" charset="0"/>
                <a:cs typeface="Simplified Arabic" pitchFamily="18" charset="-78"/>
              </a:rPr>
              <a:t>﴿</a:t>
            </a:r>
            <a:r>
              <a:rPr lang="ar-SA" sz="2800" b="1" dirty="0" smtClean="0">
                <a:latin typeface="Simplified Arabic" pitchFamily="18" charset="-78"/>
                <a:ea typeface="Times New Roman" pitchFamily="18" charset="0"/>
                <a:cs typeface="Simplified Arabic" pitchFamily="18" charset="-78"/>
              </a:rPr>
              <a:t> </a:t>
            </a:r>
            <a:r>
              <a:rPr lang="ar-MA" sz="2800" b="1" dirty="0" smtClean="0">
                <a:latin typeface="Simplified Arabic" pitchFamily="18" charset="-78"/>
                <a:ea typeface="Times New Roman" pitchFamily="18" charset="0"/>
                <a:cs typeface="Simplified Arabic" pitchFamily="18" charset="-78"/>
              </a:rPr>
              <a:t>قال </a:t>
            </a:r>
            <a:r>
              <a:rPr lang="ar-SA" sz="2800" b="1" dirty="0" smtClean="0"/>
              <a:t>آَمَنْتُ أَنَّهُ لَا إِلَهَ إِلَّا </a:t>
            </a:r>
            <a:r>
              <a:rPr lang="ar-SA" sz="2800" b="1" dirty="0" smtClean="0">
                <a:solidFill>
                  <a:srgbClr val="FF0000"/>
                </a:solidFill>
              </a:rPr>
              <a:t>الَّذِي</a:t>
            </a:r>
            <a:r>
              <a:rPr lang="ar-SA" sz="2800" b="1" dirty="0" smtClean="0"/>
              <a:t> آَمَنَتْ بِهِ بَنُو إِسْرَائِيلَ وَأَنَا مِنَ الْمُسْلِمِينَ</a:t>
            </a:r>
            <a:r>
              <a:rPr lang="ar-SA" sz="2800" b="1" dirty="0" smtClean="0">
                <a:solidFill>
                  <a:srgbClr val="FF0000"/>
                </a:solidFill>
              </a:rPr>
              <a:t> آَلْآَنَ</a:t>
            </a:r>
            <a:r>
              <a:rPr lang="ar-SA" sz="2800" b="1" dirty="0" smtClean="0"/>
              <a:t> وَقَدْ عَصَيْتَ قَبْلُ وَكُنْتَ مِنَ </a:t>
            </a:r>
            <a:r>
              <a:rPr lang="ar-MA" sz="2800" b="1" dirty="0" smtClean="0"/>
              <a:t>ال</a:t>
            </a:r>
            <a:r>
              <a:rPr lang="ar-SA" sz="2800" b="1" dirty="0" smtClean="0"/>
              <a:t>مُفْسِدِين</a:t>
            </a:r>
            <a:r>
              <a:rPr lang="fr-FR" sz="2800" b="1" dirty="0" smtClean="0">
                <a:latin typeface="Simplified Arabic" pitchFamily="18" charset="-78"/>
                <a:ea typeface="Times New Roman" pitchFamily="18" charset="0"/>
                <a:cs typeface="Simplified Arabic" pitchFamily="18" charset="-78"/>
              </a:rPr>
              <a:t>﴾</a:t>
            </a:r>
            <a:endParaRPr lang="fr-FR" sz="28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6792"/>
            <a:ext cx="8352928" cy="830997"/>
          </a:xfrm>
          <a:prstGeom prst="rect">
            <a:avLst/>
          </a:prstGeom>
        </p:spPr>
        <p:txBody>
          <a:bodyPr wrap="square">
            <a:spAutoFit/>
          </a:bodyPr>
          <a:lstStyle/>
          <a:p>
            <a:pPr algn="ctr"/>
            <a:r>
              <a:rPr lang="ar-SA" sz="2400" b="1" dirty="0" smtClean="0"/>
              <a:t>يا موسى أتحب أن أكون جليسك قال: كيف ذلك يا </a:t>
            </a:r>
            <a:r>
              <a:rPr lang="ar-SA" sz="2400" b="1" dirty="0" err="1" smtClean="0"/>
              <a:t>رب ؟</a:t>
            </a:r>
            <a:r>
              <a:rPr lang="ar-SA" sz="2400" b="1" dirty="0" smtClean="0"/>
              <a:t> أما علمت أني </a:t>
            </a:r>
            <a:r>
              <a:rPr lang="ar-SA" sz="2400" b="1" dirty="0" smtClean="0">
                <a:solidFill>
                  <a:srgbClr val="FF0000"/>
                </a:solidFill>
              </a:rPr>
              <a:t>جليس من ذكرني</a:t>
            </a:r>
            <a:r>
              <a:rPr lang="ar-SA" sz="2400" b="1" dirty="0" smtClean="0"/>
              <a:t>، وحيثما التمسني عبدي وجدني </a:t>
            </a:r>
            <a:endParaRPr lang="fr-FR" sz="2400" dirty="0"/>
          </a:p>
        </p:txBody>
      </p:sp>
      <p:sp>
        <p:nvSpPr>
          <p:cNvPr id="38913" name="Rectangle 1"/>
          <p:cNvSpPr>
            <a:spLocks noChangeArrowheads="1"/>
          </p:cNvSpPr>
          <p:nvPr/>
        </p:nvSpPr>
        <p:spPr bwMode="auto">
          <a:xfrm>
            <a:off x="899592" y="2523524"/>
            <a:ext cx="73448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effectLst/>
                <a:latin typeface="Simplified Arabic" pitchFamily="18" charset="-78"/>
                <a:ea typeface="Times New Roman" pitchFamily="18" charset="0"/>
                <a:cs typeface="Simplified Arabic" pitchFamily="18" charset="-78"/>
              </a:rPr>
              <a:t>﴿ يَا أَيُّهَا الَّذِينَ آمَنُواْ اتَّقُواْ اللّهَ وَابْتَغُواْ إِلَيهِ </a:t>
            </a:r>
            <a:r>
              <a:rPr kumimoji="0" lang="ar-SA"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الْوَسِيلَةَ</a:t>
            </a:r>
            <a:r>
              <a:rPr kumimoji="0" lang="fr-FR" sz="24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endParaRPr kumimoji="0" lang="en-US" sz="2400" b="0" i="0" u="none" strike="noStrike" cap="none" normalizeH="0" baseline="0" dirty="0" smtClean="0">
              <a:ln>
                <a:noFill/>
              </a:ln>
              <a:effectLst/>
              <a:latin typeface="Arial" pitchFamily="34" charset="0"/>
              <a:cs typeface="Arial" pitchFamily="34" charset="0"/>
            </a:endParaRPr>
          </a:p>
        </p:txBody>
      </p:sp>
      <p:sp>
        <p:nvSpPr>
          <p:cNvPr id="38914" name="Rectangle 2"/>
          <p:cNvSpPr>
            <a:spLocks noChangeArrowheads="1"/>
          </p:cNvSpPr>
          <p:nvPr/>
        </p:nvSpPr>
        <p:spPr bwMode="auto">
          <a:xfrm>
            <a:off x="1763688" y="3333962"/>
            <a:ext cx="58326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MA" sz="28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r>
              <a:rPr kumimoji="0" lang="ar-SA" sz="2400" b="1" i="0" u="none" strike="noStrike" cap="none" normalizeH="0" baseline="0" dirty="0" smtClean="0">
                <a:ln>
                  <a:noFill/>
                </a:ln>
                <a:effectLst/>
                <a:latin typeface="Simplified Arabic" pitchFamily="18" charset="-78"/>
                <a:ea typeface="Times New Roman" pitchFamily="18" charset="0"/>
                <a:cs typeface="Simplified Arabic" pitchFamily="18" charset="-78"/>
              </a:rPr>
              <a:t>﴿ إِنَّ رَحْمَتَ اللّهِ قَرِيبٌ مِّنَ </a:t>
            </a:r>
            <a:r>
              <a:rPr kumimoji="0" lang="ar-SA" sz="24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الْمُحْسِنِينَ</a:t>
            </a:r>
            <a:r>
              <a:rPr kumimoji="0" lang="fr-FR" sz="2400" b="1" i="0" u="none" strike="noStrike" cap="none" normalizeH="0" baseline="0" dirty="0" smtClean="0">
                <a:ln>
                  <a:noFill/>
                </a:ln>
                <a:effectLst/>
                <a:latin typeface="Simplified Arabic" pitchFamily="18" charset="-78"/>
                <a:ea typeface="Times New Roman" pitchFamily="18" charset="0"/>
                <a:cs typeface="Simplified Arabic" pitchFamily="18" charset="-78"/>
              </a:rPr>
              <a:t> ﴾</a:t>
            </a:r>
            <a:endParaRPr kumimoji="0" lang="en-US" sz="2800" b="1" i="0" u="none" strike="noStrike" cap="none" normalizeH="0" baseline="0" dirty="0" smtClean="0">
              <a:ln>
                <a:noFill/>
              </a:ln>
              <a:effectLst/>
              <a:latin typeface="Arial" pitchFamily="34" charset="0"/>
              <a:cs typeface="Arial" pitchFamily="34" charset="0"/>
            </a:endParaRPr>
          </a:p>
        </p:txBody>
      </p:sp>
      <p:sp>
        <p:nvSpPr>
          <p:cNvPr id="5" name="Rectangle 4"/>
          <p:cNvSpPr/>
          <p:nvPr/>
        </p:nvSpPr>
        <p:spPr>
          <a:xfrm>
            <a:off x="179512" y="3933056"/>
            <a:ext cx="8640960" cy="1200329"/>
          </a:xfrm>
          <a:prstGeom prst="rect">
            <a:avLst/>
          </a:prstGeom>
        </p:spPr>
        <p:txBody>
          <a:bodyPr wrap="square">
            <a:spAutoFit/>
          </a:bodyPr>
          <a:lstStyle/>
          <a:p>
            <a:pPr algn="ctr"/>
            <a:r>
              <a:rPr lang="ar-SA" sz="2400" b="1" dirty="0" smtClean="0">
                <a:solidFill>
                  <a:srgbClr val="FF0000"/>
                </a:solidFill>
              </a:rPr>
              <a:t>السَّخِيُّ</a:t>
            </a:r>
            <a:r>
              <a:rPr lang="ar-SA" sz="2400" b="1" dirty="0" smtClean="0"/>
              <a:t> قَرِيبٌ مِنْ اللَّهِ، قَرِيبٌ مِنْ الْجَنَّةِ، قَرِيبٌ مِنْ النَّاسِ، بَعِيدٌ مِنْ النَّارِ، وَالْبَخِيلُ بَعِيدٌ مِنْ اللَّهِ، بَعِيدٌ مِنْ الْجَنَّةِ، بَعِيدٌ مِنْ النَّاسِ، قَرِيبٌ مِنْ النَّارِ، وَلَجَاهِلٌ سَخِيٌّ أَحَبُّ إِلَى اللَّهِ عَزَّ وَجَلَّ مِنْ عَالِمٍ بَخِيل</a:t>
            </a:r>
            <a:endParaRPr lang="fr-FR" sz="2800" dirty="0"/>
          </a:p>
        </p:txBody>
      </p:sp>
      <p:sp>
        <p:nvSpPr>
          <p:cNvPr id="38915" name="Rectangle 3"/>
          <p:cNvSpPr>
            <a:spLocks noChangeArrowheads="1"/>
          </p:cNvSpPr>
          <p:nvPr/>
        </p:nvSpPr>
        <p:spPr bwMode="auto">
          <a:xfrm>
            <a:off x="1115616" y="5560261"/>
            <a:ext cx="712879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effectLst/>
                <a:latin typeface="Simplified Arabic" pitchFamily="18" charset="-78"/>
                <a:ea typeface="Times New Roman" pitchFamily="18" charset="0"/>
                <a:cs typeface="Simplified Arabic" pitchFamily="18" charset="-78"/>
              </a:rPr>
              <a:t>﴿ فَأَمَّا إِن كَانَ مِنَ </a:t>
            </a:r>
            <a:r>
              <a:rPr kumimoji="0" lang="ar-SA" sz="2800" b="1" i="0" u="none" strike="noStrike" cap="none" normalizeH="0" baseline="0" dirty="0" err="1" smtClean="0">
                <a:ln>
                  <a:noFill/>
                </a:ln>
                <a:solidFill>
                  <a:srgbClr val="FF0000"/>
                </a:solidFill>
                <a:effectLst/>
                <a:latin typeface="Simplified Arabic" pitchFamily="18" charset="-78"/>
                <a:ea typeface="Times New Roman" pitchFamily="18" charset="0"/>
                <a:cs typeface="Simplified Arabic" pitchFamily="18" charset="-78"/>
              </a:rPr>
              <a:t>الْمُقَرَّبِينَ </a:t>
            </a:r>
            <a:r>
              <a:rPr kumimoji="0" lang="ar-SA"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فَرَوْحٌ وَرَيْحَانٌ وَجَنَّةُ نَعِيمٍ</a:t>
            </a:r>
            <a:r>
              <a:rPr kumimoji="0" lang="fr-FR" sz="28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 </a:t>
            </a:r>
            <a:r>
              <a:rPr kumimoji="0" lang="fr-FR" sz="2800" b="1" i="0" u="none" strike="noStrike" cap="none" normalizeH="0" baseline="0" dirty="0" smtClean="0">
                <a:ln>
                  <a:noFill/>
                </a:ln>
                <a:effectLst/>
                <a:latin typeface="Simplified Arabic" pitchFamily="18" charset="-78"/>
                <a:ea typeface="Times New Roman" pitchFamily="18" charset="0"/>
                <a:cs typeface="Simplified Arabic" pitchFamily="18" charset="-78"/>
              </a:rPr>
              <a:t>﴾</a:t>
            </a:r>
            <a:endParaRPr kumimoji="0" lang="en-US" sz="2800" b="0" i="0" u="none" strike="noStrike" cap="none" normalizeH="0" baseline="0" dirty="0" smtClean="0">
              <a:ln>
                <a:noFill/>
              </a:ln>
              <a:effectLst/>
              <a:latin typeface="Arial" pitchFamily="34" charset="0"/>
              <a:cs typeface="Arial" pitchFamily="34" charset="0"/>
            </a:endParaRPr>
          </a:p>
        </p:txBody>
      </p:sp>
      <p:sp>
        <p:nvSpPr>
          <p:cNvPr id="7" name="Rectangle 6"/>
          <p:cNvSpPr/>
          <p:nvPr/>
        </p:nvSpPr>
        <p:spPr>
          <a:xfrm>
            <a:off x="755576" y="404664"/>
            <a:ext cx="7686600" cy="830997"/>
          </a:xfrm>
          <a:prstGeom prst="rect">
            <a:avLst/>
          </a:prstGeom>
        </p:spPr>
        <p:txBody>
          <a:bodyPr wrap="square">
            <a:spAutoFit/>
          </a:bodyPr>
          <a:lstStyle/>
          <a:p>
            <a:pPr lvl="0" algn="ctr" fontAlgn="base">
              <a:spcBef>
                <a:spcPct val="0"/>
              </a:spcBef>
              <a:spcAft>
                <a:spcPct val="0"/>
              </a:spcAft>
            </a:pPr>
            <a:r>
              <a:rPr lang="ar-SA" b="1" dirty="0" smtClean="0">
                <a:latin typeface="Arial Black" pitchFamily="34" charset="0"/>
                <a:ea typeface="Times New Roman" pitchFamily="18" charset="0"/>
                <a:cs typeface="Simplified Arabic" pitchFamily="18" charset="-78"/>
              </a:rPr>
              <a:t>﴿ </a:t>
            </a:r>
            <a:r>
              <a:rPr lang="ar-SA" sz="2400" b="1" dirty="0" smtClean="0">
                <a:latin typeface="Arial Black" pitchFamily="34" charset="0"/>
                <a:ea typeface="Times New Roman" pitchFamily="18" charset="0"/>
                <a:cs typeface="Simplified Arabic" pitchFamily="18" charset="-78"/>
              </a:rPr>
              <a:t>وَقَالَ اللّهُ </a:t>
            </a:r>
            <a:r>
              <a:rPr lang="ar-SA" sz="2400" b="1" dirty="0" smtClean="0">
                <a:solidFill>
                  <a:srgbClr val="FF0000"/>
                </a:solidFill>
                <a:latin typeface="Arial Black" pitchFamily="34" charset="0"/>
                <a:ea typeface="Times New Roman" pitchFamily="18" charset="0"/>
                <a:cs typeface="Simplified Arabic" pitchFamily="18" charset="-78"/>
              </a:rPr>
              <a:t>إِنِّي مَعَكُمْ </a:t>
            </a:r>
            <a:r>
              <a:rPr lang="ar-SA" sz="2400" b="1" dirty="0" smtClean="0">
                <a:latin typeface="Arial Black" pitchFamily="34" charset="0"/>
                <a:ea typeface="Times New Roman" pitchFamily="18" charset="0"/>
                <a:cs typeface="Simplified Arabic" pitchFamily="18" charset="-78"/>
              </a:rPr>
              <a:t>لَئِنْ أَقَمْتُمُ الصَّلاَةَ وَآتَيْتُمُ الزَّكَاةَ وَآمَنتُم بِرُسُلِي وَعَزَّرْتُمُوهُمْ وَأَقْرَضْتُمُ اللّهَ قَرْضًا حَسَنًا</a:t>
            </a:r>
            <a:r>
              <a:rPr lang="fr-FR" sz="2400" b="1" dirty="0" smtClean="0">
                <a:latin typeface="Arial Black" pitchFamily="34" charset="0"/>
                <a:ea typeface="Times New Roman" pitchFamily="18" charset="0"/>
                <a:cs typeface="Simplified Arabic" pitchFamily="18" charset="-78"/>
              </a:rPr>
              <a:t> ﴾</a:t>
            </a:r>
            <a:endParaRPr lang="en-US" sz="2400" b="1" dirty="0" smtClean="0">
              <a:latin typeface="Arial Black"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xresdefault (1).jpg"/>
          <p:cNvPicPr>
            <a:picLocks noChangeAspect="1"/>
          </p:cNvPicPr>
          <p:nvPr/>
        </p:nvPicPr>
        <p:blipFill>
          <a:blip r:embed="rId2" cstate="print">
            <a:duotone>
              <a:schemeClr val="accent1">
                <a:shade val="45000"/>
                <a:satMod val="135000"/>
              </a:schemeClr>
              <a:prstClr val="white"/>
            </a:duotone>
            <a:lum contrast="2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sma-allah-al-hosna-44-728.jpg"/>
          <p:cNvPicPr>
            <a:picLocks noChangeAspect="1"/>
          </p:cNvPicPr>
          <p:nvPr/>
        </p:nvPicPr>
        <p:blipFill>
          <a:blip r:embed="rId2" cstate="print">
            <a:duotone>
              <a:schemeClr val="accent1">
                <a:shade val="45000"/>
                <a:satMod val="135000"/>
              </a:schemeClr>
              <a:prstClr val="white"/>
            </a:duotone>
          </a:blip>
          <a:srcRect t="53461"/>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raqaba-11-7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oraqaba-2-728.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15-06-17 17.04.49.jpg"/>
          <p:cNvPicPr>
            <a:picLocks noChangeAspect="1"/>
          </p:cNvPicPr>
          <p:nvPr/>
        </p:nvPicPr>
        <p:blipFill>
          <a:blip r:embed="rId2" cstate="print">
            <a:duotone>
              <a:schemeClr val="accent1">
                <a:shade val="45000"/>
                <a:satMod val="135000"/>
              </a:schemeClr>
              <a:prstClr val="white"/>
            </a:duotone>
            <a:lum bright="-10000" contrast="10000"/>
          </a:blip>
          <a:srcRect r="4608"/>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xresdefault (2).jpg"/>
          <p:cNvPicPr>
            <a:picLocks noChangeAspect="1"/>
          </p:cNvPicPr>
          <p:nvPr/>
        </p:nvPicPr>
        <p:blipFill>
          <a:blip r:embed="rId2" cstate="print">
            <a:duotone>
              <a:schemeClr val="accent1">
                <a:shade val="45000"/>
                <a:satMod val="135000"/>
              </a:schemeClr>
              <a:prstClr val="white"/>
            </a:duotone>
            <a:lum contrast="2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maxresdefault (3).jpg"/>
          <p:cNvPicPr>
            <a:picLocks noChangeAspect="1"/>
          </p:cNvPicPr>
          <p:nvPr/>
        </p:nvPicPr>
        <p:blipFill>
          <a:blip r:embed="rId2" cstate="print">
            <a:duotone>
              <a:schemeClr val="accent1">
                <a:shade val="45000"/>
                <a:satMod val="135000"/>
              </a:schemeClr>
              <a:prstClr val="white"/>
            </a:duotone>
            <a:lum contrast="10000"/>
          </a:blip>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sma-allah-al-hosna-43-728.jpg"/>
          <p:cNvPicPr>
            <a:picLocks noChangeAspect="1"/>
          </p:cNvPicPr>
          <p:nvPr/>
        </p:nvPicPr>
        <p:blipFill>
          <a:blip r:embed="rId2" cstate="print">
            <a:duotone>
              <a:schemeClr val="accent1">
                <a:shade val="45000"/>
                <a:satMod val="135000"/>
              </a:schemeClr>
              <a:prstClr val="white"/>
            </a:duotone>
            <a:lum contrast="10000"/>
          </a:blip>
          <a:srcRect t="3442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336039523403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00084.jpg"/>
          <p:cNvPicPr>
            <a:picLocks noChangeAspect="1"/>
          </p:cNvPicPr>
          <p:nvPr/>
        </p:nvPicPr>
        <p:blipFill>
          <a:blip r:embed="rId2" cstate="print"/>
          <a:srcRect b="43700"/>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image756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1016174_173221226189252_2107757154_n.jpg"/>
          <p:cNvPicPr>
            <a:picLocks noChangeAspect="1"/>
          </p:cNvPicPr>
          <p:nvPr/>
        </p:nvPicPr>
        <p:blipFill>
          <a:blip r:embed="rId2" cstate="print"/>
          <a:stretch>
            <a:fillRect/>
          </a:stretch>
        </p:blipFill>
        <p:spPr>
          <a:xfrm>
            <a:off x="0" y="0"/>
            <a:ext cx="9144000" cy="6858000"/>
          </a:xfrm>
          <a:prstGeom prst="rect">
            <a:avLst/>
          </a:prstGeom>
        </p:spPr>
      </p:pic>
      <p:sp>
        <p:nvSpPr>
          <p:cNvPr id="3" name="ZoneTexte 2"/>
          <p:cNvSpPr txBox="1"/>
          <p:nvPr/>
        </p:nvSpPr>
        <p:spPr>
          <a:xfrm>
            <a:off x="0" y="3212976"/>
            <a:ext cx="5940152" cy="1323439"/>
          </a:xfrm>
          <a:prstGeom prst="rect">
            <a:avLst/>
          </a:prstGeom>
          <a:solidFill>
            <a:schemeClr val="accent1"/>
          </a:solidFill>
          <a:scene3d>
            <a:camera prst="isometricOffAxis1Right"/>
            <a:lightRig rig="threePt" dir="t"/>
          </a:scene3d>
        </p:spPr>
        <p:txBody>
          <a:bodyPr wrap="square" rtlCol="0">
            <a:spAutoFit/>
          </a:bodyPr>
          <a:lstStyle/>
          <a:p>
            <a:pPr algn="ctr"/>
            <a:r>
              <a:rPr lang="ar-MA" sz="8000" b="1" dirty="0" smtClean="0">
                <a:latin typeface="Andalus" pitchFamily="18" charset="-78"/>
                <a:cs typeface="Andalus" pitchFamily="18" charset="-78"/>
              </a:rPr>
              <a:t>رمضان مبارك</a:t>
            </a:r>
            <a:endParaRPr lang="fr-FR" sz="80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1a5c45d0f47a6717d501b99f7002001.gif"/>
          <p:cNvPicPr>
            <a:picLocks noChangeAspect="1"/>
          </p:cNvPicPr>
          <p:nvPr/>
        </p:nvPicPr>
        <p:blipFill>
          <a:blip r:embed="rId2" cstate="print"/>
          <a:stretch>
            <a:fillRect/>
          </a:stretch>
        </p:blipFill>
        <p:spPr>
          <a:xfrm>
            <a:off x="0" y="0"/>
            <a:ext cx="9144000" cy="71014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B_IMG_143429508149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5" name="Espace réservé pour une image  4" descr="do3ae_almithaq_132.jpg"/>
          <p:cNvPicPr>
            <a:picLocks noGrp="1" noChangeAspect="1"/>
          </p:cNvPicPr>
          <p:nvPr>
            <p:ph type="pic" idx="1"/>
          </p:nvPr>
        </p:nvPicPr>
        <p:blipFill>
          <a:blip r:embed="rId2" cstate="print"/>
          <a:srcRect l="14082" r="14082"/>
          <a:stretch>
            <a:fillRect/>
          </a:stretch>
        </p:blipFill>
        <p:spPr>
          <a:xfrm rot="420000">
            <a:off x="3182610" y="1113649"/>
            <a:ext cx="5224912" cy="4144065"/>
          </a:xfrm>
        </p:spPr>
      </p:pic>
      <p:sp>
        <p:nvSpPr>
          <p:cNvPr id="4" name="Espace réservé du texte 3"/>
          <p:cNvSpPr>
            <a:spLocks noGrp="1"/>
          </p:cNvSpPr>
          <p:nvPr>
            <p:ph type="body" sz="half" idx="2"/>
          </p:nvPr>
        </p:nvSpPr>
        <p:spPr>
          <a:xfrm>
            <a:off x="609600" y="3717032"/>
            <a:ext cx="2209800" cy="1291072"/>
          </a:xfrm>
        </p:spPr>
        <p:txBody>
          <a:bodyPr/>
          <a:lstStyle/>
          <a:p>
            <a:pPr algn="ctr"/>
            <a:r>
              <a:rPr lang="ar-MA" sz="2800" b="1" dirty="0" smtClean="0"/>
              <a:t>3-رمضان-1436</a:t>
            </a:r>
          </a:p>
          <a:p>
            <a:pPr algn="ctr"/>
            <a:r>
              <a:rPr lang="ar-MA" sz="2800" b="1" dirty="0" smtClean="0"/>
              <a:t>20-6-2015</a:t>
            </a:r>
            <a:endParaRPr lang="fr-FR" sz="2800" b="1" dirty="0"/>
          </a:p>
        </p:txBody>
      </p:sp>
      <p:pic>
        <p:nvPicPr>
          <p:cNvPr id="7" name="Image 6" descr="clip_image002.gif"/>
          <p:cNvPicPr>
            <a:picLocks noChangeAspect="1"/>
          </p:cNvPicPr>
          <p:nvPr/>
        </p:nvPicPr>
        <p:blipFill>
          <a:blip r:embed="rId3" cstate="print"/>
          <a:stretch>
            <a:fillRect/>
          </a:stretch>
        </p:blipFill>
        <p:spPr>
          <a:xfrm>
            <a:off x="611560" y="1124744"/>
            <a:ext cx="2232248" cy="16561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igns Extended20131221113022.jpg"/>
          <p:cNvPicPr>
            <a:picLocks noChangeAspect="1"/>
          </p:cNvPicPr>
          <p:nvPr/>
        </p:nvPicPr>
        <p:blipFill>
          <a:blip r:embed="rId2" cstate="print"/>
          <a:stretch>
            <a:fillRect/>
          </a:stretch>
        </p:blipFill>
        <p:spPr>
          <a:xfrm>
            <a:off x="0" y="0"/>
            <a:ext cx="9144000" cy="6858000"/>
          </a:xfrm>
          <a:prstGeom prst="rect">
            <a:avLst/>
          </a:prstGeom>
        </p:spPr>
      </p:pic>
      <p:pic>
        <p:nvPicPr>
          <p:cNvPr id="3" name="Image 2" descr="Designs Extended201312.jpg"/>
          <p:cNvPicPr>
            <a:picLocks noChangeAspect="1"/>
          </p:cNvPicPr>
          <p:nvPr/>
        </p:nvPicPr>
        <p:blipFill>
          <a:blip r:embed="rId3" cstate="print">
            <a:duotone>
              <a:schemeClr val="accent1">
                <a:shade val="45000"/>
                <a:satMod val="135000"/>
              </a:schemeClr>
              <a:prstClr val="white"/>
            </a:duotone>
            <a:lum bright="-10000"/>
          </a:blip>
          <a:srcRect l="3570" t="14894" r="3570" b="29787"/>
          <a:stretch>
            <a:fillRect/>
          </a:stretch>
        </p:blipFill>
        <p:spPr>
          <a:xfrm>
            <a:off x="2123728" y="1268760"/>
            <a:ext cx="5184576" cy="3600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6370975"/>
          </a:xfrm>
          <a:prstGeom prst="rect">
            <a:avLst/>
          </a:prstGeom>
        </p:spPr>
        <p:txBody>
          <a:bodyPr wrap="square">
            <a:spAutoFit/>
          </a:bodyPr>
          <a:lstStyle/>
          <a:p>
            <a:pPr lvl="1" algn="r"/>
            <a:r>
              <a:rPr lang="ar-MA" sz="2400" b="1" dirty="0" smtClean="0"/>
              <a:t>                      </a:t>
            </a:r>
            <a:r>
              <a:rPr lang="ar-SA" sz="2400" b="1" dirty="0" smtClean="0"/>
              <a:t>والإحصاء المذكور في الحديث يتضمّن</a:t>
            </a:r>
            <a:r>
              <a:rPr lang="fr-FR" sz="2400" b="1" dirty="0" smtClean="0"/>
              <a:t/>
            </a:r>
            <a:br>
              <a:rPr lang="fr-FR" sz="2400" b="1" dirty="0" smtClean="0"/>
            </a:br>
            <a:endParaRPr lang="ar-MA" sz="2400" b="1" dirty="0" smtClean="0"/>
          </a:p>
          <a:p>
            <a:pPr lvl="1" algn="r"/>
            <a:r>
              <a:rPr lang="ar-SA" sz="2400" b="1" dirty="0" smtClean="0"/>
              <a:t>حفظها </a:t>
            </a:r>
            <a:r>
              <a:rPr lang="ar-MA" sz="2400" b="1" dirty="0" err="1" smtClean="0"/>
              <a:t>,</a:t>
            </a:r>
            <a:r>
              <a:rPr lang="ar-SA" sz="2400" b="1" dirty="0" smtClean="0"/>
              <a:t>معرفة معناها </a:t>
            </a:r>
            <a:r>
              <a:rPr lang="ar-MA" sz="2400" b="1" dirty="0" smtClean="0"/>
              <a:t>وال</a:t>
            </a:r>
            <a:r>
              <a:rPr lang="ar-SA" sz="2400" b="1" dirty="0" smtClean="0"/>
              <a:t>عمل </a:t>
            </a:r>
            <a:r>
              <a:rPr lang="ar-SA" sz="2400" b="1" dirty="0" err="1" smtClean="0"/>
              <a:t>بمقتضاها </a:t>
            </a:r>
            <a:r>
              <a:rPr lang="ar-SA" sz="2400" b="1" dirty="0" smtClean="0"/>
              <a:t>: فإذا علم أنّه الأحد فلا يُشرك معه </a:t>
            </a:r>
            <a:r>
              <a:rPr lang="ar-SA" sz="2400" b="1" dirty="0" err="1" smtClean="0"/>
              <a:t>غيره </a:t>
            </a:r>
            <a:r>
              <a:rPr lang="ar-SA" sz="2400" b="1" dirty="0" smtClean="0"/>
              <a:t>، وإذا علم أنّه الرزّاق فلا يطلب الرّزق من </a:t>
            </a:r>
            <a:r>
              <a:rPr lang="ar-SA" sz="2400" b="1" dirty="0" err="1" smtClean="0"/>
              <a:t>غيره </a:t>
            </a:r>
            <a:r>
              <a:rPr lang="ar-SA" sz="2400" b="1" dirty="0" smtClean="0"/>
              <a:t>، وإذا علم أنّه </a:t>
            </a:r>
            <a:r>
              <a:rPr lang="ar-SA" sz="2400" b="1" dirty="0" err="1" smtClean="0"/>
              <a:t>الرحيم </a:t>
            </a:r>
            <a:r>
              <a:rPr lang="ar-SA" sz="2400" b="1" dirty="0" smtClean="0"/>
              <a:t>، فإنه يفعل من الطاعات ما هو سبب لهذه </a:t>
            </a:r>
            <a:r>
              <a:rPr lang="ar-SA" sz="2400" b="1" dirty="0" err="1" smtClean="0"/>
              <a:t>الرحمة ...</a:t>
            </a:r>
            <a:r>
              <a:rPr lang="ar-SA" sz="2400" b="1" dirty="0" smtClean="0"/>
              <a:t> </a:t>
            </a:r>
            <a:br>
              <a:rPr lang="ar-SA" sz="2400" b="1" dirty="0" smtClean="0"/>
            </a:br>
            <a:r>
              <a:rPr lang="ar-SA" sz="2400" b="1" dirty="0" smtClean="0"/>
              <a:t> </a:t>
            </a:r>
            <a:endParaRPr lang="ar-MA" sz="2400" b="1" dirty="0" smtClean="0"/>
          </a:p>
          <a:p>
            <a:pPr lvl="1" algn="r"/>
            <a:r>
              <a:rPr lang="ar-MA" sz="2400" b="1" dirty="0" smtClean="0"/>
              <a:t>ف</a:t>
            </a:r>
            <a:r>
              <a:rPr lang="ar-SA" sz="2400" b="1" dirty="0" smtClean="0"/>
              <a:t>معنى إحصائها </a:t>
            </a:r>
            <a:br>
              <a:rPr lang="ar-SA" sz="2400" b="1" dirty="0" smtClean="0"/>
            </a:br>
            <a:r>
              <a:rPr lang="ar-SA" sz="2400" b="1" dirty="0" err="1" smtClean="0"/>
              <a:t>1 </a:t>
            </a:r>
            <a:r>
              <a:rPr lang="ar-SA" sz="2400" b="1" dirty="0" smtClean="0"/>
              <a:t>: الإحاطة بها لفظاً </a:t>
            </a:r>
            <a:br>
              <a:rPr lang="ar-SA" sz="2400" b="1" dirty="0" smtClean="0"/>
            </a:br>
            <a:r>
              <a:rPr lang="ar-SA" sz="2400" b="1" dirty="0" err="1" smtClean="0"/>
              <a:t>2 </a:t>
            </a:r>
            <a:r>
              <a:rPr lang="ar-SA" sz="2400" b="1" dirty="0" smtClean="0"/>
              <a:t>: فهمها معنى</a:t>
            </a:r>
            <a:br>
              <a:rPr lang="ar-SA" sz="2400" b="1" dirty="0" smtClean="0"/>
            </a:br>
            <a:r>
              <a:rPr lang="ar-SA" sz="2400" b="1" dirty="0" err="1" smtClean="0"/>
              <a:t>3 </a:t>
            </a:r>
            <a:r>
              <a:rPr lang="ar-SA" sz="2400" b="1" dirty="0" smtClean="0"/>
              <a:t>: التعبد لله بمقتضاها ولذلك وجهان </a:t>
            </a:r>
            <a:br>
              <a:rPr lang="ar-SA" sz="2400" b="1" dirty="0" smtClean="0"/>
            </a:br>
            <a:r>
              <a:rPr lang="ar-SA" sz="2400" b="1" dirty="0" smtClean="0"/>
              <a:t> </a:t>
            </a:r>
            <a:r>
              <a:rPr lang="ar-MA" sz="2400" b="1" dirty="0" err="1" smtClean="0"/>
              <a:t>-</a:t>
            </a:r>
            <a:r>
              <a:rPr lang="ar-SA" sz="2400" b="1" dirty="0" err="1" smtClean="0"/>
              <a:t>الأول </a:t>
            </a:r>
            <a:r>
              <a:rPr lang="ar-SA" sz="2400" b="1" dirty="0" smtClean="0"/>
              <a:t>: أن تدعو الله </a:t>
            </a:r>
            <a:r>
              <a:rPr lang="ar-SA" sz="2400" b="1" dirty="0" err="1" smtClean="0"/>
              <a:t>بها </a:t>
            </a:r>
            <a:r>
              <a:rPr lang="ar-SA" sz="2400" b="1" dirty="0" smtClean="0"/>
              <a:t>؛ لقوله </a:t>
            </a:r>
            <a:r>
              <a:rPr lang="ar-SA" sz="2400" b="1" dirty="0" err="1" smtClean="0"/>
              <a:t>تعالى : </a:t>
            </a:r>
            <a:r>
              <a:rPr lang="ar-SA" sz="2400" b="1" dirty="0" smtClean="0"/>
              <a:t>( فادعوه </a:t>
            </a:r>
            <a:r>
              <a:rPr lang="ar-SA" sz="2400" b="1" dirty="0" err="1" smtClean="0"/>
              <a:t>بها ) </a:t>
            </a:r>
            <a:r>
              <a:rPr lang="ar-SA" sz="2400" b="1" dirty="0" smtClean="0"/>
              <a:t>، بأن تجعلها وسيلة إلى </a:t>
            </a:r>
            <a:r>
              <a:rPr lang="ar-SA" sz="2400" b="1" dirty="0" err="1" smtClean="0"/>
              <a:t>مطلوبك</a:t>
            </a:r>
            <a:r>
              <a:rPr lang="ar-SA" sz="2400" b="1" dirty="0" smtClean="0"/>
              <a:t> ، فتختار الاسم المناسب </a:t>
            </a:r>
            <a:r>
              <a:rPr lang="ar-SA" sz="2400" b="1" dirty="0" err="1" smtClean="0"/>
              <a:t>لمطلوبك</a:t>
            </a:r>
            <a:r>
              <a:rPr lang="ar-SA" sz="2400" b="1" dirty="0" smtClean="0"/>
              <a:t> ، فعند سؤال المغفرة </a:t>
            </a:r>
            <a:r>
              <a:rPr lang="ar-SA" sz="2400" b="1" dirty="0" err="1" smtClean="0"/>
              <a:t>تقول </a:t>
            </a:r>
            <a:r>
              <a:rPr lang="ar-SA" sz="2400" b="1" dirty="0" smtClean="0"/>
              <a:t>: يا </a:t>
            </a:r>
            <a:r>
              <a:rPr lang="ar-SA" sz="2400" b="1" dirty="0" err="1" smtClean="0"/>
              <a:t>غفور </a:t>
            </a:r>
            <a:r>
              <a:rPr lang="ar-SA" sz="2400" b="1" dirty="0" smtClean="0"/>
              <a:t>، اغفر </a:t>
            </a:r>
            <a:r>
              <a:rPr lang="ar-SA" sz="2400" b="1" dirty="0" err="1" smtClean="0"/>
              <a:t>لي </a:t>
            </a:r>
            <a:r>
              <a:rPr lang="ar-SA" sz="2400" b="1" dirty="0" smtClean="0"/>
              <a:t>، وليس من المناسب أن </a:t>
            </a:r>
            <a:r>
              <a:rPr lang="ar-SA" sz="2400" b="1" dirty="0" err="1" smtClean="0"/>
              <a:t>تقول </a:t>
            </a:r>
            <a:r>
              <a:rPr lang="ar-SA" sz="2400" b="1" dirty="0" smtClean="0"/>
              <a:t>: يا شديد </a:t>
            </a:r>
            <a:r>
              <a:rPr lang="ar-SA" sz="2400" b="1" dirty="0" err="1" smtClean="0"/>
              <a:t>العقاب </a:t>
            </a:r>
            <a:r>
              <a:rPr lang="ar-SA" sz="2400" b="1" dirty="0" smtClean="0"/>
              <a:t>، اغفر </a:t>
            </a:r>
            <a:r>
              <a:rPr lang="ar-SA" sz="2400" b="1" dirty="0" err="1" smtClean="0"/>
              <a:t>لي </a:t>
            </a:r>
            <a:r>
              <a:rPr lang="ar-SA" sz="2400" b="1" dirty="0" smtClean="0"/>
              <a:t>، بل هذا يشبه </a:t>
            </a:r>
            <a:r>
              <a:rPr lang="ar-SA" sz="2400" b="1" dirty="0" err="1" smtClean="0"/>
              <a:t>الاستهزاء </a:t>
            </a:r>
            <a:r>
              <a:rPr lang="ar-SA" sz="2400" b="1" dirty="0" smtClean="0"/>
              <a:t>، بل </a:t>
            </a:r>
            <a:r>
              <a:rPr lang="ar-SA" sz="2400" b="1" dirty="0" err="1" smtClean="0"/>
              <a:t>تقول </a:t>
            </a:r>
            <a:r>
              <a:rPr lang="ar-SA" sz="2400" b="1" dirty="0" smtClean="0"/>
              <a:t>: أجرني من </a:t>
            </a:r>
            <a:r>
              <a:rPr lang="ar-SA" sz="2400" b="1" dirty="0" err="1" smtClean="0"/>
              <a:t>عقابك .</a:t>
            </a:r>
            <a:r>
              <a:rPr lang="ar-SA" sz="2400" b="1" dirty="0" smtClean="0"/>
              <a:t/>
            </a:r>
            <a:br>
              <a:rPr lang="ar-SA" sz="2400" b="1" dirty="0" smtClean="0"/>
            </a:br>
            <a:r>
              <a:rPr lang="ar-MA" sz="2400" b="1" dirty="0" err="1" smtClean="0"/>
              <a:t>-</a:t>
            </a:r>
            <a:r>
              <a:rPr lang="ar-SA" sz="2400" b="1" dirty="0" smtClean="0"/>
              <a:t> </a:t>
            </a:r>
            <a:r>
              <a:rPr lang="ar-SA" sz="2400" b="1" dirty="0" err="1" smtClean="0"/>
              <a:t>الثاني </a:t>
            </a:r>
            <a:r>
              <a:rPr lang="ar-SA" sz="2400" b="1" dirty="0" smtClean="0"/>
              <a:t>: أن تتعرض في عبادتك لما تقتضيه هذه </a:t>
            </a:r>
            <a:r>
              <a:rPr lang="ar-SA" sz="2400" b="1" dirty="0" err="1" smtClean="0"/>
              <a:t>الأسماء </a:t>
            </a:r>
            <a:r>
              <a:rPr lang="ar-SA" sz="2400" b="1" dirty="0" smtClean="0"/>
              <a:t>، فمقتضى الرحيم </a:t>
            </a:r>
            <a:r>
              <a:rPr lang="ar-SA" sz="2400" b="1" dirty="0" err="1" smtClean="0"/>
              <a:t>الرحمة </a:t>
            </a:r>
            <a:r>
              <a:rPr lang="ar-SA" sz="2400" b="1" dirty="0" smtClean="0"/>
              <a:t>، فاعمل العمل الصالح الذي يكون جالباً لرحمة </a:t>
            </a:r>
            <a:r>
              <a:rPr lang="ar-SA" sz="2400" b="1" dirty="0" err="1" smtClean="0"/>
              <a:t>الله </a:t>
            </a:r>
            <a:r>
              <a:rPr lang="ar-SA" sz="2400" b="1" dirty="0" smtClean="0"/>
              <a:t>، هذا هو معنى </a:t>
            </a:r>
            <a:r>
              <a:rPr lang="ar-SA" sz="2400" b="1" dirty="0" err="1" smtClean="0"/>
              <a:t>إحصائها </a:t>
            </a:r>
            <a:r>
              <a:rPr lang="ar-SA" sz="2400" b="1" dirty="0" smtClean="0"/>
              <a:t>، فإذا كان كذلك فهو</a:t>
            </a:r>
            <a:r>
              <a:rPr lang="ar-MA" sz="2400" b="1" dirty="0" smtClean="0"/>
              <a:t> </a:t>
            </a:r>
            <a:r>
              <a:rPr lang="ar-SA" sz="2400" b="1" dirty="0" smtClean="0"/>
              <a:t>جدير لأن يكون ثمناً لدخول</a:t>
            </a:r>
            <a:r>
              <a:rPr lang="ar-MA" sz="2400" b="1" dirty="0" smtClean="0"/>
              <a:t> الجنة</a:t>
            </a:r>
            <a:r>
              <a:rPr lang="ar-SA" sz="2400" b="1" dirty="0" smtClean="0"/>
              <a:t> </a:t>
            </a:r>
            <a:endParaRPr lang="fr-F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esigns Extended20131221113031.jpg"/>
          <p:cNvPicPr>
            <a:picLocks noChangeAspect="1"/>
          </p:cNvPicPr>
          <p:nvPr/>
        </p:nvPicPr>
        <p:blipFill>
          <a:blip r:embed="rId2" cstate="print"/>
          <a:stretch>
            <a:fillRect/>
          </a:stretch>
        </p:blipFill>
        <p:spPr>
          <a:xfrm>
            <a:off x="0" y="0"/>
            <a:ext cx="9144000" cy="6858000"/>
          </a:xfrm>
          <a:prstGeom prst="rect">
            <a:avLst/>
          </a:prstGeom>
        </p:spPr>
      </p:pic>
      <p:sp>
        <p:nvSpPr>
          <p:cNvPr id="4" name="Titre 3"/>
          <p:cNvSpPr>
            <a:spLocks noGrp="1"/>
          </p:cNvSpPr>
          <p:nvPr>
            <p:ph type="title"/>
          </p:nvPr>
        </p:nvSpPr>
        <p:spPr>
          <a:xfrm>
            <a:off x="457200" y="188640"/>
            <a:ext cx="8229600" cy="1152128"/>
          </a:xfrm>
        </p:spPr>
        <p:txBody>
          <a:bodyPr/>
          <a:lstStyle/>
          <a:p>
            <a:pPr algn="ctr"/>
            <a:r>
              <a:rPr lang="ar-MA" b="1" dirty="0" smtClean="0">
                <a:solidFill>
                  <a:schemeClr val="bg1"/>
                </a:solidFill>
              </a:rPr>
              <a:t>الفرق بين الاسم والصفة</a:t>
            </a:r>
            <a:endParaRPr lang="fr-FR" b="1" dirty="0">
              <a:solidFill>
                <a:schemeClr val="bg1"/>
              </a:solidFill>
            </a:endParaRPr>
          </a:p>
        </p:txBody>
      </p:sp>
      <p:sp>
        <p:nvSpPr>
          <p:cNvPr id="5" name="Espace réservé du contenu 4"/>
          <p:cNvSpPr>
            <a:spLocks noGrp="1"/>
          </p:cNvSpPr>
          <p:nvPr>
            <p:ph idx="1"/>
          </p:nvPr>
        </p:nvSpPr>
        <p:spPr>
          <a:xfrm>
            <a:off x="457200" y="1340768"/>
            <a:ext cx="8229600" cy="4983832"/>
          </a:xfrm>
          <a:solidFill>
            <a:schemeClr val="accent1"/>
          </a:solidFill>
        </p:spPr>
        <p:txBody>
          <a:bodyPr>
            <a:normAutofit fontScale="92500"/>
          </a:bodyPr>
          <a:lstStyle/>
          <a:p>
            <a:pPr algn="ctr">
              <a:buNone/>
            </a:pPr>
            <a:r>
              <a:rPr lang="ar-MA" sz="3200" b="1" u="sng" dirty="0" smtClean="0"/>
              <a:t>أسماء الله كل ما دل على ذات الله </a:t>
            </a:r>
            <a:r>
              <a:rPr lang="ar-MA" sz="3200" b="1" dirty="0" smtClean="0"/>
              <a:t>مع صفات الكمال القائمة به، مثل القادر، العليم، الحكيم,,,, فإن هذه الأسماء دلت على ذات الله، وعلى ما قام بها من العلم والحكمة، </a:t>
            </a:r>
            <a:r>
              <a:rPr lang="ar-MA" sz="3200" b="1" u="sng" dirty="0" smtClean="0"/>
              <a:t>أما الصفات فهي نعوت </a:t>
            </a:r>
            <a:r>
              <a:rPr lang="ar-MA" sz="3200" b="1" dirty="0" smtClean="0"/>
              <a:t>الكمال القائمة بالذات كالعلم والحكمة، </a:t>
            </a:r>
            <a:r>
              <a:rPr lang="ar-MA" sz="3200" b="1" u="sng" dirty="0" smtClean="0"/>
              <a:t>فالاسم دل على أمرين، والصفة دلت على أمر واحد</a:t>
            </a:r>
            <a:r>
              <a:rPr lang="ar-MA" sz="3200" b="1" dirty="0" smtClean="0"/>
              <a:t>، ويقال الاسم متضمن للصفة، والصفة </a:t>
            </a:r>
            <a:r>
              <a:rPr lang="ar-MA" sz="3200" b="1" dirty="0" err="1" smtClean="0"/>
              <a:t>مستلزمة</a:t>
            </a:r>
            <a:r>
              <a:rPr lang="ar-MA" sz="3200" b="1" dirty="0" smtClean="0"/>
              <a:t> للاسم، ويجب الإيمان بكل ما ثبت منهما عن الله تعالى، أو عن النبي صلى الله عليه وسلم على الوجه اللائق بالله سبحانه مع الإيمان بأنه سبحانه لا يشبه خلقه في شيء من صفاته، كما أنه سبحانه لا يشبههم في </a:t>
            </a:r>
            <a:r>
              <a:rPr lang="ar-MA" sz="3200" b="1" dirty="0" err="1" smtClean="0"/>
              <a:t>ذاته،</a:t>
            </a:r>
            <a:endParaRPr lang="ar-MA" sz="3200" b="1" dirty="0" smtClean="0"/>
          </a:p>
          <a:p>
            <a:pPr algn="ctr"/>
            <a:r>
              <a:rPr lang="ar-MA" sz="3200" b="1" dirty="0" smtClean="0"/>
              <a:t>“ ليس كمثله شيء وهو السميع </a:t>
            </a:r>
            <a:r>
              <a:rPr lang="ar-MA" sz="3200" b="1" dirty="0" err="1" smtClean="0"/>
              <a:t>البصير“</a:t>
            </a:r>
            <a:r>
              <a:rPr lang="ar-MA" dirty="0" err="1" smtClean="0"/>
              <a:t>.</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Designs Extended20131221113052.jpg"/>
          <p:cNvPicPr>
            <a:picLocks noChangeAspect="1"/>
          </p:cNvPicPr>
          <p:nvPr/>
        </p:nvPicPr>
        <p:blipFill>
          <a:blip r:embed="rId2" cstate="print"/>
          <a:stretch>
            <a:fillRect/>
          </a:stretch>
        </p:blipFill>
        <p:spPr>
          <a:xfrm>
            <a:off x="0" y="0"/>
            <a:ext cx="9144000" cy="6858000"/>
          </a:xfrm>
          <a:prstGeom prst="rect">
            <a:avLst/>
          </a:prstGeom>
        </p:spPr>
      </p:pic>
      <p:sp>
        <p:nvSpPr>
          <p:cNvPr id="3" name="Espace réservé du contenu 2"/>
          <p:cNvSpPr>
            <a:spLocks noGrp="1"/>
          </p:cNvSpPr>
          <p:nvPr>
            <p:ph idx="1"/>
          </p:nvPr>
        </p:nvSpPr>
        <p:spPr>
          <a:xfrm>
            <a:off x="457200" y="980728"/>
            <a:ext cx="8229600" cy="5343872"/>
          </a:xfrm>
          <a:solidFill>
            <a:schemeClr val="accent1"/>
          </a:solidFill>
        </p:spPr>
        <p:txBody>
          <a:bodyPr>
            <a:normAutofit lnSpcReduction="10000"/>
          </a:bodyPr>
          <a:lstStyle/>
          <a:p>
            <a:pPr algn="r">
              <a:buNone/>
            </a:pPr>
            <a:r>
              <a:rPr lang="ar-SA" b="1" dirty="0" smtClean="0"/>
              <a:t>ولمعرفة ما يُميِّز الاسم عن الصفة، والصفة عن الاسم أمور، منها</a:t>
            </a:r>
            <a:r>
              <a:rPr lang="fr-FR" b="1" dirty="0" smtClean="0"/>
              <a:t> </a:t>
            </a:r>
            <a:br>
              <a:rPr lang="fr-FR" b="1" dirty="0" smtClean="0"/>
            </a:br>
            <a:r>
              <a:rPr lang="ar-SA" b="1" dirty="0" smtClean="0"/>
              <a:t>.1 الأسماء يشتق منها صفات، أما الصفات؛ فلا يشتق منها أسماء، فنشتق من أسماء الله الرحيم والقادر والعظيم، صفات الرحمة والقدرة والعظمة، لكن لا نشتق من صفات الإرادة والمجيء والمكر اسم المريد </a:t>
            </a:r>
            <a:r>
              <a:rPr lang="ar-MA" b="1" dirty="0" smtClean="0"/>
              <a:t> </a:t>
            </a:r>
            <a:r>
              <a:rPr lang="ar-SA" b="1" dirty="0" smtClean="0"/>
              <a:t>والجائي والماكر</a:t>
            </a:r>
            <a:r>
              <a:rPr lang="ar-MA" b="1" dirty="0" smtClean="0"/>
              <a:t>  فأسمائه سبحانه أوصاف</a:t>
            </a:r>
            <a:r>
              <a:rPr lang="fr-FR" b="1" dirty="0" smtClean="0"/>
              <a:t>  </a:t>
            </a:r>
            <a:br>
              <a:rPr lang="fr-FR" b="1" dirty="0" smtClean="0"/>
            </a:br>
            <a:r>
              <a:rPr lang="ar-SA" b="1" dirty="0" smtClean="0"/>
              <a:t>.2 أسماء الله عَزَّ وجَلَّ وصفاته تشترك في الاستعاذة بها والحلف بها، لكن تختلـف في التعــبد والدعاء، </a:t>
            </a:r>
            <a:r>
              <a:rPr lang="ar-SA" b="1" u="sng" dirty="0" smtClean="0"/>
              <a:t>فيتعبد الله بأسمائـه</a:t>
            </a:r>
            <a:r>
              <a:rPr lang="ar-SA" b="1" dirty="0" smtClean="0"/>
              <a:t>، فنقول: </a:t>
            </a:r>
            <a:r>
              <a:rPr lang="ar-SA" b="1" dirty="0" err="1" smtClean="0"/>
              <a:t>عبدالكريم</a:t>
            </a:r>
            <a:r>
              <a:rPr lang="ar-SA" b="1" dirty="0" smtClean="0"/>
              <a:t>، وعبد الرحـمن، </a:t>
            </a:r>
            <a:r>
              <a:rPr lang="ar-SA" b="1" u="sng" dirty="0" smtClean="0"/>
              <a:t>لكن لا يُتعبد بصفاته</a:t>
            </a:r>
            <a:r>
              <a:rPr lang="ar-SA" b="1" dirty="0" smtClean="0"/>
              <a:t>؛ فلا نقول: عبد الكرم، وعبد الرحمـة، كما أنه </a:t>
            </a:r>
            <a:r>
              <a:rPr lang="ar-SA" b="1" u="sng" dirty="0" smtClean="0"/>
              <a:t>يُدعى اللهُ بأسمائه</a:t>
            </a:r>
            <a:r>
              <a:rPr lang="ar-SA" b="1" dirty="0" smtClean="0"/>
              <a:t>، فنقول: يا </a:t>
            </a:r>
            <a:r>
              <a:rPr lang="ar-SA" b="1" dirty="0" err="1" smtClean="0"/>
              <a:t>رحيم!</a:t>
            </a:r>
            <a:r>
              <a:rPr lang="ar-SA" b="1" dirty="0" smtClean="0"/>
              <a:t> ارحمنا، ويا </a:t>
            </a:r>
            <a:r>
              <a:rPr lang="ar-SA" b="1" dirty="0" err="1" smtClean="0"/>
              <a:t>كريم!</a:t>
            </a:r>
            <a:r>
              <a:rPr lang="ar-SA" b="1" dirty="0" smtClean="0"/>
              <a:t> أكرمنا، ويا </a:t>
            </a:r>
            <a:r>
              <a:rPr lang="ar-SA" b="1" dirty="0" err="1" smtClean="0"/>
              <a:t>لطيف!</a:t>
            </a:r>
            <a:r>
              <a:rPr lang="ar-SA" b="1" dirty="0" smtClean="0"/>
              <a:t> ألطف بنا، لكن </a:t>
            </a:r>
            <a:r>
              <a:rPr lang="ar-SA" b="1" u="sng" dirty="0" smtClean="0"/>
              <a:t>لا ندعو صفاته </a:t>
            </a:r>
            <a:r>
              <a:rPr lang="ar-SA" b="1" dirty="0" smtClean="0"/>
              <a:t>فنقول: يا رحمة </a:t>
            </a:r>
            <a:r>
              <a:rPr lang="ar-SA" b="1" dirty="0" err="1" smtClean="0"/>
              <a:t>الله!</a:t>
            </a:r>
            <a:r>
              <a:rPr lang="ar-SA" b="1" dirty="0" smtClean="0"/>
              <a:t> ارحمينا، أو: يا كرم </a:t>
            </a:r>
            <a:r>
              <a:rPr lang="ar-SA" b="1" dirty="0" err="1" smtClean="0"/>
              <a:t>الله!</a:t>
            </a:r>
            <a:r>
              <a:rPr lang="ar-SA" b="1" dirty="0" smtClean="0"/>
              <a:t> أو: يا لطف </a:t>
            </a:r>
            <a:r>
              <a:rPr lang="ar-SA" b="1" dirty="0" err="1" smtClean="0"/>
              <a:t>الله !</a:t>
            </a:r>
            <a:r>
              <a:rPr lang="ar-SA" b="1" dirty="0" smtClean="0"/>
              <a:t> ذلك أن الصفة ليست هي الموصوف؛ فالرحمة ليست هي الله، بل هي صفةٌ لله، وكذلك العزة، وغيرها؛ فهذه صفات لله، وليســـت هي الله، ولا يجوز التعبد إلا لله، ولا يجوز دعاء إلا </a:t>
            </a:r>
            <a:r>
              <a:rPr lang="ar-MA" b="1" dirty="0" smtClean="0"/>
              <a:t>        </a:t>
            </a:r>
            <a:r>
              <a:rPr lang="ar-SA" b="1" dirty="0" smtClean="0"/>
              <a:t>الله</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iel-3.jpg"/>
          <p:cNvPicPr>
            <a:picLocks noChangeAspect="1"/>
          </p:cNvPicPr>
          <p:nvPr/>
        </p:nvPicPr>
        <p:blipFill>
          <a:blip r:embed="rId2" cstate="print"/>
          <a:stretch>
            <a:fillRect/>
          </a:stretch>
        </p:blipFill>
        <p:spPr>
          <a:xfrm>
            <a:off x="0" y="0"/>
            <a:ext cx="9144000" cy="6858000"/>
          </a:xfrm>
          <a:prstGeom prst="rect">
            <a:avLst/>
          </a:prstGeom>
        </p:spPr>
      </p:pic>
      <p:sp>
        <p:nvSpPr>
          <p:cNvPr id="2" name="Rectangle 1"/>
          <p:cNvSpPr/>
          <p:nvPr/>
        </p:nvSpPr>
        <p:spPr>
          <a:xfrm>
            <a:off x="539552" y="1700808"/>
            <a:ext cx="8136904" cy="4524315"/>
          </a:xfrm>
          <a:prstGeom prst="rect">
            <a:avLst/>
          </a:prstGeom>
          <a:ln>
            <a:solidFill>
              <a:schemeClr val="tx1"/>
            </a:solidFill>
          </a:ln>
          <a:effectLst>
            <a:glow rad="228600">
              <a:schemeClr val="accent1">
                <a:satMod val="175000"/>
                <a:alpha val="40000"/>
              </a:schemeClr>
            </a:glow>
            <a:innerShdw blurRad="63500" dist="50800">
              <a:prstClr val="black">
                <a:alpha val="50000"/>
              </a:prstClr>
            </a:innerShdw>
          </a:effectLst>
          <a:scene3d>
            <a:camera prst="perspectiveFront"/>
            <a:lightRig rig="threePt" dir="t"/>
          </a:scene3d>
          <a:sp3d>
            <a:bevelT/>
          </a:sp3d>
        </p:spPr>
        <p:txBody>
          <a:bodyPr wrap="square">
            <a:spAutoFit/>
          </a:bodyPr>
          <a:lstStyle/>
          <a:p>
            <a:pPr algn="ctr"/>
            <a:r>
              <a:rPr lang="ar-MA" sz="7200" b="1" dirty="0" smtClean="0">
                <a:latin typeface="Andalus" pitchFamily="18" charset="-78"/>
                <a:cs typeface="Andalus" pitchFamily="18" charset="-78"/>
              </a:rPr>
              <a:t>“وَلِلّهِ </a:t>
            </a:r>
            <a:r>
              <a:rPr lang="ar-MA" sz="7200" b="1" dirty="0">
                <a:latin typeface="Andalus" pitchFamily="18" charset="-78"/>
                <a:cs typeface="Andalus" pitchFamily="18" charset="-78"/>
              </a:rPr>
              <a:t>الأَسْمَاء الْحُسْنَى </a:t>
            </a:r>
            <a:r>
              <a:rPr lang="ar-MA" sz="7200" b="1" dirty="0">
                <a:solidFill>
                  <a:srgbClr val="FF0000"/>
                </a:solidFill>
                <a:latin typeface="Andalus" pitchFamily="18" charset="-78"/>
                <a:cs typeface="Andalus" pitchFamily="18" charset="-78"/>
              </a:rPr>
              <a:t>فَادْعُوهُ</a:t>
            </a:r>
            <a:r>
              <a:rPr lang="ar-MA" sz="7200" b="1" dirty="0">
                <a:latin typeface="Andalus" pitchFamily="18" charset="-78"/>
                <a:cs typeface="Andalus" pitchFamily="18" charset="-78"/>
              </a:rPr>
              <a:t> بِهَا وَذَرُواْ الَّذِينَ يُلْحِدُونَ فِي أَسْمَآئِهِ سَيُجْزَوْنَ مَا كَانُواْ </a:t>
            </a:r>
            <a:r>
              <a:rPr lang="ar-MA" sz="7200" b="1" dirty="0" err="1">
                <a:latin typeface="Andalus" pitchFamily="18" charset="-78"/>
                <a:cs typeface="Andalus" pitchFamily="18" charset="-78"/>
              </a:rPr>
              <a:t>يَعْمَلُونَ</a:t>
            </a:r>
            <a:r>
              <a:rPr lang="ar-MA" b="1" dirty="0" err="1"/>
              <a:t> </a:t>
            </a:r>
            <a:r>
              <a:rPr lang="ar-MA" sz="7200" b="1" dirty="0" err="1" smtClean="0">
                <a:latin typeface="Andalus" pitchFamily="18" charset="-78"/>
                <a:cs typeface="Andalus" pitchFamily="18" charset="-78"/>
              </a:rPr>
              <a:t>“</a:t>
            </a:r>
            <a:endParaRPr lang="fr-FR" sz="7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2310</TotalTime>
  <Words>360</Words>
  <Application>Microsoft Office PowerPoint</Application>
  <PresentationFormat>Affichage à l'écran (4:3)</PresentationFormat>
  <Paragraphs>28</Paragraphs>
  <Slides>27</Slides>
  <Notes>0</Notes>
  <HiddenSlides>0</HiddenSlides>
  <MMClips>2</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Débit</vt:lpstr>
      <vt:lpstr>Diapositive 1</vt:lpstr>
      <vt:lpstr>Diapositive 2</vt:lpstr>
      <vt:lpstr>Diapositive 3</vt:lpstr>
      <vt:lpstr>Diapositive 4</vt:lpstr>
      <vt:lpstr>Diapositive 5</vt:lpstr>
      <vt:lpstr>Diapositive 6</vt:lpstr>
      <vt:lpstr>الفرق بين الاسم والصفة</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63</cp:revision>
  <dcterms:created xsi:type="dcterms:W3CDTF">2015-06-07T13:30:03Z</dcterms:created>
  <dcterms:modified xsi:type="dcterms:W3CDTF">2015-06-20T11:19:34Z</dcterms:modified>
</cp:coreProperties>
</file>