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15" r:id="rId2"/>
    <p:sldId id="258" r:id="rId3"/>
    <p:sldId id="316" r:id="rId4"/>
    <p:sldId id="264" r:id="rId5"/>
    <p:sldId id="265" r:id="rId6"/>
    <p:sldId id="266" r:id="rId7"/>
    <p:sldId id="267" r:id="rId8"/>
    <p:sldId id="268" r:id="rId9"/>
    <p:sldId id="294" r:id="rId10"/>
    <p:sldId id="295" r:id="rId11"/>
    <p:sldId id="296" r:id="rId12"/>
    <p:sldId id="297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8" r:id="rId22"/>
    <p:sldId id="279" r:id="rId23"/>
    <p:sldId id="277" r:id="rId24"/>
    <p:sldId id="298" r:id="rId25"/>
    <p:sldId id="299" r:id="rId26"/>
    <p:sldId id="300" r:id="rId27"/>
    <p:sldId id="301" r:id="rId28"/>
    <p:sldId id="302" r:id="rId29"/>
    <p:sldId id="304" r:id="rId30"/>
    <p:sldId id="306" r:id="rId31"/>
    <p:sldId id="317" r:id="rId32"/>
    <p:sldId id="307" r:id="rId33"/>
    <p:sldId id="308" r:id="rId34"/>
    <p:sldId id="309" r:id="rId35"/>
    <p:sldId id="310" r:id="rId36"/>
    <p:sldId id="311" r:id="rId37"/>
    <p:sldId id="312" r:id="rId38"/>
    <p:sldId id="313" r:id="rId39"/>
    <p:sldId id="314" r:id="rId40"/>
    <p:sldId id="320" r:id="rId41"/>
    <p:sldId id="321" r:id="rId42"/>
    <p:sldId id="322" r:id="rId43"/>
    <p:sldId id="318" r:id="rId44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1386" y="5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7D7666-F1B1-4841-B9C5-87E01EBFDC1C}" type="datetimeFigureOut">
              <a:rPr lang="fr-FR" smtClean="0"/>
              <a:pPr/>
              <a:t>31/10/2015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6585C9-2138-44E5-8A71-95998081873F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7D7666-F1B1-4841-B9C5-87E01EBFDC1C}" type="datetimeFigureOut">
              <a:rPr lang="fr-FR" smtClean="0"/>
              <a:pPr/>
              <a:t>31/10/2015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6585C9-2138-44E5-8A71-95998081873F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7D7666-F1B1-4841-B9C5-87E01EBFDC1C}" type="datetimeFigureOut">
              <a:rPr lang="fr-FR" smtClean="0"/>
              <a:pPr/>
              <a:t>31/10/2015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6585C9-2138-44E5-8A71-95998081873F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7D7666-F1B1-4841-B9C5-87E01EBFDC1C}" type="datetimeFigureOut">
              <a:rPr lang="fr-FR" smtClean="0"/>
              <a:pPr/>
              <a:t>31/10/2015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6585C9-2138-44E5-8A71-95998081873F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7D7666-F1B1-4841-B9C5-87E01EBFDC1C}" type="datetimeFigureOut">
              <a:rPr lang="fr-FR" smtClean="0"/>
              <a:pPr/>
              <a:t>31/10/2015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6585C9-2138-44E5-8A71-95998081873F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7D7666-F1B1-4841-B9C5-87E01EBFDC1C}" type="datetimeFigureOut">
              <a:rPr lang="fr-FR" smtClean="0"/>
              <a:pPr/>
              <a:t>31/10/2015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6585C9-2138-44E5-8A71-95998081873F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7D7666-F1B1-4841-B9C5-87E01EBFDC1C}" type="datetimeFigureOut">
              <a:rPr lang="fr-FR" smtClean="0"/>
              <a:pPr/>
              <a:t>31/10/2015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6585C9-2138-44E5-8A71-95998081873F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7D7666-F1B1-4841-B9C5-87E01EBFDC1C}" type="datetimeFigureOut">
              <a:rPr lang="fr-FR" smtClean="0"/>
              <a:pPr/>
              <a:t>31/10/2015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6585C9-2138-44E5-8A71-95998081873F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7D7666-F1B1-4841-B9C5-87E01EBFDC1C}" type="datetimeFigureOut">
              <a:rPr lang="fr-FR" smtClean="0"/>
              <a:pPr/>
              <a:t>31/10/2015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6585C9-2138-44E5-8A71-95998081873F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7D7666-F1B1-4841-B9C5-87E01EBFDC1C}" type="datetimeFigureOut">
              <a:rPr lang="fr-FR" smtClean="0"/>
              <a:pPr/>
              <a:t>31/10/2015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6585C9-2138-44E5-8A71-95998081873F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7D7666-F1B1-4841-B9C5-87E01EBFDC1C}" type="datetimeFigureOut">
              <a:rPr lang="fr-FR" smtClean="0"/>
              <a:pPr/>
              <a:t>31/10/2015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6585C9-2138-44E5-8A71-95998081873F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7D7666-F1B1-4841-B9C5-87E01EBFDC1C}" type="datetimeFigureOut">
              <a:rPr lang="fr-FR" smtClean="0"/>
              <a:pPr/>
              <a:t>31/10/2015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6585C9-2138-44E5-8A71-95998081873F}" type="slidenum">
              <a:rPr lang="fr-FR" smtClean="0"/>
              <a:pPr/>
              <a:t>‹#›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gif"/><Relationship Id="rId4" Type="http://schemas.openxmlformats.org/officeDocument/2006/relationships/image" Target="../media/image18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gif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gif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gif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2052" name="Picture 4" descr="http://i.ytimg.com/vi/Ry1m7LGwL2Y/maxresdefault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38109" y="0"/>
            <a:ext cx="1705891" cy="13546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ectangle 5"/>
          <p:cNvSpPr/>
          <p:nvPr/>
        </p:nvSpPr>
        <p:spPr>
          <a:xfrm>
            <a:off x="0" y="6150114"/>
            <a:ext cx="2258056" cy="707886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 rtl="1"/>
            <a:r>
              <a:rPr lang="ar-MA" sz="2000" b="1" dirty="0" smtClean="0">
                <a:ln w="10541" cmpd="sng">
                  <a:solidFill>
                    <a:schemeClr val="tx1"/>
                  </a:solidFill>
                  <a:prstDash val="solid"/>
                </a:ln>
                <a:solidFill>
                  <a:schemeClr val="tx1"/>
                </a:solidFill>
              </a:rPr>
              <a:t>17 محرم 143</a:t>
            </a:r>
            <a:r>
              <a:rPr lang="ar-MA" sz="2000" b="1" dirty="0">
                <a:ln w="10541" cmpd="sng">
                  <a:solidFill>
                    <a:schemeClr val="tx1"/>
                  </a:solidFill>
                  <a:prstDash val="solid"/>
                </a:ln>
                <a:solidFill>
                  <a:schemeClr val="tx1"/>
                </a:solidFill>
              </a:rPr>
              <a:t>7</a:t>
            </a:r>
            <a:r>
              <a:rPr lang="ar-MA" sz="2000" b="1" dirty="0" smtClean="0">
                <a:ln w="10541" cmpd="sng">
                  <a:solidFill>
                    <a:schemeClr val="tx1"/>
                  </a:solidFill>
                  <a:prstDash val="solid"/>
                </a:ln>
                <a:solidFill>
                  <a:schemeClr val="tx1"/>
                </a:solidFill>
              </a:rPr>
              <a:t> هـ</a:t>
            </a:r>
          </a:p>
          <a:p>
            <a:pPr algn="ctr" rtl="1"/>
            <a:r>
              <a:rPr lang="ar-MA" sz="2000" b="1" dirty="0" smtClean="0">
                <a:ln w="10541" cmpd="sng">
                  <a:solidFill>
                    <a:schemeClr val="tx1"/>
                  </a:solidFill>
                  <a:prstDash val="solid"/>
                </a:ln>
                <a:solidFill>
                  <a:schemeClr val="tx1"/>
                </a:solidFill>
              </a:rPr>
              <a:t>31 أكتوبر 2015 م</a:t>
            </a:r>
            <a:endParaRPr lang="fr-FR" sz="2000" b="1" cap="none" spc="0" dirty="0">
              <a:ln w="10541" cmpd="sng">
                <a:solidFill>
                  <a:schemeClr val="tx1"/>
                </a:solidFill>
                <a:prstDash val="solid"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857356" y="2214554"/>
            <a:ext cx="5989140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perspectiveContrastingRightFacing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rtl="1"/>
            <a:r>
              <a:rPr lang="ar-MA" sz="9600" b="1" dirty="0" smtClean="0">
                <a:ln w="11430"/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أبواب النفس</a:t>
            </a:r>
            <a:endParaRPr lang="fr-FR" sz="9600" b="1" dirty="0">
              <a:ln w="11430"/>
              <a:solidFill>
                <a:schemeClr val="accent2">
                  <a:lumMod val="40000"/>
                  <a:lumOff val="60000"/>
                </a:schemeClr>
              </a:solidFill>
              <a:effectLst>
                <a:glow rad="139700">
                  <a:schemeClr val="accent4">
                    <a:satMod val="175000"/>
                    <a:alpha val="40000"/>
                  </a:schemeClr>
                </a:glow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F:\عمر\9d4ec8d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67544" y="548680"/>
            <a:ext cx="8229600" cy="4525963"/>
          </a:xfrm>
        </p:spPr>
        <p:txBody>
          <a:bodyPr/>
          <a:lstStyle/>
          <a:p>
            <a:pPr algn="just" rtl="1">
              <a:buFont typeface="Wingdings" pitchFamily="2" charset="2"/>
              <a:buChar char="ü"/>
            </a:pPr>
            <a:r>
              <a:rPr lang="ar-MA" b="1" dirty="0" smtClean="0"/>
              <a:t> الاقتداء بالرسول صلى الله عليه و سلم :</a:t>
            </a:r>
            <a:endParaRPr lang="fr-FR" b="1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628800"/>
            <a:ext cx="8640960" cy="31683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443367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F:\عمر\9d4ec8d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67544" y="404664"/>
            <a:ext cx="8229600" cy="4525963"/>
          </a:xfrm>
        </p:spPr>
        <p:txBody>
          <a:bodyPr/>
          <a:lstStyle/>
          <a:p>
            <a:pPr algn="just" rtl="1">
              <a:buFont typeface="Wingdings" pitchFamily="2" charset="2"/>
              <a:buChar char="ü"/>
            </a:pPr>
            <a:r>
              <a:rPr lang="ar-MA" b="1" dirty="0" smtClean="0"/>
              <a:t> حب الخير للناس :</a:t>
            </a:r>
            <a:endParaRPr lang="fr-FR" b="1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1269454"/>
            <a:ext cx="6858000" cy="4895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273783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F:\عمر\9d4ec8d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929462"/>
          </a:xfrm>
          <a:prstGeom prst="rect">
            <a:avLst/>
          </a:prstGeom>
          <a:noFill/>
        </p:spPr>
      </p:pic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39552" y="764704"/>
            <a:ext cx="8229600" cy="4525963"/>
          </a:xfrm>
        </p:spPr>
        <p:txBody>
          <a:bodyPr/>
          <a:lstStyle/>
          <a:p>
            <a:pPr marL="0" indent="0" algn="just" rtl="1">
              <a:buNone/>
            </a:pPr>
            <a:r>
              <a:rPr lang="ar-MA" b="1" u="sng" dirty="0" smtClean="0"/>
              <a:t>2- السلاح </a:t>
            </a:r>
            <a:r>
              <a:rPr lang="ar-MA" b="1" dirty="0" smtClean="0"/>
              <a:t>:</a:t>
            </a:r>
          </a:p>
          <a:p>
            <a:pPr algn="just" rtl="1">
              <a:buFont typeface="Wingdings" pitchFamily="2" charset="2"/>
              <a:buChar char="ü"/>
            </a:pPr>
            <a:r>
              <a:rPr lang="ar-MA" b="1" dirty="0" smtClean="0"/>
              <a:t> الدعاء</a:t>
            </a:r>
          </a:p>
          <a:p>
            <a:pPr algn="just" rtl="1">
              <a:buFont typeface="Wingdings" pitchFamily="2" charset="2"/>
              <a:buChar char="ü"/>
            </a:pPr>
            <a:r>
              <a:rPr lang="ar-MA" b="1" dirty="0"/>
              <a:t> </a:t>
            </a:r>
            <a:r>
              <a:rPr lang="ar-MA" b="1" dirty="0" smtClean="0"/>
              <a:t>الحذر</a:t>
            </a:r>
            <a:endParaRPr lang="fr-FR" b="1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833" b="36813"/>
          <a:stretch/>
        </p:blipFill>
        <p:spPr bwMode="auto">
          <a:xfrm>
            <a:off x="0" y="0"/>
            <a:ext cx="6934200" cy="27905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 descr="H:\عمر\141874433321403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29" y="2805137"/>
            <a:ext cx="6934200" cy="4124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9936" y="1990581"/>
            <a:ext cx="1609736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 rtl="1"/>
            <a:r>
              <a:rPr lang="ar-MA" sz="36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</a:rPr>
              <a:t>النحل/37</a:t>
            </a:r>
            <a:endParaRPr lang="fr-FR" sz="36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</a:endParaRPr>
          </a:p>
        </p:txBody>
      </p:sp>
    </p:spTree>
    <p:extLst>
      <p:ext uri="{BB962C8B-B14F-4D97-AF65-F5344CB8AC3E}">
        <p14:creationId xmlns:p14="http://schemas.microsoft.com/office/powerpoint/2010/main" val="2330416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2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30" dur="5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F:\عمر\9d4ec8d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929462"/>
          </a:xfrm>
          <a:prstGeom prst="rect">
            <a:avLst/>
          </a:prstGeom>
          <a:noFill/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rtl="1"/>
            <a:r>
              <a:rPr lang="ar-MA" b="1" dirty="0" smtClean="0">
                <a:solidFill>
                  <a:srgbClr val="00B050"/>
                </a:solidFill>
              </a:rPr>
              <a:t>قصة إسلامه رضي الله عنه</a:t>
            </a:r>
            <a:endParaRPr lang="fr-FR" b="1" dirty="0">
              <a:solidFill>
                <a:srgbClr val="00B050"/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 rtl="1"/>
            <a:endParaRPr lang="fr-FR" b="1" dirty="0"/>
          </a:p>
        </p:txBody>
      </p:sp>
      <p:pic>
        <p:nvPicPr>
          <p:cNvPr id="1026" name="Picture 2" descr="C:\Documents and Settings\admin\Mes documents\عمر\38660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1" y="1484784"/>
            <a:ext cx="9144001" cy="5357826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952508" y="1770536"/>
            <a:ext cx="719139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rtl="1"/>
            <a:r>
              <a:rPr lang="ar-MA" sz="5400" b="1" cap="none" spc="50" dirty="0" smtClean="0">
                <a:ln w="11430">
                  <a:solidFill>
                    <a:srgbClr val="FFFF00"/>
                  </a:solidFill>
                </a:ln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اللهم أعز الإسلام بأحد العمرين</a:t>
            </a:r>
            <a:endParaRPr lang="fr-FR" sz="5400" b="1" cap="none" spc="50" dirty="0">
              <a:ln w="11430">
                <a:solidFill>
                  <a:srgbClr val="FFFF00"/>
                </a:solidFill>
              </a:ln>
              <a:solidFill>
                <a:srgbClr val="C0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F:\عمر\9d4ec8d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929462"/>
          </a:xfrm>
          <a:prstGeom prst="rect">
            <a:avLst/>
          </a:prstGeom>
          <a:noFill/>
        </p:spPr>
      </p:pic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00034" y="714356"/>
            <a:ext cx="8229600" cy="5786478"/>
          </a:xfrm>
        </p:spPr>
        <p:txBody>
          <a:bodyPr>
            <a:normAutofit fontScale="85000" lnSpcReduction="10000"/>
          </a:bodyPr>
          <a:lstStyle/>
          <a:p>
            <a:pPr marL="0" indent="0" algn="just" rtl="1">
              <a:buNone/>
            </a:pPr>
            <a:r>
              <a:rPr lang="ar-MA" b="1" dirty="0"/>
              <a:t>	</a:t>
            </a:r>
            <a:r>
              <a:rPr lang="ar-MA" b="1" u="sng" dirty="0" smtClean="0"/>
              <a:t>صراع حاد بين جوانح عمر (العقل و القلب).</a:t>
            </a:r>
          </a:p>
          <a:p>
            <a:pPr algn="just" rtl="1">
              <a:buFont typeface="Wingdings" pitchFamily="2" charset="2"/>
              <a:buChar char="ü"/>
            </a:pPr>
            <a:r>
              <a:rPr lang="ar-MA" b="1" dirty="0" smtClean="0"/>
              <a:t> </a:t>
            </a:r>
            <a:r>
              <a:rPr lang="ar-MA" b="1" dirty="0"/>
              <a:t>انتصار العقل</a:t>
            </a:r>
          </a:p>
          <a:p>
            <a:pPr marL="0" indent="0" algn="just" rtl="1">
              <a:buNone/>
            </a:pPr>
            <a:r>
              <a:rPr lang="ar-MA" b="1" dirty="0" smtClean="0"/>
              <a:t>	- القرار بقتل الرسول صلى الله عليه و سلم :</a:t>
            </a:r>
          </a:p>
          <a:p>
            <a:pPr algn="just" rtl="1">
              <a:buNone/>
            </a:pPr>
            <a:r>
              <a:rPr lang="ar-MA" b="1" dirty="0" smtClean="0"/>
              <a:t>(</a:t>
            </a:r>
            <a:r>
              <a:rPr lang="ar-MA" b="1" dirty="0" smtClean="0">
                <a:solidFill>
                  <a:srgbClr val="7030A0"/>
                </a:solidFill>
              </a:rPr>
              <a:t>و الله قد غرتك نفسك يا عمر أترى بني عبد مناف تاركيك تمشي على الأرض و قد قتلت محمدا ؟</a:t>
            </a:r>
            <a:r>
              <a:rPr lang="ar-MA" b="1" dirty="0" smtClean="0"/>
              <a:t>)</a:t>
            </a:r>
          </a:p>
          <a:p>
            <a:pPr algn="just" rtl="1">
              <a:buNone/>
            </a:pPr>
            <a:r>
              <a:rPr lang="ar-MA" b="1" dirty="0" smtClean="0"/>
              <a:t>"</a:t>
            </a:r>
            <a:r>
              <a:rPr lang="ar-MA" b="1" dirty="0" smtClean="0">
                <a:solidFill>
                  <a:srgbClr val="C00000"/>
                </a:solidFill>
                <a:cs typeface="Andalus" pitchFamily="2" charset="-78"/>
              </a:rPr>
              <a:t>طه (1) مَا أَنْزَلْنَا عَلَيْكَ الْقُرْآَنَ لِتَشْقَى (2) إِلَّا تَذْكِرَةً لِمَنْ يَخْشَى (3) تَنْزِيلًا مِمَّنْ خَلَقَ الْأَرْضَ وَالسَّمَوَاتِ الْعُلَى (4) الرَّحْمَنُ عَلَى الْعَرْشِ </a:t>
            </a:r>
            <a:r>
              <a:rPr lang="ar-MA" b="1" dirty="0" err="1" smtClean="0">
                <a:solidFill>
                  <a:srgbClr val="C00000"/>
                </a:solidFill>
                <a:cs typeface="Andalus" pitchFamily="2" charset="-78"/>
              </a:rPr>
              <a:t>اسْتَوَى</a:t>
            </a:r>
            <a:r>
              <a:rPr lang="ar-MA" b="1" dirty="0" smtClean="0">
                <a:solidFill>
                  <a:srgbClr val="C00000"/>
                </a:solidFill>
                <a:cs typeface="Andalus" pitchFamily="2" charset="-78"/>
              </a:rPr>
              <a:t> (5) لَهُ مَا فِي السَّمَوَاتِ وَمَا فِي الْأَرْضِ وَمَا بَيْنَهُمَا وَمَا تَحْتَ الثَّرَى (6) وَإِنْ تَجْهَرْ بِالْقَوْلِ فَإِنَّهُ يَعْلَمُ السِّرَّ وَأَخْفَى (7) اللَّهُ لَا إِلَهَ إِلَّا هُوَ لَهُ الْأَسْمَاءُ الْحُسْنَى </a:t>
            </a:r>
            <a:r>
              <a:rPr lang="ar-MA" b="1" dirty="0" smtClean="0">
                <a:cs typeface="Andalus" pitchFamily="2" charset="-78"/>
              </a:rPr>
              <a:t>(8)</a:t>
            </a:r>
            <a:r>
              <a:rPr lang="ar-MA" b="1" dirty="0" smtClean="0"/>
              <a:t>"</a:t>
            </a:r>
          </a:p>
          <a:p>
            <a:pPr algn="just" rtl="1">
              <a:buFont typeface="Wingdings" panose="05000000000000000000" pitchFamily="2" charset="2"/>
              <a:buChar char="ü"/>
            </a:pPr>
            <a:r>
              <a:rPr lang="ar-MA" b="1" dirty="0" smtClean="0"/>
              <a:t> انتصار القلب</a:t>
            </a:r>
          </a:p>
          <a:p>
            <a:pPr algn="just" rtl="1">
              <a:buNone/>
            </a:pPr>
            <a:r>
              <a:rPr lang="ar-MA" b="1" dirty="0" smtClean="0"/>
              <a:t>قوله صلى الله عليه و سلم "</a:t>
            </a:r>
            <a:r>
              <a:rPr lang="ar-MA" b="1" dirty="0" smtClean="0">
                <a:solidFill>
                  <a:srgbClr val="C00000"/>
                </a:solidFill>
              </a:rPr>
              <a:t>ما جاء بك يا ابن الخطاب ؟ فولله ما أرى أن تنتهي حتى ينزل الله بك قارعة"</a:t>
            </a:r>
            <a:r>
              <a:rPr lang="ar-MA" b="1" dirty="0" smtClean="0"/>
              <a:t>.</a:t>
            </a:r>
          </a:p>
          <a:p>
            <a:pPr algn="just" rtl="1">
              <a:buNone/>
            </a:pPr>
            <a:r>
              <a:rPr lang="ar-MA" b="1" dirty="0"/>
              <a:t>	</a:t>
            </a:r>
            <a:r>
              <a:rPr lang="ar-MA" b="1" dirty="0" smtClean="0"/>
              <a:t>- النطق بالشهادتين.</a:t>
            </a:r>
          </a:p>
          <a:p>
            <a:pPr algn="just" rtl="1">
              <a:buFont typeface="Wingdings" pitchFamily="2" charset="2"/>
              <a:buChar char="ü"/>
            </a:pPr>
            <a:endParaRPr lang="ar-MA" b="1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F:\عمر\9d4ec8d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929462"/>
          </a:xfrm>
          <a:prstGeom prst="rect">
            <a:avLst/>
          </a:prstGeom>
          <a:noFill/>
        </p:spPr>
      </p:pic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28596" y="428604"/>
            <a:ext cx="8229600" cy="5715040"/>
          </a:xfrm>
        </p:spPr>
        <p:txBody>
          <a:bodyPr>
            <a:normAutofit fontScale="92500"/>
          </a:bodyPr>
          <a:lstStyle/>
          <a:p>
            <a:pPr algn="just" rtl="1">
              <a:buFont typeface="Wingdings" pitchFamily="2" charset="2"/>
              <a:buChar char="ü"/>
            </a:pPr>
            <a:r>
              <a:rPr lang="ar-MA" b="1" dirty="0" smtClean="0"/>
              <a:t> فاروق منذ البداية :</a:t>
            </a:r>
          </a:p>
          <a:p>
            <a:pPr algn="just" rtl="1">
              <a:buNone/>
            </a:pPr>
            <a:r>
              <a:rPr lang="ar-MA" b="1" dirty="0" smtClean="0">
                <a:solidFill>
                  <a:srgbClr val="7030A0"/>
                </a:solidFill>
              </a:rPr>
              <a:t>(قال يا رسول الله ألسنا على الحق ؟ قال : بلى، قال : ففيم الاختفاء ؟)</a:t>
            </a:r>
          </a:p>
          <a:p>
            <a:pPr algn="just" rtl="1">
              <a:buNone/>
            </a:pPr>
            <a:r>
              <a:rPr lang="ar-MA" b="1" dirty="0" smtClean="0"/>
              <a:t>(</a:t>
            </a:r>
            <a:r>
              <a:rPr lang="ar-MA" b="1" dirty="0" smtClean="0">
                <a:solidFill>
                  <a:srgbClr val="7030A0"/>
                </a:solidFill>
              </a:rPr>
              <a:t>فسماني رسول الله صلى الله عليه </a:t>
            </a:r>
            <a:r>
              <a:rPr lang="ar-MA" b="1" dirty="0" err="1" smtClean="0">
                <a:solidFill>
                  <a:srgbClr val="7030A0"/>
                </a:solidFill>
              </a:rPr>
              <a:t>و</a:t>
            </a:r>
            <a:r>
              <a:rPr lang="ar-MA" b="1" dirty="0" smtClean="0">
                <a:solidFill>
                  <a:srgbClr val="7030A0"/>
                </a:solidFill>
              </a:rPr>
              <a:t> سلم الفاروق يومئذ</a:t>
            </a:r>
            <a:r>
              <a:rPr lang="ar-MA" b="1" dirty="0" smtClean="0"/>
              <a:t>)</a:t>
            </a:r>
          </a:p>
          <a:p>
            <a:pPr algn="just" rtl="1">
              <a:buFont typeface="Wingdings" pitchFamily="2" charset="2"/>
              <a:buChar char="ü"/>
            </a:pPr>
            <a:r>
              <a:rPr lang="ar-MA" b="1" dirty="0" smtClean="0"/>
              <a:t> قوة </a:t>
            </a:r>
            <a:r>
              <a:rPr lang="ar-MA" b="1" dirty="0" err="1" smtClean="0"/>
              <a:t>و</a:t>
            </a:r>
            <a:r>
              <a:rPr lang="ar-MA" b="1" dirty="0" smtClean="0"/>
              <a:t> عزة </a:t>
            </a:r>
            <a:r>
              <a:rPr lang="ar-MA" b="1" dirty="0" err="1" smtClean="0"/>
              <a:t>و</a:t>
            </a:r>
            <a:r>
              <a:rPr lang="ar-MA" b="1" dirty="0" smtClean="0"/>
              <a:t> امتحان :</a:t>
            </a:r>
          </a:p>
          <a:p>
            <a:pPr algn="just" rtl="1">
              <a:buNone/>
            </a:pPr>
            <a:r>
              <a:rPr lang="ar-MA" b="1" dirty="0" smtClean="0"/>
              <a:t>		- (</a:t>
            </a:r>
            <a:r>
              <a:rPr lang="ar-MA" b="1" dirty="0" smtClean="0">
                <a:solidFill>
                  <a:srgbClr val="7030A0"/>
                </a:solidFill>
              </a:rPr>
              <a:t>افعلوا ما بدا لكم فأحلف بالله أن لو كنا ثلاثمائة رجل لقد تركناها لكم أو تركتموها لنا</a:t>
            </a:r>
            <a:r>
              <a:rPr lang="ar-MA" b="1" dirty="0" smtClean="0"/>
              <a:t>)</a:t>
            </a:r>
          </a:p>
          <a:p>
            <a:pPr algn="just" rtl="1">
              <a:buNone/>
            </a:pPr>
            <a:r>
              <a:rPr lang="ar-MA" b="1" dirty="0" smtClean="0"/>
              <a:t>		- يقول صهيب الرومي : (</a:t>
            </a:r>
            <a:r>
              <a:rPr lang="ar-MA" b="1" dirty="0" smtClean="0">
                <a:solidFill>
                  <a:srgbClr val="7030A0"/>
                </a:solidFill>
              </a:rPr>
              <a:t>لما أسلم عمر ظهر الإسلام،     و دعي إليه علانية، و جلسنا حول البيت حلقا، و طفنا بالبيت  و انتصفنا ممن غلظ علينا، و رددنا عليه بعض ما يأتي به</a:t>
            </a:r>
            <a:r>
              <a:rPr lang="ar-MA" b="1" dirty="0" smtClean="0"/>
              <a:t>).</a:t>
            </a:r>
          </a:p>
          <a:p>
            <a:pPr algn="just" rtl="1">
              <a:buNone/>
            </a:pPr>
            <a:r>
              <a:rPr lang="ar-MA" b="1" dirty="0" smtClean="0"/>
              <a:t>		- عبد الله بن مسعود : (</a:t>
            </a:r>
            <a:r>
              <a:rPr lang="ar-MA" b="1" dirty="0" smtClean="0">
                <a:solidFill>
                  <a:srgbClr val="7030A0"/>
                </a:solidFill>
              </a:rPr>
              <a:t>ما زلنا أعزة منذ أسلم عمر</a:t>
            </a:r>
            <a:r>
              <a:rPr lang="ar-MA" b="1" dirty="0" smtClean="0"/>
              <a:t>).</a:t>
            </a:r>
          </a:p>
          <a:p>
            <a:pPr algn="just" rtl="1">
              <a:buFont typeface="Wingdings" pitchFamily="2" charset="2"/>
              <a:buChar char="ü"/>
            </a:pPr>
            <a:endParaRPr lang="fr-FR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F:\عمر\9d4ec8d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929462"/>
          </a:xfrm>
          <a:prstGeom prst="rect">
            <a:avLst/>
          </a:prstGeom>
          <a:noFill/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rtl="1"/>
            <a:r>
              <a:rPr lang="ar-MA" b="1" dirty="0" smtClean="0">
                <a:solidFill>
                  <a:srgbClr val="00B050"/>
                </a:solidFill>
              </a:rPr>
              <a:t>موافقات القرآن الكريم لعمر بن الخطاب</a:t>
            </a:r>
            <a:endParaRPr lang="fr-FR" b="1" dirty="0">
              <a:solidFill>
                <a:srgbClr val="00B050"/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 rtl="1">
              <a:buNone/>
            </a:pPr>
            <a:endParaRPr lang="fr-FR" b="1" dirty="0"/>
          </a:p>
        </p:txBody>
      </p:sp>
      <p:pic>
        <p:nvPicPr>
          <p:cNvPr id="2050" name="Picture 2" descr="http://image.slidesharecdn.com/002-omarbenelkhattab-120706152941-phpapp02/95/omarbenelkhattab-9-728.jpg?cb=134158867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571612"/>
            <a:ext cx="9144000" cy="5286388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2765910" y="4643446"/>
            <a:ext cx="6090129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r" rtl="1"/>
            <a:r>
              <a:rPr lang="ar-MA" sz="2000" b="1" cap="none" spc="0" dirty="0" smtClean="0">
                <a:ln w="17780" cmpd="sng">
                  <a:solidFill>
                    <a:schemeClr val="tx1">
                      <a:lumMod val="85000"/>
                      <a:lumOff val="15000"/>
                    </a:schemeClr>
                  </a:solidFill>
                  <a:prstDash val="solid"/>
                  <a:miter lim="800000"/>
                </a:ln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Comic Sans MS" pitchFamily="66" charset="0"/>
                <a:ea typeface="Arial Unicode MS" pitchFamily="34" charset="-128"/>
                <a:cs typeface="Arial Unicode MS" pitchFamily="34" charset="-128"/>
              </a:rPr>
              <a:t>عبد الله بن عمر قال : ما قال الناس في شيء </a:t>
            </a:r>
            <a:r>
              <a:rPr lang="ar-MA" sz="2000" b="1" cap="none" spc="0" dirty="0" err="1" smtClean="0">
                <a:ln w="17780" cmpd="sng">
                  <a:solidFill>
                    <a:schemeClr val="tx1">
                      <a:lumMod val="85000"/>
                      <a:lumOff val="15000"/>
                    </a:schemeClr>
                  </a:solidFill>
                  <a:prstDash val="solid"/>
                  <a:miter lim="800000"/>
                </a:ln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Comic Sans MS" pitchFamily="66" charset="0"/>
                <a:ea typeface="Arial Unicode MS" pitchFamily="34" charset="-128"/>
                <a:cs typeface="Arial Unicode MS" pitchFamily="34" charset="-128"/>
              </a:rPr>
              <a:t>و</a:t>
            </a:r>
            <a:r>
              <a:rPr lang="ar-MA" sz="2000" b="1" cap="none" spc="0" dirty="0" smtClean="0">
                <a:ln w="17780" cmpd="sng">
                  <a:solidFill>
                    <a:schemeClr val="tx1">
                      <a:lumMod val="85000"/>
                      <a:lumOff val="15000"/>
                    </a:schemeClr>
                  </a:solidFill>
                  <a:prstDash val="solid"/>
                  <a:miter lim="800000"/>
                </a:ln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Comic Sans MS" pitchFamily="66" charset="0"/>
                <a:ea typeface="Arial Unicode MS" pitchFamily="34" charset="-128"/>
                <a:cs typeface="Arial Unicode MS" pitchFamily="34" charset="-128"/>
              </a:rPr>
              <a:t> قال فيه عمر</a:t>
            </a:r>
          </a:p>
          <a:p>
            <a:pPr algn="r" rtl="1"/>
            <a:r>
              <a:rPr lang="ar-MA" sz="2000" b="1" dirty="0" smtClean="0">
                <a:ln w="17780" cmpd="sng">
                  <a:solidFill>
                    <a:schemeClr val="tx1">
                      <a:lumMod val="85000"/>
                      <a:lumOff val="15000"/>
                    </a:schemeClr>
                  </a:solidFill>
                  <a:prstDash val="solid"/>
                  <a:miter lim="800000"/>
                </a:ln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Comic Sans MS" pitchFamily="66" charset="0"/>
                <a:ea typeface="Arial Unicode MS" pitchFamily="34" charset="-128"/>
                <a:cs typeface="Arial Unicode MS" pitchFamily="34" charset="-128"/>
              </a:rPr>
              <a:t>إلا جاء القرآن بنحو ما يقول عمر.</a:t>
            </a:r>
            <a:endParaRPr lang="fr-FR" sz="2000" b="1" cap="none" spc="0" dirty="0">
              <a:ln w="17780" cmpd="sng">
                <a:solidFill>
                  <a:schemeClr val="tx1">
                    <a:lumMod val="85000"/>
                    <a:lumOff val="15000"/>
                  </a:schemeClr>
                </a:solidFill>
                <a:prstDash val="solid"/>
                <a:miter lim="800000"/>
              </a:ln>
              <a:solidFill>
                <a:schemeClr val="tx1">
                  <a:lumMod val="50000"/>
                  <a:lumOff val="50000"/>
                </a:schemeClr>
              </a:solidFill>
              <a:effectLst>
                <a:outerShdw blurRad="50800" algn="tl" rotWithShape="0">
                  <a:srgbClr val="000000"/>
                </a:outerShdw>
              </a:effectLst>
              <a:latin typeface="Comic Sans MS" pitchFamily="66" charset="0"/>
              <a:ea typeface="Arial Unicode MS" pitchFamily="34" charset="-128"/>
              <a:cs typeface="Arial Unicode MS" pitchFamily="34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F:\عمر\9d4ec8d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929462"/>
          </a:xfrm>
          <a:prstGeom prst="rect">
            <a:avLst/>
          </a:prstGeom>
          <a:noFill/>
        </p:spPr>
      </p:pic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28596" y="571480"/>
            <a:ext cx="8229600" cy="4525963"/>
          </a:xfrm>
        </p:spPr>
        <p:txBody>
          <a:bodyPr>
            <a:normAutofit/>
          </a:bodyPr>
          <a:lstStyle/>
          <a:p>
            <a:pPr algn="just" rtl="1">
              <a:buNone/>
            </a:pPr>
            <a:r>
              <a:rPr lang="ar-MA" b="1" dirty="0" smtClean="0"/>
              <a:t>1- أسرى بدر :</a:t>
            </a:r>
          </a:p>
        </p:txBody>
      </p:sp>
      <p:sp>
        <p:nvSpPr>
          <p:cNvPr id="30722" name="AutoShape 2" descr="Résultat de recherche d'images pour &quot;‫مَا كَانَ لِنَبِيٍّ أَنْ يَكُونَ لَهُ أَسْرَىٰ حَتَّىٰ يُثْخِنَ فِي الْأَرْضِ ۚ تُرِيدُونَ عَرَضَ الدُّنْيَا وَاللَّهُ يُرِيدُ الْآخِرَةَ ۗ وَاللَّهُ عَزِيزٌ حَكِيمٌ‬‎&quot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pic>
        <p:nvPicPr>
          <p:cNvPr id="30724" name="Picture 4" descr="https://lh3.googleusercontent.com/jxvM5wtcqfmRkSpf4MWw6Kxw3bREWVbpPlLxOsUm8bUF1kKafnek717ocGVRug_-Af0bEY5kglNFuL3tXWWHC0lp1Omvie__An7f5xXus2NTfN_PWUA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" y="1643050"/>
            <a:ext cx="9001156" cy="5000660"/>
          </a:xfrm>
          <a:prstGeom prst="rect">
            <a:avLst/>
          </a:prstGeom>
          <a:noFill/>
        </p:spPr>
      </p:pic>
      <p:sp>
        <p:nvSpPr>
          <p:cNvPr id="6" name="Rectangle 5"/>
          <p:cNvSpPr/>
          <p:nvPr/>
        </p:nvSpPr>
        <p:spPr>
          <a:xfrm>
            <a:off x="428596" y="5854503"/>
            <a:ext cx="1741182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 rtl="1"/>
            <a:r>
              <a:rPr lang="ar-MA" sz="3600" b="1" cap="none" spc="0" dirty="0" smtClean="0">
                <a:ln w="17780" cmpd="sng">
                  <a:solidFill>
                    <a:schemeClr val="tx1"/>
                  </a:solidFill>
                  <a:prstDash val="solid"/>
                  <a:miter lim="800000"/>
                </a:ln>
                <a:effectLst>
                  <a:outerShdw blurRad="50800" algn="tl" rotWithShape="0">
                    <a:srgbClr val="000000"/>
                  </a:outerShdw>
                </a:effectLst>
              </a:rPr>
              <a:t>الأنفال/67</a:t>
            </a:r>
            <a:endParaRPr lang="fr-FR" sz="3600" b="1" cap="none" spc="0" dirty="0">
              <a:ln w="17780" cmpd="sng">
                <a:solidFill>
                  <a:schemeClr val="tx1"/>
                </a:solidFill>
                <a:prstDash val="solid"/>
                <a:miter lim="800000"/>
              </a:ln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2" dur="500"/>
                                        <p:tgtEl>
                                          <p:spTgt spid="307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6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F:\عمر\9d4ec8d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929462"/>
          </a:xfrm>
          <a:prstGeom prst="rect">
            <a:avLst/>
          </a:prstGeom>
          <a:noFill/>
        </p:spPr>
      </p:pic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00034" y="214290"/>
            <a:ext cx="8229600" cy="4525963"/>
          </a:xfrm>
        </p:spPr>
        <p:txBody>
          <a:bodyPr/>
          <a:lstStyle/>
          <a:p>
            <a:pPr algn="just" rtl="1">
              <a:buNone/>
            </a:pPr>
            <a:r>
              <a:rPr lang="ar-MA" b="1" dirty="0" smtClean="0"/>
              <a:t>2 - الحجاب :</a:t>
            </a:r>
          </a:p>
          <a:p>
            <a:pPr algn="just" rtl="1">
              <a:buNone/>
            </a:pPr>
            <a:r>
              <a:rPr lang="ar-MA" b="1" dirty="0" smtClean="0"/>
              <a:t>(</a:t>
            </a:r>
            <a:r>
              <a:rPr lang="ar-MA" b="1" dirty="0" smtClean="0">
                <a:solidFill>
                  <a:srgbClr val="7030A0"/>
                </a:solidFill>
              </a:rPr>
              <a:t>يا رسول الله إن نساءك يدخل عليهن البر </a:t>
            </a:r>
            <a:r>
              <a:rPr lang="ar-MA" b="1" dirty="0" err="1" smtClean="0">
                <a:solidFill>
                  <a:srgbClr val="7030A0"/>
                </a:solidFill>
              </a:rPr>
              <a:t>و</a:t>
            </a:r>
            <a:r>
              <a:rPr lang="ar-MA" b="1" dirty="0" smtClean="0">
                <a:solidFill>
                  <a:srgbClr val="7030A0"/>
                </a:solidFill>
              </a:rPr>
              <a:t> الفاجر، فلو أمرتهن أن يحتجبن</a:t>
            </a:r>
            <a:r>
              <a:rPr lang="ar-MA" b="1" dirty="0" smtClean="0"/>
              <a:t>). </a:t>
            </a:r>
          </a:p>
          <a:p>
            <a:pPr algn="just" rtl="1">
              <a:buNone/>
            </a:pPr>
            <a:endParaRPr lang="ar-MA" b="1" dirty="0" smtClean="0"/>
          </a:p>
          <a:p>
            <a:pPr algn="just" rtl="1">
              <a:buNone/>
            </a:pPr>
            <a:endParaRPr lang="fr-FR" b="1" dirty="0"/>
          </a:p>
        </p:txBody>
      </p:sp>
      <p:pic>
        <p:nvPicPr>
          <p:cNvPr id="31746" name="Picture 2" descr="http://top-new.net/wp-content/uploads/2015/05/hqdefault287.jpg"/>
          <p:cNvPicPr>
            <a:picLocks noChangeAspect="1" noChangeArrowheads="1"/>
          </p:cNvPicPr>
          <p:nvPr/>
        </p:nvPicPr>
        <p:blipFill>
          <a:blip r:embed="rId3"/>
          <a:srcRect l="32813"/>
          <a:stretch>
            <a:fillRect/>
          </a:stretch>
        </p:blipFill>
        <p:spPr bwMode="auto">
          <a:xfrm>
            <a:off x="928662" y="1928802"/>
            <a:ext cx="7143800" cy="492919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17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17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17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F:\عمر\9d4ec8d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929462"/>
          </a:xfrm>
          <a:prstGeom prst="rect">
            <a:avLst/>
          </a:prstGeom>
          <a:noFill/>
        </p:spPr>
      </p:pic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28596" y="500042"/>
            <a:ext cx="8229600" cy="4525963"/>
          </a:xfrm>
        </p:spPr>
        <p:txBody>
          <a:bodyPr/>
          <a:lstStyle/>
          <a:p>
            <a:pPr algn="just" rtl="1">
              <a:buNone/>
            </a:pPr>
            <a:r>
              <a:rPr lang="ar-MA" b="1" dirty="0" smtClean="0"/>
              <a:t>3- الصلاة في مقام إبراهيم :</a:t>
            </a:r>
          </a:p>
          <a:p>
            <a:pPr algn="just" rtl="1">
              <a:buNone/>
            </a:pPr>
            <a:r>
              <a:rPr lang="ar-MA" b="1" dirty="0" smtClean="0"/>
              <a:t>"</a:t>
            </a:r>
            <a:r>
              <a:rPr lang="ar-MA" b="1" dirty="0" smtClean="0">
                <a:solidFill>
                  <a:srgbClr val="C00000"/>
                </a:solidFill>
                <a:cs typeface="Andalus" pitchFamily="2" charset="-78"/>
              </a:rPr>
              <a:t>وَاتَّخِذُوا مِنْ مَقَامِ إِبْرَاهِيمَ مُصَلًّى ۖ </a:t>
            </a:r>
            <a:r>
              <a:rPr lang="ar-MA" b="1" dirty="0" smtClean="0"/>
              <a:t>"</a:t>
            </a:r>
          </a:p>
          <a:p>
            <a:pPr algn="just" rtl="1">
              <a:buNone/>
            </a:pPr>
            <a:r>
              <a:rPr lang="ar-MA" b="1" dirty="0" smtClean="0"/>
              <a:t>4- ترك الصلاة على المنافقين :</a:t>
            </a:r>
            <a:endParaRPr lang="fr-FR" b="1" dirty="0"/>
          </a:p>
        </p:txBody>
      </p:sp>
      <p:pic>
        <p:nvPicPr>
          <p:cNvPr id="32770" name="Picture 2" descr="http://www.aletgahnews.com/uploads/news/21/2013-11-15_16621109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71538" y="2357430"/>
            <a:ext cx="6929486" cy="450057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27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27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27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6146" name="Picture 2" descr="http://www.wathakker.info/flyers/images/covers/UmarA.jpg"/>
          <p:cNvPicPr>
            <a:picLocks noChangeAspect="1" noChangeArrowheads="1"/>
          </p:cNvPicPr>
          <p:nvPr/>
        </p:nvPicPr>
        <p:blipFill>
          <a:blip r:embed="rId2"/>
          <a:srcRect t="8107" b="2712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F:\عمر\9d4ec8d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929462"/>
          </a:xfrm>
          <a:prstGeom prst="rect">
            <a:avLst/>
          </a:prstGeom>
          <a:noFill/>
        </p:spPr>
      </p:pic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28596" y="117483"/>
            <a:ext cx="8229600" cy="4525963"/>
          </a:xfrm>
        </p:spPr>
        <p:txBody>
          <a:bodyPr/>
          <a:lstStyle/>
          <a:p>
            <a:pPr algn="just" rtl="1">
              <a:buNone/>
            </a:pPr>
            <a:r>
              <a:rPr lang="ar-MA" b="1" dirty="0" smtClean="0"/>
              <a:t>5- تحريم الخمر :</a:t>
            </a:r>
          </a:p>
          <a:p>
            <a:pPr algn="just" rtl="1">
              <a:buNone/>
            </a:pPr>
            <a:r>
              <a:rPr lang="ar-MA" b="1" dirty="0" smtClean="0"/>
              <a:t>(</a:t>
            </a:r>
            <a:r>
              <a:rPr lang="ar-MA" b="1" dirty="0" smtClean="0">
                <a:solidFill>
                  <a:srgbClr val="7030A0"/>
                </a:solidFill>
              </a:rPr>
              <a:t>اللهم بين لنا في الخمر بيانا شافيا</a:t>
            </a:r>
            <a:r>
              <a:rPr lang="ar-MA" b="1" dirty="0" smtClean="0"/>
              <a:t>).</a:t>
            </a:r>
            <a:endParaRPr lang="fr-FR" b="1" dirty="0"/>
          </a:p>
        </p:txBody>
      </p:sp>
      <p:pic>
        <p:nvPicPr>
          <p:cNvPr id="33794" name="Picture 2" descr="http://c0022506.cdn1.cloudfiles.rackspacecloud.com/2_219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57224" y="1285860"/>
            <a:ext cx="6429375" cy="1571636"/>
          </a:xfrm>
          <a:prstGeom prst="rect">
            <a:avLst/>
          </a:prstGeom>
          <a:noFill/>
        </p:spPr>
      </p:pic>
      <p:pic>
        <p:nvPicPr>
          <p:cNvPr id="33796" name="Picture 4" descr="http://arabic.bayynat.org.lb/Client%20Resources/Link%20Pages/746/Mnhyyat0152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142976" y="4676774"/>
            <a:ext cx="6096000" cy="2181226"/>
          </a:xfrm>
          <a:prstGeom prst="rect">
            <a:avLst/>
          </a:prstGeom>
          <a:noFill/>
        </p:spPr>
      </p:pic>
      <p:pic>
        <p:nvPicPr>
          <p:cNvPr id="33798" name="Picture 6" descr="http://www.alawfa.com/AyatImages/4_43.gif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071538" y="2928934"/>
            <a:ext cx="6286544" cy="182403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37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37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379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37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37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37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379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37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37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37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379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337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F:\عمر\9d4ec8d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929462"/>
          </a:xfrm>
          <a:prstGeom prst="rect">
            <a:avLst/>
          </a:prstGeom>
          <a:noFill/>
        </p:spPr>
      </p:pic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00034" y="428604"/>
            <a:ext cx="8229600" cy="4525963"/>
          </a:xfrm>
        </p:spPr>
        <p:txBody>
          <a:bodyPr/>
          <a:lstStyle/>
          <a:p>
            <a:pPr algn="just" rtl="1">
              <a:buNone/>
            </a:pPr>
            <a:r>
              <a:rPr lang="ar-MA" b="1" dirty="0" smtClean="0"/>
              <a:t>7- الاستئذان في الدخول :</a:t>
            </a:r>
            <a:endParaRPr lang="fr-FR" b="1" dirty="0"/>
          </a:p>
        </p:txBody>
      </p:sp>
      <p:pic>
        <p:nvPicPr>
          <p:cNvPr id="35842" name="Picture 2" descr="http://www.alawfa.com/AyatImages/24_58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88974" y="1428736"/>
            <a:ext cx="7112050" cy="492922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58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58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58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F:\عمر\9d4ec8d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929462"/>
          </a:xfrm>
          <a:prstGeom prst="rect">
            <a:avLst/>
          </a:prstGeom>
          <a:noFill/>
        </p:spPr>
      </p:pic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00034" y="428604"/>
            <a:ext cx="8229600" cy="4525963"/>
          </a:xfrm>
        </p:spPr>
        <p:txBody>
          <a:bodyPr/>
          <a:lstStyle/>
          <a:p>
            <a:pPr algn="just" rtl="1">
              <a:buNone/>
            </a:pPr>
            <a:r>
              <a:rPr lang="ar-MA" b="1" dirty="0" smtClean="0"/>
              <a:t>8- قصة </a:t>
            </a:r>
            <a:r>
              <a:rPr lang="ar-MA" b="1" dirty="0" err="1" smtClean="0"/>
              <a:t>الإفك</a:t>
            </a:r>
            <a:r>
              <a:rPr lang="ar-MA" b="1" dirty="0" smtClean="0"/>
              <a:t> :</a:t>
            </a:r>
            <a:endParaRPr lang="fr-FR" b="1" dirty="0"/>
          </a:p>
        </p:txBody>
      </p:sp>
      <p:pic>
        <p:nvPicPr>
          <p:cNvPr id="36866" name="Picture 2" descr="http://www.alawfa.com/AyatImages/24_16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14348" y="1857364"/>
            <a:ext cx="7572428" cy="314327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68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68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68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F:\عمر\9d4ec8d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929462"/>
          </a:xfrm>
          <a:prstGeom prst="rect">
            <a:avLst/>
          </a:prstGeom>
          <a:noFill/>
        </p:spPr>
      </p:pic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28596" y="571480"/>
            <a:ext cx="8229600" cy="4525963"/>
          </a:xfrm>
        </p:spPr>
        <p:txBody>
          <a:bodyPr/>
          <a:lstStyle/>
          <a:p>
            <a:pPr algn="just" rtl="1">
              <a:buNone/>
            </a:pPr>
            <a:r>
              <a:rPr lang="ar-MA" b="1" dirty="0" smtClean="0"/>
              <a:t>6- الرضا بحكم رسول الله صلى الله عليه </a:t>
            </a:r>
            <a:r>
              <a:rPr lang="ar-MA" b="1" dirty="0" err="1" smtClean="0"/>
              <a:t>و</a:t>
            </a:r>
            <a:r>
              <a:rPr lang="ar-MA" b="1" dirty="0" smtClean="0"/>
              <a:t> سلم :</a:t>
            </a:r>
            <a:endParaRPr lang="fr-FR" b="1" dirty="0"/>
          </a:p>
        </p:txBody>
      </p:sp>
      <p:pic>
        <p:nvPicPr>
          <p:cNvPr id="34818" name="Picture 2" descr="https://pbs.twimg.com/media/BQGyDqyCYAA9dBU.jpg"/>
          <p:cNvPicPr>
            <a:picLocks noChangeAspect="1" noChangeArrowheads="1"/>
          </p:cNvPicPr>
          <p:nvPr/>
        </p:nvPicPr>
        <p:blipFill>
          <a:blip r:embed="rId3"/>
          <a:srcRect b="50090"/>
          <a:stretch>
            <a:fillRect/>
          </a:stretch>
        </p:blipFill>
        <p:spPr bwMode="auto">
          <a:xfrm>
            <a:off x="1000100" y="1500174"/>
            <a:ext cx="7143800" cy="521497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48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48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48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F:\عمر\9d4ec8d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929462"/>
          </a:xfrm>
          <a:prstGeom prst="rect">
            <a:avLst/>
          </a:prstGeom>
          <a:noFill/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rtl="1"/>
            <a:r>
              <a:rPr lang="ar-MA" b="1" dirty="0" smtClean="0">
                <a:solidFill>
                  <a:srgbClr val="00B050"/>
                </a:solidFill>
              </a:rPr>
              <a:t>محبته للرسول صلى الله عليه و سلم</a:t>
            </a:r>
            <a:br>
              <a:rPr lang="ar-MA" b="1" dirty="0" smtClean="0">
                <a:solidFill>
                  <a:srgbClr val="00B050"/>
                </a:solidFill>
              </a:rPr>
            </a:br>
            <a:r>
              <a:rPr lang="ar-MA" b="1" dirty="0" smtClean="0">
                <a:solidFill>
                  <a:srgbClr val="00B050"/>
                </a:solidFill>
              </a:rPr>
              <a:t>و اتباع سنته</a:t>
            </a:r>
            <a:endParaRPr lang="fr-FR" b="1" dirty="0">
              <a:solidFill>
                <a:srgbClr val="00B050"/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 rtl="1">
              <a:buFont typeface="Wingdings" pitchFamily="2" charset="2"/>
              <a:buChar char="ü"/>
            </a:pPr>
            <a:r>
              <a:rPr lang="ar-MA" b="1" dirty="0" smtClean="0"/>
              <a:t> قصته مع الحجر الأسود.</a:t>
            </a:r>
          </a:p>
          <a:p>
            <a:pPr algn="just" rtl="1">
              <a:buFont typeface="Wingdings" pitchFamily="2" charset="2"/>
              <a:buChar char="ü"/>
            </a:pPr>
            <a:r>
              <a:rPr lang="ar-MA" b="1" dirty="0"/>
              <a:t> </a:t>
            </a:r>
            <a:r>
              <a:rPr lang="ar-MA" b="1" dirty="0" smtClean="0"/>
              <a:t> حرصه رضي الله عنه على حضور مجالس النبي صلى الله عليه  و سلم :</a:t>
            </a:r>
          </a:p>
          <a:p>
            <a:pPr marL="0" indent="0" algn="just" rtl="1">
              <a:buNone/>
            </a:pPr>
            <a:r>
              <a:rPr lang="ar-MA" b="1" dirty="0"/>
              <a:t>	</a:t>
            </a:r>
            <a:r>
              <a:rPr lang="ar-MA" b="1" dirty="0" smtClean="0"/>
              <a:t>1- لأخذ العلم منه :</a:t>
            </a:r>
          </a:p>
          <a:p>
            <a:pPr marL="0" indent="0" algn="just" rtl="1">
              <a:buNone/>
            </a:pPr>
            <a:r>
              <a:rPr lang="ar-MA" b="1" dirty="0" smtClean="0"/>
              <a:t>شهادة الرسول صلى الله عليه و سلم : "</a:t>
            </a:r>
            <a:r>
              <a:rPr lang="ar-MA" b="1" dirty="0" smtClean="0">
                <a:solidFill>
                  <a:srgbClr val="C00000"/>
                </a:solidFill>
              </a:rPr>
              <a:t>بينما </a:t>
            </a:r>
            <a:r>
              <a:rPr lang="ar-MA" b="1" dirty="0">
                <a:solidFill>
                  <a:srgbClr val="C00000"/>
                </a:solidFill>
              </a:rPr>
              <a:t>أنا نائم أتيت بقدح لبن فشربت حتى إني لأرى الري يخرج في أظافري، ثم أعطيت فضلي عمر بن الخطاب، قالوا : فما أولته يا رسول </a:t>
            </a:r>
            <a:r>
              <a:rPr lang="ar-MA" b="1" dirty="0" smtClean="0">
                <a:solidFill>
                  <a:srgbClr val="C00000"/>
                </a:solidFill>
              </a:rPr>
              <a:t>الله؟ </a:t>
            </a:r>
            <a:r>
              <a:rPr lang="ar-MA" b="1" dirty="0">
                <a:solidFill>
                  <a:srgbClr val="C00000"/>
                </a:solidFill>
              </a:rPr>
              <a:t>قال : </a:t>
            </a:r>
            <a:r>
              <a:rPr lang="ar-MA" b="1" dirty="0" smtClean="0">
                <a:solidFill>
                  <a:srgbClr val="C00000"/>
                </a:solidFill>
              </a:rPr>
              <a:t>العلم</a:t>
            </a:r>
            <a:r>
              <a:rPr lang="ar-MA" b="1" dirty="0" smtClean="0"/>
              <a:t>" </a:t>
            </a:r>
            <a:r>
              <a:rPr lang="ar-MA" b="1" dirty="0"/>
              <a:t>رواه البخاري و مسلم.</a:t>
            </a:r>
          </a:p>
          <a:p>
            <a:pPr marL="0" indent="0" algn="just" rtl="1">
              <a:buNone/>
            </a:pPr>
            <a:endParaRPr lang="ar-MA" b="1" dirty="0"/>
          </a:p>
          <a:p>
            <a:pPr algn="just" rtl="1">
              <a:buFont typeface="Wingdings" pitchFamily="2" charset="2"/>
              <a:buChar char="ü"/>
            </a:pPr>
            <a:endParaRPr lang="fr-FR" b="1" dirty="0"/>
          </a:p>
        </p:txBody>
      </p:sp>
    </p:spTree>
    <p:extLst>
      <p:ext uri="{BB962C8B-B14F-4D97-AF65-F5344CB8AC3E}">
        <p14:creationId xmlns:p14="http://schemas.microsoft.com/office/powerpoint/2010/main" val="13001700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F:\عمر\9d4ec8d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929462"/>
          </a:xfrm>
          <a:prstGeom prst="rect">
            <a:avLst/>
          </a:prstGeom>
          <a:noFill/>
        </p:spPr>
      </p:pic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67544" y="332656"/>
            <a:ext cx="8229600" cy="4525963"/>
          </a:xfrm>
        </p:spPr>
        <p:txBody>
          <a:bodyPr/>
          <a:lstStyle/>
          <a:p>
            <a:pPr marL="0" indent="0" algn="just" rtl="1">
              <a:buNone/>
            </a:pPr>
            <a:r>
              <a:rPr lang="ar-MA" b="1" dirty="0" smtClean="0"/>
              <a:t>	2- لحبه للنبي صلى الله عليه و سلم</a:t>
            </a:r>
            <a:endParaRPr lang="fr-FR" b="1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472"/>
          <a:stretch/>
        </p:blipFill>
        <p:spPr bwMode="auto">
          <a:xfrm>
            <a:off x="971600" y="1628800"/>
            <a:ext cx="7200800" cy="46805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354709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F:\عمر\9d4ec8d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929462"/>
          </a:xfrm>
          <a:prstGeom prst="rect">
            <a:avLst/>
          </a:prstGeom>
          <a:noFill/>
        </p:spPr>
      </p:pic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67544" y="548680"/>
            <a:ext cx="8229600" cy="4525963"/>
          </a:xfrm>
        </p:spPr>
        <p:txBody>
          <a:bodyPr>
            <a:normAutofit/>
          </a:bodyPr>
          <a:lstStyle/>
          <a:p>
            <a:pPr algn="just" rtl="1">
              <a:buFont typeface="Wingdings" pitchFamily="2" charset="2"/>
              <a:buChar char="ü"/>
            </a:pPr>
            <a:r>
              <a:rPr lang="ar-MA" b="1" dirty="0" smtClean="0"/>
              <a:t> قصة استئذان عمر النبي إلى العمرة : (</a:t>
            </a:r>
            <a:r>
              <a:rPr lang="ar-MA" b="1" dirty="0" smtClean="0">
                <a:solidFill>
                  <a:srgbClr val="7030A0"/>
                </a:solidFill>
              </a:rPr>
              <a:t>ما أحب أن لي بها ما طلعت عليه الشمس</a:t>
            </a:r>
            <a:r>
              <a:rPr lang="ar-MA" b="1" dirty="0" smtClean="0"/>
              <a:t>).</a:t>
            </a:r>
          </a:p>
          <a:p>
            <a:pPr algn="just" rtl="1">
              <a:buFont typeface="Wingdings" pitchFamily="2" charset="2"/>
              <a:buChar char="ü"/>
            </a:pPr>
            <a:r>
              <a:rPr lang="ar-MA" b="1" dirty="0"/>
              <a:t> </a:t>
            </a:r>
            <a:r>
              <a:rPr lang="ar-MA" b="1" dirty="0" smtClean="0"/>
              <a:t>قصة رؤيا الرسول صلى الله عليه و سلم لقصر عمر في الجنة : (</a:t>
            </a:r>
            <a:r>
              <a:rPr lang="ar-MA" b="1" dirty="0" smtClean="0">
                <a:solidFill>
                  <a:srgbClr val="7030A0"/>
                </a:solidFill>
              </a:rPr>
              <a:t>أعليك أغار يا رسول الله ؟</a:t>
            </a:r>
            <a:r>
              <a:rPr lang="ar-MA" b="1" dirty="0" smtClean="0"/>
              <a:t>)</a:t>
            </a:r>
          </a:p>
          <a:p>
            <a:pPr algn="just" rtl="1">
              <a:buFont typeface="Wingdings" pitchFamily="2" charset="2"/>
              <a:buChar char="ü"/>
            </a:pPr>
            <a:r>
              <a:rPr lang="ar-MA" b="1" dirty="0"/>
              <a:t> </a:t>
            </a:r>
            <a:r>
              <a:rPr lang="ar-MA" b="1" dirty="0" smtClean="0"/>
              <a:t>قصة أسر العباس في غزوة بدر : (</a:t>
            </a:r>
            <a:r>
              <a:rPr lang="ar-MA" b="1" dirty="0" smtClean="0">
                <a:solidFill>
                  <a:srgbClr val="7030A0"/>
                </a:solidFill>
              </a:rPr>
              <a:t>أسلم يا عباس فو الله لأن تسلم أحب إلي من أن يسلم الخطاب، و ذلك لما رأيت رسول الله صلى الله عليه و سلم يعجبه إسلامك</a:t>
            </a:r>
            <a:r>
              <a:rPr lang="ar-MA" b="1" dirty="0" smtClean="0"/>
              <a:t>).</a:t>
            </a:r>
          </a:p>
          <a:p>
            <a:pPr algn="just" rtl="1">
              <a:buFont typeface="Wingdings" pitchFamily="2" charset="2"/>
              <a:buChar char="ü"/>
            </a:pPr>
            <a:r>
              <a:rPr lang="ar-MA" b="1" dirty="0"/>
              <a:t> </a:t>
            </a:r>
            <a:r>
              <a:rPr lang="ar-MA" b="1" dirty="0" smtClean="0"/>
              <a:t>قصة ميزاب العباس.</a:t>
            </a:r>
          </a:p>
        </p:txBody>
      </p:sp>
    </p:spTree>
    <p:extLst>
      <p:ext uri="{BB962C8B-B14F-4D97-AF65-F5344CB8AC3E}">
        <p14:creationId xmlns:p14="http://schemas.microsoft.com/office/powerpoint/2010/main" val="41261332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F:\عمر\9d4ec8d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929462"/>
          </a:xfrm>
          <a:prstGeom prst="rect">
            <a:avLst/>
          </a:prstGeom>
          <a:noFill/>
        </p:spPr>
      </p:pic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67544" y="404664"/>
            <a:ext cx="8229600" cy="4525963"/>
          </a:xfrm>
        </p:spPr>
        <p:txBody>
          <a:bodyPr/>
          <a:lstStyle/>
          <a:p>
            <a:pPr algn="just" rtl="1">
              <a:buFont typeface="Wingdings" pitchFamily="2" charset="2"/>
              <a:buChar char="ü"/>
            </a:pPr>
            <a:r>
              <a:rPr lang="ar-MA" b="1" dirty="0" smtClean="0"/>
              <a:t> </a:t>
            </a:r>
            <a:r>
              <a:rPr lang="ar-MA" b="1" dirty="0"/>
              <a:t> قصة </a:t>
            </a:r>
            <a:r>
              <a:rPr lang="ar-MA" b="1" dirty="0" err="1" smtClean="0"/>
              <a:t>الاستخلاف</a:t>
            </a:r>
            <a:r>
              <a:rPr lang="ar-MA" b="1" dirty="0"/>
              <a:t> </a:t>
            </a:r>
            <a:r>
              <a:rPr lang="ar-MA" b="1" dirty="0" smtClean="0"/>
              <a:t>:</a:t>
            </a:r>
          </a:p>
          <a:p>
            <a:pPr marL="0" indent="0" algn="just" rtl="1">
              <a:buNone/>
            </a:pPr>
            <a:r>
              <a:rPr lang="ar-MA" b="1" dirty="0" smtClean="0"/>
              <a:t>(</a:t>
            </a:r>
            <a:r>
              <a:rPr lang="ar-MA" b="1" dirty="0" smtClean="0">
                <a:solidFill>
                  <a:srgbClr val="7030A0"/>
                </a:solidFill>
              </a:rPr>
              <a:t>إن الله عز و جل يحفظ دينه، و إني أن لا أستخلف فإن رسول الله صلى الله عليه و سلم لم يستخلف، و إن استخلف فإن أبا بكر قد استخلف</a:t>
            </a:r>
            <a:r>
              <a:rPr lang="ar-MA" b="1" dirty="0" smtClean="0"/>
              <a:t>).</a:t>
            </a:r>
          </a:p>
          <a:p>
            <a:pPr marL="0" indent="0" algn="just" rtl="1">
              <a:buNone/>
            </a:pPr>
            <a:r>
              <a:rPr lang="ar-MA" b="1" dirty="0" smtClean="0"/>
              <a:t>قال عبد الله (</a:t>
            </a:r>
            <a:r>
              <a:rPr lang="ar-MA" b="1" dirty="0" smtClean="0">
                <a:solidFill>
                  <a:srgbClr val="7030A0"/>
                </a:solidFill>
              </a:rPr>
              <a:t>فو الله ما هو إلا أن ذكر رسول الله صلى الله عليه و سلم و أبا بكر، فعلمت أنه لم يكن يعدل برسول الله صلى الله عليه و سلم أحدا و أنه غير مستخلف</a:t>
            </a:r>
            <a:r>
              <a:rPr lang="ar-MA" b="1" dirty="0" smtClean="0"/>
              <a:t>).</a:t>
            </a:r>
          </a:p>
          <a:p>
            <a:pPr algn="just" rtl="1">
              <a:buFont typeface="Wingdings" pitchFamily="2" charset="2"/>
              <a:buChar char="ü"/>
            </a:pPr>
            <a:endParaRPr lang="ar-MA" b="1" dirty="0" smtClean="0"/>
          </a:p>
        </p:txBody>
      </p:sp>
    </p:spTree>
    <p:extLst>
      <p:ext uri="{BB962C8B-B14F-4D97-AF65-F5344CB8AC3E}">
        <p14:creationId xmlns:p14="http://schemas.microsoft.com/office/powerpoint/2010/main" val="20630727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F:\عمر\9d4ec8d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929462"/>
          </a:xfrm>
          <a:prstGeom prst="rect">
            <a:avLst/>
          </a:prstGeom>
          <a:noFill/>
        </p:spPr>
      </p:pic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67544" y="332656"/>
            <a:ext cx="8229600" cy="4525963"/>
          </a:xfrm>
        </p:spPr>
        <p:txBody>
          <a:bodyPr/>
          <a:lstStyle/>
          <a:p>
            <a:pPr marL="0" indent="0" algn="just" rtl="1">
              <a:buNone/>
            </a:pPr>
            <a:r>
              <a:rPr lang="ar-MA" b="1" dirty="0" smtClean="0"/>
              <a:t>3</a:t>
            </a:r>
            <a:r>
              <a:rPr lang="ar-MA" b="1" u="sng" dirty="0" smtClean="0"/>
              <a:t>- واجبنا </a:t>
            </a:r>
            <a:r>
              <a:rPr lang="ar-MA" b="1" dirty="0" smtClean="0"/>
              <a:t>: حب النبي صلى الله عليه و سلم</a:t>
            </a:r>
          </a:p>
          <a:p>
            <a:pPr algn="just" rtl="1">
              <a:buFont typeface="Wingdings" pitchFamily="2" charset="2"/>
              <a:buChar char="ü"/>
            </a:pPr>
            <a:r>
              <a:rPr lang="ar-MA" b="1" dirty="0" smtClean="0"/>
              <a:t> قصة رائعة في الحب :</a:t>
            </a:r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272"/>
          <a:stretch/>
        </p:blipFill>
        <p:spPr bwMode="auto">
          <a:xfrm>
            <a:off x="1104900" y="1650892"/>
            <a:ext cx="6934200" cy="48744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835530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F:\عمر\9d4ec8d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929462"/>
          </a:xfrm>
          <a:prstGeom prst="rect">
            <a:avLst/>
          </a:prstGeom>
          <a:noFill/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95536" y="116632"/>
            <a:ext cx="8229600" cy="1143000"/>
          </a:xfrm>
        </p:spPr>
        <p:txBody>
          <a:bodyPr/>
          <a:lstStyle/>
          <a:p>
            <a:pPr rtl="1"/>
            <a:r>
              <a:rPr lang="ar-MA" b="1" dirty="0" smtClean="0">
                <a:solidFill>
                  <a:srgbClr val="00B050"/>
                </a:solidFill>
              </a:rPr>
              <a:t>لماذا نحبه صلى  الله عليه و سلم ؟</a:t>
            </a:r>
            <a:endParaRPr lang="fr-FR" b="1" dirty="0">
              <a:solidFill>
                <a:srgbClr val="00B050"/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67544" y="1412776"/>
            <a:ext cx="8229600" cy="4525963"/>
          </a:xfrm>
        </p:spPr>
        <p:txBody>
          <a:bodyPr/>
          <a:lstStyle/>
          <a:p>
            <a:pPr algn="just" rtl="1">
              <a:buFont typeface="Wingdings" pitchFamily="2" charset="2"/>
              <a:buChar char="ü"/>
            </a:pPr>
            <a:r>
              <a:rPr lang="ar-MA" b="1" dirty="0" smtClean="0"/>
              <a:t> لنحشر معه في الجنة :</a:t>
            </a:r>
          </a:p>
          <a:p>
            <a:pPr marL="0" indent="0" algn="just" rtl="1">
              <a:buNone/>
            </a:pPr>
            <a:r>
              <a:rPr lang="ar-MA" b="1" dirty="0" smtClean="0"/>
              <a:t>	</a:t>
            </a:r>
            <a:endParaRPr lang="ar-MA" b="1" dirty="0"/>
          </a:p>
          <a:p>
            <a:pPr algn="just" rtl="1">
              <a:buFont typeface="Wingdings" pitchFamily="2" charset="2"/>
              <a:buChar char="ü"/>
            </a:pPr>
            <a:endParaRPr lang="fr-FR" b="1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1343" y="2236422"/>
            <a:ext cx="7102002" cy="46197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484079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F:\عمر\9d4ec8d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rtl="1"/>
            <a:r>
              <a:rPr lang="ar-MA" b="1" dirty="0" smtClean="0">
                <a:solidFill>
                  <a:srgbClr val="00B050"/>
                </a:solidFill>
              </a:rPr>
              <a:t>من هو عمر رضي الله عنه ؟</a:t>
            </a:r>
            <a:endParaRPr lang="en-US" b="1" dirty="0">
              <a:solidFill>
                <a:srgbClr val="00B05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algn="just" rtl="1">
              <a:buFont typeface="Wingdings" panose="05000000000000000000" pitchFamily="2" charset="2"/>
              <a:buChar char="ü"/>
            </a:pPr>
            <a:r>
              <a:rPr lang="ar-MA" b="1" dirty="0" smtClean="0"/>
              <a:t> عمر بن الخطاب بن نفيل.</a:t>
            </a:r>
          </a:p>
          <a:p>
            <a:pPr algn="just" rtl="1">
              <a:buFont typeface="Wingdings" panose="05000000000000000000" pitchFamily="2" charset="2"/>
              <a:buChar char="ü"/>
            </a:pPr>
            <a:r>
              <a:rPr lang="ar-MA" b="1" dirty="0"/>
              <a:t> </a:t>
            </a:r>
            <a:r>
              <a:rPr lang="ar-MA" b="1" dirty="0" smtClean="0"/>
              <a:t>أمه حنتمة بنت هشام (أخت أبي جهل).</a:t>
            </a:r>
          </a:p>
          <a:p>
            <a:pPr algn="just" rtl="1">
              <a:buFont typeface="Wingdings" panose="05000000000000000000" pitchFamily="2" charset="2"/>
              <a:buChar char="ü"/>
            </a:pPr>
            <a:r>
              <a:rPr lang="ar-MA" b="1" dirty="0"/>
              <a:t>  مولده : بعد عام الفيل ب 13 سنة</a:t>
            </a:r>
            <a:r>
              <a:rPr lang="ar-MA" b="1" dirty="0" smtClean="0"/>
              <a:t>.</a:t>
            </a:r>
          </a:p>
          <a:p>
            <a:pPr algn="just" rtl="1">
              <a:buFont typeface="Wingdings" panose="05000000000000000000" pitchFamily="2" charset="2"/>
              <a:buChar char="ü"/>
            </a:pPr>
            <a:r>
              <a:rPr lang="ar-MA" b="1" dirty="0"/>
              <a:t>  كنيته : أبو حفص.</a:t>
            </a:r>
          </a:p>
          <a:p>
            <a:pPr algn="just" rtl="1">
              <a:buFont typeface="Wingdings" panose="05000000000000000000" pitchFamily="2" charset="2"/>
              <a:buChar char="ü"/>
            </a:pPr>
            <a:r>
              <a:rPr lang="ar-MA" b="1" dirty="0"/>
              <a:t> لقبه : الفاروق، أمير المؤمنين.</a:t>
            </a:r>
          </a:p>
          <a:p>
            <a:pPr algn="just" rtl="1">
              <a:buFont typeface="Wingdings" panose="05000000000000000000" pitchFamily="2" charset="2"/>
              <a:buChar char="ü"/>
            </a:pPr>
            <a:r>
              <a:rPr lang="ar-MA" b="1" dirty="0"/>
              <a:t> مظهره (شكله) : أبيض تعلوه حمرة، أصلع الرأس، أشيب، مفتول العضلات، طويل الشارب، حسن الوجه، بائن الطول، سريع في مشيته.</a:t>
            </a:r>
          </a:p>
          <a:p>
            <a:pPr algn="just" rtl="1">
              <a:buNone/>
            </a:pPr>
            <a:r>
              <a:rPr lang="ar-MA" b="1" dirty="0" smtClean="0"/>
              <a:t>«</a:t>
            </a:r>
            <a:r>
              <a:rPr lang="ar-MA" b="1" dirty="0" smtClean="0">
                <a:solidFill>
                  <a:srgbClr val="7030A0"/>
                </a:solidFill>
              </a:rPr>
              <a:t>إذا </a:t>
            </a:r>
            <a:r>
              <a:rPr lang="ar-MA" b="1" dirty="0">
                <a:solidFill>
                  <a:srgbClr val="7030A0"/>
                </a:solidFill>
              </a:rPr>
              <a:t>مشى أسرع و إذا تكلم أسمع و إذا ضرب </a:t>
            </a:r>
            <a:r>
              <a:rPr lang="ar-MA" b="1" dirty="0" smtClean="0">
                <a:solidFill>
                  <a:srgbClr val="7030A0"/>
                </a:solidFill>
              </a:rPr>
              <a:t>أوجع</a:t>
            </a:r>
            <a:r>
              <a:rPr lang="ar-MA" b="1" dirty="0" smtClean="0"/>
              <a:t>»</a:t>
            </a:r>
            <a:endParaRPr lang="ar-MA" b="1" dirty="0"/>
          </a:p>
        </p:txBody>
      </p:sp>
    </p:spTree>
    <p:extLst>
      <p:ext uri="{BB962C8B-B14F-4D97-AF65-F5344CB8AC3E}">
        <p14:creationId xmlns:p14="http://schemas.microsoft.com/office/powerpoint/2010/main" val="28954776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F:\عمر\9d4ec8d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929462"/>
          </a:xfrm>
          <a:prstGeom prst="rect">
            <a:avLst/>
          </a:prstGeom>
          <a:noFill/>
        </p:spPr>
      </p:pic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67544" y="476672"/>
            <a:ext cx="8229600" cy="4525963"/>
          </a:xfrm>
        </p:spPr>
        <p:txBody>
          <a:bodyPr/>
          <a:lstStyle/>
          <a:p>
            <a:pPr algn="just" rtl="1">
              <a:buFont typeface="Wingdings" pitchFamily="2" charset="2"/>
              <a:buChar char="ü"/>
            </a:pPr>
            <a:r>
              <a:rPr lang="ar-MA" b="1" dirty="0" smtClean="0"/>
              <a:t> لأنه الرحمة المهداة :</a:t>
            </a:r>
          </a:p>
          <a:p>
            <a:pPr marL="0" indent="0" algn="just" rtl="1">
              <a:buNone/>
            </a:pPr>
            <a:endParaRPr lang="fr-FR" b="1" dirty="0"/>
          </a:p>
        </p:txBody>
      </p:sp>
      <p:pic>
        <p:nvPicPr>
          <p:cNvPr id="8195" name="Picture 3" descr="H:\عمر\342260_1349010689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4562" y="1412776"/>
            <a:ext cx="6926462" cy="5184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343495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8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print"/>
          <a:srcRect b="39290"/>
          <a:stretch/>
        </p:blipFill>
        <p:spPr>
          <a:xfrm>
            <a:off x="-35476" y="-127274"/>
            <a:ext cx="9179476" cy="348426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518" y="3356991"/>
            <a:ext cx="9041482" cy="35010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44908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F:\عمر\9d4ec8d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929462"/>
          </a:xfrm>
          <a:prstGeom prst="rect">
            <a:avLst/>
          </a:prstGeom>
          <a:noFill/>
        </p:spPr>
      </p:pic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67544" y="404664"/>
            <a:ext cx="8229600" cy="4525963"/>
          </a:xfrm>
        </p:spPr>
        <p:txBody>
          <a:bodyPr/>
          <a:lstStyle/>
          <a:p>
            <a:pPr algn="just" rtl="1">
              <a:buFont typeface="Wingdings" pitchFamily="2" charset="2"/>
              <a:buChar char="ü"/>
            </a:pPr>
            <a:r>
              <a:rPr lang="ar-MA" b="1" dirty="0" smtClean="0"/>
              <a:t> ليكمل إيماننا :</a:t>
            </a:r>
            <a:endParaRPr lang="fr-FR" b="1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141"/>
          <a:stretch/>
        </p:blipFill>
        <p:spPr bwMode="auto">
          <a:xfrm>
            <a:off x="942607" y="1412776"/>
            <a:ext cx="7279474" cy="50186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594850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F:\عمر\9d4ec8d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929462"/>
          </a:xfrm>
          <a:prstGeom prst="rect">
            <a:avLst/>
          </a:prstGeom>
          <a:noFill/>
        </p:spPr>
      </p:pic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67544" y="343197"/>
            <a:ext cx="8229600" cy="4525963"/>
          </a:xfrm>
        </p:spPr>
        <p:txBody>
          <a:bodyPr/>
          <a:lstStyle/>
          <a:p>
            <a:pPr algn="just" rtl="1">
              <a:buFont typeface="Wingdings" pitchFamily="2" charset="2"/>
              <a:buChar char="ü"/>
            </a:pPr>
            <a:r>
              <a:rPr lang="ar-MA" b="1" dirty="0" smtClean="0"/>
              <a:t>  لنتذوق حلاوة الإيمان :</a:t>
            </a:r>
            <a:endParaRPr lang="fr-FR" b="1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424"/>
          <a:stretch/>
        </p:blipFill>
        <p:spPr bwMode="auto">
          <a:xfrm>
            <a:off x="787052" y="1170457"/>
            <a:ext cx="7385348" cy="52108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480438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F:\عمر\9d4ec8d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929462"/>
          </a:xfrm>
          <a:prstGeom prst="rect">
            <a:avLst/>
          </a:prstGeom>
          <a:noFill/>
        </p:spPr>
      </p:pic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67544" y="332656"/>
            <a:ext cx="8229600" cy="4525963"/>
          </a:xfrm>
        </p:spPr>
        <p:txBody>
          <a:bodyPr/>
          <a:lstStyle/>
          <a:p>
            <a:pPr algn="just" rtl="1">
              <a:buFont typeface="Wingdings" pitchFamily="2" charset="2"/>
              <a:buChar char="ü"/>
            </a:pPr>
            <a:r>
              <a:rPr lang="ar-MA" b="1" dirty="0" smtClean="0"/>
              <a:t> لأنه يخاف علينا من النار :</a:t>
            </a:r>
            <a:endParaRPr lang="fr-FR" b="1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1038246"/>
            <a:ext cx="7620000" cy="5391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599779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F:\عمر\9d4ec8d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929462"/>
          </a:xfrm>
          <a:prstGeom prst="rect">
            <a:avLst/>
          </a:prstGeom>
          <a:noFill/>
        </p:spPr>
      </p:pic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67544" y="415205"/>
            <a:ext cx="8229600" cy="4525963"/>
          </a:xfrm>
        </p:spPr>
        <p:txBody>
          <a:bodyPr/>
          <a:lstStyle/>
          <a:p>
            <a:pPr algn="just" rtl="1">
              <a:buFont typeface="Wingdings" pitchFamily="2" charset="2"/>
              <a:buChar char="ü"/>
            </a:pPr>
            <a:r>
              <a:rPr lang="ar-MA" b="1" dirty="0" smtClean="0"/>
              <a:t> لشوقه إلينا :</a:t>
            </a:r>
            <a:endParaRPr lang="fr-FR" b="1" dirty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420"/>
          <a:stretch/>
        </p:blipFill>
        <p:spPr bwMode="auto">
          <a:xfrm>
            <a:off x="949041" y="1268760"/>
            <a:ext cx="7295367" cy="51606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781390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2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F:\عمر\9d4ec8d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929462"/>
          </a:xfrm>
          <a:prstGeom prst="rect">
            <a:avLst/>
          </a:prstGeom>
          <a:noFill/>
        </p:spPr>
      </p:pic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67544" y="1063277"/>
            <a:ext cx="8229600" cy="4525963"/>
          </a:xfrm>
        </p:spPr>
        <p:txBody>
          <a:bodyPr/>
          <a:lstStyle/>
          <a:p>
            <a:pPr algn="just" rtl="1">
              <a:buFont typeface="Wingdings" pitchFamily="2" charset="2"/>
              <a:buChar char="ü"/>
            </a:pPr>
            <a:r>
              <a:rPr lang="ar-MA" b="1" dirty="0" smtClean="0"/>
              <a:t> لتحمله الأذى و العذاب ليصل الإسلام إلينا.</a:t>
            </a:r>
          </a:p>
          <a:p>
            <a:pPr algn="just" rtl="1">
              <a:buFont typeface="Wingdings" pitchFamily="2" charset="2"/>
              <a:buChar char="ü"/>
            </a:pPr>
            <a:r>
              <a:rPr lang="ar-MA" b="1" dirty="0"/>
              <a:t> </a:t>
            </a:r>
            <a:r>
              <a:rPr lang="ar-MA" b="1" dirty="0" smtClean="0"/>
              <a:t>حب الحجر و الشجر له :</a:t>
            </a:r>
          </a:p>
          <a:p>
            <a:pPr marL="0" indent="0" algn="just" rtl="1">
              <a:buNone/>
            </a:pPr>
            <a:r>
              <a:rPr lang="ar-MA" b="1" dirty="0"/>
              <a:t>	</a:t>
            </a:r>
            <a:r>
              <a:rPr lang="ar-MA" b="1" dirty="0" smtClean="0"/>
              <a:t>- قصة الجذع الذي حن إليه.</a:t>
            </a:r>
          </a:p>
          <a:p>
            <a:pPr marL="0" indent="0" algn="just" rtl="1">
              <a:buNone/>
            </a:pPr>
            <a:r>
              <a:rPr lang="ar-MA" b="1" dirty="0"/>
              <a:t>	</a:t>
            </a:r>
            <a:r>
              <a:rPr lang="ar-MA" b="1" dirty="0" smtClean="0"/>
              <a:t>- قصة اهتزاز جبل أحد.</a:t>
            </a:r>
          </a:p>
          <a:p>
            <a:pPr marL="0" indent="0" algn="just" rtl="1">
              <a:buNone/>
            </a:pPr>
            <a:r>
              <a:rPr lang="ar-MA" b="1" dirty="0"/>
              <a:t>	</a:t>
            </a:r>
            <a:r>
              <a:rPr lang="ar-MA" b="1" dirty="0" smtClean="0"/>
              <a:t>- شكوى الحمرة و الجمل.</a:t>
            </a:r>
            <a:endParaRPr lang="fr-FR" b="1" dirty="0"/>
          </a:p>
        </p:txBody>
      </p:sp>
    </p:spTree>
    <p:extLst>
      <p:ext uri="{BB962C8B-B14F-4D97-AF65-F5344CB8AC3E}">
        <p14:creationId xmlns:p14="http://schemas.microsoft.com/office/powerpoint/2010/main" val="22643670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F:\عمر\9d4ec8d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929462"/>
          </a:xfrm>
          <a:prstGeom prst="rect">
            <a:avLst/>
          </a:prstGeom>
          <a:noFill/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rtl="1"/>
            <a:r>
              <a:rPr lang="ar-MA" b="1" dirty="0" smtClean="0">
                <a:solidFill>
                  <a:srgbClr val="00B050"/>
                </a:solidFill>
              </a:rPr>
              <a:t>كيف نحبه صلى الله عليه و سلم ؟</a:t>
            </a:r>
            <a:endParaRPr lang="fr-FR" b="1" dirty="0">
              <a:solidFill>
                <a:srgbClr val="00B050"/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 rtl="1">
              <a:buFont typeface="Wingdings" pitchFamily="2" charset="2"/>
              <a:buChar char="ü"/>
            </a:pPr>
            <a:r>
              <a:rPr lang="ar-MA" b="1" dirty="0" smtClean="0"/>
              <a:t> اتباع أوامره و الانتهاء عن نواهيه :</a:t>
            </a:r>
            <a:endParaRPr lang="fr-FR" b="1" dirty="0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723"/>
          <a:stretch/>
        </p:blipFill>
        <p:spPr bwMode="auto">
          <a:xfrm>
            <a:off x="971600" y="2286000"/>
            <a:ext cx="6912768" cy="40732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091181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3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F:\عمر\9d4ec8d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929462"/>
          </a:xfrm>
          <a:prstGeom prst="rect">
            <a:avLst/>
          </a:prstGeom>
          <a:noFill/>
        </p:spPr>
      </p:pic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67544" y="476672"/>
            <a:ext cx="8229600" cy="4525963"/>
          </a:xfrm>
        </p:spPr>
        <p:txBody>
          <a:bodyPr/>
          <a:lstStyle/>
          <a:p>
            <a:pPr algn="just" rtl="1">
              <a:buFont typeface="Wingdings" pitchFamily="2" charset="2"/>
              <a:buChar char="ü"/>
            </a:pPr>
            <a:r>
              <a:rPr lang="ar-MA" b="1" dirty="0" smtClean="0"/>
              <a:t> الحنين إليه و الشوق إلى رؤياه :</a:t>
            </a:r>
            <a:endParaRPr lang="fr-FR" b="1" dirty="0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348" y="1428736"/>
            <a:ext cx="7658033" cy="52149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515888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4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F:\عمر\9d4ec8d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929462"/>
          </a:xfrm>
          <a:prstGeom prst="rect">
            <a:avLst/>
          </a:prstGeom>
          <a:noFill/>
        </p:spPr>
      </p:pic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785786" y="500042"/>
            <a:ext cx="8229600" cy="4525963"/>
          </a:xfrm>
        </p:spPr>
        <p:txBody>
          <a:bodyPr/>
          <a:lstStyle/>
          <a:p>
            <a:pPr algn="just" rtl="1">
              <a:buFont typeface="Wingdings" pitchFamily="2" charset="2"/>
              <a:buChar char="ü"/>
            </a:pPr>
            <a:r>
              <a:rPr lang="ar-MA" b="1" dirty="0" smtClean="0"/>
              <a:t> عدم الاستهانة بشيء من سنته.</a:t>
            </a:r>
          </a:p>
        </p:txBody>
      </p:sp>
      <p:sp>
        <p:nvSpPr>
          <p:cNvPr id="5122" name="AutoShape 2" descr="data:image/jpeg;base64,/9j/4AAQSkZJRgABAQAAAQABAAD/2wCEAAkGBxQTEhUUExIUFRUXGBUYGBUXGBUaFBgUFxoXFxcXFBQYHCggHBolHhQVITEhJSksLi4uFx8zODMsNygtLisBCgoKDg0OGxAQGiwkHyQsLCwsLCwsLCwsLCwsLCwsLCwsLCwsLCwsLCwsLCwsLCwsLCwsLCwsLCwsLCwsLCwsLP/AABEIAOEA4QMBIgACEQEDEQH/xAAcAAACAgMBAQAAAAAAAAAAAAAFBgMEAAIHAQj/xABEEAACAQIEAwUFBQQJAwUBAAABAhEAAwQFEiExQVEGEyJhcSMyUoGRB0KhscEUctHwFRYkMzRDYpLhU2OCJXN0ovEX/8QAGgEAAgMBAQAAAAAAAAAAAAAAAQIAAwQFBv/EAC0RAAICAQMCBgEEAgMAAAAAAAABAhEDBBIhMVETFCJBYXEyUpGhwSNCBYGx/9oADAMBAAIRAxEAPwBdsXzwk0Xy66dVL9h6JYO/uKw5ocHRTHbBGLbEmrNi+TbG9AcFi2jSTIIMUTwrzbWuXONMjI8fiz3oEztQK7iW7/Trjc0QzdovAjpS8P8AEjnu1bNPFV/0VyGnLMWq/wB4zQZE7/lQjO7+rGKAZHdnfh5fpV3DW14Hc8fQH1oJix/blBHC0atwpbm/gSQw5ckrMzv14VE2IILQu0HidzBjareS5bdYiFhSOe3zXr+XnRdOzVs73GcnoonbnMBh+NOmk+SuQOtWwyh9xIn59K8v2DB32/namO1kyARLqOA1D8xpH50PzDKXUeEal/0jf/b/AAmmi+RGcvzXHHv7YAgeMDc78N6H5pcYg7ngetHs4wATFWtPutqMHlwmqGbYeAdpEcvzIrpwa4opYprcMDc8aM9nsWVvczwoLcA5cNR9aJ9mv8QJbTw3/Sr30Kg92mzLWYltuM9aW1ucaJdorbh2J2kmKDW3poKkVyLeV3vG3pVW5e8Z9aM9jMobEXiAQq82I/IczTza+z/CS2q5cLTxGkD6RUckhWjmVq6dY3o7hMTvxNE857LjDXVZSLlvrHiH7w6edFcJhrZb3F4dBTbkytgTDYgwN/vVZfFzdHij+NMuCS1pEovvdBQzPtAYaUXc7bCiIwlgMytugVm0sONXXuou6kkVXy5FuKNVlQw2Jgb0wWsKumO6U+gFQUqYXFKSNz6VO1wbwaIYfCAe7aDsOCjSCRzJLchP4itb1vk1ruzvKkqSOhleIPXyNDeroLg9tlH9oHWval7pPhH0rKcrOLqav4Z43oarVdsMYrhZFwepQzYA6h6CaK5aSLa9P+aD5ReBtx0J8pozl1yUQRI/5rkZeG0MVM33u79NqBqQuMA0nifyFNuZ4PxE78Bw5UqJanGAgE7v+FX6eSp/Qkg+toxqI3jY8Np5wazI+z6vfbGXvcAhE6mBJI5iYAHM1Lh9gQY4wPUnb8TTXltsG4iCSlpQ3kxMhPoAT6mjCTXQrkXsFg5OpwQCBFvaB+9HE/lRPUBwFQM1RG7VidFRaa5FVL9kGSkK/wCB8mHOtkeY5g869v2yRI/5+VWpisTu1ORC77dPDdtTqQcxG/z2BnmKQM/tkoTHKPnXZsSp2M77A+h2B+sVynt0i27l1FBUEBgBwGoA7H1n6VtwSbdFUjnAt7HyJop2YtziF25jbr5UNsXI1KTO9MPYe2DiNxPDat7fBSyfty3tQNMeEfU0qr+tPH2ioS4hRA2nn86RSYow/ERjb2Uxvd3IXpAo/wD0t42Otx4wsMumdQYqZk8SjrsDuBEzST2ecM7DVbD+HQLpARjO6ydpM7A8YI4xRTF461aKqxcNbCK3dEFluqz3EZFvKp0EXbk8VBZNMgbxsVxsYb+Yhij6iZ0bfdh1aRPMgoRP5cKlye07XTatqXO+kDjpiRv0E8aT7udBiEXXo2I16NYcuzsSV4++R8phZimbsdqu4h9LXAO7uMwtMVuuiLJto43BYgCRvUfCsVLmmM+DyS6IW9auIC4kxyJ3huE1R7T2rFo3Q4xGq2X0lAhtAagtvvGJniYPy6ifcszu9duh7zudBEIC3d2wNgAp4nlqaWMnfeiOf5zl1xb1q7dxSpf0szCw/ga2+tQoKapMneCIXcgkSlyXX+CKMfb+Rby0XThu/Fm6FDmb7OvdlDCqq2/e2aQW4efJWbK8S+gP49J2BghSR0ahwzLJxbC/tOKB7i3hy3cXZa3buC6kjuo1SInzPMzRL+n8tKMBjL5tsLKCz3dzVb7v79tGUGDB1EAyX9KPiNewXhXcP3GVmtSJPsnUyQwJgnxLB5keY2NR4rDqjMQN2ZiZJJmerbxyA5cBtQt8xttds91rKRaUF0ZG8JC7qwH1qbG5qNbrzDOPoSKaHW/gqn0f2Wu8HSsod+2isq4po48GojgW332oah3ovgOIIA2rhZnSPTxGrK8NCTEFvrRrAYWERh9Kp5PcLgGJjjRmyIRfSuFkk75HZmJHHb7tIuVPGIUsJkvsf0NP18wD+7/JpHyy+O8XUODMBAniJmKv079MhGHbVwC9bBHhLrO88DPD1im3K70s0jbTaK8pBU8T6zXP84xPdEXI4MG57gdaO4LPlBV9Xs91ZtxCu02m9AZU+dXJPamVyHS620zWgmNt6q2sRyP12+VT3T4dvkeVGLK2VMAwW4yy07DfhvvA5CrIYo8D3QN/Qjaq1vD7lid+UAAjjxbmOIq08BR4S0ek8ImTV8RGV8feEmDMxz4biPxrl32hYkC6gPvaGB+FgHbTH405Y7OEVyVaSu5P3RMqiCecn8DXJe02Z99iTpYstpUthuoEy3zJJrdp4u7KpC//AJjUzdhWi+TttB36TSsx8RPWmHsbc9tuJ2G3pHDzrc+hUxs7cW9UMOBnY+Vc+u2eNdU7SYQFFYAgACAeQ9KQcXhh4o60cb4EaF/CTqMVXZ/EauWl8RjzqlcHiNMyIsWX8QptyjHvYuLctObbr7rCNto4GQQRtBFJa8RREEzxNNHlFc+p0j+t+JxJQYi4pVWkKqhRqgjUeZME+W9LPaXHQ0gwQxoJhnO3iPHrUGamTsSd96KSiuCt3J8hv9oR7Z8I1AAgj8RWuGdokLIHPzoLgSR/CjloCBpLAHiJpkxGh/7H9o+4dDctswKhfCASon3pLjgJ2CsTyjnDinttcuwTJd2B3EqzEjY+RpKs2TOpXaehmreKuF/eJnqJpdqTsLbaoY+8PxGvaVe4b4j+NZTCUCbQmjmWWjPCgmHamHK7kwDXB1LdHpYDtkFki3PU0Z0Du1oJkuJIAU8Dw8qMNcOlRXBn+Q7NcwICN+6aQMqY6xoEkMevDfpT5iF1Kwn7tImDHd3fDxDHbfoa1ab8WKzTtaHO88do/OlrJs60TZeNJ68CCd1PlI2PI025sWdZK7gE1zvNcPFyOYUfxrqaWpQ2spyccnRsp7VPYZVdmuWR5A3VHIMOfCNQ2imW722woUst2Qfu76p268Bsa4nhczYQrHhwO+3oRuKLYm4HWSyu3MkIREciCG+oqyWljfJXuOjXftAt6fDsfPpEmZkdKrv24vMkJAUgg3SDCnyMbnyHPpXOsGVmCFnroG3zcwKN5jn1m0vhfU8QBs5HDgYCIP3RPnTeDGLpISwhnma91ZLN7xDBVb39TCDcuDk0GFXkN6Q8HIBJ5/rWmJxD3mluA4LyAq/etALWvHHaip8g7rTP2CshsRvyUn6RSvh96cvs2X+1D901ZJ+liM6Ln9rwfKfKuf4qx73Guk5xbJHlFI+KTdvWq8UhWhNy6zN1hHI0IxC+I+tNWQ2NV9wehpezC1F1x5mtDFRUA3FXGbeq0eIVbZd6KEka2bn51DjXhvnUiL+dR5iviqSfAEvUWrN/hCg/pV9MXsJPDpQSz0FX1sMVJHGOHOKZMSUaLtvNyD4RHrRM5jIkxJ5AUu4VJMRvRHC2ydR5ijYtBP8Abz8NZVT51lCwUVMPR7KwQJMUBsNTNl3AbVwNS+D0cBryddRX60ZvpCiqfZ8ju+G4O9EsUPAK4U36hmQR4T+7XOy3tz+9+ldG07f+NINq0O/YHhq/StWmfDAXsQxKmen8zSHnKxiG3nwcuprolzCBuZH5fOkvNMMBjGUH7vGt+kmk39FeRC62BLDhVO5g2B50z3jB9JFa28OH6V0Vl7lDgLQwTmpbWXseU0ytgzwjatkwemdgZ+VN4yF2AhbADIOcHb6VczS2AvDaKka1NxDtPi+givc33U8I5UylbQrQuYbj86ffs4se3U+RpFwy/nXRvs2tA3N54cjFPldRZVQ/Zr7p2pIu292NPmdGFApWFnZvU1RjkBoVOzzf2i5tvBpXzb++f9403ZLY/tFyPOlTNU9s/qa2J8iNFIr4hVy6m9QkeJaPf0S7rrJt27e/juOqyVBLBE3dyAD7qnhT3QlWL6/rUeYnxVNYXUVEgSyiWMKJIEseQE7mrnbjJGwd5UZi2pA4JXQYLOpEBmB3QkEEggg86DaJGPNgm28dJP4VbsGOpNC0aTV/DTGxg1FIE4hK3aI8YO360RDn31G5G45GgOHxDIdzseIq/h7x+LboaNiUEv2n/tisqn3vnXtCwbSLAnfemrLSJHDhSjghJ3pqyQw4MAx864WrXB3sY/5RahJiJq/ct+EVWwF7Uk8DV9d1FcJvkZla4vH0pD7ibzR8VdAxC/lSbZt+2YcNzV+CVJkLou2gkPYvMYcMyugSW9xlk8twQeQnxbCl/DZTbNrFXNPtLZwwU7+FXa5qgeekU5rde0EQWVuW7gDXFIJe5JIAtMDClBEcZYnhsaEWcFDZhbWWAOG9dK3LwkgfKa6eLhe3T+iixFx+D390z+B86v4HLWCjUPpx+dO+Dy9X0rbwK4jwg3Lj3bttg+8qIQqoAiDO81Fn9vDpamx3rFvCCkNZVhGpRegaomNp357GLXuceAb43QCzPKHRQSmksoZQREg8DRm/kGHOJdVB0jDFwu4i73IYeI+8Nw23MkciKqW8kuqLBuNdIdZVXLkKupoRdR26xy1Cjl63/bV3iMMyMP8AUMMZn0qQdOvoEjleJsBb6HkQa1ze3C15cB1ovwz+lOvc4a4kthbBwyhO8xd3E3LR1lQWUQsFwxI0CeG/GrpZfDptWLVnLsKnH511/IsuS1jr9u0sW07uBuYBtoZJPUn6mkLOMNgEJGCvX7p1Ge8TSirB91iqsxmOXCd66Hg8I5x10y6h1skFSQHU27YIkcVO48uUEVM+a0n04fXjsIo8BnOgY3BMbwIB9ATsDQa8EZWKK6jeA8agPMAmjpwzqCElmE6e9LP4hwmTJgbgTvpid5odjjdKgXQTdgyQoDMpPgLKogNswgdB1qiGb1Jf3/QNvAlZAs3rtJ+bL7Z/U11LCZStq5ctNh7y3O71i+TNq4QNTIqjYACQDMyu8SJ5fnDe2uHzNdHT5o5G6KpxoNdnMVZPdWjlqYm8DeZmNxl1WTbJMjgCkSG5QYhjNX8JiLiWLxtYK3c0qxuYgh9VtLiG2AQpGw8W5nYtIiTTRkXZ7EYa4tu1g1a01i732NYoz3GewxVLA1Tbt94UWACzRJgUpYTLsRdGINrvlRLBNwKHhwCsW2AiZO8Hkrbcqs3JsFMWMmvKl5GuNpTVu3d27unYwwtXFKtBgxE7bb1t23xdm9fD2O9I0+N7394763IJ8TbBWRRuNlAgRU2CyK9eS7cVGFuypd3Kvp5BUWBu7EgAepOwqxiuxWJZnBRwUwhxTAW3JX4LJ/7h2JHITx0mmk1dipMr9mcss3MFmN25IuWEwxtNBMM90qVgfFCJJ4apq32iy2zZXBm2GHfYOzeaTM3Ha5rPlwAjoBVXs8jrgMyLKwVkwagspALjE220gnnp1GPKiHai77HLf/g2/wALl4fpUT5DJcC2RqPCAKuWWUDeaq97Oxrd7g2FWFe0v9+vw17Q/XWUBaLWA4025JYIJgUl4O5BpzyHF7gVxNYnTo7WNj3lY0puZmitncCKB4C8Yg+cUxYfZB6VwX1HZBifWlQL7cjlJpuxCTP1pY0+2PqfWrcfRgRZt4q8gKpibqISToUWjueOlmQss84I4kiDvQDvHtY4dzcuWibUShWY1cCHDAj1Bo7z+Zpezq5pxm07WT+dbMOSbdX0RW4R7DI7m4CuJxjONLHRedER4EldNtVVtpMMDwrW1i3kixiblk7SE7sg9CVuIwnzEfhS3avm4IO+wImAJnzqyl0kqQZgSTzA9Kscp3duxfDQfstiEmMbiQWMtvabU3M+0ttp9FgDpVXGYadg7AsGBMyzBp1yxk+KTJ47mqtjW7gqSQDx2+cit84S4IbbYH0+pqb5tpOQNiXQUM3wIt3FjjDfmBVntfhm7nDvv3Pcp3Z+4rke1HQOX1Tz4dKo51d1XUMkyD+Yq/hs6xGFsxbdSjbm1cQXLRnnpkEH0IB6Vs9VRa6itCdgRLH5103sbevXLSo2Jvd2F092CgXSNtIfT3gEcgw6cKSsR2ju35RreGtLxIsWVtlj/qaS0eQI85ps+z5m4fd3+tWZ7lC5Jf8AolDRjLVwA/2rEFfh1IPlrVBc+eqaGNiMQF8OLvgDlNpv/u9sv85mjmPXw0Cvbq1ZoqD9l+wKAmQ4u6e9td/dFsf5eqVPUeKSB1AImkTNP75/3jTr2ePtb3pSZmze3f8AeNdHDSk6RXJHlnEuly0UuOpQqyQzAIw4FRMA00YvtbmBdS2OveDxKQLSwYIkqqANsTswIpTdhrT5Vex12W+VWvqLRcv9v8y1B/267IBUeGyFgxPgCaSdhuRI5RJmjje3uZLoAx16LZ1L7kyZ946ZcbnZpFCbv61BiMIz+6pNNSArLee9sMbjVVcTiWuqpkLCKoaIkhFEmCdz1NQXcTcuBNbagiJbThC20nSo+ZJ9SagtZXcP3TV+3k9wD3WqJpEfJWtjerysp2071ZwuSXOSmrZyRxxEVHkj3AosGd3WUQ/ohutZQ8RdybQTYNNOQ3ipBIH/ABSlZamHL7pEVz9VG40dHGdMy1gwEetMFh/CPSlnsviQ1k7CRNMWFfwCvOzVSaLWbsdz+7SxZHtzvxJ+W5pmPH5Uq2W/tLeTRT4+jAi6qmeMxq69RS1imFzMCpH+SQfrxpmRZ5g7ttPQrSPjz/6iQFYyknRuSNX5cq1adW39MDGhspVUITTqOn3ug4kdK9sYRQhXVudyeQI4GpbmGDKIlWMADiegFAsTfu29cFQQYJ8DbAR4TJgyN9tqaFy9wMbMutooAUgmBMRuetT4uwrCDFJ2Aze4pXUdYhQGhAwE7yxIBAkb01ue8SPTcfnIpZxcXyKc57T4Hu7yeKZ1EeQBG1eYlZtDjwH5Ve7SYV1upqIaA5nnvpiahuMDZA4cz08q6MZ+mItdRUsrDfOujfZ8SCQeVIGGAJYHrT79n6Q7b/dq3VS9DK0hyzI7UAue6aOZl7u9BLu6GsUJEoWMjPtb3pSdmJ9s/qab8saLl/0pMxG9xp6munhfqf0VyXBjp41mpsYYNQPcPeLVlsO7k6QSaubFoGtRvA5uiIF0z1POg97Lr07oa0GV3fgNF7ZdWLTQyN2hQe6n1qO72gJHKhFrIL5+6avWOyOIb7ppP8S6sPqLp7VuBAitR2mZuIqW12FvnjVy32Euil34e41SBX9MnpWUT/qW9e1PEw9wbWKGHYTRzBXRPGl60KK5c3iEcqqzxtGrGzqvZmzFqYI1flTBg/cFAOzWJL2vFxFMGGMINuVeZyXudmhnrXPEfSldLJGKfkTB+W9M53LHyFKNl9eNuQTK8tuA6U+Lo/oBuLxMxOzN6cV3FLRxGnHh2Mex6R96I+tNndFlZ9wO85cJlRxrnnaS+qYs6tx3ag7nhrM71u0q3Nx+BZOh1zu3iNCNbRwCVggH72ynbgD51NhkvYkizdaxadNktl073zlVmBsPCaFYTtPdvhRh7miIVVmDp4EA9FEtqOwC+de5FlFzFuz4Zhh7CEqb5lrlxgQxKTExt4m2k7AcBZHG4xp8UK2FsbhcRgkBVrRckgjVb1MvHwK4EkmBAFe9nHuv3hNsruT3Y3CSTtttPGt8X2SvqNT3/wBstDe5be2Bd0wRqtkMZYDgNjxgzVY58+GklgbSqO7YGWa0JKncQTsVmCQVg8pWUd0eOQATtBiRcxNtQCCveA7eQrQWGAbVGwHrw50EtZp3+LD7wzPsxk+KOY5cKcXVGseCSACCSIJPMDykVdNPGoxIuRFwlvdvX9KfewC+NiegpEwzEO46Gnr7Pn9o3oKt1TexiJDbm0BdvOlvGNFsjnFM2biRSvnCk2yeEfjWHHLkNCpll7xXp6Uq3D42350xZbcAN2eMUt4hfGfM12MX5MqmuCS8ragyifSruEzS5bEaPwqvgrzqdqsti7v8ink74YtFtc9fnbn5VIM+fh3W3pVL9vu+X0rZcfc/kVXsXYIXw3aK7/0vwo1hu1VyP7n8KW8Nmdwf/lELecXOEfhVU4L9IUg/b7WuP8o/SpT2sb/pn6UvjG3Dy/CvddzmPwpPDj2/kdRQY/rIfgNZQfU/w1lHw4iUjnyGi2XihKmr+Cv9a05U2iyHU6z2Rs6cPPWaaMIPZj0rn/Y7MWA0kypn5Gn3CPNsV5jPFxm7NLPSPEw6gUkYWf22/wA5aCDzB8utOqt429BShgsPGNcn7z7kcqOF0pfRCewWtoxDEDvCpUyVPiA93l6ilfN8pbE43u7YV3Fpzp23AYkRPMzTPib+lbirO9wwdthqUg7j+NJ37Yy5kwLPq4I4YKw0gkcBwmdq3aa7cl2YsuheyjLRhrTrc2dlc3E3DraQmVIPAOQiz0Jpp7D5sDgsPBAWbiXNvdv62YA9NQcEUDzpC4dyzy4W2S5lz4gZIGwGwgVJ9mVjTjr6QCrWJZD7pIuKN14GJPHqetWSayQk316iNUH/ALNs5dsMjXrhZg93UzEeG2pMljyAgb0CzPRirDC1AXSXQmJVCSlxVB48LRA/1GmP7SLKpl9wKq21a5Z1aAFmbiiGgCRSb2UfQEYhyEchWtgF1YwZAOxHuzPKgq2713AuWDLuTHDX7Fl9m0k6oiQ2waJPNTz6U2pthvd4jb8vrSn2hxrtj0Z3Z3bSJbTsvi0hQOA3mOO+9NuEHsBuduo8t/rR1DbUWxooQls+N59fnTz9nQAd/QUpypZvUgeoAP8AGmjsFiIc78R+tPqJXjYEhrzt9O80nZ1jQqcdzypm7TP4f1rmme4sRPnVGmhuZHwjzJE13GWQJnejtjsKX8Rfj5UmZab2vVbU/SnCxm2YBR4fwrbm3xfpkitcoNYTscqcwfUVbfswD8I+QpZfN8f8P4Vqc5x3Q1mccj53L9xhiPZQf6fpXp7IAjiKXkzjHfCavWM1xx+7UrIv9l+5KCtnsdH3h9KtJ2R/1Ch1vNMZ8NW7GYYs8qVyn3BtCFrsxHMVM+QedV7GLxPMVOb1+N6Xc+5KZV/oTzr2s729WU259xKOERVuxsKqxVmya68+gUOnZETqPICfnyroWWPNta5z2PxJ0umwEE0+5O82wK87rF/kZqXQJW7vjI6gUu2hGLbzuDb5Gjmnx7fDQC1cnE/+f4gGqMfv9BJe71BgdvG09NQZSI9QK592zwrjHalE+ANzUMAxUgkbj610jCOGRtwW7wnhtsRuKUO2l5Uxltn1aQp16Y1FNYPh+tbNHNrJx2Yk1wZluEY4JWGqWDwJ2D2iD4Z3JIV9vKrfYPMrdrH67rBBcstbDHZS5ZGAnzCtvz+dELGZ4XufCRZVm02l1CNZM7kyJkgk8BsOZFUD2ZW4SgA3BLWWYq6mdyjEEaTxAPDqRvVyyVu3KuoGrQ0fajjbTYMWtal7j2yqggkqjBy0Dgu3HqRSZcwd39kfuuSd4ynYnho8UiIUazvzAqwOyS2yIS2kso7vUz3HI5EgTp47AcBxAmimZnDLtcud6EeLtkEDVO/iAMDcCFG0KR0oeIqSjzyBRo5xkWGu3LylwzcxuNUAfEflXSQumwJYyRJkQZI4leVLmU420+PcWFK25YIhABAhSRHLcH5UxZpflDClAE4ED0kQeG1TVzlKaTVBguBQtmdUbw3TlAE0d+z9ovMDw0mlvDtIkbGT6bxRvsbc03GME7cuXyqzN+EiDL2qxPgIFI2Hyd8TcGx0j6U+ZhhTdYAKd/w86YMqyxbaABRWTHqPDjUepGkA8jyFbMCPwphGEWOAq5oFeNFUSm27YpRfDjoKiFlfhFW3Udaja3Q3EoiW0vwirNnDr0FQaKltrTKQCcooHAVrauqTwFed1txr1MMBTJgotoBXl6IrXu/Otbi7cabcQqbVleaaymsQ+cSKmw53qNhUlgwa70ugV1HHs7aCozEbkGnbI/7pYPnSHk+IJQ+VMmX5sQFU1wNTGTkzWlwNwI6iQDtzpTt/4g/+5y6RRexjdW56kUES7/avItVGNdSBDBTDRO7P68qEdqMq7y9bDSZS4JMciscKv4Rz4oO4Z/QzH8PxqpmmZr3qyQIFwkesbn6VZjclO4ga7iPmHZ9LRbWx0jhzHTamfKcNdxDpaXHu6W7ch4Gq3qjwF5kj58voE7QY84jZVAVY3gDYzB9NqrYLOb0CxABnwEC2kkbQ50+IwOZ+tdRxyTx23yU8JnQsYbuGs6LmN2vAqL6IpueEA6e8J2EE78a5m+UEFzbvF1PFoILAwfEDwM8pO4otfznEW/ZKy97cO6gW2VB+7pIVt9tJ26VawuEW1aGoSSNYJjxKCA3OeJ2pMe7CvlhpSZt2SyrTetbSYdmJ3mI26dKY82txbbfcgfTf+NCctu2jibSqzhSjkAGPF5/T8KJ5kp0kSJj5fWseaTlkTZbFUqE1XUSJPH8Kiw/aM4Zz3ekkyN+EUCzPEMrMskbnehTNXXjp4yVy5M0sjXQ6Lh/tCddyN/I7R5Crq/aeQNk/GuVlq81UHoML9hfFkdNvfadcIMCPnVFvtEvda5/NZNFaLCv9QeLIfD9oF74qz/8AoF74qRJrA1N5TD+kniyHv+vt74jUqdvru3ipBBr2anlMP6SeJI6Lb+0G71q7a+0J65gGqRGpXo8PYPiM6kvb89T9anXt1PX61yxGqzael8niGWRnS/65msrnfe+dZU8pjJuPGFb2VrwipLPGtD6BSGTJ7YFsnnRPC4ad+lAsucjw8jTJlZOiuPqE4ts1R6E+XY9VFwNM8Qao4fEar4PCWqtdPtGFV8G0Op/1GkjjVN/BGGxcMnxR4239YpW7R32XENridMAjgd550auXPC254nbkais+1Uh0RgOTKCfkafFUHuaFkrQr4LBM5nvFjgQTvHSjuIwVlwA2mQI/k0y4HK8OYU2Lc8OH61tmHZPD+Fwsj4BsPQkGjPVxlL3QqhSEjBWbdm5KrqEwJ6etR4zDXGuwrEqAQs8l4xTNb7HWxdko8TITUYjoTxo3eybDrt+z29v3uH1ppauEXa5dA2C/hbKm9ZVJ8CsSR73AAE/OiONv+Ejy/mavXMElpZtW1TVzBMkjqTvFCMzlhMVkclOSLUhIznDan2E0Iu4U9Ka8Ralh86gxNkV1sefakjPLHfIptZrQpRm/bE1VdK1RyWUuAO01hWrZt15optwu0raa9ip9FbC3UtE2lcLWwSrAt1utupuDtK4t1KturK26nS1SuYyiVUt1Yt2qtpZFWbNkUjypFkcZT7qsor3A6VlV+MN4YLtsGIAIJPnRfC5Fea09+FFu2YZmdVlo1aUB3ZoEwKC5Ei9+mtwiyZZuA2PGul4jNcOMtuYdcbhyxuatI7ssU0NIHOdUb8eVdCOGLjfyYZaiSlwKGCxFsQe8T/cKYMux1kLvdt/7l/jSDgVXWmuQmpdRHELI1RHOJoljBZhe5DDbxAknfSh2JA+8bi+iA85PMy6RT9zUtVXsHrmMta2PeJ/uFUbeMTWPaL73UUGxQWRp4aUnb72ka/xmtc1S13h7jVojaZkGSOJA4gKfmaMNIl7k80+w0WMwtTvcTjv4hVoY+zJ9pbA66lpTzkWe9Jw/uHUY8UA6n0ga1B93QTtxJgkVJm9uyCncMWGgayQw9pJkDUBy0+XGklol3J5r4HvLsfYVwTet/wC9f40Uv5xh+7gX7Uk/Gv8AGuU4p1B9nMBU4zu+ka+W3ikfKp82VFustolkWIJIMmJO422J07fDPOqZf8cutsHmn2OkNntkAE37ZI6Ov8arP2kssD47YJ4gsu340gZn3a3CLRlRO8kiQzAQSBPhCnhEkxtFeZmLQZRZYsNI1Egjxy3UdNP1NKv+Pj3ZPMvsh8xOc2CgXvbcg/EsR9aFYjH29J9rbP8A5LS3muGtpo7tplZPinc8J22PUb1Xx62gtvumJJXxyDs0DqOurhtAFNDQx9mxvNPsX7uITXs68+Yqrir4+IfUUOspvRLJsPZa8BfbSkcyQCdSgywBiFLt5lANtVbI6YV6r4Bt1geYqu4HWmu32dw0EPidJU29ZLALDd0SEBSW2a9BB27sSDNV8syvC6g1+6mgXCCgcsTbKsFIKICSH077AgzAje5YqK3nFqB1rwoOtMOX5HadAXvKju50rq/yg6KSVCEyR35Ekb212OoVM+UYQKV/aAbhEAktoDd4CZ9mNJFsECSQxc8IFHwweN8CvprAKbxkuCVv8SjKLi7sz6jaW4mogIu2q33nh3IKjfeBTwWWWS7KGtuy2rQVSbot3L+le+bUg1FVhzAgHblNCUaVkWWxf0jqK3VR1FNSZdh5FjQmq3autevk3NIud0RDSJGm7AEDoINaXctsi2yi/bQvawwH+IANxSGuufZwVIBKngTERVW5fI+/6F+2B1FT29PxD60Yx1nCtcQKbYTvLkFBcUdxC9yt4sshywILQSASTMCpTk+F7wkYi2EDtCm4YZNLFBqCFl8QVTsxhpERFMoblZPGpghWXqPrU1m6vxD6irOY5Vh0QlMR3j+KAI39oVUEaeduHJkAHbedg4t1HgsK1PwF+/X4l+orKFaKyl8uDzPwD63SsrK2syE1urKVlZVchWavUQr2sqLoE8HGpa8rKDIeNW44VlZU9iGgr3mKysqANnqJ6ysqIhvhuNTPXtZTojIkrysrKIGaPz/npWCsrKJDDWwrKyhLowrqY1b15WUkeo3se1tXtZTsUwVhr2soEPKysrKhD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pic>
        <p:nvPicPr>
          <p:cNvPr id="5126" name="Picture 6" descr="http://eshqq.com/love/loveimg/2014/01/13097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52323" y="1357298"/>
            <a:ext cx="7191577" cy="500066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0347353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2" dur="500"/>
                                        <p:tgtEl>
                                          <p:spTgt spid="5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8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2" descr="F:\عمر\9d4ec8d0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rtl="1"/>
            <a:r>
              <a:rPr lang="ar-MA" b="1" dirty="0" smtClean="0">
                <a:solidFill>
                  <a:srgbClr val="00B050"/>
                </a:solidFill>
              </a:rPr>
              <a:t>زوجاته </a:t>
            </a:r>
            <a:r>
              <a:rPr lang="ar-MA" b="1" dirty="0" err="1" smtClean="0">
                <a:solidFill>
                  <a:srgbClr val="00B050"/>
                </a:solidFill>
              </a:rPr>
              <a:t>و</a:t>
            </a:r>
            <a:r>
              <a:rPr lang="ar-MA" b="1" dirty="0" smtClean="0">
                <a:solidFill>
                  <a:srgbClr val="00B050"/>
                </a:solidFill>
              </a:rPr>
              <a:t> أولاده</a:t>
            </a:r>
            <a:endParaRPr lang="fr-FR" b="1" dirty="0">
              <a:solidFill>
                <a:srgbClr val="00B050"/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23528" y="1600200"/>
            <a:ext cx="8363272" cy="4525963"/>
          </a:xfrm>
        </p:spPr>
        <p:txBody>
          <a:bodyPr>
            <a:normAutofit lnSpcReduction="10000"/>
          </a:bodyPr>
          <a:lstStyle/>
          <a:p>
            <a:pPr algn="just" rtl="1">
              <a:buFont typeface="Wingdings" pitchFamily="2" charset="2"/>
              <a:buChar char="ü"/>
            </a:pPr>
            <a:r>
              <a:rPr lang="ar-MA" b="1" dirty="0"/>
              <a:t> </a:t>
            </a:r>
            <a:r>
              <a:rPr lang="ar-MA" b="1" dirty="0" smtClean="0"/>
              <a:t>زينب بنت مظعون رضي الله عنها : (أسلمت مع عمر       و هاجرا معا).</a:t>
            </a:r>
          </a:p>
          <a:p>
            <a:pPr algn="just" rtl="1">
              <a:buNone/>
            </a:pPr>
            <a:r>
              <a:rPr lang="ar-MA" b="1" dirty="0" smtClean="0"/>
              <a:t>ولدت له : عبد الله، حفصة، عبد الرحمان.</a:t>
            </a:r>
            <a:endParaRPr lang="ar-MA" b="1" dirty="0"/>
          </a:p>
          <a:p>
            <a:pPr algn="just" rtl="1">
              <a:buFont typeface="Wingdings" pitchFamily="2" charset="2"/>
              <a:buChar char="ü"/>
            </a:pPr>
            <a:r>
              <a:rPr lang="ar-MA" b="1" dirty="0" smtClean="0"/>
              <a:t> أم كلثوم بنت علي رضي الله عنها :</a:t>
            </a:r>
          </a:p>
          <a:p>
            <a:pPr algn="just" rtl="1">
              <a:buNone/>
            </a:pPr>
            <a:r>
              <a:rPr lang="ar-MA" b="1" dirty="0" smtClean="0"/>
              <a:t>ولدت له زيد الأكبر، رقية.</a:t>
            </a:r>
            <a:endParaRPr lang="ar-MA" b="1" dirty="0"/>
          </a:p>
          <a:p>
            <a:pPr algn="just" rtl="1">
              <a:buFont typeface="Wingdings" pitchFamily="2" charset="2"/>
              <a:buChar char="ü"/>
            </a:pPr>
            <a:r>
              <a:rPr lang="ar-MA" b="1" dirty="0" smtClean="0"/>
              <a:t> أم كلثوم بنت </a:t>
            </a:r>
            <a:r>
              <a:rPr lang="ar-MA" b="1" dirty="0" err="1" smtClean="0"/>
              <a:t>جرول</a:t>
            </a:r>
            <a:r>
              <a:rPr lang="ar-MA" b="1" dirty="0" smtClean="0"/>
              <a:t> الخزاعية : (</a:t>
            </a:r>
            <a:r>
              <a:rPr lang="ar-MA" b="1" dirty="0" err="1" smtClean="0"/>
              <a:t>مليكة</a:t>
            </a:r>
            <a:r>
              <a:rPr lang="ar-MA" b="1" dirty="0" smtClean="0"/>
              <a:t> بنت </a:t>
            </a:r>
            <a:r>
              <a:rPr lang="ar-MA" b="1" dirty="0" err="1" smtClean="0"/>
              <a:t>جرول</a:t>
            </a:r>
            <a:r>
              <a:rPr lang="ar-MA" b="1" dirty="0" smtClean="0"/>
              <a:t>).</a:t>
            </a:r>
          </a:p>
          <a:p>
            <a:pPr algn="just" rtl="1">
              <a:buNone/>
            </a:pPr>
            <a:r>
              <a:rPr lang="ar-MA" b="1" dirty="0" smtClean="0"/>
              <a:t>(طلقها بعد صلح الحديبية لنزول الأمر بذلك).</a:t>
            </a:r>
          </a:p>
          <a:p>
            <a:pPr algn="just" rtl="1">
              <a:buNone/>
            </a:pPr>
            <a:r>
              <a:rPr lang="ar-MA" b="1" dirty="0" smtClean="0"/>
              <a:t>ولدت له زيد الأصغر، عبد الله.</a:t>
            </a:r>
            <a:endParaRPr lang="ar-MA" b="1" dirty="0"/>
          </a:p>
          <a:p>
            <a:pPr algn="just" rtl="1">
              <a:buFont typeface="Wingdings" pitchFamily="2" charset="2"/>
              <a:buChar char="ü"/>
            </a:pPr>
            <a:endParaRPr lang="fr-FR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F:\عمر\9d4ec8d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929462"/>
          </a:xfrm>
          <a:prstGeom prst="rect">
            <a:avLst/>
          </a:prstGeom>
          <a:noFill/>
        </p:spPr>
      </p:pic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28596" y="285728"/>
            <a:ext cx="8229600" cy="4525963"/>
          </a:xfrm>
        </p:spPr>
        <p:txBody>
          <a:bodyPr/>
          <a:lstStyle/>
          <a:p>
            <a:pPr algn="just" rtl="1">
              <a:buFont typeface="Wingdings" pitchFamily="2" charset="2"/>
              <a:buChar char="ü"/>
            </a:pPr>
            <a:r>
              <a:rPr lang="ar-MA" b="1" dirty="0" smtClean="0"/>
              <a:t> قراءة سيرته </a:t>
            </a:r>
            <a:r>
              <a:rPr lang="ar-MA" b="1" dirty="0" err="1" smtClean="0"/>
              <a:t>و</a:t>
            </a:r>
            <a:r>
              <a:rPr lang="ar-MA" b="1" dirty="0" smtClean="0"/>
              <a:t> تعليمها لأبنائنا.</a:t>
            </a:r>
          </a:p>
          <a:p>
            <a:pPr algn="just" rtl="1">
              <a:buNone/>
            </a:pPr>
            <a:endParaRPr lang="fr-FR" b="1" dirty="0"/>
          </a:p>
        </p:txBody>
      </p:sp>
      <p:pic>
        <p:nvPicPr>
          <p:cNvPr id="1030" name="Picture 6" descr="http://media.linkonlineworld.com/img/Large/2015/3/10/2015_3_10_16_6_18_725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71538" y="1262076"/>
            <a:ext cx="7072362" cy="473869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F:\عمر\9d4ec8d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929462"/>
          </a:xfrm>
          <a:prstGeom prst="rect">
            <a:avLst/>
          </a:prstGeom>
          <a:noFill/>
        </p:spPr>
      </p:pic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28596" y="500042"/>
            <a:ext cx="8229600" cy="4525963"/>
          </a:xfrm>
        </p:spPr>
        <p:txBody>
          <a:bodyPr/>
          <a:lstStyle/>
          <a:p>
            <a:pPr algn="just" rtl="1">
              <a:buFont typeface="Wingdings" pitchFamily="2" charset="2"/>
              <a:buChar char="ü"/>
            </a:pPr>
            <a:r>
              <a:rPr lang="ar-MA" b="1" dirty="0" smtClean="0"/>
              <a:t> حب آل بيته.</a:t>
            </a:r>
          </a:p>
        </p:txBody>
      </p:sp>
      <p:pic>
        <p:nvPicPr>
          <p:cNvPr id="3074" name="Picture 2" descr="https://encrypted-tbn1.gstatic.com/images?q=tbn:ANd9GcTRALzLxTb3byy-73rfeSxhCE5_BZt7YXoLRe0LpFb3KpAQBXpxIA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42976" y="1643036"/>
            <a:ext cx="6786610" cy="478634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F:\عمر\9d4ec8d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929462"/>
          </a:xfrm>
          <a:prstGeom prst="rect">
            <a:avLst/>
          </a:prstGeom>
          <a:noFill/>
        </p:spPr>
      </p:pic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r" rtl="1">
              <a:buFont typeface="Wingdings" pitchFamily="2" charset="2"/>
              <a:buChar char="ü"/>
            </a:pPr>
            <a:r>
              <a:rPr lang="ar-MA" b="1" dirty="0" smtClean="0"/>
              <a:t> كثرة الصلاة </a:t>
            </a:r>
            <a:r>
              <a:rPr lang="ar-MA" b="1" dirty="0" err="1" smtClean="0"/>
              <a:t>و</a:t>
            </a:r>
            <a:r>
              <a:rPr lang="ar-MA" b="1" dirty="0" smtClean="0"/>
              <a:t> السلام عليه.</a:t>
            </a:r>
            <a:endParaRPr lang="fr-FR" b="1" dirty="0" smtClean="0"/>
          </a:p>
          <a:p>
            <a:pPr algn="r" rtl="1">
              <a:buNone/>
            </a:pPr>
            <a:endParaRPr lang="fr-FR" b="1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392488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 descr="F:\عمر\9d4ec8d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929462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2011328" y="1928802"/>
            <a:ext cx="5061002" cy="304698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rtl="1"/>
            <a:r>
              <a:rPr lang="ar-MA" sz="96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الجزء الثاني</a:t>
            </a:r>
          </a:p>
          <a:p>
            <a:pPr algn="ctr" rtl="1"/>
            <a:r>
              <a:rPr lang="ar-MA" sz="9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خلافة عمر</a:t>
            </a:r>
            <a:endParaRPr lang="fr-FR" sz="96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1653699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F:\عمر\9d4ec8d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28596" y="571480"/>
            <a:ext cx="8229600" cy="5500726"/>
          </a:xfrm>
        </p:spPr>
        <p:txBody>
          <a:bodyPr>
            <a:normAutofit fontScale="92500" lnSpcReduction="20000"/>
          </a:bodyPr>
          <a:lstStyle/>
          <a:p>
            <a:pPr algn="just" rtl="1">
              <a:buFont typeface="Wingdings" pitchFamily="2" charset="2"/>
              <a:buChar char="ü"/>
            </a:pPr>
            <a:r>
              <a:rPr lang="ar-MA" b="1" dirty="0" smtClean="0"/>
              <a:t> قريبة بنت أبي أمية بن المغيرة بن مخزوم : (أخت أم المؤمنين أم سلمة، و طلقها حين نزل الأمر الإلاهي بذلك).</a:t>
            </a:r>
          </a:p>
          <a:p>
            <a:pPr algn="just" rtl="1">
              <a:buFont typeface="Wingdings" pitchFamily="2" charset="2"/>
              <a:buChar char="ü"/>
            </a:pPr>
            <a:r>
              <a:rPr lang="ar-MA" b="1" dirty="0" smtClean="0"/>
              <a:t> جميلة بنت ثابت الأنصارية : (تزوجها في السنة السابعة للهجرة و طلقها فتزوجت زيد بن حارثة).</a:t>
            </a:r>
          </a:p>
          <a:p>
            <a:pPr algn="just" rtl="1">
              <a:buNone/>
            </a:pPr>
            <a:r>
              <a:rPr lang="ar-MA" b="1" dirty="0" smtClean="0"/>
              <a:t>ولدت له عاصم.</a:t>
            </a:r>
            <a:endParaRPr lang="ar-MA" b="1" dirty="0"/>
          </a:p>
          <a:p>
            <a:pPr algn="just" rtl="1">
              <a:buFont typeface="Wingdings" pitchFamily="2" charset="2"/>
              <a:buChar char="ü"/>
            </a:pPr>
            <a:r>
              <a:rPr lang="ar-MA" b="1" dirty="0" smtClean="0"/>
              <a:t> </a:t>
            </a:r>
            <a:r>
              <a:rPr lang="ar-MA" b="1" dirty="0" err="1" smtClean="0"/>
              <a:t>عاتكة</a:t>
            </a:r>
            <a:r>
              <a:rPr lang="ar-MA" b="1" dirty="0" smtClean="0"/>
              <a:t> بنت زيد بن عمرو بن </a:t>
            </a:r>
            <a:r>
              <a:rPr lang="ar-MA" b="1" dirty="0" err="1" smtClean="0"/>
              <a:t>نفيل</a:t>
            </a:r>
            <a:r>
              <a:rPr lang="ar-MA" b="1" dirty="0" smtClean="0"/>
              <a:t> بن عدي رضي الله عنها : أخت سعيد بن زيد </a:t>
            </a:r>
            <a:r>
              <a:rPr lang="ar-MA" b="1" dirty="0" err="1" smtClean="0"/>
              <a:t>و</a:t>
            </a:r>
            <a:r>
              <a:rPr lang="ar-MA" b="1" dirty="0" smtClean="0"/>
              <a:t> ابنة عم عمر رضي الله عنه</a:t>
            </a:r>
          </a:p>
          <a:p>
            <a:pPr algn="just" rtl="1">
              <a:buNone/>
            </a:pPr>
            <a:r>
              <a:rPr lang="ar-MA" b="1" dirty="0" smtClean="0"/>
              <a:t>عرفت بالحسن </a:t>
            </a:r>
            <a:r>
              <a:rPr lang="ar-MA" b="1" dirty="0" err="1" smtClean="0"/>
              <a:t>و</a:t>
            </a:r>
            <a:r>
              <a:rPr lang="ar-MA" b="1" dirty="0" smtClean="0"/>
              <a:t> الجمال </a:t>
            </a:r>
            <a:r>
              <a:rPr lang="ar-MA" b="1" dirty="0" err="1" smtClean="0"/>
              <a:t>و</a:t>
            </a:r>
            <a:r>
              <a:rPr lang="ar-MA" b="1" dirty="0" smtClean="0"/>
              <a:t> الفصاحة </a:t>
            </a:r>
            <a:r>
              <a:rPr lang="ar-MA" b="1" dirty="0" err="1" smtClean="0"/>
              <a:t>و</a:t>
            </a:r>
            <a:r>
              <a:rPr lang="ar-MA" b="1" dirty="0" smtClean="0"/>
              <a:t> العلم، </a:t>
            </a:r>
            <a:r>
              <a:rPr lang="ar-MA" b="1" dirty="0" err="1" smtClean="0"/>
              <a:t>و</a:t>
            </a:r>
            <a:r>
              <a:rPr lang="ar-MA" b="1" dirty="0" smtClean="0"/>
              <a:t> كانت تكثر من الذهاب إلى </a:t>
            </a:r>
            <a:r>
              <a:rPr lang="ar-MA" b="1" dirty="0" err="1" smtClean="0"/>
              <a:t>المسجذ</a:t>
            </a:r>
            <a:r>
              <a:rPr lang="ar-MA" b="1" dirty="0" smtClean="0"/>
              <a:t>.</a:t>
            </a:r>
          </a:p>
          <a:p>
            <a:pPr algn="just" rtl="1">
              <a:buNone/>
            </a:pPr>
            <a:r>
              <a:rPr lang="ar-MA" b="1" dirty="0" smtClean="0"/>
              <a:t>ولدت له </a:t>
            </a:r>
            <a:r>
              <a:rPr lang="ar-MA" b="1" dirty="0" err="1" smtClean="0"/>
              <a:t>عياض</a:t>
            </a:r>
            <a:r>
              <a:rPr lang="ar-MA" b="1" dirty="0" smtClean="0"/>
              <a:t>.</a:t>
            </a:r>
          </a:p>
          <a:p>
            <a:pPr algn="just" rtl="1">
              <a:buFont typeface="Wingdings" pitchFamily="2" charset="2"/>
              <a:buChar char="ü"/>
            </a:pPr>
            <a:r>
              <a:rPr lang="ar-MA" b="1" dirty="0" smtClean="0"/>
              <a:t> أم حكيم بنت الحارث المخزومية بن هشام.</a:t>
            </a:r>
          </a:p>
          <a:p>
            <a:pPr algn="just" rtl="1">
              <a:buNone/>
            </a:pPr>
            <a:r>
              <a:rPr lang="ar-MA" b="1" dirty="0" smtClean="0"/>
              <a:t>ولدت له فاطمة.</a:t>
            </a:r>
            <a:endParaRPr lang="ar-MA" b="1" dirty="0"/>
          </a:p>
          <a:p>
            <a:pPr algn="just" rtl="1">
              <a:buFont typeface="Wingdings" pitchFamily="2" charset="2"/>
              <a:buChar char="ü"/>
            </a:pPr>
            <a:endParaRPr lang="fr-FR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F:\عمر\9d4ec8d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00034" y="928670"/>
            <a:ext cx="8229600" cy="4525963"/>
          </a:xfrm>
        </p:spPr>
        <p:txBody>
          <a:bodyPr/>
          <a:lstStyle/>
          <a:p>
            <a:pPr algn="just" rtl="1">
              <a:buFont typeface="Wingdings" pitchFamily="2" charset="2"/>
              <a:buChar char="ü"/>
            </a:pPr>
            <a:r>
              <a:rPr lang="ar-MA" b="1" dirty="0" smtClean="0"/>
              <a:t> "</a:t>
            </a:r>
            <a:r>
              <a:rPr lang="ar-MA" b="1" dirty="0" smtClean="0">
                <a:solidFill>
                  <a:srgbClr val="7030A0"/>
                </a:solidFill>
              </a:rPr>
              <a:t>ما آتي النساء للشهوة، </a:t>
            </a:r>
            <a:r>
              <a:rPr lang="ar-MA" b="1" dirty="0" err="1" smtClean="0">
                <a:solidFill>
                  <a:srgbClr val="7030A0"/>
                </a:solidFill>
              </a:rPr>
              <a:t>و</a:t>
            </a:r>
            <a:r>
              <a:rPr lang="ar-MA" b="1" dirty="0" smtClean="0">
                <a:solidFill>
                  <a:srgbClr val="7030A0"/>
                </a:solidFill>
              </a:rPr>
              <a:t> لولا الولد ما باليت ألا أرى امرأة بعيني</a:t>
            </a:r>
            <a:r>
              <a:rPr lang="ar-MA" b="1" dirty="0" smtClean="0"/>
              <a:t>".</a:t>
            </a:r>
          </a:p>
          <a:p>
            <a:pPr algn="just" rtl="1">
              <a:buFont typeface="Wingdings" pitchFamily="2" charset="2"/>
              <a:buChar char="ü"/>
            </a:pPr>
            <a:r>
              <a:rPr lang="ar-MA" b="1" dirty="0"/>
              <a:t> </a:t>
            </a:r>
            <a:r>
              <a:rPr lang="ar-MA" b="1" dirty="0" smtClean="0"/>
              <a:t>"</a:t>
            </a:r>
            <a:r>
              <a:rPr lang="ar-MA" b="1" dirty="0" smtClean="0">
                <a:solidFill>
                  <a:srgbClr val="7030A0"/>
                </a:solidFill>
              </a:rPr>
              <a:t>إني لأكره نفسي على الجماع رجاء أن يخرج الله مني نسمة تسبحه </a:t>
            </a:r>
            <a:r>
              <a:rPr lang="ar-MA" b="1" dirty="0" err="1" smtClean="0">
                <a:solidFill>
                  <a:srgbClr val="7030A0"/>
                </a:solidFill>
              </a:rPr>
              <a:t>و</a:t>
            </a:r>
            <a:r>
              <a:rPr lang="ar-MA" b="1" dirty="0" smtClean="0">
                <a:solidFill>
                  <a:srgbClr val="7030A0"/>
                </a:solidFill>
              </a:rPr>
              <a:t> تذكره</a:t>
            </a:r>
            <a:r>
              <a:rPr lang="ar-MA" b="1" dirty="0" smtClean="0"/>
              <a:t>".</a:t>
            </a:r>
          </a:p>
          <a:p>
            <a:pPr algn="just" rtl="1">
              <a:buFont typeface="Wingdings" pitchFamily="2" charset="2"/>
              <a:buChar char="ü"/>
            </a:pPr>
            <a:r>
              <a:rPr lang="ar-MA" b="1" dirty="0"/>
              <a:t> </a:t>
            </a:r>
            <a:r>
              <a:rPr lang="ar-MA" b="1" dirty="0" smtClean="0"/>
              <a:t>"</a:t>
            </a:r>
            <a:r>
              <a:rPr lang="ar-MA" b="1" dirty="0" smtClean="0">
                <a:solidFill>
                  <a:srgbClr val="7030A0"/>
                </a:solidFill>
              </a:rPr>
              <a:t>تكثروا من العيال فإنكم لا تدرون بمن ترزقون</a:t>
            </a:r>
            <a:r>
              <a:rPr lang="ar-MA" b="1" dirty="0" smtClean="0"/>
              <a:t>".</a:t>
            </a:r>
            <a:endParaRPr lang="fr-FR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F:\عمر\9d4ec8d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rtl="1"/>
            <a:r>
              <a:rPr lang="ar-MA" b="1" dirty="0" smtClean="0">
                <a:solidFill>
                  <a:srgbClr val="00B050"/>
                </a:solidFill>
              </a:rPr>
              <a:t>سيرته قبل الإسلام</a:t>
            </a:r>
            <a:endParaRPr lang="fr-FR" b="1" dirty="0">
              <a:solidFill>
                <a:srgbClr val="00B050"/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 rtl="1">
              <a:buNone/>
            </a:pPr>
            <a:r>
              <a:rPr lang="ar-MA" b="1" dirty="0" smtClean="0"/>
              <a:t>- تمسكه بالوثنية و مقاومته دعوة التوحيد :</a:t>
            </a:r>
          </a:p>
          <a:p>
            <a:pPr algn="just" rtl="1">
              <a:buNone/>
            </a:pPr>
            <a:r>
              <a:rPr lang="ar-MA" b="1" dirty="0" smtClean="0"/>
              <a:t>- تعذيبه للمستضعفين (</a:t>
            </a:r>
            <a:r>
              <a:rPr lang="ar-MA" b="1" dirty="0" smtClean="0">
                <a:solidFill>
                  <a:srgbClr val="7030A0"/>
                </a:solidFill>
              </a:rPr>
              <a:t>و الله ما تركتك إلا ملالة</a:t>
            </a:r>
            <a:r>
              <a:rPr lang="ar-MA" b="1" dirty="0" smtClean="0"/>
              <a:t>).</a:t>
            </a:r>
          </a:p>
          <a:p>
            <a:pPr algn="just" rtl="1">
              <a:buNone/>
            </a:pPr>
            <a:r>
              <a:rPr lang="ar-MA" b="1" dirty="0" smtClean="0"/>
              <a:t>- معاقرته للخمر : (</a:t>
            </a:r>
            <a:r>
              <a:rPr lang="ar-MA" b="1" dirty="0" smtClean="0">
                <a:solidFill>
                  <a:srgbClr val="7030A0"/>
                </a:solidFill>
              </a:rPr>
              <a:t>كنت صاحب الخمر في الجاهلية أحبها    و أسر بها</a:t>
            </a:r>
            <a:r>
              <a:rPr lang="ar-MA" b="1" dirty="0" smtClean="0"/>
              <a:t>).</a:t>
            </a:r>
          </a:p>
          <a:p>
            <a:pPr algn="just" rtl="1">
              <a:buNone/>
            </a:pPr>
            <a:r>
              <a:rPr lang="ar-MA" b="1" dirty="0" smtClean="0"/>
              <a:t>- دحض قصة وأده لابنته</a:t>
            </a:r>
          </a:p>
          <a:p>
            <a:pPr algn="just" rtl="1">
              <a:buNone/>
            </a:pPr>
            <a:r>
              <a:rPr lang="ar-MA" b="1" dirty="0" smtClean="0"/>
              <a:t>- تعظيم شعائر الله (الطواف بالكعبة).</a:t>
            </a:r>
          </a:p>
          <a:p>
            <a:pPr algn="just" rtl="1">
              <a:buNone/>
            </a:pPr>
            <a:r>
              <a:rPr lang="ar-MA" b="1" dirty="0" smtClean="0"/>
              <a:t>- قصة نذره في الجاهلية الاعتكاف في المسجد الحرام.</a:t>
            </a:r>
            <a:endParaRPr lang="fr-FR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F:\عمر\9d4ec8d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00034" y="714356"/>
            <a:ext cx="8229600" cy="5429288"/>
          </a:xfrm>
        </p:spPr>
        <p:txBody>
          <a:bodyPr>
            <a:normAutofit fontScale="92500" lnSpcReduction="10000"/>
          </a:bodyPr>
          <a:lstStyle/>
          <a:p>
            <a:pPr algn="just" rtl="1">
              <a:buNone/>
            </a:pPr>
            <a:r>
              <a:rPr lang="ar-MA" b="1" dirty="0" smtClean="0"/>
              <a:t>- عمله بالرعي و تحمله للمسؤولية و هو صغير السن.</a:t>
            </a:r>
          </a:p>
          <a:p>
            <a:pPr algn="just" rtl="1">
              <a:buNone/>
            </a:pPr>
            <a:r>
              <a:rPr lang="ar-MA" b="1" dirty="0" smtClean="0"/>
              <a:t>قصة جمعه للناس في الصلاة :</a:t>
            </a:r>
          </a:p>
          <a:p>
            <a:pPr algn="just" rtl="1">
              <a:buNone/>
            </a:pPr>
            <a:r>
              <a:rPr lang="ar-MA" b="1" dirty="0" smtClean="0"/>
              <a:t>عبد الرحمان بن عوف : (</a:t>
            </a:r>
            <a:r>
              <a:rPr lang="ar-MA" b="1" dirty="0" smtClean="0">
                <a:solidFill>
                  <a:srgbClr val="7030A0"/>
                </a:solidFill>
              </a:rPr>
              <a:t>يا أمير المؤمنين ما زدت على أن قمأت نفسك</a:t>
            </a:r>
            <a:r>
              <a:rPr lang="ar-MA" b="1" dirty="0" smtClean="0"/>
              <a:t>).</a:t>
            </a:r>
          </a:p>
          <a:p>
            <a:pPr algn="just" rtl="1">
              <a:buNone/>
            </a:pPr>
            <a:r>
              <a:rPr lang="ar-MA" b="1" dirty="0" smtClean="0"/>
              <a:t>(</a:t>
            </a:r>
            <a:r>
              <a:rPr lang="ar-MA" b="1" dirty="0" smtClean="0">
                <a:solidFill>
                  <a:srgbClr val="7030A0"/>
                </a:solidFill>
              </a:rPr>
              <a:t>إني وجدت في نفسي شيئا فأردت أن أطأطئ منها</a:t>
            </a:r>
            <a:r>
              <a:rPr lang="ar-MA" b="1" dirty="0" smtClean="0"/>
              <a:t>)</a:t>
            </a:r>
          </a:p>
          <a:p>
            <a:pPr algn="just" rtl="1">
              <a:buNone/>
            </a:pPr>
            <a:r>
              <a:rPr lang="ar-MA" b="1" dirty="0" smtClean="0"/>
              <a:t>- اشتغاله بالتجارة.</a:t>
            </a:r>
          </a:p>
          <a:p>
            <a:pPr algn="just" rtl="1">
              <a:buNone/>
            </a:pPr>
            <a:r>
              <a:rPr lang="ar-MA" b="1" dirty="0" smtClean="0"/>
              <a:t>- قيامه بالسفارة (الحكمة و البلاغة و القوة).</a:t>
            </a:r>
          </a:p>
          <a:p>
            <a:pPr algn="just" rtl="1">
              <a:buNone/>
            </a:pPr>
            <a:r>
              <a:rPr lang="ar-MA" b="1" dirty="0" smtClean="0"/>
              <a:t>- تعلم القراءة و الكتابة بإتقان و حفظ الشعر و أيام العرب         و أنسابهم.</a:t>
            </a:r>
          </a:p>
          <a:p>
            <a:pPr algn="just" rtl="1">
              <a:buFontTx/>
              <a:buChar char="-"/>
            </a:pPr>
            <a:r>
              <a:rPr lang="ar-MA" b="1" dirty="0" smtClean="0"/>
              <a:t>تعلم الفروسية و المصارعة.</a:t>
            </a:r>
          </a:p>
          <a:p>
            <a:pPr algn="just" rtl="1">
              <a:buFontTx/>
              <a:buChar char="-"/>
            </a:pPr>
            <a:r>
              <a:rPr lang="ar-MA" b="1" dirty="0" smtClean="0"/>
              <a:t>اليأس من إسلامه.</a:t>
            </a:r>
            <a:endParaRPr lang="fr-FR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F:\عمر\9d4ec8d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rtl="1"/>
            <a:r>
              <a:rPr lang="ar-MA" b="1" dirty="0" smtClean="0">
                <a:solidFill>
                  <a:srgbClr val="00B050"/>
                </a:solidFill>
              </a:rPr>
              <a:t>الحرص على هداية الناس</a:t>
            </a:r>
            <a:endParaRPr lang="fr-FR" b="1" dirty="0">
              <a:solidFill>
                <a:srgbClr val="00B050"/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29208" y="1423317"/>
            <a:ext cx="8229600" cy="4525963"/>
          </a:xfrm>
        </p:spPr>
        <p:txBody>
          <a:bodyPr/>
          <a:lstStyle/>
          <a:p>
            <a:pPr marL="0" indent="0" algn="just" rtl="1">
              <a:buNone/>
            </a:pPr>
            <a:r>
              <a:rPr lang="ar-MA" b="1" u="sng" dirty="0" smtClean="0"/>
              <a:t>1- الدوافع :</a:t>
            </a:r>
          </a:p>
          <a:p>
            <a:pPr algn="just" rtl="1">
              <a:buFont typeface="Wingdings" pitchFamily="2" charset="2"/>
              <a:buChar char="ü"/>
            </a:pPr>
            <a:r>
              <a:rPr lang="ar-MA" b="1" dirty="0"/>
              <a:t> </a:t>
            </a:r>
            <a:r>
              <a:rPr lang="ar-MA" b="1" dirty="0" smtClean="0"/>
              <a:t>الأجر العظيم :</a:t>
            </a:r>
            <a:endParaRPr lang="fr-FR" b="1" dirty="0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67" y="2624778"/>
            <a:ext cx="4631641" cy="42332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2624778"/>
            <a:ext cx="4493888" cy="42332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806443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561</TotalTime>
  <Words>970</Words>
  <Application>Microsoft Office PowerPoint</Application>
  <PresentationFormat>On-screen Show (4:3)</PresentationFormat>
  <Paragraphs>124</Paragraphs>
  <Slides>43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43</vt:i4>
      </vt:variant>
    </vt:vector>
  </HeadingPairs>
  <TitlesOfParts>
    <vt:vector size="51" baseType="lpstr">
      <vt:lpstr>Andalus</vt:lpstr>
      <vt:lpstr>Arial</vt:lpstr>
      <vt:lpstr>Arial Unicode MS</vt:lpstr>
      <vt:lpstr>Calibri</vt:lpstr>
      <vt:lpstr>Comic Sans MS</vt:lpstr>
      <vt:lpstr>Times New Roman</vt:lpstr>
      <vt:lpstr>Wingdings</vt:lpstr>
      <vt:lpstr>Thème Office</vt:lpstr>
      <vt:lpstr>PowerPoint Presentation</vt:lpstr>
      <vt:lpstr>PowerPoint Presentation</vt:lpstr>
      <vt:lpstr>من هو عمر رضي الله عنه ؟</vt:lpstr>
      <vt:lpstr>زوجاته و أولاده</vt:lpstr>
      <vt:lpstr>PowerPoint Presentation</vt:lpstr>
      <vt:lpstr>PowerPoint Presentation</vt:lpstr>
      <vt:lpstr>سيرته قبل الإسلام</vt:lpstr>
      <vt:lpstr>PowerPoint Presentation</vt:lpstr>
      <vt:lpstr>الحرص على هداية الناس</vt:lpstr>
      <vt:lpstr>PowerPoint Presentation</vt:lpstr>
      <vt:lpstr>PowerPoint Presentation</vt:lpstr>
      <vt:lpstr>PowerPoint Presentation</vt:lpstr>
      <vt:lpstr>قصة إسلامه رضي الله عنه</vt:lpstr>
      <vt:lpstr>PowerPoint Presentation</vt:lpstr>
      <vt:lpstr>PowerPoint Presentation</vt:lpstr>
      <vt:lpstr>موافقات القرآن الكريم لعمر بن الخطاب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محبته للرسول صلى الله عليه و سلم و اتباع سنته</vt:lpstr>
      <vt:lpstr>PowerPoint Presentation</vt:lpstr>
      <vt:lpstr>PowerPoint Presentation</vt:lpstr>
      <vt:lpstr>PowerPoint Presentation</vt:lpstr>
      <vt:lpstr>PowerPoint Presentation</vt:lpstr>
      <vt:lpstr>لماذا نحبه صلى  الله عليه و سلم ؟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كيف نحبه صلى الله عليه و سلم ؟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Diapositive 1</dc:title>
  <dc:creator>admin</dc:creator>
  <cp:lastModifiedBy>Badr</cp:lastModifiedBy>
  <cp:revision>142</cp:revision>
  <dcterms:created xsi:type="dcterms:W3CDTF">2015-10-23T09:27:29Z</dcterms:created>
  <dcterms:modified xsi:type="dcterms:W3CDTF">2015-10-31T15:20:20Z</dcterms:modified>
</cp:coreProperties>
</file>