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66" r:id="rId12"/>
    <p:sldId id="282" r:id="rId13"/>
    <p:sldId id="268" r:id="rId14"/>
    <p:sldId id="270" r:id="rId15"/>
    <p:sldId id="269" r:id="rId16"/>
    <p:sldId id="272" r:id="rId17"/>
    <p:sldId id="273" r:id="rId18"/>
    <p:sldId id="271" r:id="rId19"/>
    <p:sldId id="283" r:id="rId20"/>
    <p:sldId id="284" r:id="rId21"/>
    <p:sldId id="286" r:id="rId22"/>
    <p:sldId id="285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7" r:id="rId31"/>
    <p:sldId id="288" r:id="rId32"/>
    <p:sldId id="289" r:id="rId33"/>
    <p:sldId id="290" r:id="rId34"/>
    <p:sldId id="292" r:id="rId35"/>
    <p:sldId id="291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26A06-C523-4F2A-9E6A-16185335FD1C}" type="datetimeFigureOut">
              <a:rPr lang="fr-FR" smtClean="0"/>
              <a:t>03/04/2015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D68BB-1620-4C5C-AC72-4F8A0ABD597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D68BB-1620-4C5C-AC72-4F8A0ABD5973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MA" dirty="0" smtClean="0"/>
              <a:t>قصة زيد الخير</a:t>
            </a:r>
          </a:p>
          <a:p>
            <a:r>
              <a:rPr lang="ar-MA" dirty="0" smtClean="0"/>
              <a:t>المخلفون في غزوة العسرة(تبوك)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D68BB-1620-4C5C-AC72-4F8A0ABD5973}" type="slidenum">
              <a:rPr lang="fr-FR" smtClean="0"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B853-E105-4CA7-A9D3-FC64F1F48F24}" type="datetimeFigureOut">
              <a:rPr lang="fr-FR" smtClean="0"/>
              <a:pPr/>
              <a:t>03/04/2015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8F9F-83EC-44D6-A229-622E577123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9168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B853-E105-4CA7-A9D3-FC64F1F48F24}" type="datetimeFigureOut">
              <a:rPr lang="fr-FR" smtClean="0"/>
              <a:pPr/>
              <a:t>03/04/2015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8F9F-83EC-44D6-A229-622E577123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2080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B853-E105-4CA7-A9D3-FC64F1F48F24}" type="datetimeFigureOut">
              <a:rPr lang="fr-FR" smtClean="0"/>
              <a:pPr/>
              <a:t>03/04/2015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8F9F-83EC-44D6-A229-622E577123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9973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B853-E105-4CA7-A9D3-FC64F1F48F24}" type="datetimeFigureOut">
              <a:rPr lang="fr-FR" smtClean="0"/>
              <a:pPr/>
              <a:t>03/04/2015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8F9F-83EC-44D6-A229-622E577123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2528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B853-E105-4CA7-A9D3-FC64F1F48F24}" type="datetimeFigureOut">
              <a:rPr lang="fr-FR" smtClean="0"/>
              <a:pPr/>
              <a:t>03/04/2015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8F9F-83EC-44D6-A229-622E577123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0323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B853-E105-4CA7-A9D3-FC64F1F48F24}" type="datetimeFigureOut">
              <a:rPr lang="fr-FR" smtClean="0"/>
              <a:pPr/>
              <a:t>03/04/2015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8F9F-83EC-44D6-A229-622E577123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6172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B853-E105-4CA7-A9D3-FC64F1F48F24}" type="datetimeFigureOut">
              <a:rPr lang="fr-FR" smtClean="0"/>
              <a:pPr/>
              <a:t>03/04/2015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8F9F-83EC-44D6-A229-622E577123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7920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B853-E105-4CA7-A9D3-FC64F1F48F24}" type="datetimeFigureOut">
              <a:rPr lang="fr-FR" smtClean="0"/>
              <a:pPr/>
              <a:t>03/04/2015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8F9F-83EC-44D6-A229-622E577123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8526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B853-E105-4CA7-A9D3-FC64F1F48F24}" type="datetimeFigureOut">
              <a:rPr lang="fr-FR" smtClean="0"/>
              <a:pPr/>
              <a:t>03/04/2015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8F9F-83EC-44D6-A229-622E577123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8208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B853-E105-4CA7-A9D3-FC64F1F48F24}" type="datetimeFigureOut">
              <a:rPr lang="fr-FR" smtClean="0"/>
              <a:pPr/>
              <a:t>03/04/2015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8F9F-83EC-44D6-A229-622E577123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6300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B853-E105-4CA7-A9D3-FC64F1F48F24}" type="datetimeFigureOut">
              <a:rPr lang="fr-FR" smtClean="0"/>
              <a:pPr/>
              <a:t>03/04/2015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8F9F-83EC-44D6-A229-622E577123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358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0B853-E105-4CA7-A9D3-FC64F1F48F24}" type="datetimeFigureOut">
              <a:rPr lang="fr-FR" smtClean="0"/>
              <a:pPr/>
              <a:t>03/04/2015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38F9F-83EC-44D6-A229-622E577123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5532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386"/>
          <a:stretch/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0"/>
            <a:ext cx="17192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00760" y="6007262"/>
            <a:ext cx="28616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20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جمعية سراج للأعمال الاجتماعية</a:t>
            </a:r>
          </a:p>
          <a:p>
            <a:pPr algn="ctr" rtl="1"/>
            <a:r>
              <a:rPr lang="ar-MA" sz="2000" b="1" cap="none" spc="0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فرع الدار البيضاء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007262"/>
            <a:ext cx="25394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 جمادى الثانية 1436 هـ</a:t>
            </a:r>
          </a:p>
          <a:p>
            <a:pPr algn="ctr" rtl="1"/>
            <a:r>
              <a:rPr lang="ar-M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04 أبريل 2015 م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64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1"/>
            <a:ext cx="9144000" cy="701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636" y="871547"/>
            <a:ext cx="655272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MA" sz="2600" b="1" dirty="0"/>
              <a:t>روى الترمذي في سننه عن عبد الله بن عمرو بن العاص رضي الله عنهما، أن رسول الله صلى الله عليه و سلم قال : «إن الله سيخلص رجلا من أمتي على رؤوس الخلائق يوم القيامة، فينشر له تسعة و تسعين سجلا، كل سجل مثل مد البصر، ثم يقول : أتنكر من هذا شيئا ؟ أظلمك كتبتي الحافظون ؟ فيقول : لا يا رب، فيقول ألك عذر ؟ فيقول : لا يارب فيقول الله عز و جل : «بلى إن لك عندنا حسنة، فإنه لا ظلم اليوم» فتخرج </a:t>
            </a:r>
            <a:r>
              <a:rPr lang="ar-MA" sz="2600" b="1" dirty="0">
                <a:solidFill>
                  <a:schemeClr val="tx2">
                    <a:lumMod val="75000"/>
                  </a:schemeClr>
                </a:solidFill>
              </a:rPr>
              <a:t>بطاقة</a:t>
            </a:r>
            <a:r>
              <a:rPr lang="ar-MA" sz="2600" b="1" dirty="0"/>
              <a:t> فيها </a:t>
            </a:r>
            <a:r>
              <a:rPr lang="ar-MA" sz="2600" b="1" dirty="0">
                <a:solidFill>
                  <a:srgbClr val="C00000"/>
                </a:solidFill>
              </a:rPr>
              <a:t>أشهد أن لا إلاه إلا الله،  </a:t>
            </a:r>
            <a:r>
              <a:rPr lang="ar-MA" sz="2600" b="1" dirty="0" smtClean="0">
                <a:solidFill>
                  <a:srgbClr val="C00000"/>
                </a:solidFill>
              </a:rPr>
              <a:t>     و </a:t>
            </a:r>
            <a:r>
              <a:rPr lang="ar-MA" sz="2600" b="1" dirty="0">
                <a:solidFill>
                  <a:srgbClr val="C00000"/>
                </a:solidFill>
              </a:rPr>
              <a:t>أشهد أن محمدا عبده و رسوله</a:t>
            </a:r>
            <a:r>
              <a:rPr lang="ar-MA" sz="2600" b="1" dirty="0"/>
              <a:t>، فيقول : أحضر وزنك، فيقول يا رب ما هذه البطاقة مع هذه السجلات ؟ فيقول : فإنك لا تظلم، فتوضع السجلات في كفة، و البطاقة في كفة، فطاشت السجلات و ثقلت البطاقة، و لا يثقل مع اسم الله شيء</a:t>
            </a:r>
            <a:r>
              <a:rPr lang="ar-MA" sz="2600" b="1" dirty="0" smtClean="0"/>
              <a:t>».</a:t>
            </a:r>
            <a:endParaRPr lang="fr-FR" sz="2600" b="1" dirty="0"/>
          </a:p>
        </p:txBody>
      </p:sp>
    </p:spTree>
    <p:extLst>
      <p:ext uri="{BB962C8B-B14F-4D97-AF65-F5344CB8AC3E}">
        <p14:creationId xmlns="" xmlns:p14="http://schemas.microsoft.com/office/powerpoint/2010/main" val="17644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4290"/>
            <a:ext cx="8229600" cy="5976664"/>
          </a:xfrm>
        </p:spPr>
        <p:txBody>
          <a:bodyPr/>
          <a:lstStyle/>
          <a:p>
            <a:pPr marL="0" indent="0" algn="just" rtl="1">
              <a:buNone/>
            </a:pPr>
            <a:r>
              <a:rPr lang="ar-MA" b="1" u="sng" dirty="0" smtClean="0"/>
              <a:t>2- الأجر </a:t>
            </a:r>
            <a:r>
              <a:rPr lang="ar-MA" b="1" u="sng" dirty="0" err="1" smtClean="0"/>
              <a:t>و</a:t>
            </a:r>
            <a:r>
              <a:rPr lang="ar-MA" b="1" u="sng" dirty="0" smtClean="0"/>
              <a:t> الثواب :</a:t>
            </a:r>
          </a:p>
          <a:p>
            <a:pPr marL="0" indent="0" algn="just" rtl="1">
              <a:buFont typeface="Wingdings" pitchFamily="2" charset="2"/>
              <a:buChar char="Ø"/>
            </a:pPr>
            <a:r>
              <a:rPr lang="ar-MA" b="1" dirty="0" smtClean="0"/>
              <a:t> و لو بدون عمل :</a:t>
            </a:r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1028" name="Picture 4" descr="C:\Users\pc\Desktop\الناقد\BqgOC22CcAIp-c7.jpg-lar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381808"/>
            <a:ext cx="8001024" cy="42148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2910" y="5668088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MA" sz="3200" b="1" dirty="0" smtClean="0"/>
              <a:t>قصة زيد الخير</a:t>
            </a:r>
          </a:p>
          <a:p>
            <a:pPr algn="r" rtl="1">
              <a:buFont typeface="Arial" pitchFamily="34" charset="0"/>
              <a:buChar char="•"/>
            </a:pPr>
            <a:r>
              <a:rPr lang="ar-MA" sz="3200" b="1" dirty="0" smtClean="0"/>
              <a:t>المخلفون في غزوة </a:t>
            </a:r>
            <a:r>
              <a:rPr lang="ar-MA" sz="3200" b="1" dirty="0" smtClean="0"/>
              <a:t>العسرة (</a:t>
            </a:r>
            <a:r>
              <a:rPr lang="ar-MA" sz="3200" b="1" dirty="0" smtClean="0"/>
              <a:t>تبوك)</a:t>
            </a:r>
            <a:endParaRPr lang="fr-FR" sz="32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68306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على العمل المباح :</a:t>
            </a:r>
          </a:p>
          <a:p>
            <a:pPr algn="just" rtl="1">
              <a:buNone/>
            </a:pPr>
            <a:r>
              <a:rPr lang="ar-MA" b="1" dirty="0" smtClean="0"/>
              <a:t>قال رسول الله صلى الله عليه و سلم : «</a:t>
            </a:r>
            <a:r>
              <a:rPr lang="ar-MA" b="1" dirty="0" smtClean="0">
                <a:solidFill>
                  <a:srgbClr val="003300"/>
                </a:solidFill>
              </a:rPr>
              <a:t>و لست تنفق نفقة تبتغي بها وجه الله إلا أجرت بها حتى اللقمة تجعلها في في امرأتك</a:t>
            </a:r>
            <a:r>
              <a:rPr lang="ar-MA" b="1" dirty="0" smtClean="0"/>
              <a:t>» رواه مسلم</a:t>
            </a:r>
            <a:r>
              <a:rPr lang="ar-MA" b="1" dirty="0" smtClean="0"/>
              <a:t>.</a:t>
            </a:r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Font typeface="Wingdings" pitchFamily="2" charset="2"/>
              <a:buChar char="Ø"/>
            </a:pPr>
            <a:endParaRPr lang="ar-MA" b="1" dirty="0" smtClean="0"/>
          </a:p>
          <a:p>
            <a:pPr algn="just" rtl="1">
              <a:buNone/>
            </a:pPr>
            <a:endParaRPr lang="fr-FR" b="1" dirty="0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7"/>
            <a:ext cx="914400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ar-MA" b="1" dirty="0" smtClean="0"/>
              <a:t> على العمل اليسير :</a:t>
            </a:r>
            <a:endParaRPr lang="fr-F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4523"/>
            <a:ext cx="4558725" cy="606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85794"/>
            <a:ext cx="4572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7202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" y="19843"/>
            <a:ext cx="9129790" cy="683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853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1143"/>
            <a:ext cx="8229600" cy="6275530"/>
          </a:xfrm>
        </p:spPr>
        <p:txBody>
          <a:bodyPr>
            <a:normAutofit fontScale="92500" lnSpcReduction="10000"/>
          </a:bodyPr>
          <a:lstStyle/>
          <a:p>
            <a:pPr marL="0" indent="0" algn="just" rtl="1">
              <a:buNone/>
            </a:pPr>
            <a:r>
              <a:rPr lang="ar-MA" b="1" u="sng" dirty="0" smtClean="0"/>
              <a:t>3- استجابة الدعاء :</a:t>
            </a:r>
          </a:p>
          <a:p>
            <a:pPr marL="0" indent="0" algn="just" rtl="1">
              <a:buNone/>
            </a:pPr>
            <a:endParaRPr lang="ar-MA" b="1" dirty="0"/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None/>
            </a:pPr>
            <a:endParaRPr lang="ar-MA" b="1" dirty="0"/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None/>
            </a:pPr>
            <a:endParaRPr lang="ar-MA" b="1" dirty="0"/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None/>
            </a:pPr>
            <a:endParaRPr lang="ar-MA" b="1" dirty="0"/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None/>
            </a:pPr>
            <a:endParaRPr lang="ar-MA" b="1" dirty="0"/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 smtClean="0"/>
              <a:t> قصة إسلام عكرمة بن أبي جهل.</a:t>
            </a:r>
            <a:endParaRPr lang="fr-F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304"/>
          <a:stretch/>
        </p:blipFill>
        <p:spPr bwMode="auto">
          <a:xfrm>
            <a:off x="0" y="764704"/>
            <a:ext cx="914399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1" y="3529639"/>
            <a:ext cx="8352927" cy="205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2076" y="4869160"/>
            <a:ext cx="16979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2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العنكبوت</a:t>
            </a:r>
            <a:r>
              <a:rPr lang="ar-MA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/65</a:t>
            </a:r>
            <a:endParaRPr lang="fr-FR" sz="2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05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marL="0" indent="0" algn="just" rtl="1">
              <a:buNone/>
            </a:pPr>
            <a:r>
              <a:rPr lang="ar-MA" b="1" u="sng" dirty="0" smtClean="0"/>
              <a:t>4- نيل الشفاعة :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 smtClean="0"/>
              <a:t> «</a:t>
            </a:r>
            <a:r>
              <a:rPr lang="ar-MA" b="1" dirty="0">
                <a:solidFill>
                  <a:srgbClr val="C00000"/>
                </a:solidFill>
              </a:rPr>
              <a:t>يَوْمَئِذٍ لّا تَنفَعُ الشَّفَاعَةُ إِلاَّ مَنْ أَذِنَ لَهُ الرَّحْمَنُ وَرَضِيَ لَهُ </a:t>
            </a:r>
            <a:r>
              <a:rPr lang="ar-MA" b="1" dirty="0" smtClean="0">
                <a:solidFill>
                  <a:srgbClr val="C00000"/>
                </a:solidFill>
              </a:rPr>
              <a:t>قَوْلا</a:t>
            </a:r>
            <a:r>
              <a:rPr lang="ar-MA" b="1" dirty="0" smtClean="0"/>
              <a:t>» طه/109</a:t>
            </a:r>
            <a:endParaRPr lang="fr-FR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128792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655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88987"/>
            <a:ext cx="8229600" cy="4525963"/>
          </a:xfrm>
        </p:spPr>
        <p:txBody>
          <a:bodyPr/>
          <a:lstStyle/>
          <a:p>
            <a:pPr marL="0" indent="0" algn="just" rtl="1">
              <a:buNone/>
            </a:pPr>
            <a:r>
              <a:rPr lang="ar-MA" b="1" u="sng" dirty="0" smtClean="0"/>
              <a:t>5- النجاة من الفتن و الفواحش :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 smtClean="0"/>
              <a:t> يوسف عليه السلام : «</a:t>
            </a:r>
            <a:r>
              <a:rPr lang="ar-MA" b="1" dirty="0" smtClean="0">
                <a:solidFill>
                  <a:srgbClr val="C00000"/>
                </a:solidFill>
              </a:rPr>
              <a:t>كَذَلِكَ </a:t>
            </a:r>
            <a:r>
              <a:rPr lang="ar-MA" b="1" dirty="0">
                <a:solidFill>
                  <a:srgbClr val="C00000"/>
                </a:solidFill>
              </a:rPr>
              <a:t>لِنَصْرِفَ عَنْهُ السُّوءَ وَالْفَحْشَاء إِنَّهُ مِنْ عِبَادِنَا </a:t>
            </a:r>
            <a:r>
              <a:rPr lang="ar-MA" b="1" dirty="0" smtClean="0">
                <a:solidFill>
                  <a:srgbClr val="C00000"/>
                </a:solidFill>
              </a:rPr>
              <a:t>الْمُخْلَصِينَ</a:t>
            </a:r>
            <a:r>
              <a:rPr lang="ar-MA" b="1" dirty="0" smtClean="0"/>
              <a:t>» يوسف/24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 smtClean="0"/>
              <a:t> قصة جريج </a:t>
            </a:r>
            <a:r>
              <a:rPr lang="ar-MA" b="1" dirty="0" smtClean="0"/>
              <a:t>العابد.</a:t>
            </a:r>
            <a:endParaRPr lang="ar-MA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93556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chemeClr val="tx2">
                    <a:lumMod val="50000"/>
                  </a:schemeClr>
                </a:solidFill>
              </a:rPr>
              <a:t>الفرق بين الرياء و وسواس الرياء الكاذب</a:t>
            </a:r>
            <a:endParaRPr lang="fr-F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117615"/>
            <a:ext cx="8229600" cy="4525963"/>
          </a:xfrm>
        </p:spPr>
        <p:txBody>
          <a:bodyPr/>
          <a:lstStyle/>
          <a:p>
            <a:pPr algn="just" rtl="1">
              <a:buFont typeface="Wingdings" panose="05000000000000000000" pitchFamily="2" charset="2"/>
              <a:buChar char="Ø"/>
            </a:pPr>
            <a:r>
              <a:rPr lang="ar-MA" b="1" dirty="0" smtClean="0"/>
              <a:t> تعريف الرياء : هو أن تنوي فعلا أو قولا لا تقصد به وجه الله تعالى، إنما تقصد به غيره، أي أن النية من البداية تكون فاسدة.</a:t>
            </a:r>
          </a:p>
          <a:p>
            <a:pPr marL="0" indent="0" algn="just" rtl="1">
              <a:buNone/>
            </a:pPr>
            <a:endParaRPr lang="fr-FR" b="1" dirty="0"/>
          </a:p>
        </p:txBody>
      </p:sp>
      <p:pic>
        <p:nvPicPr>
          <p:cNvPr id="2050" name="Picture 2" descr="C:\Users\pc\Desktop\الناقد\أخوفَ-ما-أخافُ-عليكم-الشركُ-الأصغرُ-الرياء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14620"/>
            <a:ext cx="4572000" cy="4143404"/>
          </a:xfrm>
          <a:prstGeom prst="rect">
            <a:avLst/>
          </a:prstGeom>
          <a:noFill/>
        </p:spPr>
      </p:pic>
      <p:pic>
        <p:nvPicPr>
          <p:cNvPr id="2051" name="Picture 3" descr="C:\Users\pc\Desktop\الناقد\768.jpg"/>
          <p:cNvPicPr>
            <a:picLocks noChangeAspect="1" noChangeArrowheads="1"/>
          </p:cNvPicPr>
          <p:nvPr/>
        </p:nvPicPr>
        <p:blipFill>
          <a:blip r:embed="rId4"/>
          <a:srcRect b="12593"/>
          <a:stretch>
            <a:fillRect/>
          </a:stretch>
        </p:blipFill>
        <p:spPr bwMode="auto">
          <a:xfrm>
            <a:off x="0" y="2637892"/>
            <a:ext cx="4643438" cy="4220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960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من علامات المرائي :</a:t>
            </a:r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يكسل بالعمل إذا كان وحده.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ينشط إذا كان أمام الناس.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يحب أن ينظر الناس إليه </a:t>
            </a:r>
            <a:r>
              <a:rPr lang="ar-MA" b="1" dirty="0" err="1" smtClean="0"/>
              <a:t>و</a:t>
            </a:r>
            <a:r>
              <a:rPr lang="ar-MA" b="1" dirty="0" smtClean="0"/>
              <a:t> هو يقوم بالعمل.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يزيد بالعمل إذا أثني عليه </a:t>
            </a:r>
            <a:r>
              <a:rPr lang="ar-MA" b="1" dirty="0" err="1" smtClean="0"/>
              <a:t>و</a:t>
            </a:r>
            <a:r>
              <a:rPr lang="ar-MA" b="1" dirty="0" smtClean="0"/>
              <a:t> ينقص </a:t>
            </a:r>
            <a:r>
              <a:rPr lang="ar-MA" b="1" dirty="0" err="1" smtClean="0"/>
              <a:t>و</a:t>
            </a:r>
            <a:r>
              <a:rPr lang="ar-MA" b="1" dirty="0" smtClean="0"/>
              <a:t> يتكاسل إذا ذم.</a:t>
            </a:r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rrondir un rectangle avec un coin diagonal 3"/>
          <p:cNvSpPr/>
          <p:nvPr/>
        </p:nvSpPr>
        <p:spPr>
          <a:xfrm>
            <a:off x="5652120" y="3645024"/>
            <a:ext cx="2736304" cy="1800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600" b="1" dirty="0" smtClean="0"/>
              <a:t>الشرط الأول :</a:t>
            </a:r>
          </a:p>
          <a:p>
            <a:pPr algn="ctr" rtl="1"/>
            <a:r>
              <a:rPr lang="ar-MA" sz="3600" b="1" dirty="0" smtClean="0"/>
              <a:t>الإخلاص</a:t>
            </a:r>
            <a:endParaRPr lang="fr-FR" sz="3600" b="1" dirty="0"/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827584" y="3573016"/>
            <a:ext cx="2736304" cy="187220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600" b="1" dirty="0" smtClean="0"/>
              <a:t>الشرط الثاني :</a:t>
            </a:r>
          </a:p>
          <a:p>
            <a:pPr algn="ctr" rtl="1"/>
            <a:r>
              <a:rPr lang="ar-MA" sz="3600" b="1" dirty="0" smtClean="0"/>
              <a:t>المتابعة</a:t>
            </a:r>
          </a:p>
          <a:p>
            <a:pPr algn="ctr" rtl="1"/>
            <a:r>
              <a:rPr lang="ar-MA" sz="3600" b="1" dirty="0" smtClean="0"/>
              <a:t>(الصواب)</a:t>
            </a:r>
            <a:endParaRPr lang="fr-FR" sz="3600" b="1" dirty="0"/>
          </a:p>
        </p:txBody>
      </p:sp>
      <p:sp>
        <p:nvSpPr>
          <p:cNvPr id="11" name="Arrondir un rectangle avec un coin diagonal 10"/>
          <p:cNvSpPr/>
          <p:nvPr/>
        </p:nvSpPr>
        <p:spPr>
          <a:xfrm>
            <a:off x="642910" y="500042"/>
            <a:ext cx="7715304" cy="107157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</a:rPr>
              <a:t>متى يكون العمل مقبولا عند الله ؟</a:t>
            </a:r>
            <a:endParaRPr lang="fr-FR" sz="54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330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rot="10800000" flipV="1">
            <a:off x="1928794" y="1714488"/>
            <a:ext cx="2428892" cy="1714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500562" y="1714488"/>
            <a:ext cx="2714644" cy="1857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7536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6072230"/>
          </a:xfrm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ما يتوهم أنه رياء </a:t>
            </a:r>
            <a:r>
              <a:rPr lang="ar-MA" b="1" dirty="0" err="1" smtClean="0"/>
              <a:t>و</a:t>
            </a:r>
            <a:r>
              <a:rPr lang="ar-MA" b="1" dirty="0" smtClean="0"/>
              <a:t> ليس كذلك :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حمد الناس للرجل على عمل الخير.</a:t>
            </a:r>
          </a:p>
          <a:p>
            <a:pPr algn="just" rtl="1">
              <a:buFont typeface="Wingdings" pitchFamily="2" charset="2"/>
              <a:buChar char="ü"/>
            </a:pPr>
            <a:endParaRPr lang="ar-MA" b="1" dirty="0" smtClean="0"/>
          </a:p>
          <a:p>
            <a:pPr algn="just" rtl="1">
              <a:buFont typeface="Wingdings" pitchFamily="2" charset="2"/>
              <a:buChar char="ü"/>
            </a:pPr>
            <a:endParaRPr lang="ar-MA" b="1" dirty="0" smtClean="0"/>
          </a:p>
          <a:p>
            <a:pPr algn="just" rtl="1">
              <a:buFont typeface="Wingdings" pitchFamily="2" charset="2"/>
              <a:buChar char="ü"/>
            </a:pPr>
            <a:endParaRPr lang="ar-MA" b="1" dirty="0" smtClean="0"/>
          </a:p>
          <a:p>
            <a:pPr algn="just" rtl="1">
              <a:buFont typeface="Wingdings" pitchFamily="2" charset="2"/>
              <a:buChar char="ü"/>
            </a:pPr>
            <a:endParaRPr lang="ar-MA" b="1" dirty="0" smtClean="0"/>
          </a:p>
          <a:p>
            <a:pPr algn="just" rtl="1">
              <a:buFont typeface="Wingdings" pitchFamily="2" charset="2"/>
              <a:buChar char="ü"/>
            </a:pPr>
            <a:endParaRPr lang="ar-MA" b="1" dirty="0" smtClean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r>
              <a:rPr lang="ar-MA" b="1" dirty="0" smtClean="0"/>
              <a:t>يقول الإمام السيوطي : (هذه البشرى المعجلة دليل للبشرى المؤخرة إلى الآخرة).</a:t>
            </a:r>
          </a:p>
          <a:p>
            <a:pPr algn="just" rtl="1">
              <a:buNone/>
            </a:pPr>
            <a:endParaRPr lang="fr-FR" b="1" dirty="0"/>
          </a:p>
        </p:txBody>
      </p:sp>
      <p:pic>
        <p:nvPicPr>
          <p:cNvPr id="4" name="Picture 2" descr="C:\Users\pc\Desktop\الناقد\10932629_439702982848124_343702016_n.jpg"/>
          <p:cNvPicPr>
            <a:picLocks noChangeAspect="1" noChangeArrowheads="1"/>
          </p:cNvPicPr>
          <p:nvPr/>
        </p:nvPicPr>
        <p:blipFill>
          <a:blip r:embed="rId3"/>
          <a:srcRect t="12242" b="24509"/>
          <a:stretch>
            <a:fillRect/>
          </a:stretch>
        </p:blipFill>
        <p:spPr bwMode="auto">
          <a:xfrm>
            <a:off x="714348" y="1714488"/>
            <a:ext cx="742952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/>
          <a:lstStyle/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فرح المسلم بعمله :</a:t>
            </a:r>
            <a:endParaRPr lang="fr-FR" b="1" dirty="0"/>
          </a:p>
        </p:txBody>
      </p:sp>
      <p:pic>
        <p:nvPicPr>
          <p:cNvPr id="4" name="Picture 3" descr="C:\Users\pc\Desktop\الناقد\B24od5-CAAARYO8.png-large"/>
          <p:cNvPicPr>
            <a:picLocks noChangeAspect="1" noChangeArrowheads="1"/>
          </p:cNvPicPr>
          <p:nvPr/>
        </p:nvPicPr>
        <p:blipFill>
          <a:blip r:embed="rId3"/>
          <a:srcRect t="25670" r="34851" b="20381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وسوسة الرياء : أن تكون النية صالحة ابتداء، و يحضر الشيطان ليفسدها بطريقة أو بأخرى.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الرجل الذي نوى الإطالة في الصلاة.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الرجل الذي نوى الصلاة فبدأ بتحسينها.</a:t>
            </a:r>
          </a:p>
          <a:p>
            <a:pPr algn="just" rtl="1">
              <a:buNone/>
            </a:pPr>
            <a:endParaRPr lang="fr-F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071810"/>
            <a:ext cx="7929618" cy="321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 rtl="1">
              <a:buFont typeface="Wingdings" panose="05000000000000000000" pitchFamily="2" charset="2"/>
              <a:buChar char="Ø"/>
            </a:pPr>
            <a:r>
              <a:rPr lang="ar-MA" b="1" dirty="0" smtClean="0"/>
              <a:t> قال رسول الله صلى الله عليه و سلم : «</a:t>
            </a:r>
            <a:r>
              <a:rPr lang="ar-MA" b="1" dirty="0" smtClean="0">
                <a:solidFill>
                  <a:srgbClr val="003300"/>
                </a:solidFill>
              </a:rPr>
              <a:t>إن الله تجاوز لأمتي عما وسوست أو حدثت به أنفسها ما لم تعمل به أو تتكلم</a:t>
            </a:r>
            <a:r>
              <a:rPr lang="ar-MA" b="1" dirty="0" smtClean="0"/>
              <a:t>» رواه البخاري و مسلم.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جاء رجل إلى النبي صلى الله عليه و سلم فقال : (يا رسول الله إن أحدنا يجد في نفسه يعرض بالشيء لأن يكون حممة أحب إليه من أن يتكلم به ؟ فقال صلى الله عليه و سلم : «</a:t>
            </a:r>
            <a:r>
              <a:rPr lang="ar-MA" b="1" dirty="0" smtClean="0">
                <a:solidFill>
                  <a:srgbClr val="003300"/>
                </a:solidFill>
              </a:rPr>
              <a:t>الله أكبر الله أكبر الله أكبر، الحمد لله الذي رد كيده إلى الوسوسة</a:t>
            </a:r>
            <a:r>
              <a:rPr lang="ar-MA" b="1" dirty="0" smtClean="0"/>
              <a:t>» رواه أبو داود و أحمد و صححه الألباني.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يقول الإمام النووي : (الخواطر و حديث النفس إذا لم يستقر  و يستمر عليه صاحبه فمعفو عنه).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286067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chemeClr val="tx2">
                    <a:lumMod val="50000"/>
                  </a:schemeClr>
                </a:solidFill>
              </a:rPr>
              <a:t>ما يعين على الإخلاص</a:t>
            </a:r>
            <a:endParaRPr lang="fr-F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ar-MA" b="1" u="sng" dirty="0" smtClean="0"/>
              <a:t>1- الدعاء :</a:t>
            </a:r>
            <a:endParaRPr lang="fr-FR" b="1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3" y="2214554"/>
            <a:ext cx="8261022" cy="43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75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 smtClean="0"/>
              <a:t> عمر رضي الله عنه : (اللهم اجعل عملي كله صالحا        و اجعله لوجهك خالصا و لا تجعل لأحد فيه شيئا).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المطرف بن عبد الله : (اللهم إني أستغفرك مما زعمت أني أريد به وجهك، فخالط قلبي منه ما قد علمت).</a:t>
            </a:r>
          </a:p>
          <a:p>
            <a:pPr marL="0" indent="0" algn="just" rtl="1">
              <a:buNone/>
            </a:pPr>
            <a:endParaRPr lang="fr-FR" b="1" dirty="0"/>
          </a:p>
        </p:txBody>
      </p:sp>
      <p:sp>
        <p:nvSpPr>
          <p:cNvPr id="12290" name="AutoShape 2" descr="data:image/jpeg;base64,/9j/4AAQSkZJRgABAQAAAQABAAD/2wCEAAkGBxQTEhQUEhIUFRUVFxQUFxQVFBQUFRQVFBQWFhUUFBQYHCggGBolHBQVITEhJSkrLi4uFx8zODMsNygtLisBCgoKDg0OGxAQGywkHyQsLCwsLCwsLCwsLCwsLCwsLCwsLCwsLCwsLCwsLCwsLCwsLCwsLCwsLCwsLCwsLCwsLP/AABEIALMBGQMBIgACEQEDEQH/xAAbAAACAwEBAQAAAAAAAAAAAAAEBQIDBgEAB//EADwQAAIBAwMDAwMCAwYEBwEAAAECAwAEEQUSIRMxQQYiURRhcSMyQoGRUqGxwdHwFUNiciUzY3OC4fEk/8QAGgEAAgMBAQAAAAAAAAAAAAAAAAECAwQFBv/EACkRAAICAgICAQMDBQAAAAAAAAABAhEDIQQSMUETIjJRBWGRFCOBofD/2gAMAwEAAhEDEQA/APn5NRAFRkrtuvNWldFkh5qIrprhHFAMjGmT3q1jzXoRwTXMUyDPCU0VDwM0LGmTRM57CgZHd5qJbAzXmPNVyc0xHYZzRykMKXKKtikwaCSLnTFDSxc0wHuFQktWC7yjbCdofadpb+yG7Z+1AmgAnFVPLmpzR0OwxSYvJ5W+a4jckVFhUnGcEUidDC3fcuDQ2O4rtq2DV1zCQQSCA2cEggHHBwfNAMAePmurH96I6JNTFqaBWciNRc4ParxBivGGgROI1KUcVBVxU2poGCIeanNUdtSkpACtXgam0dR6ZoGWQtVoeqIhg1I1ZGRCUS15T81V1D813GRXRHRJNsE0iW84q/qH5qBj4qzbUaaJWgOUVbbJ3oj6cVYkOKiSBSK8y9qIMVeMdMTKtuBVbiinTtVLLT9ETtovmu9zmr4o8L+aksFIYJso3QtJE8hVpOmgCln27yC8kcSALkZy8qeRgZPirIIAGUuuVBBYA4LKD7gD4yM81o7/AFJJHb9ZxugeITiEDpn6tbmECDd+2NVVO/gYGBym9DUfyd0X0cgEUssm/dIyBFjZ4i67wElZMsuHQbsgDBxzyQ09UaWHtUS2QFf0JAy7BbMGFw7PAwbCcZZyx2hdnPaszcWs8rSNDqhaaSBoHja2jg6ybtxihwdiZBY4JUls4/dmo3EU+OnPqrK/St4pES0jdVWA9SOHqo4DbHdgSO5yCWFQt2WqMa8gtvpEnVWI7QSu/fuDxiLbvMwdCQybedwJrb61pyvbJE0uMPaw+1WdFleMC32AKGEbiUMzHO0nAGSTSK6u45bfoPNIWIQNcx2sCb1E0krQ/TBlXpksnnkgkgg4qOnXjQyIz6lLLGjQMYTZxo0gtiDChl3ZGNignzjnNN9n6BJCDXtMELKqydQMpYMF2glZZImABPbdE2D5GOBV2iekpbpC67lG7poenI6vJtZyGZRhFAXBc8AkD5xprzWIoYzJAhKMbq3aV1hLx9YzXUH6MrhHQNPcZUnn6dCewFJL+2mP6FzqnTOEWWBbKIwofcem4iYI20yMThSA2SMkA0dn4EoJbKV9G4iheWdYpJ5FjWN1xtyxV+oScqyYyQVx2Gc8V6/9EXCe5IpXjKxsNydKbMjbRGYNxYuDjIXdgMpOM1tDdYJ2jLJbxw2okmibrTW8c2ydSsjCLIfarlgSz8gbaVXtjJObi4br6dO6tuGxrqL6UWwhkUyKFhSVukBgEN7FA5NLsw6pmXg9M3BUsYXRBuzJIOlGu3O4vI+FUDB7n7VstX08TRQxuGtyqyThH3TILe3SKKV0kX2gBQGCj93JzlgKyNyA7vJLqryNICshfT0cyIXWTawdyCAyrtB4XGBgUd6bvre0DoLmWaFlkjWM2qRmJZ3jMkjMHzIdsSjH24xQ2/wCUUvJbF6XZnmVHB6TBFOxm3ZiaZS+3IiUov7jxk4+SB9E0cme366HpTbj7WViMQ9YCRVYMvsZH28MVbjk0/8Aq+pHIbWB1E6Rv9epjVrV7e4IZrlycogjgtn6Y4PvxndkEQ2rW4ZpcX1wJxIF+nS2L9AW8TdCIgLKVhdyHGQeMcrmjsLqjP8AqDQxiSaPCqwjkggRXYyQu0EQk92GUs86kIVz+4eBmmz9MtJaSTKJTKjmMxqoO2QSRIIWjxv3ESM27gDZg9+Nemog5c9aS5UXBNrvikmEVxdrcIhfqABlEIHt3GMSqce2sbJDIXjRtXkNxGhtvZb71IlQRvFE6sOo+4kGRsbsIQcqKLY+q/JDRdLeO8tlmRGWR8D3xyxttJVvchZWKt3TvkAEc1oW9OxS3TtMTFFst2UbRbNK0qlcEOoWOZijHpAclhg4y1Wi2+mCwShL+ePFwkQt4IG2ho4XRU/5snTV3y2d2yMjOM0l16ZzMWkvpIAWmkSzktorwwLOfesuXKZbGQhzsDAcUWwpezJyEhiCCMEghhhgQcYYeD9q4xojXL0TXU0qAhZHLDIAJz3dgvAZiCxx5Y0MamVkCa5j4NceqwaQy4Vw1yOummmDOjird3FU1MGrosqki4NxVmapFEYqM/IR8F6p96uji4qMcNNLa24qstSFzQV0QU2+lpto2mowG9A26VIiSJCVV4pmymz9rbkT3P7QM/NF0OrMpJZtgPtbbnaGwdpbGdu7tnHiqBb5Nau8vVQJFJFcSq8EDRRQIzh5Y5rwOmR+wtvjBbBOB9qXaR6rsxJDvtZFDKxuE6Bmy4RlSOEsxYJuVpCc7jtxnCkGPdDWJvYuMBwBjmm3/BWSNXYqc7crk7l3hihYYx7gjEYJ7eKO1C9SCGymnty31IjE/TjcdH9CNiY0XAWRjKrhW4wrADmiNN9URzRvJcw3HSgdHVEtmGxeoIlDuXPXJXYScAjDDtik5DWNiX6bPaoRae7MFVckgkZIUYXJYlmwABg5NPtJ1lbuSKFYZTM/VE7TQFTtigl6LpJ2VmdYcjHO4Ci9f1iK2WL2Sz9eF5ItgM0MrRR9AQiE56cThkZivcnsD2XYfRii/wDSrxQCWQkMxA2bDjnOQXz3GPjHPBPj3p/0112JYsqAA8LuZgSQSgOMgYOcZPYY54neer4Ge4kisrp3khBAKXAWSQHMysu8qkarFCcqM8P2zSy69UpcCP8ARuXj60Mn0fTk6M0ZtYIJEDhsYV0kdQcqxJz3NHcfxjiX0/shQ4kMrlQq4GGPO+MIMtuTAyTjk4x5pbe6RIqb2QgducZHJAyucjJVu452mn/qDWlt5pophNNvhUqIonKysRdxyLuQgxlmZWyvPuNBXXre3kBD2l0ylYPcsDI5ZWdZULfxLGjblyTljyakp0xdLE2kSTh+nA+0uedwUp7QSXYMCBhd3OM4z81fD6elklk6jqWBUlyzESNMQY8NjJL7s84++KqsfUbbyLKz2TuY1i6sc0wkVw3UilDbUVsiPL8KAW+M1q4tRlieAwqJZLi4iSVVE00KlCvXKSt7l9kow7cYjfuCKfdbaDo/ZmLDTt86Qybot5xypVuQSvccZ4GcYGc1Z6yvTJIsEYVIIwpj2nKESIjbwQcGM+0jAGRyRkmmOhawj3Fsgjle56qQyGW3ZkEaSSmWRZSf3YKNuI/hI80v9RXL21vazvbLNI0EBn6isRCkcES8xoQAzMcFm4X28e7iPdeRfG/AL6r0KG3EYTeGzIG3sCXVduyYKP2q2Wx+PPcpdMtklniiLbRJIiFv7IZgCefzWgvfUsMsi/8A808mXuTultHlIged5oYY0DrtyJWXeCSoRcDFc1COLTbmLNt1ohKjSysryMitOwjijVWCq4SMnJzlsgYxR30DxuyWr3D2ivBZwuoaHqXG4GSWEkyRkSMOEBjCnDAFd7HC5wMXJOzY3MSFGBkk7QOwGew+1fQdO9TRSrFatb3bmZoIpZHVoy7SAW8zO4XKgRpEc5BO6QcDggR6ZHiWdbJw1lNLGtsqOZJxF9N0mlUklsGYs5AAK47ZoUkEoMR+nPS893gooWL3ZkJXA2Y3bUzubkgcDGTgkV3VNCkjV5E/UgRtonGFV+du5V3EkbvbkZGR3rRt6wZYHQw3X1DW8sTym2IdLpUjVFVl7K7K7t8HGPk2PfjUmmtlWWGLezwGSB1CHO8SzTl8YYvLGIyuF3Jg8HIpg8dIX6FpyS6dcOqdWYF9+UDSbiUMZjlPOFRJGIHJ6h+BnLvEyqCVYKc4JUgNtOGwfOD3rWDXDbAwi2uoEjeTpOLU9Xb9PcwmVnZAeo0jwvx2BA/hp5reivMES5mYKJbfDlVDFpre3iZVUAKCbiQFj43MT2oUthLHoxmj6Cs1vLcPLsVOooAUEBo41deoxYbQ5YIoAJJzxhTSma1dFRnjdVcZQspUOPlSRyOR2+a09veW9qs1qRdXADXAkQWzxBmKwGBX5JA3QEg+BKxFH3F4upyOei8Kwr1VllDqVHVXeJIwAjbowze3LDpAbjT77F8bqzFX2mSxqjSRugkBKblK7gMZxn/uX+o+a0Gu+mo4rOFoY5HlfpybwS/ViMLPM6opIVI2KLkgEZ5J8NvW19B1QCs0rKklxHAYJGSWS4jRxumRhmJcICEH8JBYnJomL1HDI/Qt4ruISz2Aik6cisyRzQo+9mJVFWKPZwMHZlsml3H8ZkPTOgdeRur1ERUWTCxsXkV3VE6YweCWzuweB2NMvWnpyG0ij6TvIxdlaTK7cbcgFAMoxyCO+QCc9sbW002R7sM8rI2L2BGU4lIa8uJIjCSCFAijxyCNpGO+Rm/Xs5kto5BH045DZSRx8YXdbT9VQQADtOwZ+No7YovYdaRgWPapA1B+4rjHmrYuiqQQGxRORQa0TmlJ7EkaKxt8gU8tLSqNEtCRWmsrOoFqFP0XFWRwMM7SRkFTgkZB7g47j7VpI9KJ8VYNEf7VByHRlAZFG1ZJFXn2q7Ac/YHFdhu26olkUSSqjxLOS4nSOTO5UkB9p9zEMQSMnHBIL+50lx3U/wAuaVy2uDUVP0yTjW0dmui7RuQS0QxG7yzOyewoZMb+m0pBbMhTd7j2rjXUvB6smf8A3Hz/AI1bHFQtyeayZc1MujjsZ2twxeJzJPujxgC4cRPgyEGWL+M/qHyM7U+K7benLSBZBBAI+uymRoprhGYKQ4w4YNEA38KnGO/wKtOOafMntzUoZ7QnjaEd3O6BUWSRVRVVR1ZGOF7ZZmJY/c0HqWuysqqHdcbckSNklVx4IwDknycnvgAC/VH5rO3TnNbsTUlZRLTCra7lUYWSQD4V2A578A0/tZCXMoMgkZdhbrzlcYQEiEvsU4jXkD5P4z1mMkVrtKtuAKskiKYsvhKeDLIQQQQXfBHwRnmlzRFAQGYA9wCQDj5HmttJpRbtik+paPIMnYT+OarnkSJKNiqHU5AoDPIcFmH6rgHdG0e2Ved6DduC8e4A/aqIbt+y5D+8dbLb9shjaRM55BaGM8/B+TXY7fk58VZYjL4+ax5OQlKi6OF1Yr1KK4DbjcT4POOtJjPnjdSq616WONUjYxsoAaVGYO6qZWRW5xgGeQ/kg+BW712ECIk+RXzLU4znO04PnxV2OakVyi4g9p6nu4n3LcTN7WUrJLMylWGCOHDKfhlIIxwassfUZWZJGgjYR9QpGGkIEsp3PMZJWkdpCccsTwBjGAQqaM/Fc6Zq+iqzTy+up3O9l/W2sqyLNcqihg4H6HU2MQJGwSD/AA5zg5RXWpTSLtknmdeMq8sjqcfIYkUKsZ815xToTdhcGpzoMJcTKB4WWRQP5A1OHUGAdZAJ43XY8UzSMrDeJOCrBlO4bsqRznvk0tzXOpQIbSaxKAqwsbZFyRHbvKilmxud2Ll5GO1RlmPCgDFT0/XJVmjeaWaZEbLRvK7hlZSjrhyRyrMP5+KUrIasopBbs1PpnULSEGBHMcTK7TO6SwNKAEEcCPFNJImGMj7g3kjY1KNY9STSzzstxcdOSSQqpkdcxsx2hkU7R7cDFKTVbLSSSG5N+RkuobkMc0aXKFlcLO03tdFKKyvHIrftOMZxgDjgVVqN+8zbpD2wFQZEcagBQkadkUBVGB8eaE8V0PTAiyVUy0Rj4qJWmIrU4FX7qp20VgUNCs+maFBwBWtsIcUg0wDA4rUWB7VTJlyGMK0SpqsJxQ8rkVly5XAvxwUgxmFLr6xRxyMH5HeqZLg1R9caxT5sfZqjxmK7izMYIPI8Gkktau4k3DHzWcvIMGsPIzNu0bsOBNBGix81oLg4j/lSbSVwtMNRk9uPnirMeb0UZcaRm7rJ5oe7GBj4GKZXcW3Gfz/pSS6lyTXp+DD+2jh8iX1su05huFbfS8cVhLCM5BrZ6fLwPkVpzw1aKsU03s0LvtFDS6jipw3AIwaWX0RHbtXm+ZmnDcTscfHGWmC6pGj5ZQAxGM/P5pHpyfq8+KPuCRmldtN+r98f5964/wDUSyTv2dRYoRgxt6iO5cfAyf8AKsBqUgHtHjittqiNIhwcIAXY+W2jP9APFZ2HTWcMQgG3aTglhhxkZJA5x38eQSCCfQ8K1HZxeSrZjZkOaGYH71pNRsSKSSoa6NmFgmaiWqZqlpKYjxeoEg101wLSAkq1Y/ajdNtGcSBIg5VC5YttESLwz8soJ9y4yT+CTwDK1AFFdHJrpFeXigaOsagwozS7VZZlR5BGrZy7FQFABPdiB4x3/r2NF7GqyOqNuVSQrA5yB2OcDP5wPxQNlO7FTDZqvOaJudPdIopuDHIXUMMna6HmN+OGxhvuD+cAiFEdM0IrcUZj71Ynogz6vpUg4rQ2co7ZrBWN9jFaXT7zJGaz5I2jRF0zZW0vg1G7joO2k4FEifwa52V66z/k1wW7Qpn4NBSGnF0gPal0sfzXEz4pJ6OpimqBhJkYNDTjPB71fIooeb881ViUpPqaOyhsN05PaPz/AIUZImMuRkjsPj/7oDTZ8Dn70f8AUjyDXUxYI432yeDm5ssptqBn7xWckmgGta1heM/wn+6q5LWJuxx+a72D9Qwt0tHIy8PItsSWFvRzTCPLMcKOSf8AfmjY7LaPt8ihbqBsqygMUkjk2scBtjA7ScHHyDjuBXT7qUW1sxKLjKmXW16JF3DcMFlIYFWDKSpBH5FSu52VSzMFUckk4AH3NJYgY8gLsUuSke4v01OPbuPfncftux4q0ai7PanpZiJ+pAyDJJEqsqyrGeDhnVwuSx25wOM8fncR5K9HT4vI+O/ZdFIJGCsWUnO3fFJHvwMnZvUbuOeKHVoNx944yM4YjjvzjHigpbvbDlEMnUXasyNvSa8gkEis+TvjkIVwdwBHY5AFEJGfagmmjdwSqJBdqRxkmNBdAcZ8DHFc7H+n44TtX/o1T5s5xpj+06Jj6mY2XBIO5QCR4DZxnjFZTR9RRWAjZmLKzOkaTvhwN5dTswoywjKgYBUN5pvcW6rOLlxPtUh3VrJiGJiSNyTu2jcYw3C5B880us7yCMWzfVPIbUXQEbRSLNJ18dNFU5CoO2SccePGzFx4QTM2TNKTQr6yye4sNzByw3htxJDIERSQoRMrngsckgVn9TIGfFPoiUs4UJ4F1JsGeNsdnCkpQHsvWZ8/dj80GP0JLW6nTMTSB1TGWkSM+5wOwAJBAJyfjHNa1ozvZmb2xljUPJDKit+1njdFP4ZgAap1C0RZCI5GeLjbIYzGXGAWIRu2CSO/j71tIfaLuS4uDNZ3SvH9QmZgkxcPGZISQySAA8Y4yPFEJq1jusna8lkazEijqWsjiTezFS2W425XHP8ACKdioxGsWarITDHKsJ27TIpUk7Rnk/fP8qcaHp4eyvWMG5kFu0Umxy/vmCuEPYjaPA8mnM2o2klu0E2pXMpaZZ98lvK2NqFTGFLcA5zxijrj1Fbt9T/4jcp1xEIwkEyLbiJw2IlD8AgYOMfzpWwoRehHxcsnOHinDe51IMcTuP2kc5HnNZBe2ftW+Ot2v1yXBnZlFqYpJDA4eSfpGEuygfxAhs/9OKwsUJZkjUFixVQADliTgAD700JjDVUjaOI20MuFU9WQxkKzEKSQ2W4GG5JA+AKv9H287TqbaJZJFDFS52ojY/dyQGYAnCnPzjitlqusWyXF5HLfTKjRS2a26RO8MStEqbk2naSDu8fIzQ+k6/ZQG1Vb+YR2/UzEltKizmQsS0uG5I3DuPApXokYSziKTxiSPPvXKSKwBBODkcHFazU9OhVtYRYIx0ChiYA7o8yqpVecAYz481bdajYyxQxy6hPI8ErSCV7aRnKtt/SyWztyM967q2rWLDUHjuXZ7xRhDbuoVlkDhd/nOMZx5oAzfrKBF+jaOJI+rZwyuIwQpkaSUM3JJ/hHnxRXpUdWx1GFuyRpdJ/0vE2GI/KnFD+qrqKRbPpSFzDax27goyYZGdiQW7g9TH/x+9E6K/0+nXch/ddFLWIeSqnfO34AKjPyaBGaHzRHUoduBVuKmhGwtnApzaXLkDaowHSMkn9zP7tifcIGck9gB/apBAcfenzZWKxC+Ypbg/d55O5/Crt/FFErNnpNx4NNnHFZSwud3bhh4+fxTa311ewSVwCVLIhZdy/uVfLkc5Cg4xis2fE60X48iO3m6l7s3zTO51W2ADGeP3DcBuG4g8A7e/fjt3GKBOqRFsBZTho1YmJ0CdRgqFg4BwSR2B71ws3Gyyekzq4uTjitkIoGarGtQOO5pdY38izscSSRP1ShV4z1F35VordmD7UUMu5A2/8AdXrrV8ToVYmIrG5ZE3xqjFt7zMBuj4C7T2zuzVmLhyxyX5e/+/cqycpZE/SHENvgZ+Ktu71IYWmc+xQDxjnJAHJIAySOSQPkgUv9U2mUj3KjIJPfG7OFkyrBRhAS53Y9uGyMjBqoajHbWfslTeElABBibepbdtifDKFbPB+BXRku8U/8GJPq2hxpEouELtCY/cQM/wAQGPcDgcZJGe3HBIwasuNMxyvas36f14RNIpW4aJY+qxeCSMqFwomUSuW2Mqszf9Q4zmtpLcDBPfAzxyTx4FSjxl28EXm+nyKktmHbj/fxUGTAzQdv6oidCZGjjORgdUMCCobg4HuXdhhj2kYya9daiuSqh5CMZ6Ucku3IyAxRSASPB+a62CMYK7MORuTBJl3PS3W4QECRF9mWLRhLeZA207SkVyCiDdjJXHc8c0Y9yGXMecksvIKlCrFWDKeQwIIx9qAlVshQGZiCdqjJ2jux8BRxySBzTy/VsIa0DWjM0m5mkYKcRiUplE49oWMCNTnP7AOMVsNA06DqGbBMuSw3HIViu0lV8naSATkgEgYHFY2WQoQCsqsSuVVA0xRs4MKnKyE48ZHB8iirDV5gUCoS4VS0YilMjESLHNhR/wCX09ysdw53ACssoR9FsZv2brV5MwyL9q+W6nCQSFOM55+K2N1q24bWWSMtwOpFJGGI5wpZQCeDxnNZq9VnBZIpWXk71ikKEDuQwXBH3FEYpDk7FWombp28kiBY2Rkg2KVUIrZY+eWIJ5Yk4JwM5Ilnqzp+m0sggJLMgjgnGcEgpFcKUB3YzjHnzRd8qCyhYKmfqJ13hFVmURxsoZlGW/ce+TSq50+VMGWKWMN+0yRum7zgFgOftTSRE5rOotOwG+UxKBsSTpjado3YjiAjHOcYGcYpayiiparCeTUqoRUqY5NeN0wVkVsKxBYDA3Y7AnuR5xnGecZrkknNVkg96AIA4q63uWQ5RijYI3KcHB4OCORn7VXj5/rUStKgsreH4qoDFFBq8UHekMoxgVwVNqrXmgZcpzVkkrEKGYlUBCDPCgsWIA8ZJJqojHFTB8UAUkZNG9KqAuOat6lNEWaW3CgPuTcShVCJGTpyEjEhA/fjn2mmpn3QQ8+63Z4WH/pTNvgf8Bg0f5I+aRpLVm8HH+pGeQcHHcZAOPsPipUFj206jdQxf8lOq+AWbbyAI4wcsSQfgAcnwDPTZuvGiRhHnht0Qgt7R0GLi4inwVUsSCwbacjIJxSZZTkMrMrL+1lLKy/hlIIplDO82xWMpAILdW4aRXPTAIMIUJ+/cwY5POPwSTbBNI0UNuJVmdILwLdo2VBswq9VhJuAL8kEnG7PDGrE0/czssd4WaK2iI6UaNH9MysGMkpCSMWRf25Hf5pro0jADPb704e5Cis8k7pF0a9mM/4YV6P6V6OgIVUg2ILJA++JGw/ZeQCMHBIzzXf+GswnMcF3mWOeMBvo9idZ+p/C4ZgG7ZJwCacTX24/amemygiq3DKlbSGpQbpMF9Qx5tSHUb3MSqo92JndQoQ/IY9/gE0oWy3yTSRR3bpL9TFlTaKjLI7hiu5gzKGLlS2e5I4NaLVdESd43d5AIw42owUNvABycblOARlSDhiM4JyfCiqoVQFVQFVQAAoAwAB4AFGONR0Sm7ez5xd26ICoFx1RaNYhJYwNoYkGaSYexuDnCZ/0LubqaXqpExzHGjiNCRLLvYqSuDuKIAWIX3MSoBGeW3qSL35+RWdmtt2N4B2nIY8FT8q3cH8V2cPFUsNxe2cvLncctNaQXBOBiRuoI44pInlYFGmLptSJFbHUkLHOMcH80vnaGNYEk+tAicyqpNll2MiOXcBvG0LuAGASM0xtdMAAkJZm5AZ2eR1BHZWckgH7VyTSUZtzFs+3PJ2naSVJXOCQScEjjNRlxezbb/glHN1SSRXHc7RIxjILzsY0ZkDMbiUEByCVUB5CM57KD9qBurnY9xHcMilzCmArEgwSM4Vos75IXLkblGTjO3BprNoocEb8gjBDDIP2NCSaXcpkK8zrjCbbuSJUBRhj9rNkMVIAIGBjjys+Gkujv9vY8WRt/UqINZZIglhmDQM7r9O9sybLhllVcy4ZSCnYAEZzxmu3enNLLK8sEwjZ2kjCC0aQFzl+p1GIA7AbT4OfFCx6e0Yx2PcnkEt5YnyTRUVzKvZj/Pmoy4qivOyUc/b0Vm2jSKWLp34WUxHj6IbGiYsGRVO3cc4JIPAFL9XurWVlDLegokcKoBaFFCJhRk7tucEn+fFPhqWRiRR+R/pS+ewjbLITnJbBZiAW7kKThc/as0sdF6lYmt73pxWw6bNJBdNckNs6TKcAKGBznCJzt7k8cUTd3EJtbpozcYuJY1WOcxt+sknVkeIp3CqcFjzyooW5tTzmg5lOBkk7RtXOAFXvtUAYAzyfk8nJpOKCxa0YHeg7iSjLk0rnehyCiBb5qO7+lRzUokyaBFin+ld2/FGxWdXLZH4osYtWPNXJF4o1bbBpnaWI74qLY0hFPp5I+KHFttFbaDT93GKXXGj7SxPzxUFMl1MsyEc1WoyaZ30fNLpWxxViIMluzxV2yg0ajd9ADKJqOhFBRLR0ApgFRw030qHmgLcVodKjxU1LQqHtqcCpTNmuwITgV10z+3nIBG33ZBGQQR3GOc1ZiSsryS0A7aNtJdpobbU0BrXKEWqMkZSs0cM2RUS3NLbNyKYbvNYpY1F0jdGVrYu1WIZyaSSQ7m5/p8U7vWzyaCij81swvrEzZF2kWWseVYfzqgJzg9/8aLteDUr23zyO47GjvUqH10DLbnwauRGFVW10M7W4P+P3FMENRnJryOKT8AzxBhyv91AXGmjxTyq3IrPLI0XKCZnH037UNLZYp/O9KbuSqJTZaoiS8jpFekCnV85pDdpnzUPIxLdvntS9oT5pzKgoGaQD700iLYJ0/wD9oixXLYHNCyTZ7U09PoN/NSImq0/SS2OKbD01IRxGf7qaen0BAxWpim29xWfJkUVbL4Q7eD5Xf6M6H3Iy/kUXYwe3OK+k3F4hGGAIPgjIrL6pYIgJj4UnJX4/H2+1c7Ny11dOzbi4rb8AekRgn8VX6qiCL98/40XoCDcT/KqPVnuJ+Mgf61Hj8ntSDNx+lnzTUGwTxSdySa1GqncTis/cQEZrsROa0DZ8Ci80OkJozpVIQ8hSmEMdCwCmdsKbAvtoq0WmpSu2jFPLBaEMYm6jiAaV1jQsse92VVBbONzNxjCkc9yQPNIV1/q2srJDLI5aWKGKK3LxrJAsbQx9WBmUru6fvJAyrcADbT+W2SVGjkUPG6lXRs4YH8HIP3HIou0tlRFjQbURQqqCxwo7DLEk/wAzVqkl5IiEa2WaaT6O4W3jgkuOvKOhvdGGYQkgG04J5YjJU44waHfVuqwSEamrSS25DPbyRxIBcBpYwTGAo6ZIO4lcBeTitVPZRyAdSNJNrB16iK+1h2ZdwODx3FXmn3TBJR9GQmvb1UghS3kaY2W6WbEo2y9IHAbGxmL26qVJ3ZmGMANk5NfctOHgCdK9jtAN+C0c2wJIAeGf3q+0fwH7U8kP8++QQCDng5B70huYYIiGSCBWUuVZYYldS/7yrhcgnyQeanGHb0RlNLyEXk9XQJxWYW/3SqM+a1dpyK05F1VGeG2dReaLCZFVFKJhFZpy9l8UZ7XLQ43Lww5FLNP1/wAP4rX3UOQc18z1uExSt8Hmp/JcNkOlSNrFqinsa696Pmvn0d2R5NXrqJ/tGssi+JrLm+HzSm7vhSlrzPmhpbiqyZZe3v2pHd6hRN0/zSa7NAqKLm7JoF3z5qUpoN2ph1CFlAoqwuSrA0sj70whjosjR9O9MayBjPY9/sfmvocUiyICCOe3PB/FfB9NkZSOa33py4Ychzg/w+P6Vi5MG0zVhls0l2hGaVXc5A/3/SmE07mhZLJmBLcCvLZoPv8ASd/FKo2wHR5+T+c/3VLU7KSYgIpCD+rHyxomz0rBJx9zTy20xSPI+4J/zrpcaDx00rZi5E1kbvRg7jQCvdaRajphHivrM9iw43ZH35H9DSPUrBeeBXbxTbjtHLnFJ6Plc1vtFU7vtT/V7L3EDtQf/DxVykUuIRbvTW2IpNAvwaZ2wNTHY9tcU8sqz1pmnto/FADeE0ZHS2BqMSQUrtjoNU1F2oZ7oDzSu+1dR55qyBCQXfXgUGsRres8kA5P+FR1zVGIPOKy0BJNaYTSWiiUbNR6f2lyXPZWYNnABUbjn54BrbW99GCwH8K7857LhSM/fBPH4rBafEPNa/SbWMAjHB71VkcpO+xOKS9DaXUEy4/sDJOew3Dj84Oavt7sFioBwpYE+PbzjPzjH9agmmx7SAvB71WmnIuQBgGszUq8lqoit+FQs+TwrZ8Euc7V+cAn+lIfUFtE7OWDHpsFZUyxIZjg8DgAKfgZYZI5rQppkfx2rNesNNTbwO55ojGVV2CVWZqeIMqQ+5cW8t2hZwAC8i4D8YI6Sgk+DmpLdLt2wBjG0E7L8yzzzSQQRHtllVFbHjax4pPfx4UoAAG/ccDcRx7S3fbwDj5pFPDjtUPjb9js3dvaW5kIO/YTbqhLbS3WDSkuCMoVhXLA9iOO4od4U2F4RId1urLuK8tczGKLII4BjyxHj5zWHGOasCjH+/FL45fkdo2es26/qyv1HCmS3jCZOz6ZEjQu2MAux3YYg4zgEn2pG00CFXkjkZneWM4IRYDGFA6rEcMWYcHwDjJPCYxjH99DzLTUGlVickaSXQrdXbq9RUie5DEsA8sNvCxedUxwDN00Xwd/yM0r9V6RBDCWiEm9Z4rckuGUOLXq3KDCjO13jGf+4YGOUNxEM/77DtVIjFChJO7HaLbQZp7a29JrCM5rYabakgcVNkSmC3Ip9oU5VsGvQ2FH2WnHcDg1GVeySNrpiBgKtv2AIX5OMUJDd9NeBzSiG4Zpd7HJz/Subm48X4VWbMeVrybCC1AoPUJWgYEco39xphazBkFBa37kH2P+Rq1YlGNkXNtgUuqbqEdt2aVtIVb7UxtDk045vRCUGItTsMkmlvSFa6/j4NI+l9qtjkSIODMVbsabWrV6vVrM43tGpxbtXq9SJoOjc1OSU4716vUIYovLlv7RpVKxzXq9UiAn1RuDQdiK9XqsXgi/JobOtLpTHiuV6kBqIDxUZa9XqrZYeXtWd9V/t/nXq9REUjA3/mkNzXK9QAC9ejPFer1AiyOqZq9XqCLBZP8AWuBa9XqaGMtJX3VudMUYFcr1RZOJqtNhXA4rQWUY44r1equRJDAxD4FLb6yjAJCAH7cV6vVVItQLpkhzjNEX59n9a7XqhP7Rx+4yt53pnpnivV6ufH7jS/BbrB4rOZr1eqU3sSP/2Q=="/>
          <p:cNvSpPr>
            <a:spLocks noChangeAspect="1" noChangeArrowheads="1"/>
          </p:cNvSpPr>
          <p:nvPr/>
        </p:nvSpPr>
        <p:spPr bwMode="auto">
          <a:xfrm>
            <a:off x="155575" y="-1600200"/>
            <a:ext cx="5238750" cy="3343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286124"/>
            <a:ext cx="597989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3601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 algn="just" rtl="1">
              <a:buNone/>
            </a:pPr>
            <a:r>
              <a:rPr lang="ar-MA" b="1" u="sng" dirty="0" smtClean="0"/>
              <a:t>2- إخفاء العمل : </a:t>
            </a:r>
            <a:r>
              <a:rPr lang="ar-MA" b="1" dirty="0" smtClean="0"/>
              <a:t>(الخبيئة)</a:t>
            </a:r>
            <a:endParaRPr lang="fr-FR" b="1" dirty="0"/>
          </a:p>
        </p:txBody>
      </p:sp>
      <p:pic>
        <p:nvPicPr>
          <p:cNvPr id="9220" name="Picture 4" descr="D:\Naima\الناقد بصير\o0eyj0irt9lt2o75v7u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128792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056"/>
          <a:stretch/>
        </p:blipFill>
        <p:spPr bwMode="auto">
          <a:xfrm>
            <a:off x="899592" y="3717032"/>
            <a:ext cx="7128792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2503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61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801" b="6108"/>
          <a:stretch/>
        </p:blipFill>
        <p:spPr bwMode="auto">
          <a:xfrm>
            <a:off x="4644007" y="0"/>
            <a:ext cx="44999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8965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453336"/>
          </a:xfrm>
        </p:spPr>
        <p:txBody>
          <a:bodyPr>
            <a:normAutofit fontScale="85000" lnSpcReduction="10000"/>
          </a:bodyPr>
          <a:lstStyle/>
          <a:p>
            <a:pPr marL="0" indent="0" algn="just" rtl="1">
              <a:buNone/>
            </a:pPr>
            <a:r>
              <a:rPr lang="ar-MA" b="1" u="sng" dirty="0" smtClean="0"/>
              <a:t>3- النظر في سير الصحابة </a:t>
            </a:r>
            <a:r>
              <a:rPr lang="ar-MA" b="1" u="sng" dirty="0" err="1" smtClean="0"/>
              <a:t>و</a:t>
            </a:r>
            <a:r>
              <a:rPr lang="ar-MA" b="1" u="sng" dirty="0" smtClean="0"/>
              <a:t> الصالحين :</a:t>
            </a:r>
          </a:p>
          <a:p>
            <a:pPr marL="0" indent="0" algn="just" rtl="1">
              <a:buNone/>
            </a:pPr>
            <a:r>
              <a:rPr lang="ar-MA" b="1" dirty="0" smtClean="0"/>
              <a:t>قال تعالى : «</a:t>
            </a:r>
            <a:r>
              <a:rPr lang="ar-MA" b="1" dirty="0">
                <a:solidFill>
                  <a:srgbClr val="C00000"/>
                </a:solidFill>
              </a:rPr>
              <a:t>أُوْلَئِكَ الَّذِينَ هَدَى اللَّهُ </a:t>
            </a:r>
            <a:r>
              <a:rPr lang="ar-MA" b="1" dirty="0" err="1">
                <a:solidFill>
                  <a:srgbClr val="C00000"/>
                </a:solidFill>
              </a:rPr>
              <a:t>فَبِهُدَاهُمُ</a:t>
            </a:r>
            <a:r>
              <a:rPr lang="ar-MA" b="1" dirty="0">
                <a:solidFill>
                  <a:srgbClr val="C00000"/>
                </a:solidFill>
              </a:rPr>
              <a:t> </a:t>
            </a:r>
            <a:r>
              <a:rPr lang="ar-MA" b="1" dirty="0" smtClean="0">
                <a:solidFill>
                  <a:srgbClr val="C00000"/>
                </a:solidFill>
              </a:rPr>
              <a:t>اقْتَدِهْ</a:t>
            </a:r>
            <a:r>
              <a:rPr lang="ar-MA" b="1" dirty="0" smtClean="0"/>
              <a:t>» الأنعام/90.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 smtClean="0"/>
              <a:t> زين العابدين علي بن الحسين رضي الله عنها </a:t>
            </a:r>
            <a:r>
              <a:rPr lang="ar-MA" b="1" dirty="0" err="1" smtClean="0"/>
              <a:t>و</a:t>
            </a:r>
            <a:r>
              <a:rPr lang="ar-MA" b="1" dirty="0" smtClean="0"/>
              <a:t> إعالته </a:t>
            </a:r>
            <a:r>
              <a:rPr lang="ar-MA" b="1" dirty="0" err="1" smtClean="0"/>
              <a:t>لمئة</a:t>
            </a:r>
            <a:r>
              <a:rPr lang="ar-MA" b="1" dirty="0" smtClean="0"/>
              <a:t> أسرة.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داود بن أبي هند صام أربعين سنة دون علم أهله...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قصة الإمام الماوردي و نشر كتبه.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 smtClean="0"/>
              <a:t> قصة الإمام مالك </a:t>
            </a:r>
            <a:r>
              <a:rPr lang="ar-MA" b="1" dirty="0" err="1" smtClean="0"/>
              <a:t>و</a:t>
            </a:r>
            <a:r>
              <a:rPr lang="ar-MA" b="1" dirty="0" smtClean="0"/>
              <a:t> الموطأ.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 smtClean="0"/>
              <a:t>الشافعي : (وددت أن الناس تعلموا هذا العلم على ألا ينسب إلي منه شيء</a:t>
            </a:r>
            <a:r>
              <a:rPr lang="ar-MA" b="1" dirty="0" smtClean="0"/>
              <a:t>).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 smtClean="0"/>
              <a:t> </a:t>
            </a:r>
            <a:r>
              <a:rPr lang="ar-MA" b="1" dirty="0" smtClean="0"/>
              <a:t>كان أحدهم يقول : (ما أشد الزكام، ما أشد الزكام حين يرق قلبه      و تدمع عينه أمام الناس</a:t>
            </a:r>
            <a:r>
              <a:rPr lang="ar-MA" b="1" dirty="0" smtClean="0"/>
              <a:t>).</a:t>
            </a:r>
            <a:endParaRPr lang="ar-MA" b="1" dirty="0" smtClean="0"/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قصة الملك و العجوز في بناء المسجد.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قصة الأعرابي مع الرسول صلى الله عليه و سلم : (ما هذا الذي وصلني، ما على هذا اتبعتك، و لكن اتبعتك على أن أرمى إلى ها هنا بسهم فأموت فأدخل الجنة...) فقال صلى الله عليه و سلم : (</a:t>
            </a:r>
            <a:r>
              <a:rPr lang="ar-MA" b="1" dirty="0" smtClean="0">
                <a:solidFill>
                  <a:srgbClr val="003300"/>
                </a:solidFill>
              </a:rPr>
              <a:t>إن تصدق الله يصدقك</a:t>
            </a:r>
            <a:r>
              <a:rPr lang="ar-MA" b="1" dirty="0" smtClean="0"/>
              <a:t>)...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20648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/>
          <a:lstStyle/>
          <a:p>
            <a:pPr marL="0" indent="0" algn="r">
              <a:lnSpc>
                <a:spcPct val="90000"/>
              </a:lnSpc>
              <a:buNone/>
            </a:pPr>
            <a:r>
              <a:rPr lang="ar-MA" sz="2700" b="1" u="sng" dirty="0" smtClean="0"/>
              <a:t> </a:t>
            </a:r>
            <a:r>
              <a:rPr lang="ar-MA" sz="2700" b="1" u="sng" dirty="0" smtClean="0"/>
              <a:t>4-استصغار </a:t>
            </a:r>
            <a:r>
              <a:rPr lang="ar-MA" sz="2700" b="1" u="sng" dirty="0" smtClean="0"/>
              <a:t>العمل :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يقول ابن مسعود : (لئن أكون أعلم أن الله تقبل مني عملا، أحب إلي من أن يكون لي ملء الأرض ذهبا).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يقول بعض السلف : (لو أعلم أن الله تقبل مني سجدة واحدة، لتمنيت الموت).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قصة المرأة التي كانت تقم المسجد.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677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77483"/>
          </a:xfrm>
        </p:spPr>
        <p:txBody>
          <a:bodyPr>
            <a:normAutofit fontScale="92500" lnSpcReduction="10000"/>
          </a:bodyPr>
          <a:lstStyle/>
          <a:p>
            <a:pPr algn="just" rtl="1">
              <a:buFont typeface="Wingdings" panose="05000000000000000000" pitchFamily="2" charset="2"/>
              <a:buChar char="Ø"/>
            </a:pPr>
            <a:r>
              <a:rPr lang="ar-MA" b="1" dirty="0" smtClean="0"/>
              <a:t> سئل الفضيل بن عياض عن قوله تعالى : «</a:t>
            </a:r>
            <a:r>
              <a:rPr lang="ar-MA" b="1" dirty="0" smtClean="0">
                <a:solidFill>
                  <a:srgbClr val="C00000"/>
                </a:solidFill>
              </a:rPr>
              <a:t>ليبلوكم </a:t>
            </a:r>
            <a:r>
              <a:rPr lang="ar-MA" b="1" dirty="0" smtClean="0">
                <a:solidFill>
                  <a:srgbClr val="C00000"/>
                </a:solidFill>
              </a:rPr>
              <a:t>أيكم أحسن عملا</a:t>
            </a:r>
            <a:r>
              <a:rPr lang="ar-MA" b="1" dirty="0" smtClean="0"/>
              <a:t>» الملك/2، </a:t>
            </a:r>
            <a:r>
              <a:rPr lang="ar-MA" b="1" dirty="0" smtClean="0"/>
              <a:t>قال : (هو أخلص العمل و أصوبه، قالوا : يا أبا علي ما أخلصه و أصوبه ؟ قال : إن العمل إذا كان خالصا و لم يكن صوابا لم يقبل، و إذا كان صوابا و لم يكن خالصا لم يقبل حتى يكون خالصا و صوابا، فالخالص : أن يكون لله و الصواب أن يكون على السنة). 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قال الإمام ابن كثير في تفسير قوله تعالى : «</a:t>
            </a:r>
            <a:r>
              <a:rPr lang="ar-MA" b="1" dirty="0">
                <a:solidFill>
                  <a:srgbClr val="C00000"/>
                </a:solidFill>
              </a:rPr>
              <a:t>فَمَنْ كَانَ </a:t>
            </a:r>
            <a:r>
              <a:rPr lang="ar-MA" b="1" dirty="0" smtClean="0">
                <a:solidFill>
                  <a:srgbClr val="C00000"/>
                </a:solidFill>
              </a:rPr>
              <a:t>يَرْجُو </a:t>
            </a:r>
            <a:r>
              <a:rPr lang="ar-MA" b="1" dirty="0">
                <a:solidFill>
                  <a:srgbClr val="C00000"/>
                </a:solidFill>
              </a:rPr>
              <a:t>لِقَاءَ رَبِّهِ فَلْيَعْمَلْ عَمَلًا صَالِحًا وَلَا يُشْرِكْ بِعِبَادَةِ رَبِّهِ </a:t>
            </a:r>
            <a:r>
              <a:rPr lang="ar-MA" b="1" dirty="0" smtClean="0">
                <a:solidFill>
                  <a:srgbClr val="C00000"/>
                </a:solidFill>
              </a:rPr>
              <a:t>أَحَدًا</a:t>
            </a:r>
            <a:r>
              <a:rPr lang="ar-MA" b="1" dirty="0" smtClean="0"/>
              <a:t>» الكهف/110.</a:t>
            </a:r>
          </a:p>
          <a:p>
            <a:pPr marL="0" indent="0" algn="just" rtl="1">
              <a:buNone/>
            </a:pPr>
            <a:r>
              <a:rPr lang="ar-MA" b="1" dirty="0" smtClean="0"/>
              <a:t>	- «</a:t>
            </a:r>
            <a:r>
              <a:rPr lang="ar-MA" b="1" dirty="0" smtClean="0">
                <a:solidFill>
                  <a:srgbClr val="C00000"/>
                </a:solidFill>
              </a:rPr>
              <a:t>فَلْيَعْمَلْ عَمَلًا صَالِحًا</a:t>
            </a:r>
            <a:r>
              <a:rPr lang="ar-MA" b="1" dirty="0" smtClean="0"/>
              <a:t>» : ما كان موافقا لشرع الله.</a:t>
            </a:r>
          </a:p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- «</a:t>
            </a:r>
            <a:r>
              <a:rPr lang="ar-MA" b="1" dirty="0" smtClean="0">
                <a:solidFill>
                  <a:srgbClr val="C00000"/>
                </a:solidFill>
              </a:rPr>
              <a:t>وَلَا يُشْرِكْ بِعِبَادَةِ رَبِّهِ أَحَدًا</a:t>
            </a:r>
            <a:r>
              <a:rPr lang="ar-MA" b="1" dirty="0" smtClean="0"/>
              <a:t>» : هو الذي يراد به وجه الله وحده.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16089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lnSpc>
                <a:spcPct val="90000"/>
              </a:lnSpc>
              <a:buNone/>
            </a:pPr>
            <a:r>
              <a:rPr lang="ar-MA" sz="2700" b="1" u="sng" dirty="0" smtClean="0"/>
              <a:t> </a:t>
            </a:r>
            <a:r>
              <a:rPr lang="ar-MA" sz="2700" b="1" u="sng" dirty="0" smtClean="0"/>
              <a:t>5-الشعور </a:t>
            </a:r>
            <a:r>
              <a:rPr lang="ar-MA" sz="2700" b="1" u="sng" dirty="0" smtClean="0"/>
              <a:t>بالرقابة </a:t>
            </a:r>
            <a:r>
              <a:rPr lang="ar-MA" sz="2700" b="1" u="sng" dirty="0" err="1" smtClean="0"/>
              <a:t>الإلاهية</a:t>
            </a:r>
            <a:r>
              <a:rPr lang="ar-MA" sz="2700" b="1" u="sng" dirty="0" smtClean="0"/>
              <a:t> :</a:t>
            </a:r>
          </a:p>
        </p:txBody>
      </p:sp>
      <p:pic>
        <p:nvPicPr>
          <p:cNvPr id="5122" name="Picture 2" descr="C:\Users\pc\Desktop\الناقد\tumblr_ly4aihhpJf1qks23ko1_5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9" y="857233"/>
            <a:ext cx="4500562" cy="6000768"/>
          </a:xfrm>
          <a:prstGeom prst="rect">
            <a:avLst/>
          </a:prstGeom>
          <a:noFill/>
        </p:spPr>
      </p:pic>
      <p:pic>
        <p:nvPicPr>
          <p:cNvPr id="5123" name="Picture 3" descr="C:\Users\pc\Desktop\الناقد\3488902633_c684e5116f_o.jpg"/>
          <p:cNvPicPr>
            <a:picLocks noChangeAspect="1" noChangeArrowheads="1"/>
          </p:cNvPicPr>
          <p:nvPr/>
        </p:nvPicPr>
        <p:blipFill>
          <a:blip r:embed="rId4"/>
          <a:srcRect l="31555" b="7500"/>
          <a:stretch>
            <a:fillRect/>
          </a:stretch>
        </p:blipFill>
        <p:spPr bwMode="auto">
          <a:xfrm>
            <a:off x="0" y="875173"/>
            <a:ext cx="4643438" cy="5912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الإحسان : </a:t>
            </a:r>
            <a:endParaRPr lang="fr-FR" b="1" dirty="0"/>
          </a:p>
        </p:txBody>
      </p:sp>
      <p:pic>
        <p:nvPicPr>
          <p:cNvPr id="6146" name="Picture 2" descr="C:\Users\pc\Desktop\الناقد\756329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9144001" cy="588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الحياء :</a:t>
            </a:r>
            <a:endParaRPr lang="fr-FR" b="1" dirty="0"/>
          </a:p>
        </p:txBody>
      </p:sp>
      <p:pic>
        <p:nvPicPr>
          <p:cNvPr id="7170" name="Picture 2" descr="C:\Users\pc\Desktop\الناقد\5925035-88284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lnSpc>
                <a:spcPct val="90000"/>
              </a:lnSpc>
              <a:buNone/>
            </a:pPr>
            <a:r>
              <a:rPr lang="ar-MA" sz="2700" b="1" u="sng" dirty="0" smtClean="0"/>
              <a:t> </a:t>
            </a:r>
            <a:r>
              <a:rPr lang="ar-MA" sz="2700" b="1" u="sng" dirty="0" smtClean="0"/>
              <a:t>6-مجالسة </a:t>
            </a:r>
            <a:r>
              <a:rPr lang="ar-MA" sz="2700" b="1" u="sng" dirty="0" smtClean="0"/>
              <a:t>الصالحات </a:t>
            </a:r>
            <a:r>
              <a:rPr lang="ar-MA" sz="2700" b="1" u="sng" dirty="0" err="1" smtClean="0"/>
              <a:t>و</a:t>
            </a:r>
            <a:r>
              <a:rPr lang="ar-MA" sz="2700" b="1" u="sng" dirty="0" smtClean="0"/>
              <a:t> الصالحين : </a:t>
            </a:r>
            <a:endParaRPr lang="fr-FR" sz="2700" b="1" u="sng" dirty="0"/>
          </a:p>
        </p:txBody>
      </p:sp>
      <p:pic>
        <p:nvPicPr>
          <p:cNvPr id="8194" name="Picture 2" descr="C:\Users\pc\Desktop\الناقد\Read_Alsalheen61.jpg"/>
          <p:cNvPicPr>
            <a:picLocks noChangeAspect="1" noChangeArrowheads="1"/>
          </p:cNvPicPr>
          <p:nvPr/>
        </p:nvPicPr>
        <p:blipFill>
          <a:blip r:embed="rId3"/>
          <a:srcRect t="14844" r="20170" b="25260"/>
          <a:stretch>
            <a:fillRect/>
          </a:stretch>
        </p:blipFill>
        <p:spPr bwMode="auto">
          <a:xfrm>
            <a:off x="4643438" y="1000108"/>
            <a:ext cx="4500562" cy="5857892"/>
          </a:xfrm>
          <a:prstGeom prst="rect">
            <a:avLst/>
          </a:prstGeom>
          <a:noFill/>
        </p:spPr>
      </p:pic>
      <p:pic>
        <p:nvPicPr>
          <p:cNvPr id="8195" name="Picture 3" descr="C:\Users\pc\Desktop\الناقد\6f65b4e275f62e6aaf8e17128b297a5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08"/>
            <a:ext cx="4643437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8" name="Picture 2" descr="https://pbs.twimg.com/media/BVv_wHPCEAAXGZF.jpg: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0"/>
            <a:ext cx="76438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C:\Users\pc\Desktop\الناقد\بادء-اللهم-إنا-نعوذ-أن-نشرك-بك-شيئا-نعلمه-و-نستغفرك-لما-لا-نعلمه245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82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ar-MA" b="1" dirty="0" smtClean="0"/>
              <a:t>لغة : من خلص الشيء أي صفا و زال عنه ما يشوبه         و يخالطه.</a:t>
            </a:r>
          </a:p>
          <a:p>
            <a:pPr marL="0" indent="0" algn="just" rtl="1">
              <a:buNone/>
            </a:pPr>
            <a:r>
              <a:rPr lang="ar-MA" b="1" dirty="0" smtClean="0"/>
              <a:t>اصطلاحا : صدق العبد في توجهه إلى الله تعالى اعتقادا و قولا و عملا.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ar-MA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+mn-lt"/>
                <a:ea typeface="+mn-ea"/>
                <a:cs typeface="+mn-cs"/>
              </a:rPr>
              <a:t>الإخلاص</a:t>
            </a:r>
            <a:endParaRPr lang="fr-FR" sz="5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33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3794" name="Picture 2" descr="http://www.alawfa.com/AyatImages/39_2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429132"/>
            <a:ext cx="6715172" cy="150019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85786" y="607220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2400" b="1" dirty="0" smtClean="0"/>
              <a:t>سورة الزمر</a:t>
            </a:r>
            <a:endParaRPr lang="fr-FR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15017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" y="3429000"/>
            <a:ext cx="9144000" cy="341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"/>
            <a:ext cx="9144000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990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rgbClr val="C00000"/>
                </a:solidFill>
              </a:rPr>
              <a:t>قالوا عن الإخلاص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1">
              <a:buFont typeface="Wingdings" panose="05000000000000000000" pitchFamily="2" charset="2"/>
              <a:buChar char="Ø"/>
            </a:pPr>
            <a:r>
              <a:rPr lang="ar-MA" b="1" dirty="0" smtClean="0"/>
              <a:t> إبراهيم بن أدهم : (الإخلاص صدق النية مع الله تعالى).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قال يعقوب المكفوف : (المخلص من يكتم حسناته كما يكتم سيئاته).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قال يحيى بن معاذ : (الإخلاص يميز العمل من العيوب كتمييز اللبن من الفرث و الدم).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ابن القيم : (العمل بغير إخلاص و لا اقتداء كالمسافر يملأ جرابه رملا ينقله و لا ينفعه).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الإمام الجنيد : (الإخلاص سر بين الله و بين العبد، لا يعلمه ملك فيكتبه، و لا شيطان فيفسده و لا هوى فيميله).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32496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chemeClr val="tx2">
                    <a:lumMod val="50000"/>
                  </a:schemeClr>
                </a:solidFill>
              </a:rPr>
              <a:t>أهمية الإخلاص و ثماره</a:t>
            </a:r>
            <a:endParaRPr lang="fr-F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ar-M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قبول الأعمال :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71744"/>
            <a:ext cx="78962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4488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4" y="0"/>
            <a:ext cx="91491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51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buFont typeface="Wingdings" panose="05000000000000000000" pitchFamily="2" charset="2"/>
              <a:buChar char="Ø"/>
            </a:pPr>
            <a:r>
              <a:rPr lang="ar-MA" b="1" dirty="0" smtClean="0"/>
              <a:t> عن أبي </a:t>
            </a:r>
            <a:r>
              <a:rPr lang="ar-MA" b="1" dirty="0" err="1" smtClean="0"/>
              <a:t>أمامة</a:t>
            </a:r>
            <a:r>
              <a:rPr lang="ar-MA" b="1" dirty="0" smtClean="0"/>
              <a:t> الباهلي رضي الله عنه قال : جاء رجل إلى النبي صلى الله عليه و سلم فقال : أرأيت رجلا غزا يلتمس الأجر و الذكر، ماله ؟ فقال رسول الله صلى الله عليه و سلم : </a:t>
            </a:r>
            <a:r>
              <a:rPr lang="ar-MA" b="1" dirty="0" smtClean="0">
                <a:solidFill>
                  <a:srgbClr val="003300"/>
                </a:solidFill>
              </a:rPr>
              <a:t>لا شيء له</a:t>
            </a:r>
            <a:r>
              <a:rPr lang="ar-MA" b="1" dirty="0" smtClean="0"/>
              <a:t>، فأعاد ثلاث مرات، يقول له رسول الله صلى الله عليه و سلم لا شيء له ثم قال : «</a:t>
            </a:r>
            <a:r>
              <a:rPr lang="ar-MA" b="1" dirty="0" smtClean="0">
                <a:solidFill>
                  <a:srgbClr val="003300"/>
                </a:solidFill>
              </a:rPr>
              <a:t>إن الله لا يقبل من العمل إلا ما كان خالصا و </a:t>
            </a:r>
            <a:r>
              <a:rPr lang="ar-MA" b="1" dirty="0" smtClean="0">
                <a:solidFill>
                  <a:srgbClr val="003300"/>
                </a:solidFill>
              </a:rPr>
              <a:t>ابتغي </a:t>
            </a:r>
            <a:r>
              <a:rPr lang="ar-MA" b="1" dirty="0" smtClean="0">
                <a:solidFill>
                  <a:srgbClr val="003300"/>
                </a:solidFill>
              </a:rPr>
              <a:t>به وجه</a:t>
            </a:r>
            <a:r>
              <a:rPr lang="ar-MA" b="1" dirty="0" smtClean="0"/>
              <a:t>ه» رواه النسائي  و حسنه الألباني. 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20426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1213</Words>
  <Application>Microsoft Office PowerPoint</Application>
  <PresentationFormat>Affichage à l'écran (4:3)</PresentationFormat>
  <Paragraphs>105</Paragraphs>
  <Slides>35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Diapositive 1</vt:lpstr>
      <vt:lpstr>Diapositive 2</vt:lpstr>
      <vt:lpstr>Diapositive 3</vt:lpstr>
      <vt:lpstr>الإخلاص</vt:lpstr>
      <vt:lpstr>Diapositive 5</vt:lpstr>
      <vt:lpstr>قالوا عن الإخلاص</vt:lpstr>
      <vt:lpstr>أهمية الإخلاص و ثماره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الفرق بين الرياء و وسواس الرياء الكاذب</vt:lpstr>
      <vt:lpstr>Diapositive 19</vt:lpstr>
      <vt:lpstr>Diapositive 20</vt:lpstr>
      <vt:lpstr>Diapositive 21</vt:lpstr>
      <vt:lpstr>Diapositive 22</vt:lpstr>
      <vt:lpstr>Diapositive 23</vt:lpstr>
      <vt:lpstr>ما يعين على الإخلاص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aziz</dc:creator>
  <cp:lastModifiedBy>pc</cp:lastModifiedBy>
  <cp:revision>71</cp:revision>
  <dcterms:created xsi:type="dcterms:W3CDTF">2015-03-27T07:56:30Z</dcterms:created>
  <dcterms:modified xsi:type="dcterms:W3CDTF">2015-04-03T17:54:46Z</dcterms:modified>
</cp:coreProperties>
</file>