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92" r:id="rId8"/>
    <p:sldId id="281" r:id="rId9"/>
    <p:sldId id="278" r:id="rId10"/>
    <p:sldId id="279" r:id="rId11"/>
    <p:sldId id="288" r:id="rId12"/>
    <p:sldId id="276" r:id="rId13"/>
    <p:sldId id="277" r:id="rId14"/>
    <p:sldId id="286" r:id="rId15"/>
    <p:sldId id="262" r:id="rId16"/>
    <p:sldId id="264" r:id="rId17"/>
    <p:sldId id="263" r:id="rId18"/>
    <p:sldId id="265" r:id="rId19"/>
    <p:sldId id="266" r:id="rId20"/>
    <p:sldId id="267" r:id="rId21"/>
    <p:sldId id="269" r:id="rId22"/>
    <p:sldId id="270" r:id="rId23"/>
    <p:sldId id="271" r:id="rId24"/>
    <p:sldId id="273" r:id="rId25"/>
    <p:sldId id="293" r:id="rId26"/>
    <p:sldId id="294" r:id="rId27"/>
    <p:sldId id="295" r:id="rId28"/>
    <p:sldId id="296" r:id="rId29"/>
    <p:sldId id="268" r:id="rId30"/>
    <p:sldId id="289" r:id="rId31"/>
    <p:sldId id="290" r:id="rId32"/>
    <p:sldId id="282" r:id="rId33"/>
    <p:sldId id="283" r:id="rId34"/>
    <p:sldId id="284" r:id="rId35"/>
    <p:sldId id="285" r:id="rId36"/>
    <p:sldId id="291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C8DF-9209-4B01-B8BE-E43F1B6D661D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4492-D8F7-40C8-A18C-CD462C1EC3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66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C8DF-9209-4B01-B8BE-E43F1B6D661D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4492-D8F7-40C8-A18C-CD462C1EC3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26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C8DF-9209-4B01-B8BE-E43F1B6D661D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4492-D8F7-40C8-A18C-CD462C1EC3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70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C8DF-9209-4B01-B8BE-E43F1B6D661D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4492-D8F7-40C8-A18C-CD462C1EC3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35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C8DF-9209-4B01-B8BE-E43F1B6D661D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4492-D8F7-40C8-A18C-CD462C1EC3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80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C8DF-9209-4B01-B8BE-E43F1B6D661D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4492-D8F7-40C8-A18C-CD462C1EC3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06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C8DF-9209-4B01-B8BE-E43F1B6D661D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4492-D8F7-40C8-A18C-CD462C1EC3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75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C8DF-9209-4B01-B8BE-E43F1B6D661D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4492-D8F7-40C8-A18C-CD462C1EC3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62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C8DF-9209-4B01-B8BE-E43F1B6D661D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4492-D8F7-40C8-A18C-CD462C1EC3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56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C8DF-9209-4B01-B8BE-E43F1B6D661D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4492-D8F7-40C8-A18C-CD462C1EC3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63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8C8DF-9209-4B01-B8BE-E43F1B6D661D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4492-D8F7-40C8-A18C-CD462C1EC3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52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8C8DF-9209-4B01-B8BE-E43F1B6D661D}" type="datetimeFigureOut">
              <a:rPr lang="fr-FR" smtClean="0"/>
              <a:t>13/03/2015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4492-D8F7-40C8-A18C-CD462C1EC3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95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aziz\Desktop\جبر الخواطر\téléchar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-31723"/>
            <a:ext cx="9143822" cy="687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54542" y="3573016"/>
            <a:ext cx="58961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96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جبر الخواطر</a:t>
            </a:r>
            <a:endParaRPr lang="fr-FR" sz="96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1904" y="1673513"/>
            <a:ext cx="48205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8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قيم </a:t>
            </a:r>
            <a:r>
              <a:rPr lang="ar-MA" sz="8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حضارية</a:t>
            </a:r>
            <a:endParaRPr lang="fr-FR" sz="80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0"/>
            <a:ext cx="17192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12160" y="5025370"/>
            <a:ext cx="28616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20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جمعية سراج للأعمال الاجتماعية</a:t>
            </a:r>
          </a:p>
          <a:p>
            <a:pPr algn="ctr" rtl="1"/>
            <a:r>
              <a:rPr lang="ar-MA" sz="2000" b="1" cap="none" spc="0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فرع الدار البيضاء</a:t>
            </a:r>
          </a:p>
        </p:txBody>
      </p:sp>
      <p:sp>
        <p:nvSpPr>
          <p:cNvPr id="9" name="Rectangle 8"/>
          <p:cNvSpPr/>
          <p:nvPr/>
        </p:nvSpPr>
        <p:spPr>
          <a:xfrm>
            <a:off x="6168456" y="5832329"/>
            <a:ext cx="25490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 جمادى الأولى 1436 هـ</a:t>
            </a:r>
          </a:p>
          <a:p>
            <a:pPr algn="ctr" rtl="1"/>
            <a:r>
              <a:rPr lang="ar-M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 مارس 2015 م</a:t>
            </a:r>
            <a:endParaRPr lang="fr-FR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22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قصة عبد الله بن عبدالله بن أبي بن  سلول : </a:t>
            </a:r>
            <a:r>
              <a:rPr lang="ar-MA" b="1" dirty="0" smtClean="0">
                <a:solidFill>
                  <a:srgbClr val="003300"/>
                </a:solidFill>
              </a:rPr>
              <a:t>”و لا تصل على أحد منهم مات أبدا و لا تقم على قبره</a:t>
            </a:r>
            <a:r>
              <a:rPr lang="ar-MA" b="1" dirty="0" smtClean="0">
                <a:solidFill>
                  <a:srgbClr val="003300"/>
                </a:solidFill>
              </a:rPr>
              <a:t>...“ التوبة 84</a:t>
            </a:r>
            <a:endParaRPr lang="ar-MA" b="1" dirty="0" smtClean="0">
              <a:solidFill>
                <a:srgbClr val="003300"/>
              </a:solidFill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ما قاله الرسول صلى الله عليه و سلم لأصحابه لما أسلم عكرمة بن أبي </a:t>
            </a:r>
            <a:r>
              <a:rPr lang="ar-MA" b="1" dirty="0" err="1" smtClean="0"/>
              <a:t>جهل : </a:t>
            </a:r>
            <a:r>
              <a:rPr lang="ar-MA" b="1" dirty="0" smtClean="0">
                <a:solidFill>
                  <a:srgbClr val="C00000"/>
                </a:solidFill>
              </a:rPr>
              <a:t>(يأتيكم عكرمة بن أبي جهل مؤمنا مهاجرا، فلا تسبوا أباه، فإن سب الميت يؤذي الحي، و لا يبلغ الميت</a:t>
            </a:r>
            <a:r>
              <a:rPr lang="ar-MA" b="1" dirty="0" err="1" smtClean="0">
                <a:solidFill>
                  <a:srgbClr val="C00000"/>
                </a:solidFill>
              </a:rPr>
              <a:t>)</a:t>
            </a:r>
            <a:r>
              <a:rPr lang="ar-MA" b="1" dirty="0" err="1" smtClean="0"/>
              <a:t>.</a:t>
            </a:r>
            <a:endParaRPr lang="ar-MA" b="1" dirty="0" smtClean="0"/>
          </a:p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قوله صلى الله عليه و </a:t>
            </a:r>
            <a:r>
              <a:rPr lang="ar-MA" b="1" dirty="0" err="1" smtClean="0"/>
              <a:t>سلم : </a:t>
            </a:r>
            <a:r>
              <a:rPr lang="ar-MA" b="1" dirty="0" smtClean="0">
                <a:solidFill>
                  <a:srgbClr val="C00000"/>
                </a:solidFill>
              </a:rPr>
              <a:t>”سبقك </a:t>
            </a:r>
            <a:r>
              <a:rPr lang="ar-MA" b="1" dirty="0" err="1" smtClean="0">
                <a:solidFill>
                  <a:srgbClr val="C00000"/>
                </a:solidFill>
              </a:rPr>
              <a:t>بها</a:t>
            </a:r>
            <a:r>
              <a:rPr lang="ar-MA" b="1" dirty="0" smtClean="0">
                <a:solidFill>
                  <a:srgbClr val="C00000"/>
                </a:solidFill>
              </a:rPr>
              <a:t> </a:t>
            </a:r>
            <a:r>
              <a:rPr lang="ar-MA" b="1" dirty="0" err="1" smtClean="0">
                <a:solidFill>
                  <a:srgbClr val="C00000"/>
                </a:solidFill>
              </a:rPr>
              <a:t>عكاشة“</a:t>
            </a:r>
            <a:endParaRPr lang="ar-MA" b="1" dirty="0" smtClean="0">
              <a:solidFill>
                <a:srgbClr val="C00000"/>
              </a:solidFill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قال القاضي عياض : </a:t>
            </a:r>
            <a:r>
              <a:rPr lang="ar-MA" b="1" dirty="0" smtClean="0">
                <a:solidFill>
                  <a:schemeClr val="accent2">
                    <a:lumMod val="50000"/>
                  </a:schemeClr>
                </a:solidFill>
              </a:rPr>
              <a:t>(قيل إن الرجل الثاني لم يكن ممن يستحق تلك المنزلة و لا كان بصفة أهلها بخلاف عكاشة فأجابه صلى الله عليه     و سلم بكلام محتمل، و لم ير صلى الله عليه و سلم التصريح له بأنك لست منهم لما كان عليه صلى الله عليه و سلم من حسن العشرة)</a:t>
            </a:r>
            <a:r>
              <a:rPr lang="ar-MA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733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قصة حاطب بن أبي </a:t>
            </a:r>
            <a:r>
              <a:rPr lang="ar-MA" b="1" dirty="0" err="1"/>
              <a:t>بلتعة</a:t>
            </a:r>
            <a:r>
              <a:rPr lang="ar-MA" b="1" dirty="0"/>
              <a:t>.</a:t>
            </a:r>
          </a:p>
          <a:p>
            <a:pPr algn="just" rtl="1">
              <a:buNone/>
            </a:pPr>
            <a:r>
              <a:rPr lang="ar-MA" b="1" dirty="0"/>
              <a:t>قال صلى الله عليه و سلم : </a:t>
            </a:r>
            <a:r>
              <a:rPr lang="ar-MA" b="1" dirty="0">
                <a:solidFill>
                  <a:srgbClr val="C00000"/>
                </a:solidFill>
              </a:rPr>
              <a:t>”إنه شهد بدرا و ما يدريك لعل الله اطلع على أهل بدر فقال : اعملوا ما شئتم فقد غفرت لكم“</a:t>
            </a:r>
          </a:p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8496944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86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verything2.cc/wp-content/uploads/2014/11/lBbie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7"/>
          <a:stretch/>
        </p:blipFill>
        <p:spPr bwMode="auto">
          <a:xfrm>
            <a:off x="0" y="-10647"/>
            <a:ext cx="9144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MA" sz="6000" b="1" dirty="0" smtClean="0"/>
              <a:t>جبر خاطر الوالدين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2880320"/>
          </a:xfrm>
        </p:spPr>
        <p:txBody>
          <a:bodyPr/>
          <a:lstStyle/>
          <a:p>
            <a:pPr algn="just" rtl="1">
              <a:buNone/>
            </a:pPr>
            <a:r>
              <a:rPr lang="ar-MA" b="1" dirty="0" smtClean="0"/>
              <a:t>”</a:t>
            </a:r>
            <a:r>
              <a:rPr lang="ar-MA" b="1" dirty="0" smtClean="0">
                <a:solidFill>
                  <a:srgbClr val="003300"/>
                </a:solidFill>
              </a:rPr>
              <a:t>وَبَرًّا </a:t>
            </a:r>
            <a:r>
              <a:rPr lang="ar-MA" b="1" dirty="0">
                <a:solidFill>
                  <a:srgbClr val="003300"/>
                </a:solidFill>
              </a:rPr>
              <a:t>بِوَالِدَيْهِ وَلَمْ يَكُنْ جَبَّارًا عَصِيًّا</a:t>
            </a:r>
            <a:r>
              <a:rPr lang="ar-MA" b="1" dirty="0" smtClean="0"/>
              <a:t>“ مريم 14</a:t>
            </a:r>
          </a:p>
          <a:p>
            <a:pPr algn="just" rtl="1">
              <a:buNone/>
            </a:pPr>
            <a:r>
              <a:rPr lang="ar-MA" b="1" dirty="0" smtClean="0"/>
              <a:t>”</a:t>
            </a:r>
            <a:r>
              <a:rPr lang="ar-MA" b="1" dirty="0" smtClean="0">
                <a:solidFill>
                  <a:srgbClr val="003300"/>
                </a:solidFill>
              </a:rPr>
              <a:t>وَبَرًّا </a:t>
            </a:r>
            <a:r>
              <a:rPr lang="ar-MA" b="1" dirty="0">
                <a:solidFill>
                  <a:srgbClr val="003300"/>
                </a:solidFill>
              </a:rPr>
              <a:t>بِوَالِدَتِي وَلَمْ يَجْعَلْنِي جَبَّارًا شَقِيًّا</a:t>
            </a:r>
            <a:r>
              <a:rPr lang="ar-MA" b="1" dirty="0" smtClean="0"/>
              <a:t>“ مريم 32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978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erything2.cc/wp-content/uploads/2014/11/lBbie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7"/>
          <a:stretch/>
        </p:blipFill>
        <p:spPr bwMode="auto">
          <a:xfrm>
            <a:off x="0" y="-10647"/>
            <a:ext cx="9144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62" y="764704"/>
            <a:ext cx="8229600" cy="5112568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ar-M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لجبر خاطرهما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M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طاعتهما في غير معصية الله عز و جل </a:t>
            </a:r>
            <a:r>
              <a:rPr lang="ar-MA" b="1" dirty="0" smtClean="0">
                <a:solidFill>
                  <a:srgbClr val="003300"/>
                </a:solidFill>
              </a:rPr>
              <a:t>”وَإِنْ </a:t>
            </a:r>
            <a:r>
              <a:rPr lang="ar-MA" b="1" dirty="0">
                <a:solidFill>
                  <a:srgbClr val="003300"/>
                </a:solidFill>
              </a:rPr>
              <a:t>جَاهَدَاكَ عَلى أَنْ تُشْرِكَ بِي مَا لَيْسَ لَكَ بِهِ عِلْمٌ فَلَا تُطِعْهُمَا وَصَاحِبْهُمَا فِي الدُّنْيَا </a:t>
            </a:r>
            <a:r>
              <a:rPr lang="ar-MA" b="1" dirty="0" smtClean="0">
                <a:solidFill>
                  <a:srgbClr val="003300"/>
                </a:solidFill>
              </a:rPr>
              <a:t>مَعْرُوفًا</a:t>
            </a:r>
            <a:r>
              <a:rPr lang="ar-M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 لقمان 15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M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خفض الصوت عندهما و مخاطبتهما بلين : </a:t>
            </a:r>
            <a:r>
              <a:rPr lang="ar-MA" b="1" dirty="0" smtClean="0">
                <a:solidFill>
                  <a:srgbClr val="003300"/>
                </a:solidFill>
              </a:rPr>
              <a:t>”فلا تقل لهما أف و لا تنهرهما و قل لهما قولا كريما</a:t>
            </a:r>
            <a:r>
              <a:rPr lang="ar-MA" b="1" dirty="0" smtClean="0">
                <a:solidFill>
                  <a:srgbClr val="003300"/>
                </a:solidFill>
              </a:rPr>
              <a:t>“ الإسراء 23</a:t>
            </a:r>
          </a:p>
          <a:p>
            <a:pPr marL="0" indent="0" algn="just" rtl="1">
              <a:buNone/>
            </a:pPr>
            <a:r>
              <a:rPr lang="ar-M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ابن عوف : نادته أمه مرة فأجابها بصوت عال فأعتق </a:t>
            </a:r>
            <a:r>
              <a:rPr lang="ar-M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رقبتين</a:t>
            </a:r>
            <a:endParaRPr lang="ar-MA" b="1" dirty="0" smtClean="0">
              <a:solidFill>
                <a:srgbClr val="003300"/>
              </a:solidFill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MA" b="1" dirty="0">
                <a:solidFill>
                  <a:srgbClr val="003300"/>
                </a:solidFill>
              </a:rPr>
              <a:t> </a:t>
            </a:r>
            <a:r>
              <a:rPr lang="ar-MA" b="1" dirty="0" smtClean="0"/>
              <a:t>توقيرهما و التذلل لهما : </a:t>
            </a:r>
            <a:r>
              <a:rPr lang="ar-MA" b="1" dirty="0" smtClean="0">
                <a:solidFill>
                  <a:srgbClr val="003300"/>
                </a:solidFill>
              </a:rPr>
              <a:t>«و اخفض لهما جناح الذل من الرحمة» الإسراء 24</a:t>
            </a:r>
            <a:endParaRPr lang="ar-MA" b="1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verything2.cc/wp-content/uploads/2014/11/lBbie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7"/>
          <a:stretch/>
        </p:blipFill>
        <p:spPr bwMode="auto">
          <a:xfrm>
            <a:off x="0" y="-10647"/>
            <a:ext cx="9144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62" y="90872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الإنفاق عليهما و سد حاجتهما : عن جابر بن عبد الله رضي الله عنه أن رجلا قال يا رسول الله إن لي مالا و ولدا و إن أبي يريد أن يجتاح مالي فقال : </a:t>
            </a:r>
            <a:r>
              <a:rPr lang="ar-MA" b="1" dirty="0" smtClean="0">
                <a:solidFill>
                  <a:srgbClr val="FF0000"/>
                </a:solidFill>
              </a:rPr>
              <a:t>”أنت و مالك لأبيك“ </a:t>
            </a:r>
            <a:r>
              <a:rPr lang="ar-MA" b="1" dirty="0" smtClean="0"/>
              <a:t>رواه ابن ماجة و أبو داود.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الدعاء لهما في حياتهما و بعد مماتهما : ”و قل رب ارحمهما كما ربياني صغيرا“ الإسراء 24</a:t>
            </a:r>
          </a:p>
          <a:p>
            <a:pPr marL="0" indent="0" algn="just" rtl="1">
              <a:buNone/>
            </a:pPr>
            <a:r>
              <a:rPr lang="ar-MA" b="1" dirty="0" smtClean="0"/>
              <a:t>قال </a:t>
            </a:r>
            <a:r>
              <a:rPr lang="ar-MA" b="1" dirty="0" smtClean="0"/>
              <a:t>النبي صلى الله عليه و سلم </a:t>
            </a:r>
            <a:r>
              <a:rPr lang="ar-MA" b="1" dirty="0" smtClean="0">
                <a:solidFill>
                  <a:srgbClr val="C00000"/>
                </a:solidFill>
              </a:rPr>
              <a:t>”إن الرجل لترفع درجته في الجنة، فيقول : أنى لي هذا ؟ فيقال : باستغفار ولدك لك“ </a:t>
            </a:r>
            <a:r>
              <a:rPr lang="ar-MA" b="1" dirty="0" smtClean="0"/>
              <a:t>رواه أحمد      و ابن ماجة. </a:t>
            </a:r>
          </a:p>
          <a:p>
            <a:pPr algn="just" rtl="1">
              <a:buNone/>
            </a:pPr>
            <a:r>
              <a:rPr lang="ar-MA" b="1" dirty="0" smtClean="0"/>
              <a:t>قال بعض الصحابة : (ترك الدعاء للوالدين، يضيق العيش على الولد).</a:t>
            </a:r>
            <a:endParaRPr lang="fr-FR" b="1" dirty="0" smtClean="0"/>
          </a:p>
          <a:p>
            <a:pPr marL="0" indent="0" algn="just" rtl="1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3722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MA" sz="6000" b="1" dirty="0" smtClean="0"/>
              <a:t>جبر الخاطر بالابتسامة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5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63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7"/>
          <a:stretch/>
        </p:blipFill>
        <p:spPr bwMode="auto">
          <a:xfrm>
            <a:off x="0" y="0"/>
            <a:ext cx="91484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8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0" y="-22983"/>
            <a:ext cx="9131959" cy="68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9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1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41" y="-14247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3419872" y="2600908"/>
            <a:ext cx="2376264" cy="10441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4000" b="1" dirty="0" smtClean="0"/>
              <a:t>الابتسامة</a:t>
            </a:r>
            <a:endParaRPr lang="fr-FR" sz="4000" b="1" dirty="0"/>
          </a:p>
        </p:txBody>
      </p:sp>
      <p:sp>
        <p:nvSpPr>
          <p:cNvPr id="5" name="Ellipse 4"/>
          <p:cNvSpPr/>
          <p:nvPr/>
        </p:nvSpPr>
        <p:spPr>
          <a:xfrm>
            <a:off x="6283940" y="1137557"/>
            <a:ext cx="2616906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/>
              <a:t>كنز لا ينفذ</a:t>
            </a:r>
            <a:endParaRPr lang="fr-FR" sz="2800" b="1" dirty="0"/>
          </a:p>
        </p:txBody>
      </p:sp>
      <p:sp>
        <p:nvSpPr>
          <p:cNvPr id="6" name="Ellipse 5"/>
          <p:cNvSpPr/>
          <p:nvPr/>
        </p:nvSpPr>
        <p:spPr>
          <a:xfrm>
            <a:off x="3347864" y="567644"/>
            <a:ext cx="2448272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سنة نبوية</a:t>
            </a:r>
            <a:endParaRPr lang="fr-FR" sz="2800" b="1" dirty="0"/>
          </a:p>
        </p:txBody>
      </p:sp>
      <p:sp>
        <p:nvSpPr>
          <p:cNvPr id="7" name="Ellipse 6"/>
          <p:cNvSpPr/>
          <p:nvPr/>
        </p:nvSpPr>
        <p:spPr>
          <a:xfrm>
            <a:off x="186408" y="1154979"/>
            <a:ext cx="2448272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وسيلة دعوية</a:t>
            </a:r>
            <a:endParaRPr lang="fr-FR" sz="2800" b="1" dirty="0"/>
          </a:p>
        </p:txBody>
      </p:sp>
      <p:sp>
        <p:nvSpPr>
          <p:cNvPr id="8" name="Ellipse 7"/>
          <p:cNvSpPr/>
          <p:nvPr/>
        </p:nvSpPr>
        <p:spPr>
          <a:xfrm>
            <a:off x="186408" y="3176972"/>
            <a:ext cx="2448272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مفتاح القلوب</a:t>
            </a:r>
            <a:endParaRPr lang="fr-FR" sz="2800" b="1" dirty="0"/>
          </a:p>
        </p:txBody>
      </p:sp>
      <p:sp>
        <p:nvSpPr>
          <p:cNvPr id="9" name="Ellipse 8"/>
          <p:cNvSpPr/>
          <p:nvPr/>
        </p:nvSpPr>
        <p:spPr>
          <a:xfrm>
            <a:off x="1619672" y="5010650"/>
            <a:ext cx="2448272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/>
              <a:t>غرس </a:t>
            </a:r>
            <a:r>
              <a:rPr lang="ar-MA" sz="2800" b="1" dirty="0" smtClean="0"/>
              <a:t>الألفة و المحبة</a:t>
            </a:r>
            <a:endParaRPr lang="fr-FR" sz="2800" b="1" dirty="0"/>
          </a:p>
        </p:txBody>
      </p:sp>
      <p:sp>
        <p:nvSpPr>
          <p:cNvPr id="10" name="Ellipse 9"/>
          <p:cNvSpPr/>
          <p:nvPr/>
        </p:nvSpPr>
        <p:spPr>
          <a:xfrm>
            <a:off x="5652120" y="5010650"/>
            <a:ext cx="2664296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تطييب النفوس</a:t>
            </a:r>
            <a:endParaRPr lang="fr-FR" sz="2800" b="1" dirty="0"/>
          </a:p>
        </p:txBody>
      </p:sp>
      <p:sp>
        <p:nvSpPr>
          <p:cNvPr id="11" name="Ellipse 10"/>
          <p:cNvSpPr/>
          <p:nvPr/>
        </p:nvSpPr>
        <p:spPr>
          <a:xfrm>
            <a:off x="6296031" y="3122966"/>
            <a:ext cx="2448272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/>
              <a:t>صدقة لا تكلف </a:t>
            </a:r>
            <a:r>
              <a:rPr lang="ar-MA" sz="2800" b="1" dirty="0" smtClean="0"/>
              <a:t>شيئا</a:t>
            </a:r>
            <a:endParaRPr lang="fr-FR" sz="2800" b="1" dirty="0"/>
          </a:p>
        </p:txBody>
      </p:sp>
      <p:cxnSp>
        <p:nvCxnSpPr>
          <p:cNvPr id="13" name="Connecteur droit avec flèche 12"/>
          <p:cNvCxnSpPr>
            <a:stCxn id="4" idx="0"/>
          </p:cNvCxnSpPr>
          <p:nvPr/>
        </p:nvCxnSpPr>
        <p:spPr>
          <a:xfrm flipV="1">
            <a:off x="4608004" y="1623031"/>
            <a:ext cx="0" cy="9778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4" idx="7"/>
          </p:cNvCxnSpPr>
          <p:nvPr/>
        </p:nvCxnSpPr>
        <p:spPr>
          <a:xfrm flipV="1">
            <a:off x="5448140" y="2091083"/>
            <a:ext cx="1140084" cy="6627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endCxn id="11" idx="2"/>
          </p:cNvCxnSpPr>
          <p:nvPr/>
        </p:nvCxnSpPr>
        <p:spPr>
          <a:xfrm>
            <a:off x="5652120" y="3432175"/>
            <a:ext cx="643911" cy="1588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endCxn id="10" idx="1"/>
          </p:cNvCxnSpPr>
          <p:nvPr/>
        </p:nvCxnSpPr>
        <p:spPr>
          <a:xfrm>
            <a:off x="4878098" y="3645024"/>
            <a:ext cx="1164199" cy="15027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endCxn id="9" idx="7"/>
          </p:cNvCxnSpPr>
          <p:nvPr/>
        </p:nvCxnSpPr>
        <p:spPr>
          <a:xfrm flipH="1">
            <a:off x="3709403" y="3645024"/>
            <a:ext cx="602413" cy="15027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4" idx="3"/>
            <a:endCxn id="8" idx="6"/>
          </p:cNvCxnSpPr>
          <p:nvPr/>
        </p:nvCxnSpPr>
        <p:spPr>
          <a:xfrm flipH="1">
            <a:off x="2634680" y="3492117"/>
            <a:ext cx="1133188" cy="1529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4" idx="1"/>
            <a:endCxn id="7" idx="5"/>
          </p:cNvCxnSpPr>
          <p:nvPr/>
        </p:nvCxnSpPr>
        <p:spPr>
          <a:xfrm flipH="1" flipV="1">
            <a:off x="2276139" y="1953994"/>
            <a:ext cx="1491729" cy="7998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17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MA" sz="6000" b="1" dirty="0" smtClean="0"/>
              <a:t>معنى جبر الخواطر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ar-MA" b="1" dirty="0" smtClean="0"/>
              <a:t>جبر : أصلح الكسر و وضع عليه جبيرة.</a:t>
            </a:r>
          </a:p>
          <a:p>
            <a:pPr marL="0" indent="0" algn="just" rtl="1">
              <a:buNone/>
            </a:pPr>
            <a:r>
              <a:rPr lang="ar-MA" b="1" dirty="0" smtClean="0"/>
              <a:t>الخاطر : القلب، النفس.</a:t>
            </a:r>
          </a:p>
          <a:p>
            <a:pPr marL="0" indent="0" algn="just" rtl="1">
              <a:buNone/>
            </a:pPr>
            <a:r>
              <a:rPr lang="ar-MA" b="1" dirty="0" smtClean="0"/>
              <a:t>جبر الخاطر : تطييب النفوس و القلوب و إرضاؤها و إزالة انكسارها.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2001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86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7864" y="1843077"/>
            <a:ext cx="4376519" cy="31700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«البشاشة مصيدة المودة،</a:t>
            </a:r>
          </a:p>
          <a:p>
            <a:pPr algn="ctr" rtl="1"/>
            <a:endParaRPr lang="ar-MA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rtl="1"/>
            <a:r>
              <a:rPr lang="ar-M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 البر شيء هين،</a:t>
            </a:r>
          </a:p>
          <a:p>
            <a:pPr algn="ctr" rtl="1"/>
            <a:endParaRPr lang="ar-MA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rtl="1"/>
            <a:r>
              <a:rPr lang="ar-M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وجه طليق و كلام لين»</a:t>
            </a:r>
            <a:endParaRPr lang="fr-F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15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5744" y="260648"/>
            <a:ext cx="6512511" cy="1143000"/>
          </a:xfrm>
        </p:spPr>
        <p:txBody>
          <a:bodyPr>
            <a:noAutofit/>
          </a:bodyPr>
          <a:lstStyle/>
          <a:p>
            <a:pPr marL="0" indent="0" rtl="1">
              <a:buNone/>
            </a:pPr>
            <a:r>
              <a:rPr lang="ar-MA" sz="4800" b="1" dirty="0" smtClean="0"/>
              <a:t>جبر الخاطر بقضاء حوائج الناس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0946" y="1484784"/>
            <a:ext cx="6400800" cy="3474720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b="1" dirty="0" smtClean="0"/>
              <a:t>مادية أو معنوية.</a:t>
            </a:r>
          </a:p>
          <a:p>
            <a:pPr marL="0" indent="0" algn="just" rtl="1">
              <a:buNone/>
            </a:pPr>
            <a:endParaRPr lang="ar-MA" b="1" dirty="0" smtClean="0"/>
          </a:p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8820472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55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168352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قال </a:t>
            </a:r>
            <a:r>
              <a:rPr lang="ar-MA" b="1" dirty="0"/>
              <a:t>أبو العتاهية : </a:t>
            </a:r>
            <a:endParaRPr lang="ar-MA" b="1" dirty="0" smtClean="0"/>
          </a:p>
          <a:p>
            <a:pPr marL="0" indent="0" algn="ctr" rtl="1">
              <a:buNone/>
            </a:pPr>
            <a:r>
              <a:rPr lang="ar-MA" b="1" dirty="0" smtClean="0">
                <a:solidFill>
                  <a:schemeClr val="accent2">
                    <a:lumMod val="50000"/>
                  </a:schemeClr>
                </a:solidFill>
              </a:rPr>
              <a:t>اقض الحوائج ما استطعت		و كن لهم أخيك فــارج</a:t>
            </a:r>
          </a:p>
          <a:p>
            <a:pPr marL="0" indent="0" algn="ctr" rtl="1">
              <a:buNone/>
            </a:pPr>
            <a:r>
              <a:rPr lang="ar-MA" b="1" dirty="0" smtClean="0">
                <a:solidFill>
                  <a:schemeClr val="accent2">
                    <a:lumMod val="50000"/>
                  </a:schemeClr>
                </a:solidFill>
              </a:rPr>
              <a:t>فلخير أيام الفتـــــــــــــــــى		يوم قضى فيه الحوائج</a:t>
            </a:r>
          </a:p>
          <a:p>
            <a:pPr marL="0" indent="0" algn="just" rtl="1">
              <a:buNone/>
            </a:pPr>
            <a:r>
              <a:rPr lang="ar-MA" b="1" dirty="0" smtClean="0"/>
              <a:t>	</a:t>
            </a:r>
            <a:endParaRPr lang="ar-MA" b="1" dirty="0"/>
          </a:p>
          <a:p>
            <a:pPr marL="0" indent="0" algn="just" rtl="1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9768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1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عن أنس بن مالك رضي الله عنه قال : </a:t>
            </a:r>
            <a:r>
              <a:rPr lang="ar-MA" b="1" dirty="0" smtClean="0">
                <a:solidFill>
                  <a:schemeClr val="accent2">
                    <a:lumMod val="50000"/>
                  </a:schemeClr>
                </a:solidFill>
              </a:rPr>
              <a:t>«كانت الأمة من إماء أهل المدينة لتأخذ بيد رسول الله فتنطلق به حيث شاءت فيقضي لها حاجتها»</a:t>
            </a:r>
            <a:r>
              <a:rPr lang="ar-MA" b="1" dirty="0" smtClean="0"/>
              <a:t>.</a:t>
            </a:r>
          </a:p>
          <a:p>
            <a:pPr marL="0" indent="0" algn="just" rtl="1">
              <a:buNone/>
            </a:pPr>
            <a:endParaRPr lang="ar-MA" b="1" dirty="0" smtClean="0"/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السيدة خديجة رضي الله عنها </a:t>
            </a:r>
            <a:r>
              <a:rPr lang="ar-MA" b="1" dirty="0" smtClean="0">
                <a:solidFill>
                  <a:schemeClr val="accent2">
                    <a:lumMod val="50000"/>
                  </a:schemeClr>
                </a:solidFill>
              </a:rPr>
              <a:t>«كلا و الله ما يخزيك الله أبدا، إنك لتصل الرحم، و تحمل الكل، و تكسب المعدوم،    و تقري الضيف، و تعين على نوائب الحق....» 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29600" cy="1143000"/>
          </a:xfrm>
        </p:spPr>
        <p:txBody>
          <a:bodyPr/>
          <a:lstStyle/>
          <a:p>
            <a:r>
              <a:rPr lang="ar-MA" b="1" dirty="0" smtClean="0"/>
              <a:t>جبر خاطر المريض بعيادته و الدعاء له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 smtClean="0"/>
              <a:t> فضل عيادة المريض :</a:t>
            </a:r>
            <a:endParaRPr lang="fr-FR" b="1" dirty="0"/>
          </a:p>
        </p:txBody>
      </p:sp>
      <p:pic>
        <p:nvPicPr>
          <p:cNvPr id="2050" name="Picture 2" descr="http://www.wathakker.info/designs/download/1701/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97"/>
            <a:ext cx="4499991" cy="49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05097"/>
            <a:ext cx="4644008" cy="495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40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 smtClean="0"/>
              <a:t> آداب عيادة المريض :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- الدعاء له و رقيته</a:t>
            </a:r>
            <a:endParaRPr lang="fr-F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7" b="8599"/>
          <a:stretch/>
        </p:blipFill>
        <p:spPr bwMode="auto">
          <a:xfrm>
            <a:off x="18970" y="1844824"/>
            <a:ext cx="4553030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/>
          <a:stretch/>
        </p:blipFill>
        <p:spPr bwMode="auto">
          <a:xfrm>
            <a:off x="4594774" y="1836859"/>
            <a:ext cx="4571999" cy="504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5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- عدم التكلم عنده إلا بخير : عن أم سلمة رضي الله عنها قالت : قال رسول الله صلى الله عليه و سلم : </a:t>
            </a:r>
            <a:r>
              <a:rPr lang="ar-MA" b="1" dirty="0" smtClean="0">
                <a:solidFill>
                  <a:srgbClr val="C00000"/>
                </a:solidFill>
              </a:rPr>
              <a:t>«إذا حضرتم المريض أو الميت فقولوا خيرا فإن الملائكة يؤمنون على ما تقولون»</a:t>
            </a:r>
            <a:r>
              <a:rPr lang="ar-MA" b="1" dirty="0" smtClean="0"/>
              <a:t> رواه مسلم.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- فسح الأمل له : عن أبي سعيد </a:t>
            </a:r>
            <a:r>
              <a:rPr lang="ar-MA" b="1" dirty="0" err="1" smtClean="0"/>
              <a:t>الخذري</a:t>
            </a:r>
            <a:r>
              <a:rPr lang="ar-MA" b="1" dirty="0" smtClean="0"/>
              <a:t> قال رسول الله صلى الله عليه و سلم : </a:t>
            </a:r>
            <a:r>
              <a:rPr lang="ar-MA" b="1" dirty="0" smtClean="0">
                <a:solidFill>
                  <a:srgbClr val="C00000"/>
                </a:solidFill>
              </a:rPr>
              <a:t>«إذا دخلتم على المريض فنفسوا له في الأجل فإن ذلك لا يرد شيئا و هو يطيب نفس المريض» </a:t>
            </a:r>
            <a:r>
              <a:rPr lang="ar-MA" b="1" dirty="0" smtClean="0"/>
              <a:t>رواه ابن ماجة.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3547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3184" y="332656"/>
            <a:ext cx="8229600" cy="4525963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b="1" dirty="0" smtClean="0"/>
              <a:t>	- تذكيره بأجر الصبر على البلاء :</a:t>
            </a:r>
            <a:endParaRPr lang="fr-F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" y="980728"/>
            <a:ext cx="4398431" cy="58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up.3dlat.com/uploads/134149248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4716016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ar-MA" sz="6000" b="1" dirty="0" smtClean="0"/>
              <a:t>جبر الخاطر بالتعزية الحسنة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268760"/>
            <a:ext cx="7920880" cy="5112568"/>
          </a:xfrm>
        </p:spPr>
        <p:txBody>
          <a:bodyPr>
            <a:normAutofit fontScale="85000" lnSpcReduction="10000"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fr-FR" b="1" dirty="0" smtClean="0"/>
              <a:t> </a:t>
            </a:r>
            <a:r>
              <a:rPr lang="ar-MA" b="1" dirty="0"/>
              <a:t> عن جابر بن عبد الله رضي الله عنه قال : لقيني رسول الله صلى الله عليه و سلم فقال لي : </a:t>
            </a:r>
            <a:r>
              <a:rPr lang="ar-MA" b="1" dirty="0">
                <a:solidFill>
                  <a:srgbClr val="C00000"/>
                </a:solidFill>
              </a:rPr>
              <a:t>يا جابر، مالي أراك منكسرا</a:t>
            </a:r>
            <a:r>
              <a:rPr lang="ar-MA" b="1" dirty="0"/>
              <a:t> ؟ قلت : يا رسول الله استشهد أبي </a:t>
            </a:r>
            <a:r>
              <a:rPr lang="ar-MA" b="1" dirty="0" smtClean="0"/>
              <a:t>قتل </a:t>
            </a:r>
            <a:r>
              <a:rPr lang="ar-MA" b="1" dirty="0"/>
              <a:t>يوم أحد، و ترك عيالا و دينا، قال : </a:t>
            </a:r>
            <a:r>
              <a:rPr lang="ar-MA" b="1" dirty="0">
                <a:solidFill>
                  <a:srgbClr val="C00000"/>
                </a:solidFill>
              </a:rPr>
              <a:t>أفلا أبشرك بما لقي </a:t>
            </a:r>
            <a:r>
              <a:rPr lang="ar-MA" b="1" dirty="0" smtClean="0">
                <a:solidFill>
                  <a:srgbClr val="C00000"/>
                </a:solidFill>
              </a:rPr>
              <a:t>الله به </a:t>
            </a:r>
            <a:r>
              <a:rPr lang="ar-MA" b="1" dirty="0">
                <a:solidFill>
                  <a:srgbClr val="C00000"/>
                </a:solidFill>
              </a:rPr>
              <a:t>أباك </a:t>
            </a:r>
            <a:r>
              <a:rPr lang="ar-MA" b="1" dirty="0"/>
              <a:t>؟ قلت : بلى يا رسول الله، قال : </a:t>
            </a:r>
            <a:r>
              <a:rPr lang="ar-MA" b="1" dirty="0">
                <a:solidFill>
                  <a:srgbClr val="C00000"/>
                </a:solidFill>
              </a:rPr>
              <a:t>ما كلم الله أحدا قط إلا من وراء حجاب، و أحيا أباك فكلمه كفاحا، فقال : يا عبدي </a:t>
            </a:r>
            <a:r>
              <a:rPr lang="ar-MA" b="1" dirty="0" smtClean="0">
                <a:solidFill>
                  <a:srgbClr val="C00000"/>
                </a:solidFill>
              </a:rPr>
              <a:t>تمن </a:t>
            </a:r>
            <a:r>
              <a:rPr lang="ar-MA" b="1" dirty="0">
                <a:solidFill>
                  <a:srgbClr val="C00000"/>
                </a:solidFill>
              </a:rPr>
              <a:t>علي أعطك، قال : يا رب تحييني فأقتل فيك ثانية، قال الله عز و جل : إنه قد سبق مني أنهم إليها لا يرجعون</a:t>
            </a:r>
            <a:r>
              <a:rPr lang="ar-MA" b="1" dirty="0" smtClean="0">
                <a:solidFill>
                  <a:srgbClr val="C00000"/>
                </a:solidFill>
              </a:rPr>
              <a:t>.</a:t>
            </a:r>
            <a:endParaRPr lang="ar-MA" b="1" dirty="0"/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ما قاله ابن شيبة للمهدي يعزيه في ابنته </a:t>
            </a:r>
            <a:r>
              <a:rPr lang="ar-MA" b="1" dirty="0" smtClean="0">
                <a:solidFill>
                  <a:schemeClr val="accent2">
                    <a:lumMod val="50000"/>
                  </a:schemeClr>
                </a:solidFill>
              </a:rPr>
              <a:t>(أعطاك الله يا أمير المؤمنين على ما رزقت أجرا، و أعقبك صبرا، و لا أجهد الله بلاءك بنقمة و لا نزع منك نعمة، ثواب الله خير لك منها، و رحمة الله خير لها منك، و أحق ما صبر عليه ما لا سبيل إلى رده)</a:t>
            </a:r>
            <a:r>
              <a:rPr lang="ar-MA" b="1" dirty="0" smtClean="0"/>
              <a:t>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خير من العباس أجرك بعده	و الله خير منك </a:t>
            </a:r>
            <a:r>
              <a:rPr lang="ar-MA" b="1" dirty="0" err="1" smtClean="0"/>
              <a:t>للعباس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254924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MA" sz="5400" b="1" dirty="0" smtClean="0"/>
              <a:t>علاقة جبر الخواطر باسم الله الجبار</a:t>
            </a:r>
            <a:endParaRPr lang="fr-FR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r>
              <a:rPr lang="ar-MA" b="1" dirty="0" smtClean="0"/>
              <a:t>ورد مرة واحدة في القرآن الكريم في سورة </a:t>
            </a:r>
            <a:r>
              <a:rPr lang="ar-MA" b="1" dirty="0" smtClean="0"/>
              <a:t>الحشر 23</a:t>
            </a:r>
            <a:endParaRPr lang="ar-MA" b="1" dirty="0" smtClean="0"/>
          </a:p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2"/>
          <a:stretch/>
        </p:blipFill>
        <p:spPr bwMode="auto">
          <a:xfrm>
            <a:off x="683568" y="2189375"/>
            <a:ext cx="7848872" cy="447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83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MA" b="1" dirty="0" smtClean="0"/>
              <a:t>جبر الخاطر بقبول عذر المعتذر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/>
              <a:t> آدم عليه السلام و </a:t>
            </a:r>
            <a:r>
              <a:rPr lang="ar-MA" b="1" dirty="0" smtClean="0"/>
              <a:t>حواء </a:t>
            </a:r>
            <a:r>
              <a:rPr lang="ar-MA" b="1" dirty="0"/>
              <a:t>اعتذرا فقبل الله منهما : </a:t>
            </a:r>
            <a:r>
              <a:rPr lang="ar-MA" b="1" dirty="0">
                <a:solidFill>
                  <a:srgbClr val="003300"/>
                </a:solidFill>
              </a:rPr>
              <a:t>«قَالَا رَبَّنَا ظَلَمْنَا أَنْفُسَنَا وَإِنْ لَمْ تَغْفِرْ لَنَا وَتَرْحَمْنَا لَنَكُونَنَّ مِنَ </a:t>
            </a:r>
            <a:r>
              <a:rPr lang="ar-MA" b="1" dirty="0" smtClean="0">
                <a:solidFill>
                  <a:srgbClr val="003300"/>
                </a:solidFill>
              </a:rPr>
              <a:t>الْخَاسِرِينَ»</a:t>
            </a:r>
            <a:r>
              <a:rPr lang="ar-MA" b="1" dirty="0" smtClean="0"/>
              <a:t> الأعراف 23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/>
              <a:t> موسى عليه السلام </a:t>
            </a:r>
            <a:r>
              <a:rPr lang="ar-MA" b="1" dirty="0">
                <a:solidFill>
                  <a:srgbClr val="003300"/>
                </a:solidFill>
              </a:rPr>
              <a:t>«وَدَخَلَ الْمَدِينَةَ </a:t>
            </a:r>
            <a:r>
              <a:rPr lang="ar-MA" b="1" dirty="0" err="1">
                <a:solidFill>
                  <a:srgbClr val="003300"/>
                </a:solidFill>
              </a:rPr>
              <a:t>عَلَىٰ</a:t>
            </a:r>
            <a:r>
              <a:rPr lang="ar-MA" b="1" dirty="0">
                <a:solidFill>
                  <a:srgbClr val="003300"/>
                </a:solidFill>
              </a:rPr>
              <a:t> حِينِ غَفْلَةٍ مِنْ أَهْلِهَا فَوَجَدَ فِيهَا رَجُلَيْنِ يَقْتَتِلَانِ </a:t>
            </a:r>
            <a:r>
              <a:rPr lang="ar-MA" b="1" dirty="0" err="1">
                <a:solidFill>
                  <a:srgbClr val="003300"/>
                </a:solidFill>
              </a:rPr>
              <a:t>هَٰذَا</a:t>
            </a:r>
            <a:r>
              <a:rPr lang="ar-MA" b="1" dirty="0">
                <a:solidFill>
                  <a:srgbClr val="003300"/>
                </a:solidFill>
              </a:rPr>
              <a:t> مِنْ شِيعَتِهِ </a:t>
            </a:r>
            <a:r>
              <a:rPr lang="ar-MA" b="1" dirty="0" err="1">
                <a:solidFill>
                  <a:srgbClr val="003300"/>
                </a:solidFill>
              </a:rPr>
              <a:t>وَهَٰذَا</a:t>
            </a:r>
            <a:r>
              <a:rPr lang="ar-MA" b="1" dirty="0">
                <a:solidFill>
                  <a:srgbClr val="003300"/>
                </a:solidFill>
              </a:rPr>
              <a:t> مِنْ عَدُوِّهِ ۖ فَاسْتَغَاثَهُ الَّذِي مِنْ شِيعَتِهِ عَلَى الَّذِي مِنْ عَدُوِّهِ فَوَكَزَهُ </a:t>
            </a:r>
            <a:r>
              <a:rPr lang="ar-MA" b="1" dirty="0" err="1">
                <a:solidFill>
                  <a:srgbClr val="003300"/>
                </a:solidFill>
              </a:rPr>
              <a:t>مُوسَىٰ</a:t>
            </a:r>
            <a:r>
              <a:rPr lang="ar-MA" b="1" dirty="0">
                <a:solidFill>
                  <a:srgbClr val="003300"/>
                </a:solidFill>
              </a:rPr>
              <a:t> </a:t>
            </a:r>
            <a:r>
              <a:rPr lang="ar-MA" b="1" dirty="0" err="1">
                <a:solidFill>
                  <a:srgbClr val="003300"/>
                </a:solidFill>
              </a:rPr>
              <a:t>فَقَضَىٰ</a:t>
            </a:r>
            <a:r>
              <a:rPr lang="ar-MA" b="1" dirty="0">
                <a:solidFill>
                  <a:srgbClr val="003300"/>
                </a:solidFill>
              </a:rPr>
              <a:t> عَلَيْهِ ۖ قَالَ </a:t>
            </a:r>
            <a:r>
              <a:rPr lang="ar-MA" b="1" dirty="0" err="1">
                <a:solidFill>
                  <a:srgbClr val="003300"/>
                </a:solidFill>
              </a:rPr>
              <a:t>هَٰذَا</a:t>
            </a:r>
            <a:r>
              <a:rPr lang="ar-MA" b="1" dirty="0">
                <a:solidFill>
                  <a:srgbClr val="003300"/>
                </a:solidFill>
              </a:rPr>
              <a:t> مِنْ عَمَلِ الشَّيْطَانِ ۖ إِنَّهُ عَدُوٌّ مُضِلٌّ مُبِينٌ </a:t>
            </a:r>
            <a:r>
              <a:rPr lang="ar-MA" b="1" dirty="0" smtClean="0">
                <a:solidFill>
                  <a:srgbClr val="003300"/>
                </a:solidFill>
              </a:rPr>
              <a:t>قَالَ </a:t>
            </a:r>
            <a:r>
              <a:rPr lang="ar-MA" b="1" dirty="0">
                <a:solidFill>
                  <a:srgbClr val="003300"/>
                </a:solidFill>
              </a:rPr>
              <a:t>رَبِّ إِنِّي ظَلَمْتُ نَفْسِي فَاغْفِرْ لِي فَغَفَرَ لَهُ ۚ إِنَّهُ هُوَ الْغَفُورُ </a:t>
            </a:r>
            <a:r>
              <a:rPr lang="ar-MA" b="1" dirty="0" smtClean="0">
                <a:solidFill>
                  <a:srgbClr val="003300"/>
                </a:solidFill>
              </a:rPr>
              <a:t>الرَّحِيمُ» </a:t>
            </a:r>
            <a:r>
              <a:rPr lang="ar-MA" b="1" dirty="0" smtClean="0"/>
              <a:t>القصص 15/16</a:t>
            </a:r>
            <a:endParaRPr lang="ar-MA" b="1" dirty="0"/>
          </a:p>
          <a:p>
            <a:pPr algn="just" rtl="1">
              <a:buFont typeface="Wingdings" panose="05000000000000000000" pitchFamily="2" charset="2"/>
              <a:buChar char="ü"/>
            </a:pPr>
            <a:endParaRPr lang="ar-MA" b="1" dirty="0"/>
          </a:p>
          <a:p>
            <a:pPr algn="just" rtl="1">
              <a:buFont typeface="Wingdings" panose="05000000000000000000" pitchFamily="2" charset="2"/>
              <a:buChar char="ü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952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525963"/>
          </a:xfrm>
        </p:spPr>
        <p:txBody>
          <a:bodyPr/>
          <a:lstStyle/>
          <a:p>
            <a:pPr algn="just" rtl="1">
              <a:buFont typeface="Wingdings" panose="05000000000000000000" pitchFamily="2" charset="2"/>
              <a:buChar char="ü"/>
            </a:pPr>
            <a:r>
              <a:rPr lang="ar-MA" b="1" dirty="0" smtClean="0"/>
              <a:t> و مما ورد عنه صلى الله عليه و سلم </a:t>
            </a:r>
            <a:r>
              <a:rPr lang="ar-MA" b="1" dirty="0" smtClean="0">
                <a:solidFill>
                  <a:srgbClr val="C00000"/>
                </a:solidFill>
              </a:rPr>
              <a:t>«من أتاه أخوه متنصلا فليقبل ذلك منه، محقا كان أو مبطلا، فإن لم يفعل لم يرد علي الحوض» </a:t>
            </a:r>
            <a:r>
              <a:rPr lang="ar-MA" b="1" dirty="0" smtClean="0"/>
              <a:t>رواه الحاكم.</a:t>
            </a:r>
          </a:p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63"/>
          <a:stretch/>
        </p:blipFill>
        <p:spPr bwMode="auto">
          <a:xfrm>
            <a:off x="486869" y="1988840"/>
            <a:ext cx="7920880" cy="442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1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MA" b="1" dirty="0" smtClean="0"/>
              <a:t>جبر الخاطر بإهداء الهدية و </a:t>
            </a:r>
            <a:r>
              <a:rPr lang="ar-MA" b="1" dirty="0" smtClean="0"/>
              <a:t>قبولها و إجابة الدعوة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527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1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قال رسول الله صلى الله عليه و سلم : </a:t>
            </a:r>
            <a:r>
              <a:rPr lang="ar-MA" b="1" dirty="0" smtClean="0">
                <a:solidFill>
                  <a:srgbClr val="C00000"/>
                </a:solidFill>
              </a:rPr>
              <a:t>«أجيبوا الداعي و لا تردوا الهدية»</a:t>
            </a:r>
            <a:r>
              <a:rPr lang="ar-MA" b="1" dirty="0" smtClean="0"/>
              <a:t> الإمام أحمد.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عن أنس رضي الله عنه قال : </a:t>
            </a:r>
            <a:r>
              <a:rPr lang="ar-MA" b="1" dirty="0" smtClean="0">
                <a:solidFill>
                  <a:schemeClr val="accent2">
                    <a:lumMod val="50000"/>
                  </a:schemeClr>
                </a:solidFill>
              </a:rPr>
              <a:t>(يا بني، تباذلوا بينكم، فإنه أود لما بينكم)</a:t>
            </a:r>
            <a:r>
              <a:rPr lang="ar-MA" b="1" dirty="0" smtClean="0"/>
              <a:t>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قال الرسول صلى الله عليه و سلم : </a:t>
            </a:r>
            <a:r>
              <a:rPr lang="ar-MA" b="1" dirty="0" smtClean="0">
                <a:solidFill>
                  <a:srgbClr val="C00000"/>
                </a:solidFill>
              </a:rPr>
              <a:t>«لو دعيت إلى ذراع أو كراع لأجبت، و لو أهدي إلي ذراع أو كراع لقبلت» </a:t>
            </a:r>
            <a:r>
              <a:rPr lang="ar-MA" b="1" dirty="0" smtClean="0"/>
              <a:t>رواه البخاري.</a:t>
            </a:r>
          </a:p>
          <a:p>
            <a:pPr marL="0" indent="0" algn="just" rtl="1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219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1">
              <a:buNone/>
            </a:pPr>
            <a:endParaRPr lang="fr-F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9722"/>
            <a:ext cx="9127554" cy="355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t="3690" r="4238" b="12148"/>
          <a:stretch/>
        </p:blipFill>
        <p:spPr bwMode="auto">
          <a:xfrm>
            <a:off x="-24617" y="3573016"/>
            <a:ext cx="9168617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15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2915816" y="2132856"/>
            <a:ext cx="3456384" cy="2088232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4000" b="1" dirty="0" smtClean="0"/>
              <a:t>الهدية</a:t>
            </a:r>
            <a:endParaRPr lang="fr-FR" sz="4000" b="1" dirty="0"/>
          </a:p>
        </p:txBody>
      </p:sp>
      <p:sp>
        <p:nvSpPr>
          <p:cNvPr id="5" name="Ellipse 4"/>
          <p:cNvSpPr/>
          <p:nvPr/>
        </p:nvSpPr>
        <p:spPr>
          <a:xfrm>
            <a:off x="5292080" y="476672"/>
            <a:ext cx="3528392" cy="108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تصفية القلوب من الأضغان و الأحقاد</a:t>
            </a:r>
            <a:endParaRPr lang="fr-FR" sz="2800" b="1" dirty="0"/>
          </a:p>
        </p:txBody>
      </p:sp>
      <p:sp>
        <p:nvSpPr>
          <p:cNvPr id="6" name="Ellipse 5"/>
          <p:cNvSpPr/>
          <p:nvPr/>
        </p:nvSpPr>
        <p:spPr>
          <a:xfrm>
            <a:off x="251520" y="495788"/>
            <a:ext cx="3528392" cy="108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تطييب النفوس      و جبر الخواطر</a:t>
            </a:r>
            <a:endParaRPr lang="fr-FR" sz="2800" b="1" dirty="0"/>
          </a:p>
        </p:txBody>
      </p:sp>
      <p:sp>
        <p:nvSpPr>
          <p:cNvPr id="7" name="Ellipse 6"/>
          <p:cNvSpPr/>
          <p:nvPr/>
        </p:nvSpPr>
        <p:spPr>
          <a:xfrm>
            <a:off x="2915994" y="5373216"/>
            <a:ext cx="3528392" cy="108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دوام المحبة         و المودة</a:t>
            </a:r>
            <a:endParaRPr lang="fr-FR" sz="2800" b="1" dirty="0"/>
          </a:p>
        </p:txBody>
      </p:sp>
      <p:cxnSp>
        <p:nvCxnSpPr>
          <p:cNvPr id="9" name="Connecteur droit avec flèche 8"/>
          <p:cNvCxnSpPr>
            <a:stCxn id="4" idx="3"/>
          </p:cNvCxnSpPr>
          <p:nvPr/>
        </p:nvCxnSpPr>
        <p:spPr>
          <a:xfrm flipV="1">
            <a:off x="6372200" y="1575908"/>
            <a:ext cx="864096" cy="11993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4" idx="2"/>
          </p:cNvCxnSpPr>
          <p:nvPr/>
        </p:nvCxnSpPr>
        <p:spPr>
          <a:xfrm>
            <a:off x="4773942" y="3954452"/>
            <a:ext cx="14082" cy="14187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6" idx="4"/>
          </p:cNvCxnSpPr>
          <p:nvPr/>
        </p:nvCxnSpPr>
        <p:spPr>
          <a:xfrm flipH="1" flipV="1">
            <a:off x="2015716" y="1575908"/>
            <a:ext cx="1116124" cy="1349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76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 descr="F:\بطاقة متحركة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10736" y="2314778"/>
            <a:ext cx="637867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«جبر الخواطر على الله»</a:t>
            </a:r>
          </a:p>
          <a:p>
            <a:pPr algn="ctr" rtl="1"/>
            <a:r>
              <a:rPr lang="ar-M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الجأ إليه إذا كسرت، و قل :</a:t>
            </a:r>
          </a:p>
          <a:p>
            <a:pPr algn="ctr" rtl="1"/>
            <a:r>
              <a:rPr lang="ar-M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«يا رب اجبر خاطري»</a:t>
            </a:r>
            <a:endParaRPr lang="fr-F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4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516" y="1169193"/>
            <a:ext cx="8712968" cy="4525963"/>
          </a:xfrm>
        </p:spPr>
        <p:txBody>
          <a:bodyPr/>
          <a:lstStyle/>
          <a:p>
            <a:pPr marL="0" indent="0" algn="just" rtl="1">
              <a:buNone/>
            </a:pPr>
            <a:r>
              <a:rPr lang="ar-MA" b="1" dirty="0" smtClean="0"/>
              <a:t>1- الجبار سبحانه هو الذي علا شأنه و ارتفع قدره، تقول العرب </a:t>
            </a:r>
            <a:r>
              <a:rPr lang="ar-MA" b="1" dirty="0" smtClean="0">
                <a:solidFill>
                  <a:srgbClr val="FF0000"/>
                </a:solidFill>
              </a:rPr>
              <a:t>«نخلة جبارة»</a:t>
            </a:r>
            <a:r>
              <a:rPr lang="ar-MA" b="1" dirty="0" smtClean="0"/>
              <a:t>.</a:t>
            </a:r>
          </a:p>
          <a:p>
            <a:pPr marL="0" indent="0" algn="just" rtl="1">
              <a:buNone/>
            </a:pPr>
            <a:r>
              <a:rPr lang="ar-MA" b="1" dirty="0" smtClean="0"/>
              <a:t>2- الجبار سبحانه هو الذي يجبر خلقه على ما يريد فلا مشيئة إلا مشيئته </a:t>
            </a:r>
            <a:r>
              <a:rPr lang="ar-MA" b="1" dirty="0" smtClean="0"/>
              <a:t>سبحانه</a:t>
            </a:r>
            <a:r>
              <a:rPr lang="en-US" b="1" dirty="0" smtClean="0"/>
              <a:t> </a:t>
            </a:r>
            <a:r>
              <a:rPr lang="ar-MA" b="1" dirty="0" smtClean="0"/>
              <a:t>.</a:t>
            </a:r>
          </a:p>
          <a:p>
            <a:pPr marL="0" indent="0" algn="just" rtl="1">
              <a:buNone/>
            </a:pPr>
            <a:r>
              <a:rPr lang="ar-MA" b="1" dirty="0" smtClean="0"/>
              <a:t>3- الجبار سبحانه هو الذي يجبر خاطر عباده المنكسرين          و المحرومين.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0422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MA" sz="6000" b="1" dirty="0" smtClean="0"/>
              <a:t>التخلق باسم الله «الجبار»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3373835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الجبروت و التجبر في حقه تعالى صفة كمال.</a:t>
            </a:r>
          </a:p>
          <a:p>
            <a:pPr marL="0" indent="0" algn="just" rtl="1">
              <a:buNone/>
            </a:pPr>
            <a:r>
              <a:rPr lang="ar-MA" b="1" dirty="0" smtClean="0"/>
              <a:t>بالنسبة </a:t>
            </a:r>
            <a:r>
              <a:rPr lang="ar-MA" b="1" dirty="0" smtClean="0"/>
              <a:t>للإنسان فهي صفة نقص</a:t>
            </a:r>
            <a:r>
              <a:rPr lang="ar-MA" b="1" dirty="0" smtClean="0"/>
              <a:t>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التخلق بهذا الاسم من خلال معنى «جبر الخواطر».</a:t>
            </a:r>
            <a:endParaRPr lang="ar-MA" b="1" dirty="0" smtClean="0"/>
          </a:p>
          <a:p>
            <a:pPr marL="0" indent="0" algn="just" rtl="1">
              <a:buNone/>
            </a:pPr>
            <a:r>
              <a:rPr lang="ar-MA" b="1" dirty="0" smtClean="0"/>
              <a:t>سفيان الثوري : </a:t>
            </a:r>
            <a:r>
              <a:rPr lang="ar-MA" b="1" dirty="0" smtClean="0">
                <a:solidFill>
                  <a:schemeClr val="accent2">
                    <a:lumMod val="50000"/>
                  </a:schemeClr>
                </a:solidFill>
              </a:rPr>
              <a:t>«ما رأيت عبادة أجل و أعظم من جبر الخواطر»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0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MA" sz="6000" b="1" dirty="0" smtClean="0"/>
              <a:t>كيف جبر الله خاطر </a:t>
            </a:r>
            <a:r>
              <a:rPr lang="ar-MA" sz="6000" b="1" dirty="0" smtClean="0"/>
              <a:t>أنبيائه؟ 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إبراهيم عليه السلام </a:t>
            </a:r>
            <a:r>
              <a:rPr lang="ar-MA" b="1" dirty="0" smtClean="0"/>
              <a:t>: 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- جعل كثيرا من الأنبياء من ذريته.</a:t>
            </a:r>
          </a:p>
          <a:p>
            <a:pPr marL="0" indent="0" algn="just" rtl="1">
              <a:buNone/>
            </a:pPr>
            <a:r>
              <a:rPr lang="ar-MA" b="1" dirty="0" smtClean="0"/>
              <a:t>	- جعل كلمة التوحيد باقية في عقبه </a:t>
            </a:r>
            <a:r>
              <a:rPr lang="ar-MA" b="1" dirty="0" smtClean="0">
                <a:solidFill>
                  <a:srgbClr val="003300"/>
                </a:solidFill>
              </a:rPr>
              <a:t>«وَجَعَلَهَا </a:t>
            </a:r>
            <a:r>
              <a:rPr lang="ar-MA" b="1" dirty="0">
                <a:solidFill>
                  <a:srgbClr val="003300"/>
                </a:solidFill>
              </a:rPr>
              <a:t>كَلِمَةً بَاقِيَةً فِي عَقِبِهِ لَعَلَّهُمْ يَرْجِعُونَ (28</a:t>
            </a:r>
            <a:r>
              <a:rPr lang="ar-MA" b="1" dirty="0" smtClean="0">
                <a:solidFill>
                  <a:srgbClr val="003300"/>
                </a:solidFill>
              </a:rPr>
              <a:t>)» </a:t>
            </a:r>
            <a:r>
              <a:rPr lang="ar-MA" b="1" dirty="0" smtClean="0"/>
              <a:t>الزخرف.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يوسف عليه السلام </a:t>
            </a:r>
            <a:r>
              <a:rPr lang="ar-MA" b="1" dirty="0" smtClean="0"/>
              <a:t>:</a:t>
            </a:r>
          </a:p>
          <a:p>
            <a:pPr marL="0" indent="0" algn="just" rtl="1">
              <a:buNone/>
            </a:pPr>
            <a:r>
              <a:rPr lang="ar-MA" b="1" dirty="0" smtClean="0"/>
              <a:t>	- أخرجه من الجب.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- أنجاه من كيد النسوة.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- جعله عزيز مصر. </a:t>
            </a:r>
            <a:endParaRPr lang="ar-MA" b="1" dirty="0" smtClean="0"/>
          </a:p>
        </p:txBody>
      </p:sp>
    </p:spTree>
    <p:extLst>
      <p:ext uri="{BB962C8B-B14F-4D97-AF65-F5344CB8AC3E}">
        <p14:creationId xmlns:p14="http://schemas.microsoft.com/office/powerpoint/2010/main" val="1083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موسى عليه السلام </a:t>
            </a:r>
            <a:r>
              <a:rPr lang="ar-MA" b="1" dirty="0" smtClean="0"/>
              <a:t>:</a:t>
            </a:r>
          </a:p>
          <a:p>
            <a:pPr marL="0" indent="0" algn="just" rtl="1">
              <a:buNone/>
            </a:pPr>
            <a:r>
              <a:rPr lang="ar-MA" b="1" dirty="0">
                <a:solidFill>
                  <a:srgbClr val="003300"/>
                </a:solidFill>
              </a:rPr>
              <a:t>	</a:t>
            </a:r>
            <a:r>
              <a:rPr lang="ar-MA" b="1" dirty="0" smtClean="0"/>
              <a:t>- رده إلى أمه </a:t>
            </a:r>
            <a:r>
              <a:rPr lang="ar-MA" b="1" dirty="0" smtClean="0">
                <a:solidFill>
                  <a:srgbClr val="003300"/>
                </a:solidFill>
              </a:rPr>
              <a:t>«فَرَدَدْنَاهُ </a:t>
            </a:r>
            <a:r>
              <a:rPr lang="ar-MA" b="1" dirty="0" err="1">
                <a:solidFill>
                  <a:srgbClr val="003300"/>
                </a:solidFill>
              </a:rPr>
              <a:t>إِلَىٰ</a:t>
            </a:r>
            <a:r>
              <a:rPr lang="ar-MA" b="1" dirty="0">
                <a:solidFill>
                  <a:srgbClr val="003300"/>
                </a:solidFill>
              </a:rPr>
              <a:t> أُمِّهِ كَيْ تَقَرَّ عَيْنُهَا وَلَا تَحْزَنَ وَلِتَعْلَمَ أَنَّ وَعْدَ اللَّهِ حَقٌّ </a:t>
            </a:r>
            <a:r>
              <a:rPr lang="ar-MA" b="1" dirty="0" err="1">
                <a:solidFill>
                  <a:srgbClr val="003300"/>
                </a:solidFill>
              </a:rPr>
              <a:t>وَلَٰكِنَّ</a:t>
            </a:r>
            <a:r>
              <a:rPr lang="ar-MA" b="1" dirty="0">
                <a:solidFill>
                  <a:srgbClr val="003300"/>
                </a:solidFill>
              </a:rPr>
              <a:t> أَكْثَرَهُمْ لَا يَعْلَمُونَ»</a:t>
            </a:r>
            <a:r>
              <a:rPr lang="ar-MA" b="1" dirty="0"/>
              <a:t> القصص</a:t>
            </a:r>
            <a:r>
              <a:rPr lang="en-US" b="1" dirty="0"/>
              <a:t> </a:t>
            </a:r>
            <a:r>
              <a:rPr lang="ar-MA" b="1" dirty="0"/>
              <a:t> 13</a:t>
            </a:r>
            <a:r>
              <a:rPr lang="ar-MA" b="1" dirty="0" smtClean="0"/>
              <a:t>.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- نجاه من كيد فرعون.</a:t>
            </a:r>
            <a:endParaRPr lang="ar-MA" b="1" dirty="0"/>
          </a:p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محمد صلى الله عليه و سلم </a:t>
            </a:r>
            <a:r>
              <a:rPr lang="ar-MA" b="1" dirty="0">
                <a:solidFill>
                  <a:srgbClr val="FF0000"/>
                </a:solidFill>
              </a:rPr>
              <a:t>(معجزة الإسراء و المعراج).</a:t>
            </a:r>
            <a:endParaRPr lang="fr-FR" b="1" dirty="0">
              <a:solidFill>
                <a:srgbClr val="FF0000"/>
              </a:solidFill>
            </a:endParaRPr>
          </a:p>
          <a:p>
            <a:pPr marL="0" indent="0" algn="just" rtl="1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900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3934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 rtl="1">
              <a:buNone/>
            </a:pPr>
            <a:r>
              <a:rPr lang="ar-MA" b="1" dirty="0" smtClean="0"/>
              <a:t>كان </a:t>
            </a:r>
            <a:r>
              <a:rPr lang="ar-MA" b="1" dirty="0"/>
              <a:t>النبي صلى الله عليه و سلم يقول : (</a:t>
            </a:r>
            <a:r>
              <a:rPr lang="ar-MA" b="1" dirty="0">
                <a:solidFill>
                  <a:srgbClr val="C00000"/>
                </a:solidFill>
              </a:rPr>
              <a:t>اللهم إني أحرج حق الضعيفين اليتيم و المرأة</a:t>
            </a:r>
            <a:r>
              <a:rPr lang="ar-MA" b="1" dirty="0" smtClean="0">
                <a:solidFill>
                  <a:srgbClr val="C00000"/>
                </a:solidFill>
              </a:rPr>
              <a:t>)</a:t>
            </a:r>
            <a:endParaRPr lang="ar-MA" b="1" dirty="0" smtClean="0"/>
          </a:p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جبر خاطر المرأة المطلقة بالمتعة : </a:t>
            </a:r>
            <a:r>
              <a:rPr lang="ar-MA" b="1" dirty="0" smtClean="0">
                <a:solidFill>
                  <a:srgbClr val="003300"/>
                </a:solidFill>
              </a:rPr>
              <a:t>”وَلِلْمُطَلَّقَاتِ </a:t>
            </a:r>
            <a:r>
              <a:rPr lang="ar-MA" b="1" dirty="0">
                <a:solidFill>
                  <a:srgbClr val="003300"/>
                </a:solidFill>
              </a:rPr>
              <a:t>مَتَاعٌ بِالْمَعْرُوفِ ۖ حَقًّا عَلَى </a:t>
            </a:r>
            <a:r>
              <a:rPr lang="ar-MA" b="1" dirty="0" smtClean="0">
                <a:solidFill>
                  <a:srgbClr val="003300"/>
                </a:solidFill>
              </a:rPr>
              <a:t>الْمُتَّقِينَ“</a:t>
            </a:r>
            <a:r>
              <a:rPr lang="ar-MA" b="1" dirty="0" smtClean="0"/>
              <a:t> البقرة 241</a:t>
            </a:r>
          </a:p>
          <a:p>
            <a:pPr algn="just" rtl="1">
              <a:buNone/>
            </a:pPr>
            <a:r>
              <a:rPr lang="ar-MA" b="1" dirty="0" smtClean="0"/>
              <a:t>و غير المدخول بها بنصف المهر </a:t>
            </a:r>
            <a:r>
              <a:rPr lang="ar-MA" b="1" dirty="0" smtClean="0">
                <a:solidFill>
                  <a:srgbClr val="003300"/>
                </a:solidFill>
              </a:rPr>
              <a:t>”وَإِنْ </a:t>
            </a:r>
            <a:r>
              <a:rPr lang="ar-MA" b="1" dirty="0">
                <a:solidFill>
                  <a:srgbClr val="003300"/>
                </a:solidFill>
              </a:rPr>
              <a:t>طَلَّقْتُمُوهُنَّ مِنْ قَبْلِ أَنْ تَمَسُّوهُنَّ وَقَدْ فَرَضْتُمْ لَهُنَّ فَرِيضَةً فَنِصْفُ مَا </a:t>
            </a:r>
            <a:r>
              <a:rPr lang="ar-MA" b="1" dirty="0" smtClean="0">
                <a:solidFill>
                  <a:srgbClr val="003300"/>
                </a:solidFill>
              </a:rPr>
              <a:t>فَرَضْتُمْ“</a:t>
            </a:r>
            <a:r>
              <a:rPr lang="ar-MA" b="1" dirty="0" smtClean="0"/>
              <a:t> البقرة 237</a:t>
            </a:r>
          </a:p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جبر خاطر الفقراء و المساكين و اليتامى إذا حضروا تقسيم التركة </a:t>
            </a:r>
            <a:r>
              <a:rPr lang="ar-MA" b="1" dirty="0" smtClean="0">
                <a:solidFill>
                  <a:srgbClr val="003300"/>
                </a:solidFill>
              </a:rPr>
              <a:t>”وَإِذَا </a:t>
            </a:r>
            <a:r>
              <a:rPr lang="ar-MA" b="1" dirty="0">
                <a:solidFill>
                  <a:srgbClr val="003300"/>
                </a:solidFill>
              </a:rPr>
              <a:t>حَضَرَ الْقِسْمَةَ أُولُو </a:t>
            </a:r>
            <a:r>
              <a:rPr lang="ar-MA" b="1" dirty="0" err="1">
                <a:solidFill>
                  <a:srgbClr val="003300"/>
                </a:solidFill>
              </a:rPr>
              <a:t>الْقُرْبَىٰ</a:t>
            </a:r>
            <a:r>
              <a:rPr lang="ar-MA" b="1" dirty="0">
                <a:solidFill>
                  <a:srgbClr val="003300"/>
                </a:solidFill>
              </a:rPr>
              <a:t> </a:t>
            </a:r>
            <a:r>
              <a:rPr lang="ar-MA" b="1" dirty="0" err="1">
                <a:solidFill>
                  <a:srgbClr val="003300"/>
                </a:solidFill>
              </a:rPr>
              <a:t>وَالْيَتَامَىٰ</a:t>
            </a:r>
            <a:r>
              <a:rPr lang="ar-MA" b="1" dirty="0">
                <a:solidFill>
                  <a:srgbClr val="003300"/>
                </a:solidFill>
              </a:rPr>
              <a:t> وَالْمَسَاكِينُ فَارْزُقُوهُمْ مِنْهُ وَقُولُوا لَهُمْ قَوْلًا </a:t>
            </a:r>
            <a:r>
              <a:rPr lang="ar-MA" b="1" dirty="0" smtClean="0">
                <a:solidFill>
                  <a:srgbClr val="003300"/>
                </a:solidFill>
              </a:rPr>
              <a:t>مَعْرُوفًا“ </a:t>
            </a:r>
            <a:r>
              <a:rPr lang="ar-MA" b="1" dirty="0" smtClean="0"/>
              <a:t>النساء 8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ar-MA" sz="6000" b="1" dirty="0" smtClean="0"/>
              <a:t>كيف جبر الله خاطر </a:t>
            </a:r>
            <a:r>
              <a:rPr lang="ar-MA" sz="6000" b="1" dirty="0" smtClean="0"/>
              <a:t>خلقه ؟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40305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MA" b="1" dirty="0" smtClean="0"/>
              <a:t>كيف كان الرسول صلى الله عليه و سلم</a:t>
            </a:r>
            <a:br>
              <a:rPr lang="ar-MA" b="1" dirty="0" smtClean="0"/>
            </a:br>
            <a:r>
              <a:rPr lang="ar-MA" b="1" dirty="0" smtClean="0"/>
              <a:t>يجبر خاطر الناس و يراعي </a:t>
            </a:r>
            <a:r>
              <a:rPr lang="ar-MA" b="1" dirty="0" err="1" smtClean="0"/>
              <a:t>مشاعرهم ؟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10000"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ar-MA" b="1" dirty="0" smtClean="0"/>
              <a:t> قصة أبي بكر مع عمر بن الخطاب رضي الله </a:t>
            </a:r>
            <a:r>
              <a:rPr lang="ar-MA" b="1" dirty="0" err="1" smtClean="0"/>
              <a:t>عنهما </a:t>
            </a:r>
            <a:r>
              <a:rPr lang="ar-MA" b="1" dirty="0" smtClean="0"/>
              <a:t>: قوله صلى الله عليه و </a:t>
            </a:r>
            <a:r>
              <a:rPr lang="ar-MA" b="1" dirty="0" err="1" smtClean="0"/>
              <a:t>سلم </a:t>
            </a:r>
            <a:r>
              <a:rPr lang="ar-MA" b="1" dirty="0" smtClean="0">
                <a:solidFill>
                  <a:srgbClr val="C00000"/>
                </a:solidFill>
              </a:rPr>
              <a:t>”هل أنت تارك لي صاحبي يا ابن </a:t>
            </a:r>
            <a:r>
              <a:rPr lang="ar-MA" b="1" dirty="0" err="1" smtClean="0">
                <a:solidFill>
                  <a:srgbClr val="C00000"/>
                </a:solidFill>
              </a:rPr>
              <a:t>الخطاب ؟</a:t>
            </a:r>
            <a:r>
              <a:rPr lang="ar-MA" b="1" dirty="0" smtClean="0">
                <a:solidFill>
                  <a:srgbClr val="C00000"/>
                </a:solidFill>
              </a:rPr>
              <a:t> صدقني إذ كذبتموني، و أعطاني إذ منعتموني، فو الله لو كنت متخذا خليلا لاتخذت أبا بكر خليلا، و لكن خلة الإسلام أفضل، لا يبقين في المسجد خوخة إلا سدت إلا خوخة أبي </a:t>
            </a:r>
            <a:r>
              <a:rPr lang="ar-MA" b="1" dirty="0" err="1" smtClean="0">
                <a:solidFill>
                  <a:srgbClr val="C00000"/>
                </a:solidFill>
              </a:rPr>
              <a:t>بكر...“</a:t>
            </a:r>
            <a:endParaRPr lang="ar-MA" b="1" dirty="0" smtClean="0">
              <a:solidFill>
                <a:srgbClr val="C00000"/>
              </a:solidFill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MA" b="1" dirty="0"/>
              <a:t> </a:t>
            </a:r>
            <a:r>
              <a:rPr lang="ar-MA" b="1" dirty="0" smtClean="0"/>
              <a:t>قصة أبي بكر رضي الله عنه مع بلال و سلمان و صهيب رضي الله عنهم حين قالوا لما مر بهم أبو </a:t>
            </a:r>
            <a:r>
              <a:rPr lang="ar-MA" b="1" dirty="0" err="1" smtClean="0"/>
              <a:t>سفيان </a:t>
            </a:r>
            <a:r>
              <a:rPr lang="ar-MA" b="1" dirty="0" smtClean="0"/>
              <a:t>: </a:t>
            </a:r>
            <a:r>
              <a:rPr lang="ar-MA" b="1" dirty="0" smtClean="0">
                <a:solidFill>
                  <a:schemeClr val="accent2">
                    <a:lumMod val="50000"/>
                  </a:schemeClr>
                </a:solidFill>
              </a:rPr>
              <a:t>ما أخذت سيوف الله من عدو الله مأخذها عام </a:t>
            </a:r>
            <a:r>
              <a:rPr lang="ar-MA" b="1" dirty="0" err="1" smtClean="0">
                <a:solidFill>
                  <a:schemeClr val="accent2">
                    <a:lumMod val="50000"/>
                  </a:schemeClr>
                </a:solidFill>
              </a:rPr>
              <a:t>الفتح...</a:t>
            </a:r>
            <a:r>
              <a:rPr lang="ar-MA" b="1" dirty="0" smtClean="0">
                <a:solidFill>
                  <a:schemeClr val="accent2">
                    <a:lumMod val="50000"/>
                  </a:schemeClr>
                </a:solidFill>
              </a:rPr>
              <a:t> فرد عليهم أبو بكر : أتقولون هذا لسيد قريش ؟ فقال صلى الله عليه و سلم : </a:t>
            </a:r>
            <a:r>
              <a:rPr lang="ar-MA" b="1" dirty="0" err="1" smtClean="0">
                <a:solidFill>
                  <a:schemeClr val="accent2">
                    <a:lumMod val="50000"/>
                  </a:schemeClr>
                </a:solidFill>
              </a:rPr>
              <a:t>آغضبتهم</a:t>
            </a:r>
            <a:r>
              <a:rPr lang="ar-MA" b="1" dirty="0" smtClean="0">
                <a:solidFill>
                  <a:schemeClr val="accent2">
                    <a:lumMod val="50000"/>
                  </a:schemeClr>
                </a:solidFill>
              </a:rPr>
              <a:t> يا أبا بكر ؟ لئن كنت </a:t>
            </a:r>
            <a:r>
              <a:rPr lang="ar-MA" b="1" dirty="0" err="1" smtClean="0">
                <a:solidFill>
                  <a:schemeClr val="accent2">
                    <a:lumMod val="50000"/>
                  </a:schemeClr>
                </a:solidFill>
              </a:rPr>
              <a:t>أعضبتهم</a:t>
            </a:r>
            <a:r>
              <a:rPr lang="ar-MA" b="1" dirty="0" smtClean="0">
                <a:solidFill>
                  <a:schemeClr val="accent2">
                    <a:lumMod val="50000"/>
                  </a:schemeClr>
                </a:solidFill>
              </a:rPr>
              <a:t> لقد أغضبت ربك عز و جل...“</a:t>
            </a:r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9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1377</Words>
  <Application>Microsoft Office PowerPoint</Application>
  <PresentationFormat>Affichage à l'écran (4:3)</PresentationFormat>
  <Paragraphs>107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Présentation PowerPoint</vt:lpstr>
      <vt:lpstr>معنى جبر الخواطر</vt:lpstr>
      <vt:lpstr>علاقة جبر الخواطر باسم الله الجبار</vt:lpstr>
      <vt:lpstr>Présentation PowerPoint</vt:lpstr>
      <vt:lpstr>التخلق باسم الله «الجبار»</vt:lpstr>
      <vt:lpstr>كيف جبر الله خاطر أنبيائه؟ </vt:lpstr>
      <vt:lpstr>Présentation PowerPoint</vt:lpstr>
      <vt:lpstr>كيف جبر الله خاطر خلقه ؟</vt:lpstr>
      <vt:lpstr>كيف كان الرسول صلى الله عليه و سلم يجبر خاطر الناس و يراعي مشاعرهم ؟</vt:lpstr>
      <vt:lpstr>Présentation PowerPoint</vt:lpstr>
      <vt:lpstr>Présentation PowerPoint</vt:lpstr>
      <vt:lpstr>جبر خاطر الوالدين</vt:lpstr>
      <vt:lpstr>Présentation PowerPoint</vt:lpstr>
      <vt:lpstr>Présentation PowerPoint</vt:lpstr>
      <vt:lpstr>جبر الخاطر بالابتسامة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جبر الخاطر بقضاء حوائج الناس</vt:lpstr>
      <vt:lpstr>Présentation PowerPoint</vt:lpstr>
      <vt:lpstr>Présentation PowerPoint</vt:lpstr>
      <vt:lpstr>Présentation PowerPoint</vt:lpstr>
      <vt:lpstr>جبر خاطر المريض بعيادته و الدعاء له</vt:lpstr>
      <vt:lpstr>Présentation PowerPoint</vt:lpstr>
      <vt:lpstr>Présentation PowerPoint</vt:lpstr>
      <vt:lpstr>Présentation PowerPoint</vt:lpstr>
      <vt:lpstr>جبر الخاطر بالتعزية الحسنة</vt:lpstr>
      <vt:lpstr>جبر الخاطر بقبول عذر المعتذر</vt:lpstr>
      <vt:lpstr>Présentation PowerPoint</vt:lpstr>
      <vt:lpstr>جبر الخاطر بإهداء الهدية و قبولها و إجابة الدعوة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aziz</dc:creator>
  <cp:lastModifiedBy>aziz</cp:lastModifiedBy>
  <cp:revision>54</cp:revision>
  <dcterms:created xsi:type="dcterms:W3CDTF">2015-02-26T06:03:26Z</dcterms:created>
  <dcterms:modified xsi:type="dcterms:W3CDTF">2015-03-13T18:46:48Z</dcterms:modified>
</cp:coreProperties>
</file>