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59" r:id="rId5"/>
    <p:sldId id="267" r:id="rId6"/>
    <p:sldId id="262" r:id="rId7"/>
    <p:sldId id="263" r:id="rId8"/>
    <p:sldId id="264" r:id="rId9"/>
    <p:sldId id="261" r:id="rId10"/>
    <p:sldId id="269" r:id="rId11"/>
    <p:sldId id="270" r:id="rId12"/>
    <p:sldId id="271" r:id="rId13"/>
    <p:sldId id="265" r:id="rId14"/>
    <p:sldId id="268"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C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ar-S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ar-SA"/>
          </a:p>
        </p:txBody>
      </p:sp>
      <p:sp>
        <p:nvSpPr>
          <p:cNvPr id="4" name="Espace réservé de la date 3"/>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205423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218747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ar-S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38419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365645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ar-S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93373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e la date 4"/>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270681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ar-S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7" name="Espace réservé de la date 6"/>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8" name="Espace réservé du pied de page 7"/>
          <p:cNvSpPr>
            <a:spLocks noGrp="1"/>
          </p:cNvSpPr>
          <p:nvPr>
            <p:ph type="ftr" sz="quarter" idx="11"/>
          </p:nvPr>
        </p:nvSpPr>
        <p:spPr/>
        <p:txBody>
          <a:bodyPr/>
          <a:lstStyle/>
          <a:p>
            <a:endParaRPr lang="ar-SA"/>
          </a:p>
        </p:txBody>
      </p:sp>
      <p:sp>
        <p:nvSpPr>
          <p:cNvPr id="9" name="Espace réservé du numéro de diapositive 8"/>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271509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e la date 2"/>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4" name="Espace réservé du pied de page 3"/>
          <p:cNvSpPr>
            <a:spLocks noGrp="1"/>
          </p:cNvSpPr>
          <p:nvPr>
            <p:ph type="ftr" sz="quarter" idx="11"/>
          </p:nvPr>
        </p:nvSpPr>
        <p:spPr/>
        <p:txBody>
          <a:bodyPr/>
          <a:lstStyle/>
          <a:p>
            <a:endParaRPr lang="ar-SA"/>
          </a:p>
        </p:txBody>
      </p:sp>
      <p:sp>
        <p:nvSpPr>
          <p:cNvPr id="5" name="Espace réservé du numéro de diapositive 4"/>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188942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3" name="Espace réservé du pied de page 2"/>
          <p:cNvSpPr>
            <a:spLocks noGrp="1"/>
          </p:cNvSpPr>
          <p:nvPr>
            <p:ph type="ftr" sz="quarter" idx="11"/>
          </p:nvPr>
        </p:nvSpPr>
        <p:spPr/>
        <p:txBody>
          <a:bodyPr/>
          <a:lstStyle/>
          <a:p>
            <a:endParaRPr lang="ar-SA"/>
          </a:p>
        </p:txBody>
      </p:sp>
      <p:sp>
        <p:nvSpPr>
          <p:cNvPr id="4" name="Espace réservé du numéro de diapositive 3"/>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2277052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ar-S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136645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ar-S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F2B2D36-42EA-4B1A-AC93-D3D437A686CE}" type="datetimeFigureOut">
              <a:rPr lang="ar-SA" smtClean="0"/>
              <a:pPr/>
              <a:t>28/07/1436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198759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ar-S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B2D36-42EA-4B1A-AC93-D3D437A686CE}" type="datetimeFigureOut">
              <a:rPr lang="ar-SA" smtClean="0"/>
              <a:pPr/>
              <a:t>28/07/1436</a:t>
            </a:fld>
            <a:endParaRPr lang="ar-S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9197C-D3AC-4ECC-BB80-1B5C1D13021E}" type="slidenum">
              <a:rPr lang="ar-SA" smtClean="0"/>
              <a:pPr/>
              <a:t>‹N°›</a:t>
            </a:fld>
            <a:endParaRPr lang="ar-SA"/>
          </a:p>
        </p:txBody>
      </p:sp>
    </p:spTree>
    <p:extLst>
      <p:ext uri="{BB962C8B-B14F-4D97-AF65-F5344CB8AC3E}">
        <p14:creationId xmlns:p14="http://schemas.microsoft.com/office/powerpoint/2010/main" xmlns="" val="41332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ZoneTexte 4"/>
          <p:cNvSpPr txBox="1"/>
          <p:nvPr/>
        </p:nvSpPr>
        <p:spPr>
          <a:xfrm>
            <a:off x="1619672" y="2587551"/>
            <a:ext cx="4860540" cy="769441"/>
          </a:xfrm>
          <a:prstGeom prst="rect">
            <a:avLst/>
          </a:prstGeom>
          <a:noFill/>
        </p:spPr>
        <p:txBody>
          <a:bodyPr wrap="square" rtlCol="0">
            <a:spAutoFit/>
          </a:bodyPr>
          <a:lstStyle/>
          <a:p>
            <a:r>
              <a:rPr lang="ar-MA" sz="4400" b="1" dirty="0" smtClean="0">
                <a:solidFill>
                  <a:srgbClr val="CCFFCC"/>
                </a:solidFill>
              </a:rPr>
              <a:t>وكان للصلاة طعم آخر... </a:t>
            </a:r>
            <a:endParaRPr lang="ar-SA" sz="4400" b="1" dirty="0">
              <a:solidFill>
                <a:srgbClr val="CCFFCC"/>
              </a:solidFill>
            </a:endParaRPr>
          </a:p>
        </p:txBody>
      </p:sp>
      <p:sp>
        <p:nvSpPr>
          <p:cNvPr id="6" name="ZoneTexte 5"/>
          <p:cNvSpPr txBox="1"/>
          <p:nvPr/>
        </p:nvSpPr>
        <p:spPr>
          <a:xfrm>
            <a:off x="4716016" y="1089610"/>
            <a:ext cx="3528392" cy="830997"/>
          </a:xfrm>
          <a:prstGeom prst="rect">
            <a:avLst/>
          </a:prstGeom>
          <a:noFill/>
        </p:spPr>
        <p:txBody>
          <a:bodyPr wrap="square" rtlCol="0">
            <a:spAutoFit/>
          </a:bodyPr>
          <a:lstStyle/>
          <a:p>
            <a:pPr algn="r"/>
            <a:r>
              <a:rPr lang="ar-MA" sz="2400" dirty="0" smtClean="0">
                <a:solidFill>
                  <a:srgbClr val="FFFF00"/>
                </a:solidFill>
              </a:rPr>
              <a:t>جمعية سراج للأعمال </a:t>
            </a:r>
            <a:r>
              <a:rPr lang="ar-MA" sz="2400" dirty="0" err="1" smtClean="0">
                <a:solidFill>
                  <a:srgbClr val="FFFF00"/>
                </a:solidFill>
              </a:rPr>
              <a:t>الإجتماعية</a:t>
            </a:r>
            <a:endParaRPr lang="ar-MA" sz="2400" dirty="0" smtClean="0">
              <a:solidFill>
                <a:srgbClr val="FFFF00"/>
              </a:solidFill>
            </a:endParaRPr>
          </a:p>
          <a:p>
            <a:pPr algn="r"/>
            <a:r>
              <a:rPr lang="ar-MA" sz="2400" dirty="0" smtClean="0">
                <a:solidFill>
                  <a:srgbClr val="FFFF00"/>
                </a:solidFill>
              </a:rPr>
              <a:t>فرع الدار البيضاء </a:t>
            </a:r>
            <a:endParaRPr lang="ar-SA" sz="2400" dirty="0">
              <a:solidFill>
                <a:srgbClr val="FFFF00"/>
              </a:solidFill>
            </a:endParaRPr>
          </a:p>
        </p:txBody>
      </p:sp>
      <p:pic>
        <p:nvPicPr>
          <p:cNvPr id="2052" name="Picture 4" descr="http://umabdullah.com/images/img_1/fede60e3f12ec3ef8765f4e5d92525c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5576" y="4005064"/>
            <a:ext cx="2543175" cy="1800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9323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مفتاح الخشوع في الصلاة بإذن الله"/>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57774" y="188640"/>
            <a:ext cx="6480720" cy="64807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330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ZeroWidthSpace;IM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572885"/>
            <a:ext cx="7301103" cy="547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448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753600" cy="6896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0854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688" y="91079"/>
            <a:ext cx="9144000" cy="6866313"/>
          </a:xfrm>
          <a:prstGeom prst="rect">
            <a:avLst/>
          </a:prstGeom>
          <a:noFill/>
          <a:ln w="9525">
            <a:noFill/>
            <a:miter lim="800000"/>
            <a:headEnd/>
            <a:tailEnd/>
          </a:ln>
          <a:effectLst/>
        </p:spPr>
      </p:pic>
      <p:sp>
        <p:nvSpPr>
          <p:cNvPr id="4" name="ZoneTexte 3"/>
          <p:cNvSpPr txBox="1"/>
          <p:nvPr/>
        </p:nvSpPr>
        <p:spPr>
          <a:xfrm>
            <a:off x="1038920" y="1196752"/>
            <a:ext cx="7056784" cy="3970318"/>
          </a:xfrm>
          <a:prstGeom prst="rect">
            <a:avLst/>
          </a:prstGeom>
          <a:noFill/>
        </p:spPr>
        <p:txBody>
          <a:bodyPr wrap="square" rtlCol="0">
            <a:spAutoFit/>
          </a:bodyPr>
          <a:lstStyle/>
          <a:p>
            <a:pPr algn="r"/>
            <a:r>
              <a:rPr lang="ar-MA" sz="2800" b="1" dirty="0" smtClean="0">
                <a:solidFill>
                  <a:srgbClr val="C00000"/>
                </a:solidFill>
              </a:rPr>
              <a:t>الصلاة خير من النوم </a:t>
            </a:r>
          </a:p>
          <a:p>
            <a:pPr algn="r"/>
            <a:r>
              <a:rPr lang="ar-MA" sz="2800" dirty="0" smtClean="0">
                <a:solidFill>
                  <a:srgbClr val="7030A0"/>
                </a:solidFill>
              </a:rPr>
              <a:t>قال عليه الصلاة والسلام : </a:t>
            </a:r>
            <a:r>
              <a:rPr lang="ar-MA" sz="2800" dirty="0" smtClean="0">
                <a:solidFill>
                  <a:srgbClr val="002060"/>
                </a:solidFill>
              </a:rPr>
              <a:t>ليست صلاة أثقل على المنافقين من صلاة الفجر والعشاء ، لو يعلمون ما فيها لأتوها ولو حبوا. </a:t>
            </a:r>
          </a:p>
          <a:p>
            <a:pPr algn="r"/>
            <a:r>
              <a:rPr lang="ar-MA" sz="2800" dirty="0" smtClean="0">
                <a:solidFill>
                  <a:srgbClr val="7030A0"/>
                </a:solidFill>
              </a:rPr>
              <a:t>قال عليه الصلاة والسلام : </a:t>
            </a:r>
            <a:r>
              <a:rPr lang="ar-MA" sz="2800" dirty="0" smtClean="0">
                <a:solidFill>
                  <a:srgbClr val="002060"/>
                </a:solidFill>
              </a:rPr>
              <a:t>بشر المشائين في الظلم إلى المساجد بالنور التام يوم القيامة.</a:t>
            </a:r>
          </a:p>
          <a:p>
            <a:pPr algn="r"/>
            <a:r>
              <a:rPr lang="ar-MA" sz="2800" dirty="0" smtClean="0"/>
              <a:t> </a:t>
            </a:r>
          </a:p>
          <a:p>
            <a:pPr algn="r"/>
            <a:r>
              <a:rPr lang="ar-MA" sz="2800" dirty="0" smtClean="0"/>
              <a:t>تعدل </a:t>
            </a:r>
            <a:r>
              <a:rPr lang="ar-MA" sz="2800" dirty="0" smtClean="0">
                <a:solidFill>
                  <a:srgbClr val="C00000"/>
                </a:solidFill>
              </a:rPr>
              <a:t>قيام</a:t>
            </a:r>
            <a:r>
              <a:rPr lang="ar-MA" sz="2800" dirty="0" smtClean="0"/>
              <a:t> ليلة .. الحفظ في </a:t>
            </a:r>
            <a:r>
              <a:rPr lang="ar-MA" sz="2800" dirty="0" smtClean="0">
                <a:solidFill>
                  <a:srgbClr val="C00000"/>
                </a:solidFill>
              </a:rPr>
              <a:t>ذمة</a:t>
            </a:r>
            <a:r>
              <a:rPr lang="ar-MA" sz="2800" dirty="0" smtClean="0"/>
              <a:t> الله .. </a:t>
            </a:r>
            <a:r>
              <a:rPr lang="ar-MA" sz="2800" dirty="0" smtClean="0">
                <a:solidFill>
                  <a:srgbClr val="C00000"/>
                </a:solidFill>
              </a:rPr>
              <a:t>نور</a:t>
            </a:r>
            <a:r>
              <a:rPr lang="ar-MA" sz="2800" dirty="0" smtClean="0"/>
              <a:t> يوم القيامة .. دخول ا</a:t>
            </a:r>
            <a:r>
              <a:rPr lang="ar-MA" sz="2800" dirty="0" smtClean="0">
                <a:solidFill>
                  <a:srgbClr val="C00000"/>
                </a:solidFill>
              </a:rPr>
              <a:t>لجنة </a:t>
            </a:r>
            <a:r>
              <a:rPr lang="ar-MA" sz="2800" dirty="0" smtClean="0"/>
              <a:t>.. تقرير </a:t>
            </a:r>
            <a:r>
              <a:rPr lang="ar-MA" sz="2800" dirty="0" smtClean="0">
                <a:solidFill>
                  <a:srgbClr val="C00000"/>
                </a:solidFill>
              </a:rPr>
              <a:t>مشرف</a:t>
            </a:r>
            <a:r>
              <a:rPr lang="ar-MA" sz="2800" dirty="0" smtClean="0"/>
              <a:t> .. هذا </a:t>
            </a:r>
            <a:r>
              <a:rPr lang="ar-MA" sz="2800" dirty="0" smtClean="0">
                <a:solidFill>
                  <a:srgbClr val="C00000"/>
                </a:solidFill>
              </a:rPr>
              <a:t>ثواب</a:t>
            </a:r>
            <a:r>
              <a:rPr lang="ar-MA" sz="2800" dirty="0" smtClean="0"/>
              <a:t> النافلة   </a:t>
            </a:r>
            <a:r>
              <a:rPr lang="ar-MA" sz="2800" dirty="0" smtClean="0"/>
              <a:t>فكيف </a:t>
            </a:r>
            <a:r>
              <a:rPr lang="ar-MA" sz="2800" dirty="0" smtClean="0"/>
              <a:t>بالفريضة؟ .. </a:t>
            </a:r>
            <a:r>
              <a:rPr lang="ar-MA" sz="2800" dirty="0" smtClean="0">
                <a:solidFill>
                  <a:srgbClr val="C00000"/>
                </a:solidFill>
              </a:rPr>
              <a:t>رؤية</a:t>
            </a:r>
            <a:r>
              <a:rPr lang="ar-MA" sz="2800" dirty="0" smtClean="0"/>
              <a:t> الله في الآخرة .. </a:t>
            </a:r>
            <a:r>
              <a:rPr lang="ar-MA" sz="2800" dirty="0" smtClean="0">
                <a:solidFill>
                  <a:srgbClr val="C00000"/>
                </a:solidFill>
              </a:rPr>
              <a:t>زاد</a:t>
            </a:r>
            <a:r>
              <a:rPr lang="ar-MA" sz="2800" dirty="0" smtClean="0"/>
              <a:t> الدنيا والآخرة .. صحة و</a:t>
            </a:r>
            <a:r>
              <a:rPr lang="ar-MA" sz="2800" dirty="0" smtClean="0">
                <a:solidFill>
                  <a:srgbClr val="C00000"/>
                </a:solidFill>
              </a:rPr>
              <a:t>عافية</a:t>
            </a:r>
            <a:r>
              <a:rPr lang="ar-MA" sz="2800" dirty="0" smtClean="0"/>
              <a:t> </a:t>
            </a:r>
            <a:endParaRPr lang="ar-SA" sz="2800" dirty="0"/>
          </a:p>
        </p:txBody>
      </p:sp>
    </p:spTree>
    <p:extLst>
      <p:ext uri="{BB962C8B-B14F-4D97-AF65-F5344CB8AC3E}">
        <p14:creationId xmlns:p14="http://schemas.microsoft.com/office/powerpoint/2010/main" xmlns="" val="3678244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orr.ps/dimgs/M3N4NET-11000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7" y="476672"/>
            <a:ext cx="7423308" cy="61206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064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0"/>
            <a:ext cx="9144000" cy="6866313"/>
          </a:xfrm>
          <a:prstGeom prst="rect">
            <a:avLst/>
          </a:prstGeom>
          <a:noFill/>
          <a:ln w="9525">
            <a:noFill/>
            <a:miter lim="800000"/>
            <a:headEnd/>
            <a:tailEnd/>
          </a:ln>
          <a:effectLst/>
        </p:spPr>
      </p:pic>
      <p:sp>
        <p:nvSpPr>
          <p:cNvPr id="3" name="ZoneTexte 2"/>
          <p:cNvSpPr txBox="1"/>
          <p:nvPr/>
        </p:nvSpPr>
        <p:spPr>
          <a:xfrm>
            <a:off x="683568" y="1052736"/>
            <a:ext cx="7272808" cy="5386090"/>
          </a:xfrm>
          <a:prstGeom prst="rect">
            <a:avLst/>
          </a:prstGeom>
          <a:noFill/>
        </p:spPr>
        <p:txBody>
          <a:bodyPr wrap="square" rtlCol="0">
            <a:spAutoFit/>
          </a:bodyPr>
          <a:lstStyle/>
          <a:p>
            <a:pPr algn="r" rtl="1"/>
            <a:r>
              <a:rPr lang="ar-MA" sz="2800" b="1" dirty="0" smtClean="0">
                <a:solidFill>
                  <a:srgbClr val="C00000"/>
                </a:solidFill>
              </a:rPr>
              <a:t>العبادة</a:t>
            </a:r>
            <a:r>
              <a:rPr lang="ar-MA" sz="2800" dirty="0" smtClean="0">
                <a:solidFill>
                  <a:srgbClr val="003300"/>
                </a:solidFill>
              </a:rPr>
              <a:t> </a:t>
            </a:r>
            <a:r>
              <a:rPr lang="ar-MA" sz="2800" dirty="0" smtClean="0"/>
              <a:t>= خضوع = </a:t>
            </a:r>
            <a:r>
              <a:rPr lang="ar-MA" sz="2800" dirty="0" err="1" smtClean="0">
                <a:solidFill>
                  <a:srgbClr val="C00000"/>
                </a:solidFill>
              </a:rPr>
              <a:t>إستشعار</a:t>
            </a:r>
            <a:r>
              <a:rPr lang="ar-MA" sz="2800" dirty="0" smtClean="0">
                <a:solidFill>
                  <a:srgbClr val="C00000"/>
                </a:solidFill>
              </a:rPr>
              <a:t> القلب </a:t>
            </a:r>
            <a:r>
              <a:rPr lang="ar-MA" sz="2800" dirty="0" smtClean="0"/>
              <a:t>بعظمة المعبود مع الحب والفناء في جلاله</a:t>
            </a:r>
          </a:p>
          <a:p>
            <a:pPr algn="r" rtl="1"/>
            <a:r>
              <a:rPr lang="ar-MA" sz="2800" dirty="0" smtClean="0"/>
              <a:t>فرصة العبد ليكلم خالقه بهذه العبادة وفرصته ليتجلى عليه الخالق بأنواره وإشراقاته </a:t>
            </a:r>
          </a:p>
          <a:p>
            <a:pPr algn="r" rtl="1"/>
            <a:r>
              <a:rPr lang="ar-MA" sz="3200" b="1" dirty="0">
                <a:solidFill>
                  <a:srgbClr val="003300"/>
                </a:solidFill>
                <a:latin typeface="Arabic Typesetting" panose="03020402040406030203" pitchFamily="66" charset="-78"/>
                <a:cs typeface="Arabic Typesetting" panose="03020402040406030203" pitchFamily="66" charset="-78"/>
              </a:rPr>
              <a:t>«</a:t>
            </a:r>
            <a:r>
              <a:rPr lang="ar-MA" sz="3200" b="1" dirty="0" smtClean="0">
                <a:solidFill>
                  <a:srgbClr val="003300"/>
                </a:solidFill>
              </a:rPr>
              <a:t> </a:t>
            </a:r>
            <a:r>
              <a:rPr lang="ar-MA" sz="3200" b="1" dirty="0">
                <a:solidFill>
                  <a:srgbClr val="003300"/>
                </a:solidFill>
                <a:latin typeface="Arabic Typesetting" panose="03020402040406030203" pitchFamily="66" charset="-78"/>
                <a:cs typeface="Arabic Typesetting" panose="03020402040406030203" pitchFamily="66" charset="-78"/>
              </a:rPr>
              <a:t>وخلقنا الإنسان ونعلم ما توسوس به نفسه ونحن أقرب إليه من حبل الوريد»....« أشكو بثي وحزني إلى الله»</a:t>
            </a:r>
          </a:p>
          <a:p>
            <a:pPr algn="r" rtl="1"/>
            <a:r>
              <a:rPr lang="ar-MA" sz="2800" b="1" dirty="0" smtClean="0">
                <a:solidFill>
                  <a:srgbClr val="C00000"/>
                </a:solidFill>
              </a:rPr>
              <a:t>الصلاة </a:t>
            </a:r>
            <a:r>
              <a:rPr lang="ar-MA" sz="2800" dirty="0" smtClean="0"/>
              <a:t>عبادة مشتركة بين الديانات </a:t>
            </a:r>
          </a:p>
          <a:p>
            <a:pPr algn="r" rtl="1"/>
            <a:r>
              <a:rPr lang="ar-MA" sz="2400" dirty="0" smtClean="0">
                <a:solidFill>
                  <a:srgbClr val="7030A0"/>
                </a:solidFill>
              </a:rPr>
              <a:t>الأستاذ </a:t>
            </a:r>
            <a:r>
              <a:rPr lang="ar-MA" sz="2400" dirty="0" err="1" smtClean="0">
                <a:solidFill>
                  <a:srgbClr val="7030A0"/>
                </a:solidFill>
              </a:rPr>
              <a:t>أجوست</a:t>
            </a:r>
            <a:r>
              <a:rPr lang="ar-MA" sz="2400" dirty="0" smtClean="0">
                <a:solidFill>
                  <a:srgbClr val="7030A0"/>
                </a:solidFill>
              </a:rPr>
              <a:t> سباتييه </a:t>
            </a:r>
            <a:r>
              <a:rPr lang="ar-MA" sz="2800" dirty="0" smtClean="0">
                <a:solidFill>
                  <a:srgbClr val="003300"/>
                </a:solidFill>
              </a:rPr>
              <a:t>: </a:t>
            </a:r>
            <a:r>
              <a:rPr lang="ar-MA" sz="2800" dirty="0" smtClean="0"/>
              <a:t>الصلاة هي الدين في حالة العمل أو هي الدين الحق... والدين لا يكون شيئا يعتد به إذا لم يكن </a:t>
            </a:r>
            <a:r>
              <a:rPr lang="ar-MA" sz="2800" dirty="0" smtClean="0">
                <a:solidFill>
                  <a:srgbClr val="C00000"/>
                </a:solidFill>
              </a:rPr>
              <a:t>عملا حيويا</a:t>
            </a:r>
            <a:r>
              <a:rPr lang="ar-MA" sz="2800" dirty="0" smtClean="0"/>
              <a:t>...وهذا العمل </a:t>
            </a:r>
            <a:r>
              <a:rPr lang="ar-MA" sz="2800" dirty="0" err="1" smtClean="0"/>
              <a:t>هوالصلاة</a:t>
            </a:r>
            <a:r>
              <a:rPr lang="ar-MA" sz="2800" dirty="0" smtClean="0"/>
              <a:t> ...</a:t>
            </a:r>
          </a:p>
          <a:p>
            <a:pPr algn="r" rtl="1"/>
            <a:r>
              <a:rPr lang="ar-MA" sz="2400" dirty="0" smtClean="0">
                <a:solidFill>
                  <a:srgbClr val="7030A0"/>
                </a:solidFill>
              </a:rPr>
              <a:t>قال عليه الصلاة والسلام </a:t>
            </a:r>
            <a:r>
              <a:rPr lang="ar-MA" sz="2800" dirty="0" smtClean="0">
                <a:solidFill>
                  <a:srgbClr val="003300"/>
                </a:solidFill>
              </a:rPr>
              <a:t>( </a:t>
            </a:r>
            <a:r>
              <a:rPr lang="ar-MA" sz="2800" b="1" dirty="0" smtClean="0">
                <a:solidFill>
                  <a:srgbClr val="003300"/>
                </a:solidFill>
              </a:rPr>
              <a:t>لا خير في دين لا صلاة فيه </a:t>
            </a:r>
            <a:r>
              <a:rPr lang="ar-MA" sz="2800" dirty="0" smtClean="0">
                <a:solidFill>
                  <a:srgbClr val="003300"/>
                </a:solidFill>
              </a:rPr>
              <a:t>) </a:t>
            </a:r>
          </a:p>
          <a:p>
            <a:pPr algn="r" rtl="1"/>
            <a:endParaRPr lang="ar-SA" sz="2800" dirty="0"/>
          </a:p>
        </p:txBody>
      </p:sp>
    </p:spTree>
    <p:extLst>
      <p:ext uri="{BB962C8B-B14F-4D97-AF65-F5344CB8AC3E}">
        <p14:creationId xmlns:p14="http://schemas.microsoft.com/office/powerpoint/2010/main" xmlns="" val="362140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0"/>
            <a:ext cx="9144000" cy="6866313"/>
          </a:xfrm>
          <a:prstGeom prst="rect">
            <a:avLst/>
          </a:prstGeom>
          <a:noFill/>
          <a:ln w="9525">
            <a:noFill/>
            <a:miter lim="800000"/>
            <a:headEnd/>
            <a:tailEnd/>
          </a:ln>
          <a:effectLst/>
        </p:spPr>
      </p:pic>
      <p:sp>
        <p:nvSpPr>
          <p:cNvPr id="3" name="ZoneTexte 2"/>
          <p:cNvSpPr txBox="1"/>
          <p:nvPr/>
        </p:nvSpPr>
        <p:spPr>
          <a:xfrm>
            <a:off x="827584" y="1052736"/>
            <a:ext cx="7056784" cy="5201424"/>
          </a:xfrm>
          <a:prstGeom prst="rect">
            <a:avLst/>
          </a:prstGeom>
          <a:noFill/>
        </p:spPr>
        <p:txBody>
          <a:bodyPr wrap="square" rtlCol="0">
            <a:spAutoFit/>
          </a:bodyPr>
          <a:lstStyle/>
          <a:p>
            <a:pPr algn="r" rtl="1"/>
            <a:r>
              <a:rPr lang="ar-MA" sz="2800" dirty="0" smtClean="0"/>
              <a:t>الدول تستدعي سفراءها في الأمور الهامة... </a:t>
            </a:r>
          </a:p>
          <a:p>
            <a:pPr algn="r" rtl="1"/>
            <a:r>
              <a:rPr lang="ar-MA" sz="2800" dirty="0" smtClean="0">
                <a:solidFill>
                  <a:srgbClr val="C00000"/>
                </a:solidFill>
              </a:rPr>
              <a:t>الفريضة الوحيدة </a:t>
            </a:r>
            <a:r>
              <a:rPr lang="ar-MA" sz="2800" dirty="0" smtClean="0"/>
              <a:t>التي فرضت </a:t>
            </a:r>
            <a:r>
              <a:rPr lang="ar-MA" sz="2800" dirty="0" smtClean="0">
                <a:solidFill>
                  <a:srgbClr val="C00000"/>
                </a:solidFill>
              </a:rPr>
              <a:t>في السماء </a:t>
            </a:r>
            <a:r>
              <a:rPr lang="ar-MA" sz="2800" dirty="0" smtClean="0"/>
              <a:t>بمخاطبة الرسول صلى الله عليه وسلم</a:t>
            </a:r>
          </a:p>
          <a:p>
            <a:pPr algn="r" rtl="1"/>
            <a:r>
              <a:rPr lang="ar-MA" sz="3600" b="1" dirty="0">
                <a:solidFill>
                  <a:srgbClr val="003300"/>
                </a:solidFill>
                <a:latin typeface="Arabic Typesetting" panose="03020402040406030203" pitchFamily="66" charset="-78"/>
                <a:cs typeface="Arabic Typesetting" panose="03020402040406030203" pitchFamily="66" charset="-78"/>
              </a:rPr>
              <a:t>« رب </a:t>
            </a:r>
            <a:r>
              <a:rPr lang="ar-MA" sz="3600" b="1" dirty="0" err="1">
                <a:solidFill>
                  <a:srgbClr val="003300"/>
                </a:solidFill>
                <a:latin typeface="Arabic Typesetting" panose="03020402040406030203" pitchFamily="66" charset="-78"/>
                <a:cs typeface="Arabic Typesetting" panose="03020402040406030203" pitchFamily="66" charset="-78"/>
              </a:rPr>
              <a:t>إجعلني</a:t>
            </a:r>
            <a:r>
              <a:rPr lang="ar-MA" sz="3600" b="1" dirty="0">
                <a:solidFill>
                  <a:srgbClr val="003300"/>
                </a:solidFill>
                <a:latin typeface="Arabic Typesetting" panose="03020402040406030203" pitchFamily="66" charset="-78"/>
                <a:cs typeface="Arabic Typesetting" panose="03020402040406030203" pitchFamily="66" charset="-78"/>
              </a:rPr>
              <a:t> مقيم الصلاة ومن ذريتي»</a:t>
            </a:r>
          </a:p>
          <a:p>
            <a:pPr algn="r" rtl="1"/>
            <a:r>
              <a:rPr lang="ar-MA" sz="3600" b="1" dirty="0">
                <a:solidFill>
                  <a:srgbClr val="003300"/>
                </a:solidFill>
                <a:latin typeface="Arabic Typesetting" panose="03020402040406030203" pitchFamily="66" charset="-78"/>
                <a:cs typeface="Arabic Typesetting" panose="03020402040406030203" pitchFamily="66" charset="-78"/>
              </a:rPr>
              <a:t>« وأمر أهلك بالصلاة واصطبر عليها لا نسألك رزقا ، نحن نرزقك والعاقبة للتقوى»</a:t>
            </a:r>
          </a:p>
          <a:p>
            <a:pPr algn="r" rtl="1"/>
            <a:r>
              <a:rPr lang="ar-MA" sz="2800" dirty="0" smtClean="0"/>
              <a:t>الصلاة </a:t>
            </a:r>
            <a:r>
              <a:rPr lang="ar-MA" sz="2800" dirty="0" smtClean="0">
                <a:solidFill>
                  <a:srgbClr val="C00000"/>
                </a:solidFill>
              </a:rPr>
              <a:t>راحة نفسية </a:t>
            </a:r>
            <a:r>
              <a:rPr lang="ar-MA" sz="2800" dirty="0" smtClean="0"/>
              <a:t>أولا .... </a:t>
            </a:r>
            <a:r>
              <a:rPr lang="ar-MA" sz="2800" b="1" dirty="0" smtClean="0">
                <a:solidFill>
                  <a:srgbClr val="7030A0"/>
                </a:solidFill>
              </a:rPr>
              <a:t>أرحنا بها يا بلال</a:t>
            </a:r>
          </a:p>
          <a:p>
            <a:pPr algn="r" rtl="1"/>
            <a:r>
              <a:rPr lang="ar-MA" sz="2800" dirty="0" smtClean="0">
                <a:solidFill>
                  <a:srgbClr val="7030A0"/>
                </a:solidFill>
              </a:rPr>
              <a:t>قال عليه الصلاة والسلام : ( </a:t>
            </a:r>
            <a:r>
              <a:rPr lang="ar-MA" sz="2800" dirty="0" smtClean="0">
                <a:solidFill>
                  <a:srgbClr val="002060"/>
                </a:solidFill>
              </a:rPr>
              <a:t>أرأيتم لو أن نهرا بباب أحدكم يغتسل فيه كل يوم خمسا ، ما تقولون ذلك يبقى من درنه ؟ قالوا : لا يبقى من درنه شيئا قال : فذلك مثل الصلوات الخمس يمحو الله بهن الخطايا )</a:t>
            </a:r>
            <a:endParaRPr lang="ar-SA" sz="2800" dirty="0">
              <a:solidFill>
                <a:srgbClr val="002060"/>
              </a:solidFill>
            </a:endParaRPr>
          </a:p>
        </p:txBody>
      </p:sp>
    </p:spTree>
    <p:extLst>
      <p:ext uri="{BB962C8B-B14F-4D97-AF65-F5344CB8AC3E}">
        <p14:creationId xmlns:p14="http://schemas.microsoft.com/office/powerpoint/2010/main" xmlns="" val="3621400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0"/>
            <a:ext cx="9144000" cy="6866313"/>
          </a:xfrm>
          <a:prstGeom prst="rect">
            <a:avLst/>
          </a:prstGeom>
          <a:noFill/>
          <a:ln w="9525">
            <a:noFill/>
            <a:miter lim="800000"/>
            <a:headEnd/>
            <a:tailEnd/>
          </a:ln>
          <a:effectLst/>
        </p:spPr>
      </p:pic>
      <p:sp>
        <p:nvSpPr>
          <p:cNvPr id="3" name="ZoneTexte 2"/>
          <p:cNvSpPr txBox="1"/>
          <p:nvPr/>
        </p:nvSpPr>
        <p:spPr>
          <a:xfrm>
            <a:off x="1259632" y="1196752"/>
            <a:ext cx="6552728" cy="3108543"/>
          </a:xfrm>
          <a:prstGeom prst="rect">
            <a:avLst/>
          </a:prstGeom>
          <a:noFill/>
        </p:spPr>
        <p:txBody>
          <a:bodyPr wrap="square" rtlCol="0">
            <a:spAutoFit/>
          </a:bodyPr>
          <a:lstStyle/>
          <a:p>
            <a:pPr marL="457200" indent="-457200" algn="r" rtl="1">
              <a:buFont typeface="Wingdings" panose="05000000000000000000" pitchFamily="2" charset="2"/>
              <a:buChar char="q"/>
            </a:pPr>
            <a:r>
              <a:rPr lang="ar-MA" sz="2800" dirty="0" smtClean="0"/>
              <a:t>الصلاة </a:t>
            </a:r>
            <a:r>
              <a:rPr lang="ar-MA" sz="2800" b="1" dirty="0" smtClean="0">
                <a:solidFill>
                  <a:srgbClr val="C00000"/>
                </a:solidFill>
              </a:rPr>
              <a:t>تشفي</a:t>
            </a:r>
            <a:r>
              <a:rPr lang="ar-MA" sz="2800" dirty="0" smtClean="0"/>
              <a:t> من عقدة الذنب </a:t>
            </a:r>
          </a:p>
          <a:p>
            <a:pPr marL="457200" indent="-457200" algn="r" rtl="1">
              <a:buFont typeface="Wingdings" panose="05000000000000000000" pitchFamily="2" charset="2"/>
              <a:buChar char="q"/>
            </a:pPr>
            <a:r>
              <a:rPr lang="ar-MA" sz="2800" dirty="0" smtClean="0">
                <a:solidFill>
                  <a:srgbClr val="7030A0"/>
                </a:solidFill>
              </a:rPr>
              <a:t>قال عليه الصلاة والسلام </a:t>
            </a:r>
            <a:r>
              <a:rPr lang="ar-MA" sz="2800" dirty="0" smtClean="0"/>
              <a:t>: </a:t>
            </a:r>
            <a:r>
              <a:rPr lang="ar-MA" sz="2800" dirty="0" smtClean="0">
                <a:solidFill>
                  <a:srgbClr val="002060"/>
                </a:solidFill>
              </a:rPr>
              <a:t>( إن العبد إذا قام يصلي أتى بذنوبه كلها ، فوضعت على رأسه وعاتقيه ، فكلما ركع أو سجد تساقطت عنه )</a:t>
            </a:r>
          </a:p>
          <a:p>
            <a:pPr algn="r" rtl="1"/>
            <a:endParaRPr lang="ar-MA" sz="2800" dirty="0"/>
          </a:p>
          <a:p>
            <a:pPr marL="457200" indent="-457200" algn="r" rtl="1">
              <a:buFont typeface="Wingdings" panose="05000000000000000000" pitchFamily="2" charset="2"/>
              <a:buChar char="q"/>
            </a:pPr>
            <a:r>
              <a:rPr lang="ar-MA" sz="2800" dirty="0" smtClean="0"/>
              <a:t>الصلاة </a:t>
            </a:r>
            <a:r>
              <a:rPr lang="ar-MA" sz="2800" b="1" dirty="0" smtClean="0">
                <a:solidFill>
                  <a:srgbClr val="C00000"/>
                </a:solidFill>
              </a:rPr>
              <a:t>تنهى</a:t>
            </a:r>
            <a:r>
              <a:rPr lang="ar-MA" sz="2800" dirty="0" smtClean="0"/>
              <a:t> عن الفحشاء والمنكر.</a:t>
            </a:r>
          </a:p>
          <a:p>
            <a:pPr marL="457200" indent="-457200" algn="r" rtl="1">
              <a:buFont typeface="Wingdings" panose="05000000000000000000" pitchFamily="2" charset="2"/>
              <a:buChar char="q"/>
            </a:pPr>
            <a:r>
              <a:rPr lang="ar-MA" sz="2800" dirty="0" smtClean="0"/>
              <a:t>إذا صلحت </a:t>
            </a:r>
            <a:r>
              <a:rPr lang="ar-MA" sz="2800" b="1" dirty="0" smtClean="0">
                <a:solidFill>
                  <a:srgbClr val="C00000"/>
                </a:solidFill>
              </a:rPr>
              <a:t>صلح العمل </a:t>
            </a:r>
            <a:r>
              <a:rPr lang="ar-MA" sz="2800" dirty="0" smtClean="0"/>
              <a:t>كله . </a:t>
            </a:r>
            <a:endParaRPr lang="ar-SA" sz="2800" dirty="0"/>
          </a:p>
        </p:txBody>
      </p:sp>
      <p:pic>
        <p:nvPicPr>
          <p:cNvPr id="5122" name="Picture 2" descr="http://www.maqalaty.com/postsImgs/0e/fb/e9/1715/POSTS/135475233350bfe14da945450bfe14da948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4149080"/>
            <a:ext cx="3200400" cy="2266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1400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0"/>
            <a:ext cx="9144000" cy="6866313"/>
          </a:xfrm>
          <a:prstGeom prst="rect">
            <a:avLst/>
          </a:prstGeom>
          <a:noFill/>
          <a:ln w="9525">
            <a:noFill/>
            <a:miter lim="800000"/>
            <a:headEnd/>
            <a:tailEnd/>
          </a:ln>
          <a:effectLst/>
        </p:spPr>
      </p:pic>
      <p:sp>
        <p:nvSpPr>
          <p:cNvPr id="5" name="ZoneTexte 4"/>
          <p:cNvSpPr txBox="1"/>
          <p:nvPr/>
        </p:nvSpPr>
        <p:spPr>
          <a:xfrm>
            <a:off x="971600" y="1124744"/>
            <a:ext cx="6624736" cy="3108543"/>
          </a:xfrm>
          <a:prstGeom prst="rect">
            <a:avLst/>
          </a:prstGeom>
          <a:noFill/>
        </p:spPr>
        <p:txBody>
          <a:bodyPr wrap="square" rtlCol="0">
            <a:spAutoFit/>
          </a:bodyPr>
          <a:lstStyle/>
          <a:p>
            <a:pPr algn="r"/>
            <a:r>
              <a:rPr lang="ar-MA" sz="2800" b="1" dirty="0" smtClean="0">
                <a:solidFill>
                  <a:srgbClr val="C00000"/>
                </a:solidFill>
              </a:rPr>
              <a:t>حديث قدسي </a:t>
            </a:r>
          </a:p>
          <a:p>
            <a:pPr algn="r"/>
            <a:r>
              <a:rPr lang="ar-MA" sz="2800" dirty="0" smtClean="0">
                <a:solidFill>
                  <a:srgbClr val="003300"/>
                </a:solidFill>
              </a:rPr>
              <a:t>إنما أتقبل الصلاة ممن تواضع بها لعظمتي ولم يستطل بها على خلقي </a:t>
            </a:r>
            <a:r>
              <a:rPr lang="ar-MA" sz="2800" dirty="0" smtClean="0">
                <a:solidFill>
                  <a:srgbClr val="003300"/>
                </a:solidFill>
              </a:rPr>
              <a:t>ولم</a:t>
            </a:r>
            <a:r>
              <a:rPr lang="ar-MA" sz="2800" dirty="0" smtClean="0">
                <a:solidFill>
                  <a:srgbClr val="003300"/>
                </a:solidFill>
              </a:rPr>
              <a:t> </a:t>
            </a:r>
            <a:r>
              <a:rPr lang="ar-MA" sz="2800" dirty="0" smtClean="0">
                <a:solidFill>
                  <a:srgbClr val="003300"/>
                </a:solidFill>
              </a:rPr>
              <a:t>يبت </a:t>
            </a:r>
            <a:r>
              <a:rPr lang="ar-MA" sz="2800" dirty="0" smtClean="0">
                <a:solidFill>
                  <a:srgbClr val="003300"/>
                </a:solidFill>
              </a:rPr>
              <a:t>مصرا على معصيتي وقطع النهار في ذكري ورحم المسكين وابن السبيل والأرملة ورحم المصاب. فمثله كمثل نور الشمس أجعل له في الظلمات نورا وفي الجهالة حلما ومثله في خلقي كمثل الفردوس في الجنة.</a:t>
            </a:r>
            <a:r>
              <a:rPr lang="ar-MA" sz="2800" dirty="0" smtClean="0"/>
              <a:t> </a:t>
            </a:r>
            <a:endParaRPr lang="ar-SA" sz="2800" dirty="0"/>
          </a:p>
        </p:txBody>
      </p:sp>
      <p:pic>
        <p:nvPicPr>
          <p:cNvPr id="6146" name="Picture 2" descr="http://cdn1.mawdoo3.com/thumbs/insidearticle_W330/868/1348032227/%D9%83%D9%8A%D9%81%D9%8A%D8%A9_%D8%B5%D9%84%D8%A7%D8%A9_%D8%A7%D9%84%D8%AD%D8%A7%D8%AC%D8%A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0718" y="4005064"/>
            <a:ext cx="3143250" cy="209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7051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7384"/>
            <a:ext cx="9144000" cy="6858000"/>
          </a:xfrm>
          <a:prstGeom prst="rect">
            <a:avLst/>
          </a:prstGeom>
          <a:noFill/>
          <a:ln w="9525">
            <a:noFill/>
            <a:miter lim="800000"/>
            <a:headEnd/>
            <a:tailEnd/>
          </a:ln>
          <a:effectLst/>
        </p:spPr>
      </p:pic>
      <p:sp>
        <p:nvSpPr>
          <p:cNvPr id="3" name="ZoneTexte 2"/>
          <p:cNvSpPr txBox="1"/>
          <p:nvPr/>
        </p:nvSpPr>
        <p:spPr>
          <a:xfrm>
            <a:off x="539552" y="404664"/>
            <a:ext cx="7416824" cy="6124754"/>
          </a:xfrm>
          <a:prstGeom prst="rect">
            <a:avLst/>
          </a:prstGeom>
          <a:noFill/>
        </p:spPr>
        <p:txBody>
          <a:bodyPr wrap="square" rtlCol="0">
            <a:spAutoFit/>
          </a:bodyPr>
          <a:lstStyle/>
          <a:p>
            <a:pPr marL="457200" indent="-457200" algn="r" rtl="1">
              <a:buFont typeface="Wingdings" panose="05000000000000000000" pitchFamily="2" charset="2"/>
              <a:buChar char="§"/>
            </a:pPr>
            <a:r>
              <a:rPr lang="ar-MA" sz="2800" dirty="0" smtClean="0">
                <a:solidFill>
                  <a:srgbClr val="C00000"/>
                </a:solidFill>
              </a:rPr>
              <a:t>اقتران </a:t>
            </a:r>
            <a:r>
              <a:rPr lang="ar-MA" sz="2800" dirty="0" smtClean="0">
                <a:solidFill>
                  <a:srgbClr val="C00000"/>
                </a:solidFill>
              </a:rPr>
              <a:t>الصلاة بالصبر </a:t>
            </a:r>
          </a:p>
          <a:p>
            <a:pPr algn="r" rtl="1"/>
            <a:r>
              <a:rPr lang="ar-MA" sz="2800" dirty="0" smtClean="0">
                <a:solidFill>
                  <a:srgbClr val="7030A0"/>
                </a:solidFill>
              </a:rPr>
              <a:t>قال عليه الصلاة والسلام </a:t>
            </a:r>
            <a:r>
              <a:rPr lang="ar-MA" sz="2800" dirty="0" smtClean="0">
                <a:solidFill>
                  <a:srgbClr val="002060"/>
                </a:solidFill>
              </a:rPr>
              <a:t>: كان إذا حز به أمر ( أي أصابه غم ) صلى </a:t>
            </a:r>
          </a:p>
          <a:p>
            <a:pPr marL="457200" indent="-457200" algn="r" rtl="1">
              <a:buFont typeface="Wingdings" panose="05000000000000000000" pitchFamily="2" charset="2"/>
              <a:buChar char="§"/>
            </a:pPr>
            <a:r>
              <a:rPr lang="ar-MA" sz="2800" dirty="0" smtClean="0">
                <a:solidFill>
                  <a:srgbClr val="C00000"/>
                </a:solidFill>
              </a:rPr>
              <a:t>اقتران </a:t>
            </a:r>
            <a:r>
              <a:rPr lang="ar-MA" sz="2800" dirty="0" smtClean="0">
                <a:solidFill>
                  <a:srgbClr val="C00000"/>
                </a:solidFill>
              </a:rPr>
              <a:t>الصلاة بالزكاة </a:t>
            </a:r>
          </a:p>
          <a:p>
            <a:pPr algn="r" rtl="1"/>
            <a:r>
              <a:rPr lang="ar-MA" sz="2800" dirty="0" smtClean="0"/>
              <a:t>إمداد النفس بالطاقة الروحية </a:t>
            </a:r>
          </a:p>
          <a:p>
            <a:pPr algn="r" rtl="1"/>
            <a:endParaRPr lang="ar-MA" sz="2800" dirty="0" smtClean="0"/>
          </a:p>
          <a:p>
            <a:pPr algn="r" rtl="1"/>
            <a:r>
              <a:rPr lang="ar-MA" sz="2800" dirty="0" smtClean="0"/>
              <a:t>الله أكبر.... حي على الصلاة .... حي على الفلاح</a:t>
            </a:r>
          </a:p>
          <a:p>
            <a:pPr algn="r" rtl="1"/>
            <a:r>
              <a:rPr lang="ar-MA" sz="2800" dirty="0" smtClean="0">
                <a:solidFill>
                  <a:srgbClr val="7030A0"/>
                </a:solidFill>
              </a:rPr>
              <a:t>قال عليه الصلاة والسلام </a:t>
            </a:r>
            <a:r>
              <a:rPr lang="ar-MA" sz="2800" dirty="0" smtClean="0">
                <a:solidFill>
                  <a:srgbClr val="002060"/>
                </a:solidFill>
              </a:rPr>
              <a:t>: والمؤذن يغفر له مد صوته ويصدقه من سمعه من رطب ويابس.</a:t>
            </a:r>
          </a:p>
          <a:p>
            <a:pPr algn="r" rtl="1"/>
            <a:r>
              <a:rPr lang="ar-MA" sz="2800" dirty="0" smtClean="0">
                <a:solidFill>
                  <a:srgbClr val="7030A0"/>
                </a:solidFill>
              </a:rPr>
              <a:t>قال عليه الصلاة والسلام : </a:t>
            </a:r>
            <a:r>
              <a:rPr lang="ar-MA" sz="2800" dirty="0" smtClean="0">
                <a:solidFill>
                  <a:srgbClr val="002060"/>
                </a:solidFill>
              </a:rPr>
              <a:t>إذا نودي بالصلاة فتحت أبواب السماء ، وأستجيب الدعاء.</a:t>
            </a:r>
          </a:p>
          <a:p>
            <a:pPr algn="r" rtl="1"/>
            <a:r>
              <a:rPr lang="ar-MA" sz="2800" b="1" dirty="0" smtClean="0">
                <a:solidFill>
                  <a:srgbClr val="C00000"/>
                </a:solidFill>
              </a:rPr>
              <a:t>ابن </a:t>
            </a:r>
            <a:r>
              <a:rPr lang="ar-MA" sz="2800" b="1" dirty="0" smtClean="0">
                <a:solidFill>
                  <a:srgbClr val="C00000"/>
                </a:solidFill>
              </a:rPr>
              <a:t>القيم </a:t>
            </a:r>
            <a:r>
              <a:rPr lang="ar-MA" sz="2800" dirty="0" smtClean="0"/>
              <a:t>: قد خلق  الله سبحانه النفس شبيهة بالرحى الدائرة ، إن وضع فيها حب طحنته وإن وضع فيها تراب أو حصى طحنته ..</a:t>
            </a:r>
          </a:p>
          <a:p>
            <a:pPr marL="457200" indent="-457200" algn="r" rtl="1">
              <a:buFont typeface="Wingdings" panose="05000000000000000000" pitchFamily="2" charset="2"/>
              <a:buChar char="§"/>
            </a:pPr>
            <a:r>
              <a:rPr lang="ar-MA" sz="2800" dirty="0" smtClean="0"/>
              <a:t>عبيد بن عمير: قاضي مكة</a:t>
            </a:r>
          </a:p>
        </p:txBody>
      </p:sp>
    </p:spTree>
    <p:extLst>
      <p:ext uri="{BB962C8B-B14F-4D97-AF65-F5344CB8AC3E}">
        <p14:creationId xmlns:p14="http://schemas.microsoft.com/office/powerpoint/2010/main" xmlns="" val="1708951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827584" y="812428"/>
            <a:ext cx="7344816" cy="5262979"/>
          </a:xfrm>
          <a:prstGeom prst="rect">
            <a:avLst/>
          </a:prstGeom>
          <a:noFill/>
        </p:spPr>
        <p:txBody>
          <a:bodyPr wrap="square" rtlCol="0">
            <a:spAutoFit/>
          </a:bodyPr>
          <a:lstStyle/>
          <a:p>
            <a:pPr algn="r"/>
            <a:r>
              <a:rPr lang="ar-MA" sz="2800" dirty="0" smtClean="0">
                <a:solidFill>
                  <a:srgbClr val="7030A0"/>
                </a:solidFill>
              </a:rPr>
              <a:t>قال عليه الصلاة والسلام </a:t>
            </a:r>
            <a:r>
              <a:rPr lang="ar-MA" sz="2800" dirty="0" smtClean="0">
                <a:solidFill>
                  <a:srgbClr val="002060"/>
                </a:solidFill>
              </a:rPr>
              <a:t>( إذا توضأ العبد المسلم فغسل وجهه خرج من وجهه كل خطيئة نظر إليها بعينيه ، من آخر قطر الماء ، فإذا غسل رجليه خرجت كل خطيئة مشتها رجلاه مع آخر قطر الماء حتى يخرج من الذنوب )</a:t>
            </a:r>
          </a:p>
          <a:p>
            <a:pPr algn="r"/>
            <a:endParaRPr lang="ar-MA" sz="2800" dirty="0">
              <a:solidFill>
                <a:srgbClr val="002060"/>
              </a:solidFill>
            </a:endParaRPr>
          </a:p>
          <a:p>
            <a:pPr marL="457200" indent="-457200" algn="r" rtl="1">
              <a:buFont typeface="Wingdings" panose="05000000000000000000" pitchFamily="2" charset="2"/>
              <a:buChar char="q"/>
            </a:pPr>
            <a:r>
              <a:rPr lang="ar-MA" sz="2800" b="1" dirty="0" smtClean="0">
                <a:solidFill>
                  <a:srgbClr val="C00000"/>
                </a:solidFill>
              </a:rPr>
              <a:t>الإشعار الثاني </a:t>
            </a:r>
            <a:r>
              <a:rPr lang="ar-MA" sz="2800" dirty="0" smtClean="0"/>
              <a:t>: الإقامة </a:t>
            </a:r>
          </a:p>
          <a:p>
            <a:pPr marL="457200" indent="-457200" algn="r" rtl="1">
              <a:buFont typeface="Wingdings" panose="05000000000000000000" pitchFamily="2" charset="2"/>
              <a:buChar char="§"/>
            </a:pPr>
            <a:r>
              <a:rPr lang="ar-MA" sz="2800" b="1" dirty="0" smtClean="0">
                <a:solidFill>
                  <a:srgbClr val="003300"/>
                </a:solidFill>
              </a:rPr>
              <a:t>الله أكبر </a:t>
            </a:r>
            <a:r>
              <a:rPr lang="ar-MA" sz="2800" dirty="0" smtClean="0"/>
              <a:t>: نفض ما بقي من علائق التراب</a:t>
            </a:r>
          </a:p>
          <a:p>
            <a:pPr marL="457200" indent="-457200" algn="r" rtl="1">
              <a:buFont typeface="Wingdings" panose="05000000000000000000" pitchFamily="2" charset="2"/>
              <a:buChar char="§"/>
            </a:pPr>
            <a:r>
              <a:rPr lang="ar-MA" sz="2800" dirty="0" err="1" smtClean="0"/>
              <a:t>إستقبال</a:t>
            </a:r>
            <a:r>
              <a:rPr lang="ar-MA" sz="2800" dirty="0" smtClean="0"/>
              <a:t> </a:t>
            </a:r>
            <a:r>
              <a:rPr lang="ar-MA" sz="2800" b="1" dirty="0" smtClean="0">
                <a:solidFill>
                  <a:srgbClr val="003300"/>
                </a:solidFill>
              </a:rPr>
              <a:t>القبلة</a:t>
            </a:r>
            <a:r>
              <a:rPr lang="ar-MA" sz="2800" dirty="0" smtClean="0"/>
              <a:t> : جمع شتات القلب والبصر</a:t>
            </a:r>
          </a:p>
          <a:p>
            <a:pPr marL="457200" indent="-457200" algn="r" rtl="1">
              <a:buFont typeface="Wingdings" panose="05000000000000000000" pitchFamily="2" charset="2"/>
              <a:buChar char="§"/>
            </a:pPr>
            <a:r>
              <a:rPr lang="ar-MA" sz="2800" dirty="0" smtClean="0"/>
              <a:t>تكبيرة </a:t>
            </a:r>
            <a:r>
              <a:rPr lang="ar-MA" sz="2800" b="1" dirty="0" smtClean="0">
                <a:solidFill>
                  <a:srgbClr val="003300"/>
                </a:solidFill>
              </a:rPr>
              <a:t>الإحرام</a:t>
            </a:r>
            <a:r>
              <a:rPr lang="ar-MA" sz="2800" dirty="0" smtClean="0"/>
              <a:t> : إدبار عن الدنيا وإقبال على الله جل جلاله</a:t>
            </a:r>
          </a:p>
          <a:p>
            <a:pPr marL="457200" indent="-457200" algn="r" rtl="1">
              <a:buFont typeface="Wingdings" panose="05000000000000000000" pitchFamily="2" charset="2"/>
              <a:buChar char="§"/>
            </a:pPr>
            <a:r>
              <a:rPr lang="ar-MA" sz="2800" dirty="0" smtClean="0"/>
              <a:t>إبحار في </a:t>
            </a:r>
            <a:r>
              <a:rPr lang="ar-MA" sz="2800" b="1" dirty="0" smtClean="0">
                <a:solidFill>
                  <a:srgbClr val="003300"/>
                </a:solidFill>
              </a:rPr>
              <a:t>فاتحة</a:t>
            </a:r>
            <a:r>
              <a:rPr lang="ar-MA" sz="2800" dirty="0" smtClean="0"/>
              <a:t> الكتاب وأي حوار </a:t>
            </a:r>
          </a:p>
          <a:p>
            <a:pPr algn="r" rtl="1"/>
            <a:r>
              <a:rPr lang="ar-MA" sz="2800" dirty="0" smtClean="0">
                <a:solidFill>
                  <a:srgbClr val="7030A0"/>
                </a:solidFill>
              </a:rPr>
              <a:t>قال عليه الصلاة والسلام </a:t>
            </a:r>
            <a:r>
              <a:rPr lang="ar-MA" sz="2800" dirty="0" smtClean="0">
                <a:solidFill>
                  <a:srgbClr val="002060"/>
                </a:solidFill>
              </a:rPr>
              <a:t>( لا صلاة لمن لم يقرأ بفاتحة الكتاب )</a:t>
            </a:r>
          </a:p>
          <a:p>
            <a:pPr marL="457200" indent="-457200" algn="r" rtl="1">
              <a:buFont typeface="Wingdings" panose="05000000000000000000" pitchFamily="2" charset="2"/>
              <a:buChar char="§"/>
            </a:pPr>
            <a:r>
              <a:rPr lang="ar-MA" sz="2800" dirty="0" smtClean="0"/>
              <a:t>ويستمر </a:t>
            </a:r>
            <a:r>
              <a:rPr lang="ar-MA" sz="2800" b="1" dirty="0" smtClean="0">
                <a:solidFill>
                  <a:srgbClr val="003300"/>
                </a:solidFill>
              </a:rPr>
              <a:t>الترتيل..</a:t>
            </a:r>
            <a:r>
              <a:rPr lang="ar-MA" sz="2800" dirty="0" smtClean="0"/>
              <a:t>  </a:t>
            </a:r>
            <a:endParaRPr lang="ar-SA" sz="2800" dirty="0"/>
          </a:p>
        </p:txBody>
      </p:sp>
    </p:spTree>
    <p:extLst>
      <p:ext uri="{BB962C8B-B14F-4D97-AF65-F5344CB8AC3E}">
        <p14:creationId xmlns:p14="http://schemas.microsoft.com/office/powerpoint/2010/main" xmlns="" val="1631654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251520" y="548680"/>
            <a:ext cx="8136904" cy="6124754"/>
          </a:xfrm>
          <a:prstGeom prst="rect">
            <a:avLst/>
          </a:prstGeom>
          <a:noFill/>
        </p:spPr>
        <p:txBody>
          <a:bodyPr wrap="square" rtlCol="0">
            <a:spAutoFit/>
          </a:bodyPr>
          <a:lstStyle/>
          <a:p>
            <a:pPr marL="457200" indent="-457200" algn="r" rtl="1">
              <a:buFont typeface="Wingdings" panose="05000000000000000000" pitchFamily="2" charset="2"/>
              <a:buChar char="§"/>
            </a:pPr>
            <a:r>
              <a:rPr lang="ar-MA" sz="2800" dirty="0" smtClean="0"/>
              <a:t>وخر </a:t>
            </a:r>
            <a:r>
              <a:rPr lang="ar-MA" sz="2800" b="1" dirty="0" smtClean="0">
                <a:solidFill>
                  <a:srgbClr val="003300"/>
                </a:solidFill>
              </a:rPr>
              <a:t>راكعا</a:t>
            </a:r>
            <a:r>
              <a:rPr lang="ar-MA" sz="2800" dirty="0" smtClean="0"/>
              <a:t> وأناب</a:t>
            </a:r>
          </a:p>
          <a:p>
            <a:pPr algn="r" rtl="1"/>
            <a:r>
              <a:rPr lang="ar-MA" sz="2800" dirty="0" smtClean="0">
                <a:solidFill>
                  <a:srgbClr val="7030A0"/>
                </a:solidFill>
              </a:rPr>
              <a:t>قال عليه الصلاة والسلام </a:t>
            </a:r>
            <a:r>
              <a:rPr lang="ar-MA" sz="2800" dirty="0" smtClean="0">
                <a:solidFill>
                  <a:srgbClr val="002060"/>
                </a:solidFill>
              </a:rPr>
              <a:t>( فأما الركوع فعظموا فيه الرب </a:t>
            </a:r>
            <a:r>
              <a:rPr lang="ar-MA" sz="2800" dirty="0" err="1" smtClean="0">
                <a:solidFill>
                  <a:srgbClr val="002060"/>
                </a:solidFill>
              </a:rPr>
              <a:t>عزوجل</a:t>
            </a:r>
            <a:r>
              <a:rPr lang="ar-MA" sz="2800" dirty="0" smtClean="0">
                <a:solidFill>
                  <a:srgbClr val="002060"/>
                </a:solidFill>
              </a:rPr>
              <a:t>)</a:t>
            </a:r>
          </a:p>
          <a:p>
            <a:pPr algn="ctr" rtl="1"/>
            <a:r>
              <a:rPr lang="ar-MA" sz="2800" dirty="0" smtClean="0">
                <a:solidFill>
                  <a:srgbClr val="002060"/>
                </a:solidFill>
              </a:rPr>
              <a:t>اللهم لك ركعت وبك آمنت ولك أسلمت ، خشع لك سمعي وبصري ومخي وعظمي وعصبي</a:t>
            </a:r>
          </a:p>
          <a:p>
            <a:pPr algn="ctr" rtl="1"/>
            <a:r>
              <a:rPr lang="ar-MA" sz="2800" dirty="0" smtClean="0">
                <a:solidFill>
                  <a:srgbClr val="002060"/>
                </a:solidFill>
              </a:rPr>
              <a:t>سبوح قدوس رب الملائكة والروح</a:t>
            </a:r>
          </a:p>
          <a:p>
            <a:pPr marL="457200" indent="-457200" algn="r" rtl="1">
              <a:buFont typeface="Wingdings" panose="05000000000000000000" pitchFamily="2" charset="2"/>
              <a:buChar char="§"/>
            </a:pPr>
            <a:r>
              <a:rPr lang="ar-MA" sz="2800" b="1" dirty="0" smtClean="0">
                <a:solidFill>
                  <a:srgbClr val="003300"/>
                </a:solidFill>
              </a:rPr>
              <a:t>مقام الحمد </a:t>
            </a:r>
            <a:r>
              <a:rPr lang="ar-MA" sz="2800" dirty="0" smtClean="0"/>
              <a:t>والثناء</a:t>
            </a:r>
          </a:p>
          <a:p>
            <a:pPr algn="r" rtl="1"/>
            <a:r>
              <a:rPr lang="ar-MA" sz="2800" dirty="0" smtClean="0">
                <a:solidFill>
                  <a:srgbClr val="7030A0"/>
                </a:solidFill>
              </a:rPr>
              <a:t>قال عليه الصلاة والسلام : </a:t>
            </a:r>
            <a:r>
              <a:rPr lang="ar-MA" sz="2800" dirty="0" smtClean="0">
                <a:solidFill>
                  <a:srgbClr val="002060"/>
                </a:solidFill>
              </a:rPr>
              <a:t>من وافق قوله قول الملائكة غفر له ما تقدم من ذنبه</a:t>
            </a:r>
          </a:p>
          <a:p>
            <a:pPr marL="457200" indent="-457200" algn="r" rtl="1">
              <a:buFont typeface="Wingdings" panose="05000000000000000000" pitchFamily="2" charset="2"/>
              <a:buChar char="§"/>
            </a:pPr>
            <a:r>
              <a:rPr lang="ar-MA" sz="2800" b="1" dirty="0" smtClean="0">
                <a:solidFill>
                  <a:srgbClr val="003300"/>
                </a:solidFill>
              </a:rPr>
              <a:t>واسجد واقترب </a:t>
            </a:r>
            <a:r>
              <a:rPr lang="ar-MA" sz="2800" dirty="0" smtClean="0"/>
              <a:t>: وسام الصالحين ..... </a:t>
            </a:r>
            <a:r>
              <a:rPr lang="ar-MA" sz="2800" dirty="0" smtClean="0">
                <a:solidFill>
                  <a:srgbClr val="002060"/>
                </a:solidFill>
              </a:rPr>
              <a:t>سبحان ربي الأعلى</a:t>
            </a:r>
          </a:p>
          <a:p>
            <a:pPr algn="ctr" rtl="1"/>
            <a:r>
              <a:rPr lang="ar-MA" sz="2800" dirty="0" smtClean="0">
                <a:solidFill>
                  <a:srgbClr val="002060"/>
                </a:solidFill>
              </a:rPr>
              <a:t>اللهم لك سجدت وبك آمنت ولك أسلمت وانت ربي ، سجد وجهي للذي خلقه ، وصوره فأحسن صوره وشق سمعه وبصره ، فتبارك الله أحسن الخالقين </a:t>
            </a:r>
          </a:p>
          <a:p>
            <a:pPr algn="r" rtl="1"/>
            <a:r>
              <a:rPr lang="ar-MA" sz="2800" dirty="0" smtClean="0">
                <a:solidFill>
                  <a:srgbClr val="7030A0"/>
                </a:solidFill>
              </a:rPr>
              <a:t>قال عليه الصلاة والسلام :</a:t>
            </a:r>
            <a:r>
              <a:rPr lang="ar-MA" sz="2800" dirty="0" smtClean="0">
                <a:solidFill>
                  <a:srgbClr val="002060"/>
                </a:solidFill>
              </a:rPr>
              <a:t>عليك بكثرة السجود لله ، فإنك لا تسجد لله سجدة إلا رفعك الله بها درجة ، وحط عنك بها خطيئته  </a:t>
            </a:r>
            <a:endParaRPr lang="ar-SA" sz="2800" dirty="0">
              <a:solidFill>
                <a:srgbClr val="002060"/>
              </a:solidFill>
            </a:endParaRPr>
          </a:p>
        </p:txBody>
      </p:sp>
    </p:spTree>
    <p:extLst>
      <p:ext uri="{BB962C8B-B14F-4D97-AF65-F5344CB8AC3E}">
        <p14:creationId xmlns:p14="http://schemas.microsoft.com/office/powerpoint/2010/main" xmlns="" val="266068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19071"/>
            <a:ext cx="9144000" cy="6866313"/>
          </a:xfrm>
          <a:prstGeom prst="rect">
            <a:avLst/>
          </a:prstGeom>
          <a:noFill/>
          <a:ln w="9525">
            <a:noFill/>
            <a:miter lim="800000"/>
            <a:headEnd/>
            <a:tailEnd/>
          </a:ln>
          <a:effectLst/>
        </p:spPr>
      </p:pic>
      <p:sp>
        <p:nvSpPr>
          <p:cNvPr id="3" name="ZoneTexte 2"/>
          <p:cNvSpPr txBox="1"/>
          <p:nvPr/>
        </p:nvSpPr>
        <p:spPr>
          <a:xfrm>
            <a:off x="755576" y="1201776"/>
            <a:ext cx="7344816" cy="4462760"/>
          </a:xfrm>
          <a:prstGeom prst="rect">
            <a:avLst/>
          </a:prstGeom>
          <a:noFill/>
        </p:spPr>
        <p:txBody>
          <a:bodyPr wrap="square" rtlCol="0">
            <a:spAutoFit/>
          </a:bodyPr>
          <a:lstStyle/>
          <a:p>
            <a:pPr algn="r"/>
            <a:r>
              <a:rPr lang="ar-MA" sz="2800" b="1" dirty="0" smtClean="0">
                <a:solidFill>
                  <a:srgbClr val="C00000"/>
                </a:solidFill>
              </a:rPr>
              <a:t>جلسة بين يدي الملك ؟؟؟</a:t>
            </a:r>
          </a:p>
          <a:p>
            <a:pPr marL="457200" indent="-457200" algn="r" rtl="1">
              <a:buFont typeface="Wingdings" panose="05000000000000000000" pitchFamily="2" charset="2"/>
              <a:buChar char="§"/>
            </a:pPr>
            <a:r>
              <a:rPr lang="ar-MA" sz="2800" dirty="0" smtClean="0"/>
              <a:t>عبير </a:t>
            </a:r>
            <a:r>
              <a:rPr lang="ar-MA" sz="2800" dirty="0" smtClean="0">
                <a:solidFill>
                  <a:srgbClr val="C00000"/>
                </a:solidFill>
              </a:rPr>
              <a:t>التحيات</a:t>
            </a:r>
            <a:r>
              <a:rPr lang="ar-MA" sz="2800" dirty="0" smtClean="0"/>
              <a:t> : بهجة الوصال وفرحة المناجاة </a:t>
            </a:r>
          </a:p>
          <a:p>
            <a:pPr algn="r" rtl="1"/>
            <a:r>
              <a:rPr lang="ar-MA" sz="2800" dirty="0" smtClean="0">
                <a:solidFill>
                  <a:srgbClr val="7030A0"/>
                </a:solidFill>
              </a:rPr>
              <a:t>قال عليه الصلاة والسلام </a:t>
            </a:r>
            <a:r>
              <a:rPr lang="ar-MA" sz="2800" dirty="0" smtClean="0">
                <a:solidFill>
                  <a:srgbClr val="002060"/>
                </a:solidFill>
              </a:rPr>
              <a:t>إذا تشهد أحدكم </a:t>
            </a:r>
            <a:r>
              <a:rPr lang="ar-MA" sz="2800" dirty="0" err="1" smtClean="0">
                <a:solidFill>
                  <a:srgbClr val="002060"/>
                </a:solidFill>
              </a:rPr>
              <a:t>فليستعذ</a:t>
            </a:r>
            <a:r>
              <a:rPr lang="ar-MA" sz="2800" dirty="0" smtClean="0">
                <a:solidFill>
                  <a:srgbClr val="002060"/>
                </a:solidFill>
              </a:rPr>
              <a:t> بالله من أربع يقول : اللهم إني أعوذ بك من عذاب جهنم ، من عذاب القبر ، ومن فتنة المحيا والممات ، ومن شر فتنة المسيح الدجال </a:t>
            </a:r>
          </a:p>
          <a:p>
            <a:pPr marL="457200" indent="-457200" algn="r" rtl="1">
              <a:buFont typeface="Wingdings" panose="05000000000000000000" pitchFamily="2" charset="2"/>
              <a:buChar char="§"/>
            </a:pPr>
            <a:r>
              <a:rPr lang="ar-MA" sz="2800" dirty="0" smtClean="0"/>
              <a:t>ثم </a:t>
            </a:r>
            <a:r>
              <a:rPr lang="ar-MA" sz="2800" dirty="0" smtClean="0">
                <a:solidFill>
                  <a:srgbClr val="C00000"/>
                </a:solidFill>
              </a:rPr>
              <a:t>التسليم</a:t>
            </a:r>
          </a:p>
          <a:p>
            <a:pPr algn="r" rtl="1"/>
            <a:r>
              <a:rPr lang="ar-MA" sz="3200" b="1" dirty="0" smtClean="0">
                <a:solidFill>
                  <a:srgbClr val="003300"/>
                </a:solidFill>
                <a:latin typeface="Arabic Typesetting" panose="03020402040406030203" pitchFamily="66" charset="-78"/>
                <a:cs typeface="Arabic Typesetting" panose="03020402040406030203" pitchFamily="66" charset="-78"/>
              </a:rPr>
              <a:t> « إن الصلاة كانت على المؤمنين كتابا موقوتا»</a:t>
            </a:r>
          </a:p>
          <a:p>
            <a:pPr algn="r" rtl="1"/>
            <a:r>
              <a:rPr lang="ar-MA" sz="2800" dirty="0" smtClean="0">
                <a:solidFill>
                  <a:srgbClr val="7030A0"/>
                </a:solidFill>
              </a:rPr>
              <a:t>قال عليه الصلاة والسلام : </a:t>
            </a:r>
            <a:r>
              <a:rPr lang="ar-MA" sz="2800" dirty="0" smtClean="0">
                <a:solidFill>
                  <a:srgbClr val="002060"/>
                </a:solidFill>
              </a:rPr>
              <a:t>وجعلت قرة عيني في الصلاة</a:t>
            </a:r>
          </a:p>
          <a:p>
            <a:pPr algn="r" rtl="1"/>
            <a:r>
              <a:rPr lang="ar-MA" sz="2800" dirty="0" smtClean="0">
                <a:solidFill>
                  <a:srgbClr val="002060"/>
                </a:solidFill>
              </a:rPr>
              <a:t> </a:t>
            </a:r>
          </a:p>
          <a:p>
            <a:pPr marL="457200" indent="-457200" algn="r" rtl="1">
              <a:buFont typeface="Wingdings" panose="05000000000000000000" pitchFamily="2" charset="2"/>
              <a:buChar char="§"/>
            </a:pPr>
            <a:r>
              <a:rPr lang="ar-MA" sz="2800" dirty="0" smtClean="0"/>
              <a:t>الثلاثيات الذهبية </a:t>
            </a:r>
            <a:endParaRPr lang="ar-SA" sz="2800" dirty="0"/>
          </a:p>
        </p:txBody>
      </p:sp>
      <p:pic>
        <p:nvPicPr>
          <p:cNvPr id="5" name="Picture 2" descr="نتيجة بحث الصور عن الصلاة"/>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4725144"/>
            <a:ext cx="2047875"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8347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757</Words>
  <Application>Microsoft Office PowerPoint</Application>
  <PresentationFormat>Affichage à l'écran (4:3)</PresentationFormat>
  <Paragraphs>63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Agourram</dc:creator>
  <cp:lastModifiedBy>Lenovo</cp:lastModifiedBy>
  <cp:revision>32</cp:revision>
  <dcterms:created xsi:type="dcterms:W3CDTF">2015-05-15T19:36:02Z</dcterms:created>
  <dcterms:modified xsi:type="dcterms:W3CDTF">2015-05-16T10:39:14Z</dcterms:modified>
</cp:coreProperties>
</file>